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4088" r:id="rId2"/>
  </p:sldMasterIdLst>
  <p:notesMasterIdLst>
    <p:notesMasterId r:id="rId38"/>
  </p:notesMasterIdLst>
  <p:handoutMasterIdLst>
    <p:handoutMasterId r:id="rId39"/>
  </p:handoutMasterIdLst>
  <p:sldIdLst>
    <p:sldId id="319" r:id="rId3"/>
    <p:sldId id="320" r:id="rId4"/>
    <p:sldId id="387" r:id="rId5"/>
    <p:sldId id="388" r:id="rId6"/>
    <p:sldId id="395" r:id="rId7"/>
    <p:sldId id="476" r:id="rId8"/>
    <p:sldId id="503" r:id="rId9"/>
    <p:sldId id="454" r:id="rId10"/>
    <p:sldId id="389" r:id="rId11"/>
    <p:sldId id="399" r:id="rId12"/>
    <p:sldId id="400" r:id="rId13"/>
    <p:sldId id="455" r:id="rId14"/>
    <p:sldId id="391" r:id="rId15"/>
    <p:sldId id="392" r:id="rId16"/>
    <p:sldId id="458" r:id="rId17"/>
    <p:sldId id="393" r:id="rId18"/>
    <p:sldId id="477" r:id="rId19"/>
    <p:sldId id="478" r:id="rId20"/>
    <p:sldId id="405" r:id="rId21"/>
    <p:sldId id="479" r:id="rId22"/>
    <p:sldId id="480" r:id="rId23"/>
    <p:sldId id="481" r:id="rId24"/>
    <p:sldId id="482" r:id="rId25"/>
    <p:sldId id="489" r:id="rId26"/>
    <p:sldId id="490" r:id="rId27"/>
    <p:sldId id="491" r:id="rId28"/>
    <p:sldId id="492" r:id="rId29"/>
    <p:sldId id="493" r:id="rId30"/>
    <p:sldId id="494" r:id="rId31"/>
    <p:sldId id="496" r:id="rId32"/>
    <p:sldId id="497" r:id="rId33"/>
    <p:sldId id="499" r:id="rId34"/>
    <p:sldId id="500" r:id="rId35"/>
    <p:sldId id="501" r:id="rId36"/>
    <p:sldId id="502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30" autoAdjust="0"/>
  </p:normalViewPr>
  <p:slideViewPr>
    <p:cSldViewPr>
      <p:cViewPr varScale="1">
        <p:scale>
          <a:sx n="53" d="100"/>
          <a:sy n="53" d="100"/>
        </p:scale>
        <p:origin x="-96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0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15DE277A-F0E5-4F39-9AFC-2DFBD3C03CC4}" type="datetimeFigureOut">
              <a:rPr lang="en-US"/>
              <a:pPr>
                <a:defRPr/>
              </a:pPr>
              <a:t>2/7/2014</a:t>
            </a:fld>
            <a:endParaRPr lang="en-US" dirty="0"/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9788D058-9178-412D-91E3-CB652390B0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92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5C52E25F-046D-453B-B965-F922622C7D85}" type="datetimeFigureOut">
              <a:rPr lang="en-US"/>
              <a:pPr>
                <a:defRPr/>
              </a:pPr>
              <a:t>2/7/2014</a:t>
            </a:fld>
            <a:endParaRPr lang="en-US" dirty="0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6C1E4A1-4E92-4A62-A216-77D2EEF5DB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83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D737C7C-016B-4D26-AC7C-2C46D532A5B8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77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71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98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08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194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02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83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86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294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32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99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290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41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715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5229E4B-8ADD-40FA-8BF5-B5FE8C9EA423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Most widely used on networks</a:t>
            </a:r>
          </a:p>
          <a:p>
            <a:r>
              <a:rPr lang="en-US" smtClean="0"/>
              <a:t>Switch in the middle attached to hubs of star networks</a:t>
            </a:r>
          </a:p>
          <a:p>
            <a:r>
              <a:rPr lang="en-US" smtClean="0"/>
              <a:t>That’s how Heritage network works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B1A674C-043D-475C-88EF-6E419AE61C6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Advantage – very fault tolerant</a:t>
            </a:r>
          </a:p>
          <a:p>
            <a:r>
              <a:rPr lang="en-US" smtClean="0"/>
              <a:t>Disadvantage – most expensive</a:t>
            </a:r>
          </a:p>
          <a:p>
            <a:r>
              <a:rPr lang="en-US" smtClean="0"/>
              <a:t>Every computer is attached to multiple other computers</a:t>
            </a:r>
          </a:p>
          <a:p>
            <a:pPr>
              <a:buFontTx/>
              <a:buChar char="-"/>
            </a:pPr>
            <a:r>
              <a:rPr lang="en-US" smtClean="0"/>
              <a:t>Used in WANs, particularly high availability WANs</a:t>
            </a:r>
          </a:p>
          <a:p>
            <a:pPr>
              <a:buFontTx/>
              <a:buChar char="-"/>
            </a:pPr>
            <a:r>
              <a:rPr lang="en-US" smtClean="0"/>
              <a:t>Internet is Mesh Topology – not entire one, just parts</a:t>
            </a:r>
          </a:p>
          <a:p>
            <a:pPr>
              <a:buFontTx/>
              <a:buChar char="-"/>
            </a:pPr>
            <a:r>
              <a:rPr lang="en-US" smtClean="0"/>
              <a:t>Super computers are mesh technology as well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C5AAA57-317F-469C-9A93-EDFBDE465B5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A bus backbone connecting multiple hubs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170805B-0A54-44E1-91A4-533E297A9B08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Both hubs and switches can act as the center of a star topology</a:t>
            </a:r>
          </a:p>
          <a:p>
            <a:endParaRPr lang="en-US" smtClean="0"/>
          </a:p>
          <a:p>
            <a:r>
              <a:rPr lang="en-US" smtClean="0"/>
              <a:t>Agora is the hub of the college</a:t>
            </a:r>
          </a:p>
          <a:p>
            <a:r>
              <a:rPr lang="en-US" smtClean="0"/>
              <a:t>220 the hub of CS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922C947-A82F-4C29-BD1E-E2CA333A1468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Sometimes called repeaters</a:t>
            </a:r>
          </a:p>
          <a:p>
            <a:pPr>
              <a:buFontTx/>
              <a:buChar char="-"/>
            </a:pPr>
            <a:r>
              <a:rPr lang="en-US" smtClean="0"/>
              <a:t>Because they regenerate signals they need power to run</a:t>
            </a:r>
          </a:p>
          <a:p>
            <a:pPr>
              <a:buFontTx/>
              <a:buChar char="-"/>
            </a:pPr>
            <a:r>
              <a:rPr lang="en-US" smtClean="0"/>
              <a:t>Can become a bottleneck 10 Mbps Ethernet hub with 5 devices attached is effectively 2 Mbps</a:t>
            </a:r>
          </a:p>
          <a:p>
            <a:pPr>
              <a:buFontTx/>
              <a:buChar char="-"/>
            </a:pPr>
            <a:r>
              <a:rPr lang="en-US" smtClean="0"/>
              <a:t>Did used to be a problem, but with multimedia it is becoming one</a:t>
            </a:r>
          </a:p>
          <a:p>
            <a:pPr>
              <a:buFontTx/>
              <a:buChar char="-"/>
            </a:pPr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0CA2281-F79F-498D-A2FA-3CC1DFF43D4E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Patch panel is a passive hub</a:t>
            </a:r>
          </a:p>
          <a:p>
            <a:r>
              <a:rPr lang="en-US" smtClean="0"/>
              <a:t>Does not amplify or regenerate, just passes things on</a:t>
            </a:r>
          </a:p>
          <a:p>
            <a:r>
              <a:rPr lang="en-US" smtClean="0"/>
              <a:t>Just a central connection point – like box in corner of 221 lab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2259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C022454-B4B4-400C-898C-81F001B8C117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Looks like a hub but is smarter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9487878-4A5A-42A7-9564-44C63D543851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-"/>
            </a:pPr>
            <a:r>
              <a:rPr lang="en-US" smtClean="0"/>
              <a:t>A lot of printers or file servers.  Web servers, need something reliable</a:t>
            </a:r>
          </a:p>
          <a:p>
            <a:pPr>
              <a:buFontTx/>
              <a:buChar char="-"/>
            </a:pPr>
            <a:r>
              <a:rPr lang="en-US" smtClean="0"/>
              <a:t>Usage level determines topology</a:t>
            </a:r>
          </a:p>
          <a:p>
            <a:pPr>
              <a:buFontTx/>
              <a:buChar char="-"/>
            </a:pPr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FBB5BA1-3133-41F4-84D4-4BF02FCEE9B8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Legacy equipment for FDDI rings</a:t>
            </a:r>
          </a:p>
          <a:p>
            <a:r>
              <a:rPr lang="en-US" smtClean="0"/>
              <a:t>Hub-based for small networks</a:t>
            </a:r>
          </a:p>
          <a:p>
            <a:r>
              <a:rPr lang="en-US" smtClean="0"/>
              <a:t>Hub may be good for a few computers being added to an existing network in a remote location (RCMP)</a:t>
            </a:r>
          </a:p>
          <a:p>
            <a:r>
              <a:rPr lang="en-US" smtClean="0"/>
              <a:t>Wireless for add ons to existing wired network or remote locations</a:t>
            </a:r>
          </a:p>
          <a:p>
            <a:r>
              <a:rPr lang="en-US" smtClean="0"/>
              <a:t>Tough to run cables…laptop in a house, stone building, etc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5FDED70-A920-48F1-BF1C-6549E70F771A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ECC472F-518D-4883-9D85-A208FED87D79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How many computers are attached? 42</a:t>
            </a:r>
          </a:p>
          <a:p>
            <a:r>
              <a:rPr lang="en-US" smtClean="0"/>
              <a:t>How many servers? 2</a:t>
            </a:r>
          </a:p>
          <a:p>
            <a:r>
              <a:rPr lang="en-US" smtClean="0"/>
              <a:t>Is there a connection to the internet? Yes</a:t>
            </a:r>
          </a:p>
          <a:p>
            <a:r>
              <a:rPr lang="en-US" smtClean="0"/>
              <a:t>How is physical layout affecting the topology? 2 need wireless access </a:t>
            </a:r>
          </a:p>
          <a:p>
            <a:r>
              <a:rPr lang="en-US" smtClean="0"/>
              <a:t>What topology(ies) are used? Switching &amp; wireless – Star Switch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95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54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53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53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717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1E4A1-4E92-4A62-A216-77D2EEF5DBB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819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6DA44-20EF-4923-BC2A-A04B54EFC4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08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6B761-D6A1-484E-8DB0-169BCFD627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5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68ADE-D823-46AB-A6C5-4C188E09D4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90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3748A2-9D89-4943-A339-1FD9A7A2BDC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27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DF5E9-5FE6-44E2-8069-AAFF88C4F44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06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59AD7-A5D3-4044-A21F-E9BACB4CDE0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740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33C5D-A93A-44FE-849F-E9C4D4642E3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15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60962-DF21-49EF-9CC3-FAF4C4F023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890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D74B6-C13A-48BC-922E-84B272EF0E0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122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122DD-8648-4F1C-AB2F-1F352CDC908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88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7590F-96FF-43E6-925F-D493421F5E0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1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810C4-4A44-4C0B-92B1-3E47043955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578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05608-330F-431B-A4F4-D983D44158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467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A31AC-001D-4B6E-B695-4B16F56134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325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95C63E-B42B-4D29-8D71-233405394D0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941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657B7F-E290-425A-9A88-7D5D2A6E6A9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88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1E0A3-F01A-412F-9FFE-9146D30710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5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C0492-7898-49A1-ADB5-4264C6164A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4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D153A-166A-4237-BACF-EECA362D5A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2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4B467-FD72-45CA-BA8D-3141F2CA89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7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39E07-A72F-4249-AAE1-06C5A27516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6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FC161-6A97-4716-88A5-4C99D79930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7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CCC7F-62AF-41C6-AD9E-C4597211F9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7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248400"/>
            <a:ext cx="5486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2625C03-2AEB-4789-9CFA-ABC37DE5EA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  <p:sldLayoutId id="214748410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6EC800-BA44-4B0A-8078-57FE42CCC4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5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b="1" dirty="0" smtClean="0"/>
              <a:t>Network+ Guide to Networks</a:t>
            </a:r>
            <a:br>
              <a:rPr lang="en-US" b="1" dirty="0" smtClean="0"/>
            </a:br>
            <a:r>
              <a:rPr lang="en-US" b="1" dirty="0" smtClean="0"/>
              <a:t>6</a:t>
            </a:r>
            <a:r>
              <a:rPr lang="en-US" b="1" baseline="30000" dirty="0" smtClean="0"/>
              <a:t>th</a:t>
            </a:r>
            <a:r>
              <a:rPr lang="en-US" b="1" dirty="0" smtClean="0"/>
              <a:t> Edition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 dirty="0" smtClean="0">
                <a:solidFill>
                  <a:schemeClr val="tx1"/>
                </a:solidFill>
              </a:rPr>
              <a:t>Chapter 5 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i="1" dirty="0" smtClean="0">
                <a:solidFill>
                  <a:schemeClr val="tx1"/>
                </a:solidFill>
              </a:rPr>
              <a:t>Topologies and Ethernet Standards</a:t>
            </a:r>
          </a:p>
        </p:txBody>
      </p:sp>
      <p:pic>
        <p:nvPicPr>
          <p:cNvPr id="3076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(cont’d.)</a:t>
            </a:r>
            <a:endParaRPr lang="en-US" dirty="0"/>
          </a:p>
        </p:txBody>
      </p:sp>
      <p:sp>
        <p:nvSpPr>
          <p:cNvPr id="11268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Drawbacks</a:t>
            </a:r>
          </a:p>
          <a:p>
            <a:pPr lvl="1" eaLnBrk="1" hangingPunct="1"/>
            <a:r>
              <a:rPr lang="en-US" dirty="0" smtClean="0"/>
              <a:t>Malfunctioning workstation can disable network</a:t>
            </a:r>
          </a:p>
          <a:p>
            <a:pPr lvl="1" eaLnBrk="1" hangingPunct="1"/>
            <a:r>
              <a:rPr lang="en-US" dirty="0" smtClean="0"/>
              <a:t>Not very flexible or scalable</a:t>
            </a:r>
          </a:p>
        </p:txBody>
      </p:sp>
      <p:sp>
        <p:nvSpPr>
          <p:cNvPr id="1126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CD379C-8474-40B2-AA33-A45B2D3289A3}" type="slidenum">
              <a:rPr lang="en-US">
                <a:solidFill>
                  <a:srgbClr val="000000"/>
                </a:solidFill>
              </a:rPr>
              <a:pPr eaLnBrk="1" hangingPunct="1"/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678" y="2980219"/>
            <a:ext cx="5010522" cy="319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57201" y="4232748"/>
            <a:ext cx="2819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5-2 A ring topology network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45169" y="4953000"/>
            <a:ext cx="2602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Star Topology</a:t>
            </a:r>
            <a:endParaRPr lang="en-US" dirty="0" smtClean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Node </a:t>
            </a:r>
            <a:r>
              <a:rPr lang="en-US" dirty="0" smtClean="0"/>
              <a:t>connects through central device</a:t>
            </a:r>
          </a:p>
          <a:p>
            <a:pPr lvl="2" eaLnBrk="1" hangingPunct="1"/>
            <a:r>
              <a:rPr lang="en-US" dirty="0" smtClean="0"/>
              <a:t>Router or switch</a:t>
            </a:r>
          </a:p>
          <a:p>
            <a:pPr eaLnBrk="1" hangingPunct="1"/>
            <a:r>
              <a:rPr lang="en-US" dirty="0" smtClean="0"/>
              <a:t>Physical medium</a:t>
            </a:r>
          </a:p>
          <a:p>
            <a:pPr lvl="1" eaLnBrk="1" hangingPunct="1"/>
            <a:r>
              <a:rPr lang="en-US" dirty="0" smtClean="0"/>
              <a:t>Twisted pair or fiber-optic cabling</a:t>
            </a:r>
          </a:p>
          <a:p>
            <a:pPr eaLnBrk="1" hangingPunct="1"/>
            <a:r>
              <a:rPr lang="en-US" dirty="0" smtClean="0"/>
              <a:t>Single cable connects only two devices</a:t>
            </a:r>
          </a:p>
          <a:p>
            <a:pPr eaLnBrk="1" hangingPunct="1"/>
            <a:r>
              <a:rPr lang="en-US" dirty="0" smtClean="0"/>
              <a:t>Advantage</a:t>
            </a:r>
          </a:p>
          <a:p>
            <a:pPr lvl="1" eaLnBrk="1" hangingPunct="1"/>
            <a:r>
              <a:rPr lang="en-US" dirty="0" smtClean="0"/>
              <a:t>Fault tolerant</a:t>
            </a:r>
          </a:p>
          <a:p>
            <a:pPr lvl="1" eaLnBrk="1" hangingPunct="1"/>
            <a:r>
              <a:rPr lang="en-US" dirty="0" smtClean="0"/>
              <a:t>Flexible</a:t>
            </a: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528404-8C9A-4489-865A-9CF04303A41E}" type="slidenum">
              <a:rPr lang="en-US">
                <a:solidFill>
                  <a:srgbClr val="000000"/>
                </a:solidFill>
              </a:rPr>
              <a:pPr eaLnBrk="1" hangingPunct="1"/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(cont’d.)</a:t>
            </a:r>
            <a:endParaRPr lang="en-US" dirty="0"/>
          </a:p>
        </p:txBody>
      </p:sp>
      <p:sp>
        <p:nvSpPr>
          <p:cNvPr id="1331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Most popular fundamental layout</a:t>
            </a:r>
          </a:p>
          <a:p>
            <a:pPr lvl="1" eaLnBrk="1" hangingPunct="1"/>
            <a:r>
              <a:rPr lang="en-US" dirty="0" smtClean="0"/>
              <a:t>Modern Ethernet networks based on star topology</a:t>
            </a:r>
          </a:p>
          <a:p>
            <a:pPr eaLnBrk="1" hangingPunct="1"/>
            <a:r>
              <a:rPr lang="en-US" dirty="0" smtClean="0"/>
              <a:t>1024 addressable logical network nodes maximum</a:t>
            </a:r>
          </a:p>
        </p:txBody>
      </p:sp>
      <p:sp>
        <p:nvSpPr>
          <p:cNvPr id="1331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CC6AD4-D801-4ADD-A729-9A14009B0AFC}" type="slidenum">
              <a:rPr lang="en-US">
                <a:solidFill>
                  <a:srgbClr val="000000"/>
                </a:solidFill>
              </a:rPr>
              <a:pPr eaLnBrk="1" hangingPunct="1"/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57201" y="4232748"/>
            <a:ext cx="2819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5-3 A star topology network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1" y="4819193"/>
            <a:ext cx="2590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200400"/>
            <a:ext cx="4987592" cy="3005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Hybrid Topologies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Pure bus, ring, star topologies</a:t>
            </a:r>
          </a:p>
          <a:p>
            <a:pPr lvl="1" eaLnBrk="1" hangingPunct="1"/>
            <a:r>
              <a:rPr lang="en-US" dirty="0" smtClean="0"/>
              <a:t>Rarely exist because too restrictive</a:t>
            </a:r>
          </a:p>
          <a:p>
            <a:pPr eaLnBrk="1" hangingPunct="1"/>
            <a:r>
              <a:rPr lang="en-US" dirty="0" smtClean="0"/>
              <a:t>Hybrid topology</a:t>
            </a:r>
          </a:p>
          <a:p>
            <a:pPr lvl="1" eaLnBrk="1" hangingPunct="1"/>
            <a:r>
              <a:rPr lang="en-US" dirty="0" smtClean="0"/>
              <a:t>More likely</a:t>
            </a:r>
          </a:p>
          <a:p>
            <a:pPr lvl="1" eaLnBrk="1" hangingPunct="1"/>
            <a:r>
              <a:rPr lang="en-US" dirty="0" smtClean="0"/>
              <a:t>Complex combination of pure topologies</a:t>
            </a:r>
          </a:p>
          <a:p>
            <a:pPr lvl="1" eaLnBrk="1" hangingPunct="1"/>
            <a:r>
              <a:rPr lang="en-US" dirty="0" smtClean="0"/>
              <a:t>Several options</a:t>
            </a: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0821D0-B699-4733-92DB-DF419F210073}" type="slidenum">
              <a:rPr lang="en-US">
                <a:solidFill>
                  <a:srgbClr val="000000"/>
                </a:solidFill>
              </a:rPr>
              <a:pPr eaLnBrk="1" hangingPunct="1"/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Star-Wired Ring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Star-wired ring topology</a:t>
            </a:r>
          </a:p>
          <a:p>
            <a:pPr lvl="1" eaLnBrk="1" hangingPunct="1"/>
            <a:r>
              <a:rPr lang="en-US" dirty="0" smtClean="0"/>
              <a:t>Star physical topology</a:t>
            </a:r>
          </a:p>
          <a:p>
            <a:pPr lvl="1" eaLnBrk="1" hangingPunct="1"/>
            <a:r>
              <a:rPr lang="en-US" dirty="0" smtClean="0"/>
              <a:t>Ring logical topology</a:t>
            </a:r>
          </a:p>
          <a:p>
            <a:pPr eaLnBrk="1" hangingPunct="1"/>
            <a:r>
              <a:rPr lang="en-US" dirty="0" smtClean="0"/>
              <a:t>Benefit</a:t>
            </a:r>
          </a:p>
          <a:p>
            <a:pPr lvl="1" eaLnBrk="1" hangingPunct="1"/>
            <a:r>
              <a:rPr lang="en-US" dirty="0" smtClean="0"/>
              <a:t>Star fault tolerance</a:t>
            </a:r>
          </a:p>
          <a:p>
            <a:pPr eaLnBrk="1" hangingPunct="1"/>
            <a:r>
              <a:rPr lang="en-US" dirty="0" smtClean="0"/>
              <a:t>Network use</a:t>
            </a:r>
          </a:p>
          <a:p>
            <a:pPr lvl="1" eaLnBrk="1" hangingPunct="1"/>
            <a:r>
              <a:rPr lang="en-US" dirty="0" smtClean="0"/>
              <a:t>Token Ring networks</a:t>
            </a:r>
          </a:p>
          <a:p>
            <a:pPr lvl="2" eaLnBrk="1" hangingPunct="1"/>
            <a:r>
              <a:rPr lang="en-US" dirty="0" smtClean="0"/>
              <a:t>IEEE 802.5</a:t>
            </a:r>
          </a:p>
          <a:p>
            <a:pPr lvl="2" eaLnBrk="1" hangingPunct="1"/>
            <a:endParaRPr lang="en-US" dirty="0" smtClean="0"/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3B19F82-811F-46AC-96FE-B2CBA3DA932C}" type="slidenum">
              <a:rPr lang="en-US">
                <a:solidFill>
                  <a:srgbClr val="000000"/>
                </a:solidFill>
              </a:rPr>
              <a:pPr eaLnBrk="1" hangingPunct="1"/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Star-Wired Ring (cont’d.)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CC6313D-56A2-4F6E-AF4E-1FF6E481237C}" type="slidenum">
              <a:rPr lang="en-US">
                <a:solidFill>
                  <a:srgbClr val="000000"/>
                </a:solidFill>
              </a:rPr>
              <a:pPr eaLnBrk="1" hangingPunct="1"/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52159" cy="331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590800" y="5325979"/>
            <a:ext cx="426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5-4 A star-wired ring topology network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590800" y="5637310"/>
            <a:ext cx="4219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Star-Wired Bus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Star-wired bus topology</a:t>
            </a:r>
          </a:p>
          <a:p>
            <a:pPr lvl="1" eaLnBrk="1" hangingPunct="1"/>
            <a:r>
              <a:rPr lang="en-US" dirty="0" smtClean="0"/>
              <a:t>Workstation groups</a:t>
            </a:r>
          </a:p>
          <a:p>
            <a:pPr lvl="2" eaLnBrk="1" hangingPunct="1"/>
            <a:r>
              <a:rPr lang="en-US" dirty="0" smtClean="0"/>
              <a:t>Star-connected devices</a:t>
            </a:r>
          </a:p>
          <a:p>
            <a:pPr lvl="2" eaLnBrk="1" hangingPunct="1"/>
            <a:r>
              <a:rPr lang="en-US" dirty="0" smtClean="0"/>
              <a:t>Networked via single bus</a:t>
            </a:r>
          </a:p>
          <a:p>
            <a:pPr eaLnBrk="1" hangingPunct="1"/>
            <a:r>
              <a:rPr lang="en-US" dirty="0" smtClean="0"/>
              <a:t>Advantage</a:t>
            </a:r>
          </a:p>
          <a:p>
            <a:pPr lvl="1" eaLnBrk="1" hangingPunct="1"/>
            <a:r>
              <a:rPr lang="en-US" dirty="0" smtClean="0"/>
              <a:t>Cover longer distances</a:t>
            </a:r>
          </a:p>
          <a:p>
            <a:pPr lvl="1" eaLnBrk="1" hangingPunct="1"/>
            <a:r>
              <a:rPr lang="en-US" dirty="0" smtClean="0"/>
              <a:t>Easily interconnect, isolate different segments</a:t>
            </a:r>
          </a:p>
          <a:p>
            <a:pPr eaLnBrk="1" hangingPunct="1"/>
            <a:r>
              <a:rPr lang="en-US" dirty="0" smtClean="0"/>
              <a:t>Drawback</a:t>
            </a:r>
          </a:p>
          <a:p>
            <a:pPr lvl="1" eaLnBrk="1" hangingPunct="1"/>
            <a:r>
              <a:rPr lang="en-US" dirty="0" smtClean="0"/>
              <a:t>Cabling, connectivity device expense</a:t>
            </a:r>
          </a:p>
          <a:p>
            <a:pPr eaLnBrk="1" hangingPunct="1"/>
            <a:r>
              <a:rPr lang="en-US" dirty="0" smtClean="0"/>
              <a:t>Basis for modern Ethernet networks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4F476DC-C7F5-4496-804E-FB44BCD43C5E}" type="slidenum">
              <a:rPr lang="en-US">
                <a:solidFill>
                  <a:srgbClr val="000000"/>
                </a:solidFill>
              </a:rPr>
              <a:pPr eaLnBrk="1" hangingPunct="1"/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Star-Wired Bus (cont’d.)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CC6313D-56A2-4F6E-AF4E-1FF6E481237C}" type="slidenum">
              <a:rPr lang="en-US">
                <a:solidFill>
                  <a:srgbClr val="000000"/>
                </a:solidFill>
              </a:rPr>
              <a:pPr eaLnBrk="1" hangingPunct="1"/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614863" y="5495256"/>
            <a:ext cx="426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5-5 A star-wired bus topology network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614863" y="5791198"/>
            <a:ext cx="4219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4918"/>
            <a:ext cx="7467600" cy="435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953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Refers to way data transmitted between nodes</a:t>
            </a:r>
          </a:p>
          <a:p>
            <a:pPr lvl="1"/>
            <a:r>
              <a:rPr lang="en-US" dirty="0" smtClean="0"/>
              <a:t>Rather than physical layout</a:t>
            </a:r>
          </a:p>
          <a:p>
            <a:r>
              <a:rPr lang="en-US" dirty="0" smtClean="0"/>
              <a:t>Does not necessarily match physical topology</a:t>
            </a:r>
          </a:p>
          <a:p>
            <a:r>
              <a:rPr lang="en-US" dirty="0" smtClean="0"/>
              <a:t>Most common: bus and ring</a:t>
            </a:r>
          </a:p>
          <a:p>
            <a:r>
              <a:rPr lang="en-US" dirty="0" smtClean="0"/>
              <a:t>Broadcast domain</a:t>
            </a:r>
          </a:p>
          <a:p>
            <a:pPr lvl="1"/>
            <a:r>
              <a:rPr lang="en-US" dirty="0" smtClean="0"/>
              <a:t>All nodes connected to single repeating device or switch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459AD7-A5D3-4044-A21F-E9BACB4CDE0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59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Backbone Networks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Cabling connecting hubs, switches, routers</a:t>
            </a:r>
          </a:p>
          <a:p>
            <a:pPr eaLnBrk="1" hangingPunct="1"/>
            <a:r>
              <a:rPr lang="en-US" dirty="0" smtClean="0"/>
              <a:t>More throughput</a:t>
            </a:r>
          </a:p>
          <a:p>
            <a:pPr eaLnBrk="1" hangingPunct="1"/>
            <a:r>
              <a:rPr lang="en-US" dirty="0" smtClean="0"/>
              <a:t>Large organizations</a:t>
            </a:r>
          </a:p>
          <a:p>
            <a:pPr lvl="1" eaLnBrk="1" hangingPunct="1"/>
            <a:r>
              <a:rPr lang="en-US" dirty="0" smtClean="0"/>
              <a:t>Fiber-optic backbone</a:t>
            </a:r>
          </a:p>
          <a:p>
            <a:pPr lvl="1" eaLnBrk="1" hangingPunct="1"/>
            <a:r>
              <a:rPr lang="en-US" dirty="0" smtClean="0"/>
              <a:t>Cat 5 or better for hubs, switches</a:t>
            </a:r>
          </a:p>
          <a:p>
            <a:pPr eaLnBrk="1" hangingPunct="1"/>
            <a:r>
              <a:rPr lang="en-US" dirty="0" smtClean="0"/>
              <a:t>Enterprise-wide network backbones </a:t>
            </a:r>
          </a:p>
          <a:p>
            <a:pPr lvl="1" eaLnBrk="1" hangingPunct="1"/>
            <a:r>
              <a:rPr lang="en-US" dirty="0" smtClean="0"/>
              <a:t>Complex, difficult to plan</a:t>
            </a:r>
          </a:p>
          <a:p>
            <a:pPr eaLnBrk="1" hangingPunct="1"/>
            <a:r>
              <a:rPr lang="en-US" dirty="0" smtClean="0"/>
              <a:t>Enterprise</a:t>
            </a:r>
          </a:p>
          <a:p>
            <a:pPr lvl="1" eaLnBrk="1" hangingPunct="1"/>
            <a:r>
              <a:rPr lang="en-US" dirty="0" smtClean="0"/>
              <a:t>Entire organization</a:t>
            </a:r>
          </a:p>
          <a:p>
            <a:pPr lvl="1" eaLnBrk="1" hangingPunct="1"/>
            <a:r>
              <a:rPr lang="en-US" dirty="0" smtClean="0"/>
              <a:t>Significant building block: backbone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7E5E6E-8C8C-4BC0-BE97-B21552206E2D}" type="slidenum">
              <a:rPr lang="en-US">
                <a:solidFill>
                  <a:srgbClr val="000000"/>
                </a:solidFill>
              </a:rPr>
              <a:pPr eaLnBrk="1" hangingPunct="1"/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410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Describe the basic and hybrid LAN topologies, and their uses, advantages, and disadvantages</a:t>
            </a:r>
          </a:p>
          <a:p>
            <a:pPr eaLnBrk="1" hangingPunct="1"/>
            <a:r>
              <a:rPr lang="en-US" dirty="0" smtClean="0"/>
              <a:t>Describe the backbone structures that form the foundation for most networks</a:t>
            </a:r>
          </a:p>
          <a:p>
            <a:pPr eaLnBrk="1" hangingPunct="1"/>
            <a:r>
              <a:rPr lang="en-US" dirty="0" smtClean="0"/>
              <a:t>Compare the different types of switching used in data transmission</a:t>
            </a:r>
          </a:p>
          <a:p>
            <a:pPr eaLnBrk="1" hangingPunct="1"/>
            <a:r>
              <a:rPr lang="en-US" dirty="0" smtClean="0"/>
              <a:t>Explain how nodes on Ethernet networks share a communications channel</a:t>
            </a:r>
          </a:p>
          <a:p>
            <a:pPr eaLnBrk="1" hangingPunct="1"/>
            <a:r>
              <a:rPr lang="en-US" dirty="0" smtClean="0"/>
              <a:t>Identify the characteristics of several Ethernet standards</a:t>
            </a: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E11F76-2EE7-4B2D-BC75-E69E1F009928}" type="slidenum">
              <a:rPr lang="en-US">
                <a:solidFill>
                  <a:srgbClr val="000000"/>
                </a:solidFill>
              </a:rPr>
              <a:pPr eaLnBrk="1" hangingPunct="1"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8621"/>
            <a:ext cx="817375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614863" y="5495256"/>
            <a:ext cx="426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5-7 A simple distributed backbone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638926" y="5785110"/>
            <a:ext cx="4219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37494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286000" y="5642975"/>
            <a:ext cx="56147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5-8 A distributed backbone connecting multiple LANs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0" y="5938998"/>
            <a:ext cx="4219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3761"/>
            <a:ext cx="8458200" cy="4871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0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076074" y="5600444"/>
            <a:ext cx="3429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5-9 A collapsed backbone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076074" y="5938997"/>
            <a:ext cx="4219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033" y="914400"/>
            <a:ext cx="7056367" cy="452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791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064042" y="5431167"/>
            <a:ext cx="3429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5-10 A parallel backbone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064042" y="5741055"/>
            <a:ext cx="4219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2660"/>
            <a:ext cx="7673139" cy="4247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41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Variations of Physical Topologies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major physical topologies have three typical variations or combinations</a:t>
            </a:r>
          </a:p>
          <a:p>
            <a:pPr lvl="1"/>
            <a:r>
              <a:rPr lang="en-US" b="1" smtClean="0"/>
              <a:t>Extended star</a:t>
            </a:r>
          </a:p>
          <a:p>
            <a:pPr lvl="1"/>
            <a:r>
              <a:rPr lang="en-US" b="1" smtClean="0"/>
              <a:t>Mesh</a:t>
            </a:r>
          </a:p>
          <a:p>
            <a:pPr lvl="1"/>
            <a:r>
              <a:rPr lang="en-US" b="1" smtClean="0"/>
              <a:t>Combination star and bus</a:t>
            </a:r>
          </a:p>
          <a:p>
            <a:r>
              <a:rPr lang="en-US" smtClean="0"/>
              <a:t>These combinations can be used to get the most from any network</a:t>
            </a:r>
            <a:endParaRPr lang="en-CA" smtClean="0"/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rgbClr val="000000"/>
                </a:solidFill>
              </a:rPr>
              <a:t>Network+ Guide to Networks, 5</a:t>
            </a:r>
            <a:r>
              <a:rPr lang="en-US" baseline="30000" smtClean="0">
                <a:solidFill>
                  <a:srgbClr val="000000"/>
                </a:solidFill>
              </a:rPr>
              <a:t>th</a:t>
            </a:r>
            <a:r>
              <a:rPr lang="en-US" smtClean="0">
                <a:solidFill>
                  <a:srgbClr val="000000"/>
                </a:solidFill>
              </a:rPr>
              <a:t> Edition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F603525-F81E-4ACE-BBD6-8EF484811A43}" type="slidenum">
              <a:rPr lang="en-US" smtClean="0">
                <a:solidFill>
                  <a:srgbClr val="000000"/>
                </a:solidFill>
              </a:rPr>
              <a:pPr eaLnBrk="1" hangingPunct="1"/>
              <a:t>24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Extended Star Topology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4800" y="6400800"/>
            <a:ext cx="762000" cy="244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B256A38-BC92-4A39-9587-CEF42BC20212}" type="slidenum">
              <a:rPr lang="en-US" smtClean="0">
                <a:solidFill>
                  <a:srgbClr val="000000"/>
                </a:solidFill>
              </a:rPr>
              <a:pPr eaLnBrk="1" hangingPunct="1"/>
              <a:t>25</a:t>
            </a:fld>
            <a:endParaRPr lang="en-US" sz="2000" smtClean="0">
              <a:solidFill>
                <a:srgbClr val="000000"/>
              </a:solidFill>
            </a:endParaRP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6"/>
          <a:stretch>
            <a:fillRect/>
          </a:stretch>
        </p:blipFill>
        <p:spPr bwMode="auto">
          <a:xfrm>
            <a:off x="1846263" y="1428750"/>
            <a:ext cx="5164137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Mesh Topology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4800" y="6400800"/>
            <a:ext cx="762000" cy="244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213C55-DB92-4EF5-A115-85D4B4EE922F}" type="slidenum">
              <a:rPr lang="en-US" smtClean="0">
                <a:solidFill>
                  <a:srgbClr val="000000"/>
                </a:solidFill>
              </a:rPr>
              <a:pPr eaLnBrk="1" hangingPunct="1"/>
              <a:t>26</a:t>
            </a:fld>
            <a:endParaRPr lang="en-US" sz="2000" smtClean="0">
              <a:solidFill>
                <a:srgbClr val="000000"/>
              </a:solidFill>
            </a:endParaRP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3"/>
          <a:stretch>
            <a:fillRect/>
          </a:stretch>
        </p:blipFill>
        <p:spPr bwMode="auto">
          <a:xfrm>
            <a:off x="1976438" y="1524000"/>
            <a:ext cx="4729162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Combination Star Bus Topology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4800" y="6400800"/>
            <a:ext cx="762000" cy="244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03788D8-ABC5-4075-91BE-3081E31DD1B3}" type="slidenum">
              <a:rPr lang="en-US" smtClean="0">
                <a:solidFill>
                  <a:srgbClr val="000000"/>
                </a:solidFill>
              </a:rPr>
              <a:pPr eaLnBrk="1" hangingPunct="1"/>
              <a:t>27</a:t>
            </a:fld>
            <a:endParaRPr lang="en-US" sz="2000" smtClean="0">
              <a:solidFill>
                <a:srgbClr val="000000"/>
              </a:solidFill>
            </a:endParaRPr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34"/>
          <a:stretch>
            <a:fillRect/>
          </a:stretch>
        </p:blipFill>
        <p:spPr bwMode="auto">
          <a:xfrm>
            <a:off x="990600" y="1828800"/>
            <a:ext cx="712787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Hubs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In everyday use, a hub is “the center of activity”</a:t>
            </a:r>
          </a:p>
          <a:p>
            <a:pPr lvl="1"/>
            <a:r>
              <a:rPr lang="en-US" smtClean="0"/>
              <a:t>This definition is appropriate in network usage also</a:t>
            </a:r>
          </a:p>
          <a:p>
            <a:r>
              <a:rPr lang="en-US" smtClean="0"/>
              <a:t>In network usage, there are a number of variations on this central theme</a:t>
            </a:r>
          </a:p>
          <a:p>
            <a:pPr lvl="1"/>
            <a:r>
              <a:rPr lang="en-US" smtClean="0"/>
              <a:t>Active hub</a:t>
            </a:r>
          </a:p>
          <a:p>
            <a:pPr lvl="1"/>
            <a:r>
              <a:rPr lang="en-US" smtClean="0"/>
              <a:t>Passive hub</a:t>
            </a:r>
          </a:p>
          <a:p>
            <a:pPr lvl="1"/>
            <a:r>
              <a:rPr lang="en-US" smtClean="0"/>
              <a:t>Repeating hub (just a type of active hub)</a:t>
            </a:r>
          </a:p>
          <a:p>
            <a:pPr lvl="1"/>
            <a:r>
              <a:rPr lang="en-US" smtClean="0"/>
              <a:t>Switching hub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04800" y="6324600"/>
            <a:ext cx="758825" cy="247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5190B2-162F-48D2-8AED-498DDEA2C9DE}" type="slidenum">
              <a:rPr lang="en-US" smtClean="0">
                <a:solidFill>
                  <a:srgbClr val="000000"/>
                </a:solidFill>
              </a:rPr>
              <a:pPr eaLnBrk="1" hangingPunct="1"/>
              <a:t>28</a:t>
            </a:fld>
            <a:endParaRPr lang="en-US" sz="20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Active Hubs</a:t>
            </a:r>
          </a:p>
        </p:txBody>
      </p:sp>
      <p:sp>
        <p:nvSpPr>
          <p:cNvPr id="67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95300" indent="-495300">
              <a:lnSpc>
                <a:spcPct val="90000"/>
              </a:lnSpc>
              <a:defRPr/>
            </a:pPr>
            <a:r>
              <a:rPr lang="en-US" dirty="0"/>
              <a:t>Most common type of hub today</a:t>
            </a:r>
            <a:endParaRPr lang="en-US" b="1" dirty="0"/>
          </a:p>
          <a:p>
            <a:pPr marL="495300" indent="-495300">
              <a:lnSpc>
                <a:spcPct val="90000"/>
              </a:lnSpc>
              <a:defRPr/>
            </a:pPr>
            <a:r>
              <a:rPr lang="en-US" b="1" dirty="0"/>
              <a:t>Regenerate, or repeat, the signals</a:t>
            </a:r>
          </a:p>
          <a:p>
            <a:pPr marL="914400" lvl="1" indent="-457200">
              <a:lnSpc>
                <a:spcPct val="90000"/>
              </a:lnSpc>
              <a:defRPr/>
            </a:pPr>
            <a:r>
              <a:rPr lang="en-US" dirty="0"/>
              <a:t>Require electrical power to run</a:t>
            </a:r>
          </a:p>
          <a:p>
            <a:pPr marL="495300" indent="-495300">
              <a:lnSpc>
                <a:spcPct val="90000"/>
              </a:lnSpc>
              <a:defRPr/>
            </a:pPr>
            <a:r>
              <a:rPr lang="en-US" dirty="0"/>
              <a:t>Generally, have many ports—eight or more</a:t>
            </a:r>
          </a:p>
          <a:p>
            <a:pPr marL="495300" indent="-495300">
              <a:lnSpc>
                <a:spcPct val="90000"/>
              </a:lnSpc>
              <a:defRPr/>
            </a:pPr>
            <a:r>
              <a:rPr lang="en-US" dirty="0"/>
              <a:t>Also called </a:t>
            </a:r>
            <a:r>
              <a:rPr lang="en-US" b="1" dirty="0"/>
              <a:t>multiport repeaters</a:t>
            </a:r>
            <a:r>
              <a:rPr lang="en-US" dirty="0"/>
              <a:t> or </a:t>
            </a:r>
            <a:r>
              <a:rPr lang="en-US" b="1" dirty="0"/>
              <a:t>repeating hubs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  <a:defRPr/>
            </a:pPr>
            <a:r>
              <a:rPr lang="en-US" dirty="0"/>
              <a:t>Takes a signal coming in on one port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  <a:defRPr/>
            </a:pPr>
            <a:r>
              <a:rPr lang="en-US" dirty="0"/>
              <a:t>Cleans the signal (e.g., by filtering out noise)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  <a:defRPr/>
            </a:pPr>
            <a:r>
              <a:rPr lang="en-US" dirty="0"/>
              <a:t>Strengthens the signal</a:t>
            </a:r>
          </a:p>
          <a:p>
            <a:pPr marL="914400" lvl="1" indent="-457200">
              <a:lnSpc>
                <a:spcPct val="90000"/>
              </a:lnSpc>
              <a:buFontTx/>
              <a:buAutoNum type="arabicPeriod"/>
              <a:defRPr/>
            </a:pPr>
            <a:r>
              <a:rPr lang="en-US" dirty="0"/>
              <a:t>Sends the regenerated signal out to all other ports</a:t>
            </a:r>
          </a:p>
          <a:p>
            <a:pPr marL="495300" indent="-495300">
              <a:lnSpc>
                <a:spcPct val="90000"/>
              </a:lnSpc>
              <a:defRPr/>
            </a:pPr>
            <a:r>
              <a:rPr lang="en-US" dirty="0"/>
              <a:t>Drawback: </a:t>
            </a:r>
            <a:r>
              <a:rPr lang="en-US" b="1" dirty="0"/>
              <a:t>require sharing the cable bandwidth among all connected stations</a:t>
            </a: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04800" y="6324600"/>
            <a:ext cx="758825" cy="247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DB5B759-7544-4F1F-B0D2-9DAC81283E2B}" type="slidenum">
              <a:rPr lang="en-US" smtClean="0">
                <a:solidFill>
                  <a:srgbClr val="000000"/>
                </a:solidFill>
              </a:rPr>
              <a:pPr eaLnBrk="1" hangingPunct="1"/>
              <a:t>29</a:t>
            </a:fld>
            <a:endParaRPr lang="en-US" sz="20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Simple Physical Topologies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Physical topology</a:t>
            </a:r>
          </a:p>
          <a:p>
            <a:pPr lvl="1" eaLnBrk="1" hangingPunct="1"/>
            <a:r>
              <a:rPr lang="en-US" dirty="0" smtClean="0"/>
              <a:t>Physical network nodes layout</a:t>
            </a:r>
          </a:p>
          <a:p>
            <a:pPr lvl="1" eaLnBrk="1" hangingPunct="1"/>
            <a:r>
              <a:rPr lang="en-US" dirty="0" smtClean="0"/>
              <a:t>Depicts broad scope</a:t>
            </a:r>
          </a:p>
          <a:p>
            <a:pPr lvl="1" eaLnBrk="1" hangingPunct="1"/>
            <a:r>
              <a:rPr lang="en-US" dirty="0" smtClean="0"/>
              <a:t>Does not specify:</a:t>
            </a:r>
          </a:p>
          <a:p>
            <a:pPr lvl="2" eaLnBrk="1" hangingPunct="1"/>
            <a:r>
              <a:rPr lang="en-US" dirty="0" smtClean="0"/>
              <a:t>Device types</a:t>
            </a:r>
          </a:p>
          <a:p>
            <a:pPr lvl="2" eaLnBrk="1" hangingPunct="1"/>
            <a:r>
              <a:rPr lang="en-US" dirty="0" smtClean="0"/>
              <a:t>Connectivity methods</a:t>
            </a:r>
          </a:p>
          <a:p>
            <a:pPr lvl="2" eaLnBrk="1" hangingPunct="1"/>
            <a:r>
              <a:rPr lang="en-US" dirty="0" smtClean="0"/>
              <a:t>Addressing schemes</a:t>
            </a:r>
          </a:p>
          <a:p>
            <a:pPr eaLnBrk="1" hangingPunct="1"/>
            <a:r>
              <a:rPr lang="en-US" dirty="0" smtClean="0"/>
              <a:t>Fundamental shapes</a:t>
            </a:r>
          </a:p>
          <a:p>
            <a:pPr lvl="1" eaLnBrk="1" hangingPunct="1"/>
            <a:r>
              <a:rPr lang="en-US" dirty="0" smtClean="0"/>
              <a:t>Bus, ring, star</a:t>
            </a:r>
          </a:p>
          <a:p>
            <a:pPr lvl="1" eaLnBrk="1" hangingPunct="1"/>
            <a:r>
              <a:rPr lang="en-US" dirty="0" smtClean="0"/>
              <a:t>Hybrid</a:t>
            </a: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05847D3-7EDE-4DF9-9B21-F5CAD6DB9275}" type="slidenum">
              <a:rPr lang="en-US">
                <a:solidFill>
                  <a:srgbClr val="000000"/>
                </a:solidFill>
              </a:rPr>
              <a:pPr eaLnBrk="1" hangingPunct="1"/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Passive Hubs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4800" y="6400800"/>
            <a:ext cx="762000" cy="244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8B4347C-F06E-4996-9C33-178AAEC02486}" type="slidenum">
              <a:rPr lang="en-US" smtClean="0">
                <a:solidFill>
                  <a:srgbClr val="000000"/>
                </a:solidFill>
              </a:rPr>
              <a:pPr eaLnBrk="1" hangingPunct="1"/>
              <a:t>30</a:t>
            </a:fld>
            <a:endParaRPr lang="en-US" sz="2000" smtClean="0">
              <a:solidFill>
                <a:srgbClr val="000000"/>
              </a:solidFill>
            </a:endParaRP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1"/>
          <a:stretch>
            <a:fillRect/>
          </a:stretch>
        </p:blipFill>
        <p:spPr bwMode="auto">
          <a:xfrm>
            <a:off x="741363" y="1981200"/>
            <a:ext cx="70834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Switches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Central connecting point in a star topology network</a:t>
            </a:r>
          </a:p>
          <a:p>
            <a:r>
              <a:rPr lang="en-US" dirty="0" smtClean="0"/>
              <a:t>Does more than simply regenerate signals</a:t>
            </a:r>
          </a:p>
          <a:p>
            <a:r>
              <a:rPr lang="en-US" dirty="0" smtClean="0"/>
              <a:t>Looks just like a hub, with several ports for connecting workstations in a star topology</a:t>
            </a:r>
          </a:p>
          <a:p>
            <a:r>
              <a:rPr lang="en-US" b="1" dirty="0" smtClean="0"/>
              <a:t>Determines to which port the destination device is connected and forwards the message to that port</a:t>
            </a:r>
          </a:p>
          <a:p>
            <a:pPr lvl="1"/>
            <a:r>
              <a:rPr lang="en-US" dirty="0" smtClean="0"/>
              <a:t>This capability allows a switch to handle several conversations at one time, thereby providing the full network bandwidth to each device rather than requiring bandwidth sharing</a:t>
            </a: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04800" y="6324600"/>
            <a:ext cx="758825" cy="247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3F59AA-65BE-4A48-A5B5-5471331B381B}" type="slidenum">
              <a:rPr lang="en-US" smtClean="0">
                <a:solidFill>
                  <a:srgbClr val="000000"/>
                </a:solidFill>
              </a:rPr>
              <a:pPr eaLnBrk="1" hangingPunct="1"/>
              <a:t>31</a:t>
            </a:fld>
            <a:endParaRPr lang="en-US" sz="20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Constructing a Network Layout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step in any network design is to evaluate the underlying requirements</a:t>
            </a:r>
          </a:p>
          <a:p>
            <a:pPr lvl="1"/>
            <a:r>
              <a:rPr lang="en-US" b="1" dirty="0" smtClean="0"/>
              <a:t>First determine how the network will be used, which often decides the topology you use</a:t>
            </a:r>
          </a:p>
          <a:p>
            <a:pPr lvl="1"/>
            <a:r>
              <a:rPr lang="en-US" b="1" dirty="0" smtClean="0"/>
              <a:t>Decide the types of devices for interconnecting computers and sites</a:t>
            </a:r>
          </a:p>
          <a:p>
            <a:pPr lvl="1"/>
            <a:r>
              <a:rPr lang="en-US" b="1" dirty="0" smtClean="0"/>
              <a:t>Finally, the type and usage level of network resources dictates how many servers you need and where to place servers</a:t>
            </a:r>
          </a:p>
          <a:p>
            <a:endParaRPr lang="en-US" dirty="0" smtClean="0"/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04800" y="6324600"/>
            <a:ext cx="758825" cy="247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16DDFF8-FCA0-43F9-B15C-A4A443762F0F}" type="slidenum">
              <a:rPr lang="en-US" smtClean="0">
                <a:solidFill>
                  <a:srgbClr val="000000"/>
                </a:solidFill>
              </a:rPr>
              <a:pPr eaLnBrk="1" hangingPunct="1"/>
              <a:t>32</a:t>
            </a:fld>
            <a:endParaRPr lang="en-US" sz="20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Selecting a Topology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Most new network designs come down to only one choice: </a:t>
            </a:r>
            <a:r>
              <a:rPr lang="en-US" b="1" dirty="0" smtClean="0"/>
              <a:t>How fast should the network be?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physical topology will certainly be a star, and the logical topology is almost always switching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Ethernet switches are typically used on a LAN, but you might consider other logical topologies for other reasons: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Use of legacy equipment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Network size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Cost restrictions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Difficulty to run cables</a:t>
            </a: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04800" y="6324600"/>
            <a:ext cx="758825" cy="247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08C0C8-D795-4D4E-AE53-A68742393910}" type="slidenum">
              <a:rPr lang="en-US" smtClean="0">
                <a:solidFill>
                  <a:srgbClr val="000000"/>
                </a:solidFill>
              </a:rPr>
              <a:pPr eaLnBrk="1" hangingPunct="1"/>
              <a:t>33</a:t>
            </a:fld>
            <a:endParaRPr lang="en-US" sz="20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the Layout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must be documented</a:t>
            </a:r>
          </a:p>
          <a:p>
            <a:pPr lvl="1"/>
            <a:r>
              <a:rPr lang="en-US" dirty="0" smtClean="0"/>
              <a:t>Useful questions before drawing the diagram</a:t>
            </a:r>
          </a:p>
          <a:p>
            <a:pPr lvl="2"/>
            <a:r>
              <a:rPr lang="en-US" sz="2400" dirty="0" smtClean="0"/>
              <a:t>How many client computers will be attached?</a:t>
            </a:r>
          </a:p>
          <a:p>
            <a:pPr lvl="2"/>
            <a:r>
              <a:rPr lang="en-US" sz="2400" dirty="0" smtClean="0"/>
              <a:t>How many servers will be attached?</a:t>
            </a:r>
          </a:p>
          <a:p>
            <a:pPr lvl="2"/>
            <a:r>
              <a:rPr lang="en-US" sz="2400" dirty="0" smtClean="0"/>
              <a:t>Will there be a connection to the Internet?</a:t>
            </a:r>
          </a:p>
          <a:p>
            <a:pPr lvl="2"/>
            <a:r>
              <a:rPr lang="en-US" sz="2400" dirty="0" smtClean="0"/>
              <a:t>How will the building’s physical architecture influence decisions, such as whether to use a wired or wireless topology, or both?</a:t>
            </a:r>
          </a:p>
          <a:p>
            <a:pPr lvl="2"/>
            <a:r>
              <a:rPr lang="en-US" sz="2400" dirty="0" smtClean="0"/>
              <a:t>Which topology or topologies will you use?</a:t>
            </a:r>
          </a:p>
          <a:p>
            <a:r>
              <a:rPr lang="en-US" dirty="0" smtClean="0"/>
              <a:t>Network diagram must be kept up to date</a:t>
            </a: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04800" y="6324600"/>
            <a:ext cx="758825" cy="247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BCD10E-B933-4931-BC6B-205C9FF1E84C}" type="slidenum">
              <a:rPr lang="en-US" smtClean="0">
                <a:solidFill>
                  <a:srgbClr val="000000"/>
                </a:solidFill>
              </a:rPr>
              <a:pPr eaLnBrk="1" hangingPunct="1"/>
              <a:t>34</a:t>
            </a:fld>
            <a:endParaRPr lang="en-US" sz="20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Creating a Layout</a:t>
            </a:r>
          </a:p>
        </p:txBody>
      </p:sp>
      <p:sp>
        <p:nvSpPr>
          <p:cNvPr id="41987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04800" y="6400800"/>
            <a:ext cx="762000" cy="244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52EC81-50E3-4014-A4FB-AE8A0D93E3E8}" type="slidenum">
              <a:rPr lang="en-US" smtClean="0">
                <a:solidFill>
                  <a:srgbClr val="000000"/>
                </a:solidFill>
              </a:rPr>
              <a:pPr eaLnBrk="1" hangingPunct="1"/>
              <a:t>35</a:t>
            </a:fld>
            <a:endParaRPr lang="en-US" sz="2000" smtClean="0">
              <a:solidFill>
                <a:srgbClr val="000000"/>
              </a:solidFill>
            </a:endParaRP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87"/>
          <a:stretch>
            <a:fillRect/>
          </a:stretch>
        </p:blipFill>
        <p:spPr bwMode="auto">
          <a:xfrm>
            <a:off x="719138" y="1323975"/>
            <a:ext cx="7358062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Bus topology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Single </a:t>
            </a:r>
            <a:r>
              <a:rPr lang="en-US" dirty="0" smtClean="0"/>
              <a:t>cable connects </a:t>
            </a:r>
            <a:r>
              <a:rPr lang="en-US" dirty="0" smtClean="0"/>
              <a:t>all network nodes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No intervening connectivity devices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One shared communication channel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Physical medium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Coaxial cable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Passive topology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Node listens for, accepts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Uses broadcast to send</a:t>
            </a: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B0C795-603F-49B9-A393-97196D7CA44B}" type="slidenum">
              <a:rPr lang="en-US">
                <a:solidFill>
                  <a:srgbClr val="000000"/>
                </a:solidFill>
              </a:rPr>
              <a:pPr eaLnBrk="1" hangingPunct="1"/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Bus (cont’d.)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Terminators</a:t>
            </a:r>
          </a:p>
          <a:p>
            <a:pPr lvl="1" eaLnBrk="1" hangingPunct="1"/>
            <a:r>
              <a:rPr lang="en-US" dirty="0" smtClean="0"/>
              <a:t>50-ohm resistors</a:t>
            </a:r>
          </a:p>
          <a:p>
            <a:pPr lvl="1" eaLnBrk="1" hangingPunct="1"/>
            <a:r>
              <a:rPr lang="en-US" dirty="0" smtClean="0"/>
              <a:t>Stop signal at end of wire</a:t>
            </a:r>
          </a:p>
          <a:p>
            <a:pPr eaLnBrk="1" hangingPunct="1"/>
            <a:r>
              <a:rPr lang="en-US" dirty="0" smtClean="0"/>
              <a:t>Signal bounce</a:t>
            </a:r>
          </a:p>
          <a:p>
            <a:pPr lvl="1" eaLnBrk="1" hangingPunct="1"/>
            <a:r>
              <a:rPr lang="en-US" dirty="0" smtClean="0"/>
              <a:t>Signal travels endlessly between two network ends</a:t>
            </a:r>
          </a:p>
          <a:p>
            <a:pPr eaLnBrk="1" hangingPunct="1"/>
            <a:r>
              <a:rPr lang="en-US" dirty="0" smtClean="0"/>
              <a:t>One end grounded</a:t>
            </a:r>
          </a:p>
          <a:p>
            <a:pPr lvl="1" eaLnBrk="1" hangingPunct="1"/>
            <a:r>
              <a:rPr lang="en-US" dirty="0" smtClean="0"/>
              <a:t>Removes static electricity</a:t>
            </a:r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76D8F5D-D5C3-4863-B443-5A58AA5105FF}" type="slidenum">
              <a:rPr lang="en-US">
                <a:solidFill>
                  <a:srgbClr val="000000"/>
                </a:solidFill>
              </a:rPr>
              <a:pPr eaLnBrk="1" hangingPunct="1"/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6</a:t>
            </a:fld>
            <a:endParaRPr lang="en-US" dirty="0"/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2590800" y="5029200"/>
            <a:ext cx="43738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600" dirty="0" smtClean="0"/>
              <a:t> </a:t>
            </a:r>
            <a:r>
              <a:rPr lang="en-US" sz="1600" dirty="0" smtClean="0"/>
              <a:t>A </a:t>
            </a:r>
            <a:r>
              <a:rPr lang="en-US" sz="1600" dirty="0" smtClean="0"/>
              <a:t>non terminated </a:t>
            </a:r>
            <a:r>
              <a:rPr lang="en-US" sz="1600" dirty="0" smtClean="0"/>
              <a:t>bus topology network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90800" y="5367754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63" y="2457450"/>
            <a:ext cx="258127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466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7</a:t>
            </a:fld>
            <a:endParaRPr lang="en-US" dirty="0"/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2590800" y="5029200"/>
            <a:ext cx="43738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smtClean="0"/>
              <a:t>A </a:t>
            </a:r>
            <a:r>
              <a:rPr lang="en-US" sz="1600" dirty="0" smtClean="0"/>
              <a:t>terminated bus topology network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90800" y="5367754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897928" cy="345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333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Bus (cont’d.)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Bus topology advantage</a:t>
            </a:r>
          </a:p>
          <a:p>
            <a:pPr lvl="1" eaLnBrk="1" hangingPunct="1"/>
            <a:r>
              <a:rPr lang="en-US" dirty="0" smtClean="0"/>
              <a:t>Relatively inexpensive</a:t>
            </a:r>
          </a:p>
          <a:p>
            <a:pPr eaLnBrk="1" hangingPunct="1"/>
            <a:r>
              <a:rPr lang="en-US" dirty="0" smtClean="0"/>
              <a:t>Disadvantages</a:t>
            </a:r>
          </a:p>
          <a:p>
            <a:pPr lvl="1" eaLnBrk="1" hangingPunct="1"/>
            <a:r>
              <a:rPr lang="en-US" dirty="0" smtClean="0"/>
              <a:t>Does not scale well</a:t>
            </a:r>
          </a:p>
          <a:p>
            <a:pPr lvl="1" eaLnBrk="1" hangingPunct="1"/>
            <a:r>
              <a:rPr lang="en-US" dirty="0" smtClean="0"/>
              <a:t>Difficult to troubleshoot</a:t>
            </a:r>
          </a:p>
          <a:p>
            <a:pPr lvl="1" eaLnBrk="1" hangingPunct="1"/>
            <a:r>
              <a:rPr lang="en-US" dirty="0" smtClean="0"/>
              <a:t>Not very fault tolerant</a:t>
            </a:r>
          </a:p>
          <a:p>
            <a:pPr lvl="2" eaLnBrk="1" hangingPunct="1"/>
            <a:endParaRPr lang="en-US" dirty="0" smtClean="0"/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Network+ Guide to Networks, 6</a:t>
            </a:r>
            <a:r>
              <a:rPr lang="en-US" baseline="30000" dirty="0" smtClean="0">
                <a:solidFill>
                  <a:srgbClr val="000000"/>
                </a:solidFill>
              </a:rPr>
              <a:t>th</a:t>
            </a:r>
            <a:r>
              <a:rPr lang="en-US" dirty="0" smtClean="0">
                <a:solidFill>
                  <a:srgbClr val="000000"/>
                </a:solidFill>
              </a:rPr>
              <a:t> Edition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85460FD-1C26-4AAB-9DA3-394C1F19B170}" type="slidenum">
              <a:rPr lang="en-US">
                <a:solidFill>
                  <a:srgbClr val="000000"/>
                </a:solidFill>
              </a:rPr>
              <a:pPr eaLnBrk="1" hangingPunct="1"/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Ring topology</a:t>
            </a:r>
          </a:p>
          <a:p>
            <a:pPr lvl="1"/>
            <a:r>
              <a:rPr lang="en-US" dirty="0" smtClean="0"/>
              <a:t>Node connects to nearest two nodes</a:t>
            </a:r>
          </a:p>
          <a:p>
            <a:pPr lvl="1"/>
            <a:r>
              <a:rPr lang="en-US" dirty="0" smtClean="0"/>
              <a:t>Circular network</a:t>
            </a:r>
          </a:p>
          <a:p>
            <a:pPr lvl="1"/>
            <a:r>
              <a:rPr lang="en-US" dirty="0" smtClean="0"/>
              <a:t>Clockwise data transmission</a:t>
            </a:r>
          </a:p>
          <a:p>
            <a:pPr lvl="2"/>
            <a:r>
              <a:rPr lang="en-US" dirty="0" smtClean="0"/>
              <a:t>One direction (unidirectional) around ring</a:t>
            </a:r>
          </a:p>
          <a:p>
            <a:pPr lvl="1"/>
            <a:r>
              <a:rPr lang="en-US" dirty="0" smtClean="0"/>
              <a:t>Active topology</a:t>
            </a:r>
          </a:p>
          <a:p>
            <a:pPr lvl="2"/>
            <a:r>
              <a:rPr lang="en-US" dirty="0" smtClean="0"/>
              <a:t>Workstation participates in data delivery</a:t>
            </a:r>
          </a:p>
          <a:p>
            <a:pPr lvl="2"/>
            <a:r>
              <a:rPr lang="en-US" dirty="0" smtClean="0"/>
              <a:t>Data stops at destination</a:t>
            </a:r>
          </a:p>
          <a:p>
            <a:pPr lvl="1"/>
            <a:r>
              <a:rPr lang="en-US" dirty="0" smtClean="0"/>
              <a:t>Physical medium</a:t>
            </a:r>
          </a:p>
          <a:p>
            <a:pPr lvl="2"/>
            <a:r>
              <a:rPr lang="en-US" dirty="0" smtClean="0"/>
              <a:t>Twisted pair or fiber-optic cabling</a:t>
            </a:r>
          </a:p>
        </p:txBody>
      </p:sp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580F260-D96C-4B2F-82F1-214D9098FB0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4260</TotalTime>
  <Words>1547</Words>
  <Application>Microsoft Office PowerPoint</Application>
  <PresentationFormat>On-screen Show (4:3)</PresentationFormat>
  <Paragraphs>322</Paragraphs>
  <Slides>35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3_Default Design</vt:lpstr>
      <vt:lpstr>1_Default Design</vt:lpstr>
      <vt:lpstr>Network+ Guide to Networks 6th Edition</vt:lpstr>
      <vt:lpstr>Objectives</vt:lpstr>
      <vt:lpstr>Simple Physical Topologies</vt:lpstr>
      <vt:lpstr>Bus</vt:lpstr>
      <vt:lpstr>Bus (cont’d.)</vt:lpstr>
      <vt:lpstr>PowerPoint Presentation</vt:lpstr>
      <vt:lpstr>PowerPoint Presentation</vt:lpstr>
      <vt:lpstr>Bus (cont’d.)</vt:lpstr>
      <vt:lpstr>Ring</vt:lpstr>
      <vt:lpstr>Ring (cont’d.)</vt:lpstr>
      <vt:lpstr>Star Topology</vt:lpstr>
      <vt:lpstr>Star (cont’d.)</vt:lpstr>
      <vt:lpstr>Hybrid Topologies</vt:lpstr>
      <vt:lpstr>Star-Wired Ring</vt:lpstr>
      <vt:lpstr>Star-Wired Ring (cont’d.)</vt:lpstr>
      <vt:lpstr>Star-Wired Bus</vt:lpstr>
      <vt:lpstr>Star-Wired Bus (cont’d.)</vt:lpstr>
      <vt:lpstr>Logical Topologies</vt:lpstr>
      <vt:lpstr>Backbone Networks</vt:lpstr>
      <vt:lpstr>PowerPoint Presentation</vt:lpstr>
      <vt:lpstr>PowerPoint Presentation</vt:lpstr>
      <vt:lpstr>PowerPoint Presentation</vt:lpstr>
      <vt:lpstr>PowerPoint Presentation</vt:lpstr>
      <vt:lpstr>Variations of Physical Topologies</vt:lpstr>
      <vt:lpstr>Extended Star Topology</vt:lpstr>
      <vt:lpstr>Mesh Topology</vt:lpstr>
      <vt:lpstr>Combination Star Bus Topology</vt:lpstr>
      <vt:lpstr>Hubs</vt:lpstr>
      <vt:lpstr>Active Hubs</vt:lpstr>
      <vt:lpstr>Passive Hubs</vt:lpstr>
      <vt:lpstr>Switches</vt:lpstr>
      <vt:lpstr>Constructing a Network Layout</vt:lpstr>
      <vt:lpstr>Selecting a Topology</vt:lpstr>
      <vt:lpstr>Creating the Layout</vt:lpstr>
      <vt:lpstr>Creating a Layout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Network+ Guide to Networks 6th Edition</dc:title>
  <dc:creator>Ron</dc:creator>
  <cp:lastModifiedBy>Ron</cp:lastModifiedBy>
  <cp:revision>670</cp:revision>
  <dcterms:created xsi:type="dcterms:W3CDTF">2007-07-09T21:56:01Z</dcterms:created>
  <dcterms:modified xsi:type="dcterms:W3CDTF">2014-02-07T16:24:07Z</dcterms:modified>
</cp:coreProperties>
</file>