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23"/>
  </p:notesMasterIdLst>
  <p:handoutMasterIdLst>
    <p:handoutMasterId r:id="rId24"/>
  </p:handoutMasterIdLst>
  <p:sldIdLst>
    <p:sldId id="644" r:id="rId2"/>
    <p:sldId id="595" r:id="rId3"/>
    <p:sldId id="676" r:id="rId4"/>
    <p:sldId id="596" r:id="rId5"/>
    <p:sldId id="645" r:id="rId6"/>
    <p:sldId id="678" r:id="rId7"/>
    <p:sldId id="677" r:id="rId8"/>
    <p:sldId id="604" r:id="rId9"/>
    <p:sldId id="605" r:id="rId10"/>
    <p:sldId id="606" r:id="rId11"/>
    <p:sldId id="607" r:id="rId12"/>
    <p:sldId id="603" r:id="rId13"/>
    <p:sldId id="646" r:id="rId14"/>
    <p:sldId id="608" r:id="rId15"/>
    <p:sldId id="613" r:id="rId16"/>
    <p:sldId id="614" r:id="rId17"/>
    <p:sldId id="615" r:id="rId18"/>
    <p:sldId id="616" r:id="rId19"/>
    <p:sldId id="617" r:id="rId20"/>
    <p:sldId id="647" r:id="rId21"/>
    <p:sldId id="648" r:id="rId22"/>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222"/>
    <a:srgbClr val="FFFFFF"/>
    <a:srgbClr val="18B2B6"/>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5461" autoAdjust="0"/>
  </p:normalViewPr>
  <p:slideViewPr>
    <p:cSldViewPr>
      <p:cViewPr varScale="1">
        <p:scale>
          <a:sx n="95" d="100"/>
          <a:sy n="95" d="100"/>
        </p:scale>
        <p:origin x="-14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414"/>
    </p:cViewPr>
  </p:sorterViewPr>
  <p:notesViewPr>
    <p:cSldViewPr>
      <p:cViewPr varScale="1">
        <p:scale>
          <a:sx n="80" d="100"/>
          <a:sy n="80" d="100"/>
        </p:scale>
        <p:origin x="-202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CAB4E955-F161-49CE-A8D6-F9A6DD845571}" type="slidenum">
              <a:rPr lang="en-US"/>
              <a:pPr/>
              <a:t>‹#›</a:t>
            </a:fld>
            <a:endParaRPr lang="en-US"/>
          </a:p>
        </p:txBody>
      </p:sp>
    </p:spTree>
    <p:extLst>
      <p:ext uri="{BB962C8B-B14F-4D97-AF65-F5344CB8AC3E}">
        <p14:creationId xmlns:p14="http://schemas.microsoft.com/office/powerpoint/2010/main" xmlns="" val="18266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4D6FD228-4228-44E6-A433-9C859F3CF857}" type="slidenum">
              <a:rPr lang="en-US"/>
              <a:pPr/>
              <a:t>‹#›</a:t>
            </a:fld>
            <a:endParaRPr lang="en-US"/>
          </a:p>
        </p:txBody>
      </p:sp>
    </p:spTree>
    <p:extLst>
      <p:ext uri="{BB962C8B-B14F-4D97-AF65-F5344CB8AC3E}">
        <p14:creationId xmlns:p14="http://schemas.microsoft.com/office/powerpoint/2010/main" xmlns="" val="30938894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Encrypted using an encryption algorithm</a:t>
            </a:r>
            <a:endParaRPr lang="en-CA" dirty="0"/>
          </a:p>
        </p:txBody>
      </p:sp>
      <p:sp>
        <p:nvSpPr>
          <p:cNvPr id="4" name="Slide Number Placeholder 3"/>
          <p:cNvSpPr>
            <a:spLocks noGrp="1"/>
          </p:cNvSpPr>
          <p:nvPr>
            <p:ph type="sldNum" sz="quarter" idx="10"/>
          </p:nvPr>
        </p:nvSpPr>
        <p:spPr/>
        <p:txBody>
          <a:bodyPr/>
          <a:lstStyle/>
          <a:p>
            <a:fld id="{4D6FD228-4228-44E6-A433-9C859F3CF85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User sends request for</a:t>
            </a:r>
            <a:r>
              <a:rPr lang="en-CA" baseline="0" dirty="0" smtClean="0"/>
              <a:t> secure connection to server</a:t>
            </a:r>
          </a:p>
          <a:p>
            <a:r>
              <a:rPr lang="en-CA" baseline="0" dirty="0" smtClean="0"/>
              <a:t>Server returns a certificate with its public key and variety of encryption algorithms</a:t>
            </a:r>
          </a:p>
          <a:p>
            <a:r>
              <a:rPr lang="en-CA" baseline="0" dirty="0" smtClean="0"/>
              <a:t>User selects an algorithm and generates a set of keys – </a:t>
            </a:r>
            <a:r>
              <a:rPr lang="en-CA" baseline="0" smtClean="0"/>
              <a:t>keeps one, </a:t>
            </a:r>
            <a:r>
              <a:rPr lang="en-CA" baseline="0" dirty="0" smtClean="0"/>
              <a:t>encrypts other and sends it back using server Public Key</a:t>
            </a:r>
          </a:p>
          <a:p>
            <a:r>
              <a:rPr lang="en-CA" baseline="0" dirty="0" smtClean="0"/>
              <a:t>Server uses own private key to decrypt user’s public key</a:t>
            </a:r>
          </a:p>
          <a:p>
            <a:r>
              <a:rPr lang="en-CA" baseline="0" dirty="0" smtClean="0"/>
              <a:t>Now they can talk in secure manner</a:t>
            </a:r>
          </a:p>
          <a:p>
            <a:endParaRPr lang="en-CA" dirty="0"/>
          </a:p>
        </p:txBody>
      </p:sp>
      <p:sp>
        <p:nvSpPr>
          <p:cNvPr id="4" name="Slide Number Placeholder 3"/>
          <p:cNvSpPr>
            <a:spLocks noGrp="1"/>
          </p:cNvSpPr>
          <p:nvPr>
            <p:ph type="sldNum" sz="quarter" idx="10"/>
          </p:nvPr>
        </p:nvSpPr>
        <p:spPr/>
        <p:txBody>
          <a:bodyPr/>
          <a:lstStyle/>
          <a:p>
            <a:fld id="{4D6FD228-4228-44E6-A433-9C859F3CF857}"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Now legal currency in court, etc.</a:t>
            </a:r>
            <a:endParaRPr lang="en-CA" dirty="0"/>
          </a:p>
        </p:txBody>
      </p:sp>
      <p:sp>
        <p:nvSpPr>
          <p:cNvPr id="4" name="Slide Number Placeholder 3"/>
          <p:cNvSpPr>
            <a:spLocks noGrp="1"/>
          </p:cNvSpPr>
          <p:nvPr>
            <p:ph type="sldNum" sz="quarter" idx="10"/>
          </p:nvPr>
        </p:nvSpPr>
        <p:spPr/>
        <p:txBody>
          <a:bodyPr/>
          <a:lstStyle/>
          <a:p>
            <a:fld id="{4D6FD228-4228-44E6-A433-9C859F3CF85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114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3273425"/>
            <a:ext cx="8458200" cy="917575"/>
          </a:xfrm>
        </p:spPr>
        <p:txBody>
          <a:bodyPr anchor="t"/>
          <a:lstStyle/>
          <a:p>
            <a:r>
              <a:rPr kumimoji="0" lang="en-US" smtClean="0"/>
              <a:t>Click to edit Master title style</a:t>
            </a:r>
            <a:endParaRPr kumimoji="0" lang="en-US" dirty="0"/>
          </a:p>
        </p:txBody>
      </p:sp>
      <p:sp>
        <p:nvSpPr>
          <p:cNvPr id="9" name="Subtitle 8"/>
          <p:cNvSpPr>
            <a:spLocks noGrp="1"/>
          </p:cNvSpPr>
          <p:nvPr>
            <p:ph type="subTitle" idx="1"/>
          </p:nvPr>
        </p:nvSpPr>
        <p:spPr>
          <a:xfrm>
            <a:off x="381000" y="4191000"/>
            <a:ext cx="8458200" cy="6096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pic>
        <p:nvPicPr>
          <p:cNvPr id="8" name="Picture 2"/>
          <p:cNvPicPr>
            <a:picLocks noChangeAspect="1" noChangeArrowheads="1"/>
          </p:cNvPicPr>
          <p:nvPr/>
        </p:nvPicPr>
        <p:blipFill>
          <a:blip r:embed="rId2" cstate="print">
            <a:clrChange>
              <a:clrFrom>
                <a:srgbClr val="E4E0D6"/>
              </a:clrFrom>
              <a:clrTo>
                <a:srgbClr val="E4E0D6">
                  <a:alpha val="0"/>
                </a:srgbClr>
              </a:clrTo>
            </a:clrChange>
          </a:blip>
          <a:srcRect/>
          <a:stretch>
            <a:fillRect/>
          </a:stretch>
        </p:blipFill>
        <p:spPr bwMode="auto">
          <a:xfrm>
            <a:off x="0" y="0"/>
            <a:ext cx="1743075" cy="86677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13" name="Picture 13"/>
          <p:cNvPicPr>
            <a:picLocks noChangeAspect="1" noChangeArrowheads="1"/>
          </p:cNvPicPr>
          <p:nvPr/>
        </p:nvPicPr>
        <p:blipFill>
          <a:blip r:embed="rId11" cstate="print">
            <a:clrChange>
              <a:clrFrom>
                <a:srgbClr val="E4E0D6"/>
              </a:clrFrom>
              <a:clrTo>
                <a:srgbClr val="E4E0D6">
                  <a:alpha val="0"/>
                </a:srgbClr>
              </a:clrTo>
            </a:clrChange>
          </a:blip>
          <a:srcRect/>
          <a:stretch>
            <a:fillRect/>
          </a:stretch>
        </p:blipFill>
        <p:spPr bwMode="auto">
          <a:xfrm>
            <a:off x="7400925" y="5991225"/>
            <a:ext cx="1743075" cy="866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smtClean="0"/>
              <a:t>Networking: 420-A32</a:t>
            </a:r>
            <a:br>
              <a:rPr lang="en-US" sz="3200" dirty="0" smtClean="0"/>
            </a:br>
            <a:r>
              <a:rPr lang="en-US" sz="3200" dirty="0"/>
              <a:t/>
            </a:r>
            <a:br>
              <a:rPr lang="en-US" sz="3200" dirty="0"/>
            </a:br>
            <a:r>
              <a:rPr lang="en-US" sz="3200" dirty="0" smtClean="0"/>
              <a:t>encryption</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Advanced Encryption System (AES)</a:t>
            </a:r>
            <a:endParaRPr lang="en-CA" dirty="0"/>
          </a:p>
        </p:txBody>
      </p:sp>
      <p:sp>
        <p:nvSpPr>
          <p:cNvPr id="3" name="Content Placeholder 2"/>
          <p:cNvSpPr>
            <a:spLocks noGrp="1"/>
          </p:cNvSpPr>
          <p:nvPr>
            <p:ph idx="1"/>
          </p:nvPr>
        </p:nvSpPr>
        <p:spPr/>
        <p:txBody>
          <a:bodyPr/>
          <a:lstStyle/>
          <a:p>
            <a:pPr>
              <a:spcBef>
                <a:spcPct val="50000"/>
              </a:spcBef>
            </a:pPr>
            <a:r>
              <a:rPr lang="en-US" dirty="0" smtClean="0"/>
              <a:t>National Institute of Standards and Technology selected the algorithm </a:t>
            </a:r>
            <a:r>
              <a:rPr lang="en-US" dirty="0" err="1" smtClean="0"/>
              <a:t>Rijndael</a:t>
            </a:r>
            <a:r>
              <a:rPr lang="en-US" dirty="0" smtClean="0"/>
              <a:t> (pronounced rain-doll) in October 2000 as the basis for AES</a:t>
            </a:r>
          </a:p>
          <a:p>
            <a:pPr>
              <a:spcBef>
                <a:spcPct val="50000"/>
              </a:spcBef>
            </a:pPr>
            <a:r>
              <a:rPr lang="en-US" dirty="0" smtClean="0"/>
              <a:t>AES has more elegant mathematical formulas, requires only one pass, and was designed to be fast, unbreakable, and able to support even the smallest computing device</a:t>
            </a:r>
          </a:p>
          <a:p>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Advanced Encryption System</a:t>
            </a:r>
            <a:endParaRPr lang="en-CA" dirty="0"/>
          </a:p>
        </p:txBody>
      </p:sp>
      <p:sp>
        <p:nvSpPr>
          <p:cNvPr id="3" name="Content Placeholder 2"/>
          <p:cNvSpPr>
            <a:spLocks noGrp="1"/>
          </p:cNvSpPr>
          <p:nvPr>
            <p:ph idx="1"/>
          </p:nvPr>
        </p:nvSpPr>
        <p:spPr/>
        <p:txBody>
          <a:bodyPr/>
          <a:lstStyle/>
          <a:p>
            <a:pPr>
              <a:spcBef>
                <a:spcPct val="50000"/>
              </a:spcBef>
            </a:pPr>
            <a:r>
              <a:rPr lang="en-US" dirty="0" smtClean="0"/>
              <a:t>Key size of AES: 128, 192, or 256 bits</a:t>
            </a:r>
          </a:p>
          <a:p>
            <a:pPr>
              <a:spcBef>
                <a:spcPct val="50000"/>
              </a:spcBef>
            </a:pPr>
            <a:r>
              <a:rPr lang="en-US" dirty="0" smtClean="0"/>
              <a:t>Estimated time to crack (assuming a machine could crack a DES key in 1 second) : 149 trillion years</a:t>
            </a:r>
          </a:p>
          <a:p>
            <a:pPr>
              <a:spcBef>
                <a:spcPct val="50000"/>
              </a:spcBef>
            </a:pPr>
            <a:r>
              <a:rPr lang="en-US" b="1" dirty="0" smtClean="0"/>
              <a:t>Very fast execution with very good use of resources</a:t>
            </a:r>
          </a:p>
          <a:p>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Public Key Cryptography</a:t>
            </a:r>
            <a:endParaRPr lang="en-CA" dirty="0"/>
          </a:p>
        </p:txBody>
      </p:sp>
      <p:sp>
        <p:nvSpPr>
          <p:cNvPr id="3" name="Content Placeholder 2"/>
          <p:cNvSpPr>
            <a:spLocks noGrp="1"/>
          </p:cNvSpPr>
          <p:nvPr>
            <p:ph idx="1"/>
          </p:nvPr>
        </p:nvSpPr>
        <p:spPr/>
        <p:txBody>
          <a:bodyPr>
            <a:normAutofit fontScale="92500"/>
          </a:bodyPr>
          <a:lstStyle/>
          <a:p>
            <a:pPr>
              <a:spcBef>
                <a:spcPct val="50000"/>
              </a:spcBef>
            </a:pPr>
            <a:r>
              <a:rPr lang="en-US" dirty="0" smtClean="0"/>
              <a:t>Powerful encryption technique in which </a:t>
            </a:r>
            <a:r>
              <a:rPr lang="en-US" b="1" dirty="0" smtClean="0"/>
              <a:t>two keys</a:t>
            </a:r>
            <a:r>
              <a:rPr lang="en-US" dirty="0" smtClean="0"/>
              <a:t> are used: the first key (the </a:t>
            </a:r>
            <a:r>
              <a:rPr lang="en-US" b="1" dirty="0" smtClean="0"/>
              <a:t>public key</a:t>
            </a:r>
            <a:r>
              <a:rPr lang="en-US" dirty="0" smtClean="0"/>
              <a:t>) encrypts the message while the second key (the </a:t>
            </a:r>
            <a:r>
              <a:rPr lang="en-US" b="1" dirty="0" smtClean="0"/>
              <a:t>private key</a:t>
            </a:r>
            <a:r>
              <a:rPr lang="en-US" dirty="0" smtClean="0"/>
              <a:t>) decrypts the message</a:t>
            </a:r>
          </a:p>
          <a:p>
            <a:pPr>
              <a:spcBef>
                <a:spcPct val="50000"/>
              </a:spcBef>
            </a:pPr>
            <a:r>
              <a:rPr lang="en-US" dirty="0" smtClean="0"/>
              <a:t>Not possible to deduce one key from the other</a:t>
            </a:r>
          </a:p>
          <a:p>
            <a:pPr>
              <a:spcBef>
                <a:spcPct val="50000"/>
              </a:spcBef>
            </a:pPr>
            <a:r>
              <a:rPr lang="en-US" dirty="0" smtClean="0"/>
              <a:t>Not possible to break the code given the public key</a:t>
            </a:r>
          </a:p>
          <a:p>
            <a:pPr>
              <a:spcBef>
                <a:spcPct val="50000"/>
              </a:spcBef>
            </a:pPr>
            <a:r>
              <a:rPr lang="en-US" dirty="0" smtClean="0"/>
              <a:t>If you want someone to send you secure data, give them your public key, you keep the private key</a:t>
            </a:r>
          </a:p>
          <a:p>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a:spLocks noGrp="1"/>
          </p:cNvSpPr>
          <p:nvPr>
            <p:ph type="sldNum" sz="quarter" idx="4294967295"/>
          </p:nvPr>
        </p:nvSpPr>
        <p:spPr>
          <a:xfrm>
            <a:off x="6553200" y="6245225"/>
            <a:ext cx="2133600" cy="476250"/>
          </a:xfrm>
          <a:prstGeom prst="rect">
            <a:avLst/>
          </a:prstGeom>
          <a:noFill/>
        </p:spPr>
        <p:txBody>
          <a:bodyPr/>
          <a:lstStyle/>
          <a:p>
            <a:pPr marL="342900" indent="-342900"/>
            <a:fld id="{5C9744EE-CAA6-4588-A189-F4C3AB33000C}" type="slidenum">
              <a:rPr lang="en-US"/>
              <a:pPr marL="342900" indent="-342900"/>
              <a:t>13</a:t>
            </a:fld>
            <a:endParaRPr lang="en-US"/>
          </a:p>
        </p:txBody>
      </p:sp>
      <p:grpSp>
        <p:nvGrpSpPr>
          <p:cNvPr id="2" name="Group 8"/>
          <p:cNvGrpSpPr>
            <a:grpSpLocks/>
          </p:cNvGrpSpPr>
          <p:nvPr/>
        </p:nvGrpSpPr>
        <p:grpSpPr bwMode="auto">
          <a:xfrm>
            <a:off x="1752600" y="533400"/>
            <a:ext cx="4724400" cy="6324600"/>
            <a:chOff x="1248" y="384"/>
            <a:chExt cx="2496" cy="3495"/>
          </a:xfrm>
        </p:grpSpPr>
        <p:pic>
          <p:nvPicPr>
            <p:cNvPr id="55301" name="Picture 6" descr="chp12_F008"/>
            <p:cNvPicPr>
              <a:picLocks noChangeAspect="1" noChangeArrowheads="1"/>
            </p:cNvPicPr>
            <p:nvPr/>
          </p:nvPicPr>
          <p:blipFill>
            <a:blip r:embed="rId2" cstate="print"/>
            <a:srcRect/>
            <a:stretch>
              <a:fillRect/>
            </a:stretch>
          </p:blipFill>
          <p:spPr bwMode="auto">
            <a:xfrm>
              <a:off x="1344" y="384"/>
              <a:ext cx="2338" cy="3216"/>
            </a:xfrm>
            <a:prstGeom prst="rect">
              <a:avLst/>
            </a:prstGeom>
            <a:noFill/>
            <a:ln w="9525">
              <a:noFill/>
              <a:miter lim="800000"/>
              <a:headEnd/>
              <a:tailEnd/>
            </a:ln>
          </p:spPr>
        </p:pic>
        <p:sp>
          <p:nvSpPr>
            <p:cNvPr id="55302" name="Text Box 7"/>
            <p:cNvSpPr txBox="1">
              <a:spLocks noChangeArrowheads="1"/>
            </p:cNvSpPr>
            <p:nvPr/>
          </p:nvSpPr>
          <p:spPr bwMode="auto">
            <a:xfrm>
              <a:off x="1248" y="3648"/>
              <a:ext cx="2496" cy="231"/>
            </a:xfrm>
            <a:prstGeom prst="rect">
              <a:avLst/>
            </a:prstGeom>
            <a:noFill/>
            <a:ln w="9525">
              <a:noFill/>
              <a:miter lim="800000"/>
              <a:headEnd/>
              <a:tailEnd/>
            </a:ln>
          </p:spPr>
          <p:txBody>
            <a:bodyPr>
              <a:spAutoFit/>
            </a:bodyPr>
            <a:lstStyle/>
            <a:p>
              <a:pPr>
                <a:spcBef>
                  <a:spcPct val="50000"/>
                </a:spcBef>
              </a:pPr>
              <a:r>
                <a:rPr lang="en-US"/>
                <a:t>Figure 12-8 Public key encryption</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Digital Signatures</a:t>
            </a:r>
            <a:endParaRPr lang="en-CA" dirty="0"/>
          </a:p>
        </p:txBody>
      </p:sp>
      <p:sp>
        <p:nvSpPr>
          <p:cNvPr id="3" name="Content Placeholder 2"/>
          <p:cNvSpPr>
            <a:spLocks noGrp="1"/>
          </p:cNvSpPr>
          <p:nvPr>
            <p:ph idx="1"/>
          </p:nvPr>
        </p:nvSpPr>
        <p:spPr/>
        <p:txBody>
          <a:bodyPr>
            <a:normAutofit fontScale="92500" lnSpcReduction="10000"/>
          </a:bodyPr>
          <a:lstStyle/>
          <a:p>
            <a:pPr>
              <a:spcBef>
                <a:spcPct val="50000"/>
              </a:spcBef>
            </a:pPr>
            <a:r>
              <a:rPr lang="en-US" dirty="0" smtClean="0"/>
              <a:t>Document to be signed is sent through a complex mathematical computation that generates a hash</a:t>
            </a:r>
          </a:p>
          <a:p>
            <a:pPr>
              <a:spcBef>
                <a:spcPct val="50000"/>
              </a:spcBef>
            </a:pPr>
            <a:r>
              <a:rPr lang="en-US" dirty="0" smtClean="0"/>
              <a:t>Hash is encoded with the owner’s private key then stored</a:t>
            </a:r>
          </a:p>
          <a:p>
            <a:pPr>
              <a:spcBef>
                <a:spcPct val="50000"/>
              </a:spcBef>
            </a:pPr>
            <a:r>
              <a:rPr lang="en-US" dirty="0" smtClean="0"/>
              <a:t>To prove future ownership, stored hash is decoded using the owner’s public key and that hash is compared with a current hash of the document</a:t>
            </a:r>
          </a:p>
          <a:p>
            <a:pPr>
              <a:spcBef>
                <a:spcPct val="50000"/>
              </a:spcBef>
            </a:pPr>
            <a:r>
              <a:rPr lang="en-US" dirty="0" smtClean="0"/>
              <a:t>If the two hashes agree, the document belongs to the owner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Public Key Infrastructure (PKI)</a:t>
            </a:r>
            <a:endParaRPr lang="en-US" dirty="0"/>
          </a:p>
        </p:txBody>
      </p:sp>
      <p:sp>
        <p:nvSpPr>
          <p:cNvPr id="7" name="Content Placeholder 6"/>
          <p:cNvSpPr>
            <a:spLocks noGrp="1"/>
          </p:cNvSpPr>
          <p:nvPr>
            <p:ph idx="1"/>
          </p:nvPr>
        </p:nvSpPr>
        <p:spPr/>
        <p:txBody>
          <a:bodyPr>
            <a:normAutofit lnSpcReduction="10000"/>
          </a:bodyPr>
          <a:lstStyle/>
          <a:p>
            <a:r>
              <a:rPr lang="en-US" dirty="0" smtClean="0"/>
              <a:t>The combination of encryption techniques, software, and services that involves all the necessary pieces to support </a:t>
            </a:r>
            <a:r>
              <a:rPr lang="en-US" b="1" dirty="0" smtClean="0"/>
              <a:t>digital certificates</a:t>
            </a:r>
            <a:r>
              <a:rPr lang="en-US" dirty="0" smtClean="0"/>
              <a:t>, certificate authorities, and public key generation, storage, and management</a:t>
            </a:r>
          </a:p>
          <a:p>
            <a:r>
              <a:rPr lang="en-US" dirty="0" smtClean="0"/>
              <a:t>A </a:t>
            </a:r>
            <a:r>
              <a:rPr lang="en-US" b="1" dirty="0" smtClean="0"/>
              <a:t>certificate</a:t>
            </a:r>
            <a:r>
              <a:rPr lang="en-US" dirty="0" smtClean="0"/>
              <a:t>, or digital certificate, is an electronic document, similar to a passport, that establishes your credentials when you are performing transactions</a:t>
            </a:r>
          </a:p>
        </p:txBody>
      </p:sp>
      <p:sp>
        <p:nvSpPr>
          <p:cNvPr id="37891" name="Rectangle 3"/>
          <p:cNvSpPr>
            <a:spLocks noChangeArrowheads="1"/>
          </p:cNvSpPr>
          <p:nvPr/>
        </p:nvSpPr>
        <p:spPr bwMode="auto">
          <a:xfrm>
            <a:off x="457200" y="1524000"/>
            <a:ext cx="8305800" cy="2865438"/>
          </a:xfrm>
          <a:prstGeom prst="rect">
            <a:avLst/>
          </a:prstGeom>
          <a:noFill/>
          <a:ln w="9525">
            <a:noFill/>
            <a:miter lim="800000"/>
            <a:headEnd/>
            <a:tailEnd/>
          </a:ln>
          <a:effectLst/>
        </p:spPr>
        <p:txBody>
          <a:bodyPr>
            <a:spAutoFit/>
          </a:bodyPr>
          <a:lstStyle/>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2200" b="1">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Public Key Infrastructure (PKI)</a:t>
            </a:r>
            <a:endParaRPr lang="en-US" dirty="0"/>
          </a:p>
        </p:txBody>
      </p:sp>
      <p:sp>
        <p:nvSpPr>
          <p:cNvPr id="7" name="Content Placeholder 6"/>
          <p:cNvSpPr>
            <a:spLocks noGrp="1"/>
          </p:cNvSpPr>
          <p:nvPr>
            <p:ph idx="1"/>
          </p:nvPr>
        </p:nvSpPr>
        <p:spPr/>
        <p:txBody>
          <a:bodyPr/>
          <a:lstStyle/>
          <a:p>
            <a:r>
              <a:rPr lang="en-US" dirty="0" smtClean="0"/>
              <a:t>A digital certificate contains your name, serial number, expiration dates, copy of your public key, and digital signature of certificate-issuing authority.</a:t>
            </a:r>
          </a:p>
          <a:p>
            <a:r>
              <a:rPr lang="en-US" dirty="0" smtClean="0"/>
              <a:t>Certificates are usually kept in a </a:t>
            </a:r>
            <a:r>
              <a:rPr lang="en-US" b="1" dirty="0" smtClean="0"/>
              <a:t>registry</a:t>
            </a:r>
            <a:r>
              <a:rPr lang="en-US" dirty="0" smtClean="0"/>
              <a:t> so other users may check them for authenticity.</a:t>
            </a:r>
          </a:p>
          <a:p>
            <a:endParaRPr lang="en-US" dirty="0"/>
          </a:p>
        </p:txBody>
      </p:sp>
      <p:sp>
        <p:nvSpPr>
          <p:cNvPr id="54275" name="Rectangle 3"/>
          <p:cNvSpPr>
            <a:spLocks noChangeArrowheads="1"/>
          </p:cNvSpPr>
          <p:nvPr/>
        </p:nvSpPr>
        <p:spPr bwMode="auto">
          <a:xfrm>
            <a:off x="457200" y="1524000"/>
            <a:ext cx="8305800" cy="2865438"/>
          </a:xfrm>
          <a:prstGeom prst="rect">
            <a:avLst/>
          </a:prstGeom>
          <a:noFill/>
          <a:ln w="9525">
            <a:noFill/>
            <a:miter lim="800000"/>
            <a:headEnd/>
            <a:tailEnd/>
          </a:ln>
          <a:effectLst/>
        </p:spPr>
        <p:txBody>
          <a:bodyPr>
            <a:spAutoFit/>
          </a:bodyPr>
          <a:lstStyle/>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2200" b="1">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Public Key Infrastructure (PKI)</a:t>
            </a:r>
            <a:endParaRPr lang="en-US" dirty="0"/>
          </a:p>
        </p:txBody>
      </p:sp>
      <p:sp>
        <p:nvSpPr>
          <p:cNvPr id="7" name="Content Placeholder 6"/>
          <p:cNvSpPr>
            <a:spLocks noGrp="1"/>
          </p:cNvSpPr>
          <p:nvPr>
            <p:ph idx="1"/>
          </p:nvPr>
        </p:nvSpPr>
        <p:spPr/>
        <p:txBody>
          <a:bodyPr/>
          <a:lstStyle/>
          <a:p>
            <a:r>
              <a:rPr lang="en-US" dirty="0" smtClean="0"/>
              <a:t>Certificates are issued by a certificate authority (CA).  A CA is either specialized software on a company network or a trusted third party</a:t>
            </a:r>
          </a:p>
          <a:p>
            <a:r>
              <a:rPr lang="en-US" dirty="0" smtClean="0"/>
              <a:t>Let’s say you want to order something over the Internet.  The web site wants to make sure you are legit, so the web server requests your browser to sign the order with your private key (obtained from your certificate)</a:t>
            </a:r>
          </a:p>
        </p:txBody>
      </p:sp>
      <p:sp>
        <p:nvSpPr>
          <p:cNvPr id="55299" name="Rectangle 3"/>
          <p:cNvSpPr>
            <a:spLocks noChangeArrowheads="1"/>
          </p:cNvSpPr>
          <p:nvPr/>
        </p:nvSpPr>
        <p:spPr bwMode="auto">
          <a:xfrm>
            <a:off x="457200" y="1524000"/>
            <a:ext cx="8305800" cy="2865438"/>
          </a:xfrm>
          <a:prstGeom prst="rect">
            <a:avLst/>
          </a:prstGeom>
          <a:noFill/>
          <a:ln w="9525">
            <a:noFill/>
            <a:miter lim="800000"/>
            <a:headEnd/>
            <a:tailEnd/>
          </a:ln>
          <a:effectLst/>
        </p:spPr>
        <p:txBody>
          <a:bodyPr>
            <a:spAutoFit/>
          </a:bodyPr>
          <a:lstStyle/>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2200" b="1">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Public Key Infrastructure (PKI)</a:t>
            </a:r>
            <a:endParaRPr lang="en-US" dirty="0"/>
          </a:p>
        </p:txBody>
      </p:sp>
      <p:sp>
        <p:nvSpPr>
          <p:cNvPr id="7" name="Content Placeholder 6"/>
          <p:cNvSpPr>
            <a:spLocks noGrp="1"/>
          </p:cNvSpPr>
          <p:nvPr>
            <p:ph idx="1"/>
          </p:nvPr>
        </p:nvSpPr>
        <p:spPr/>
        <p:txBody>
          <a:bodyPr>
            <a:normAutofit lnSpcReduction="10000"/>
          </a:bodyPr>
          <a:lstStyle/>
          <a:p>
            <a:r>
              <a:rPr lang="en-US" dirty="0" smtClean="0"/>
              <a:t>The web server then requests your certificate from the third party CA, validates that certificate by verifying third party’s signature, then uses that certificate to validate the signature on your order</a:t>
            </a:r>
          </a:p>
          <a:p>
            <a:r>
              <a:rPr lang="en-US" dirty="0" smtClean="0"/>
              <a:t>The user can do the same procedure to make sure the web server is not a bogus operation</a:t>
            </a:r>
          </a:p>
          <a:p>
            <a:r>
              <a:rPr lang="en-US" dirty="0" smtClean="0"/>
              <a:t>A certificate revocation list is used to “deactivate” a user’s certificate</a:t>
            </a:r>
            <a:endParaRPr lang="en-US" dirty="0"/>
          </a:p>
        </p:txBody>
      </p:sp>
      <p:sp>
        <p:nvSpPr>
          <p:cNvPr id="56323" name="Rectangle 3"/>
          <p:cNvSpPr>
            <a:spLocks noChangeArrowheads="1"/>
          </p:cNvSpPr>
          <p:nvPr/>
        </p:nvSpPr>
        <p:spPr bwMode="auto">
          <a:xfrm>
            <a:off x="457200" y="1524000"/>
            <a:ext cx="8305800" cy="2865438"/>
          </a:xfrm>
          <a:prstGeom prst="rect">
            <a:avLst/>
          </a:prstGeom>
          <a:noFill/>
          <a:ln w="9525">
            <a:noFill/>
            <a:miter lim="800000"/>
            <a:headEnd/>
            <a:tailEnd/>
          </a:ln>
          <a:effectLst/>
        </p:spPr>
        <p:txBody>
          <a:bodyPr>
            <a:spAutoFit/>
          </a:bodyPr>
          <a:lstStyle/>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2200" b="1">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Public Key Infrastructure - Apps</a:t>
            </a:r>
            <a:endParaRPr lang="en-US" dirty="0"/>
          </a:p>
        </p:txBody>
      </p:sp>
      <p:sp>
        <p:nvSpPr>
          <p:cNvPr id="7" name="Content Placeholder 6"/>
          <p:cNvSpPr>
            <a:spLocks noGrp="1"/>
          </p:cNvSpPr>
          <p:nvPr>
            <p:ph idx="1"/>
          </p:nvPr>
        </p:nvSpPr>
        <p:spPr/>
        <p:txBody>
          <a:bodyPr/>
          <a:lstStyle/>
          <a:p>
            <a:r>
              <a:rPr lang="en-US" dirty="0" smtClean="0"/>
              <a:t>Applications that could benefit from PKI:</a:t>
            </a:r>
          </a:p>
          <a:p>
            <a:pPr lvl="1"/>
            <a:r>
              <a:rPr lang="en-US" dirty="0" smtClean="0"/>
              <a:t>World Wide Web transactions</a:t>
            </a:r>
          </a:p>
          <a:p>
            <a:pPr lvl="1"/>
            <a:r>
              <a:rPr lang="en-US" dirty="0" smtClean="0"/>
              <a:t>Virtual private networks</a:t>
            </a:r>
          </a:p>
          <a:p>
            <a:pPr lvl="1"/>
            <a:r>
              <a:rPr lang="en-US" dirty="0" smtClean="0"/>
              <a:t>Electronic mail</a:t>
            </a:r>
          </a:p>
          <a:p>
            <a:pPr lvl="1"/>
            <a:r>
              <a:rPr lang="en-US" dirty="0" smtClean="0"/>
              <a:t>Client-server applications</a:t>
            </a:r>
          </a:p>
          <a:p>
            <a:pPr lvl="1"/>
            <a:r>
              <a:rPr lang="en-US" dirty="0" smtClean="0"/>
              <a:t>Banking transactions</a:t>
            </a:r>
          </a:p>
        </p:txBody>
      </p:sp>
      <p:sp>
        <p:nvSpPr>
          <p:cNvPr id="38915" name="Rectangle 3"/>
          <p:cNvSpPr>
            <a:spLocks noChangeArrowheads="1"/>
          </p:cNvSpPr>
          <p:nvPr/>
        </p:nvSpPr>
        <p:spPr bwMode="auto">
          <a:xfrm>
            <a:off x="457200" y="1524000"/>
            <a:ext cx="8305800" cy="2865438"/>
          </a:xfrm>
          <a:prstGeom prst="rect">
            <a:avLst/>
          </a:prstGeom>
          <a:noFill/>
          <a:ln w="9525">
            <a:noFill/>
            <a:miter lim="800000"/>
            <a:headEnd/>
            <a:tailEnd/>
          </a:ln>
          <a:effectLst/>
        </p:spPr>
        <p:txBody>
          <a:bodyPr>
            <a:spAutoFit/>
          </a:bodyPr>
          <a:lstStyle/>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4000" b="1">
              <a:solidFill>
                <a:srgbClr val="76027C"/>
              </a:solidFill>
              <a:latin typeface="Times New Roman" pitchFamily="18" charset="0"/>
            </a:endParaRPr>
          </a:p>
          <a:p>
            <a:pPr>
              <a:spcBef>
                <a:spcPct val="50000"/>
              </a:spcBef>
              <a:buFont typeface="Wingdings" pitchFamily="2" charset="2"/>
              <a:buNone/>
            </a:pPr>
            <a:endParaRPr lang="en-US" sz="2200" b="1">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Encryption &amp; Decryption</a:t>
            </a:r>
            <a:endParaRPr lang="en-CA" dirty="0"/>
          </a:p>
        </p:txBody>
      </p:sp>
      <p:sp>
        <p:nvSpPr>
          <p:cNvPr id="3" name="Content Placeholder 2"/>
          <p:cNvSpPr>
            <a:spLocks noGrp="1"/>
          </p:cNvSpPr>
          <p:nvPr>
            <p:ph idx="1"/>
          </p:nvPr>
        </p:nvSpPr>
        <p:spPr/>
        <p:txBody>
          <a:bodyPr>
            <a:noAutofit/>
          </a:bodyPr>
          <a:lstStyle/>
          <a:p>
            <a:r>
              <a:rPr lang="en-CA" sz="2800" b="1" dirty="0" smtClean="0"/>
              <a:t>Encryption</a:t>
            </a:r>
            <a:r>
              <a:rPr lang="en-CA" sz="2800" dirty="0" smtClean="0"/>
              <a:t> is the use of an algorithm to scramble data into a format that can be read only by reversing the algorithm (</a:t>
            </a:r>
            <a:r>
              <a:rPr lang="en-CA" sz="2800" b="1" dirty="0" smtClean="0"/>
              <a:t>decrypting</a:t>
            </a:r>
            <a:r>
              <a:rPr lang="en-CA" sz="2800" dirty="0" smtClean="0"/>
              <a:t>).</a:t>
            </a:r>
          </a:p>
          <a:p>
            <a:pPr lvl="1"/>
            <a:r>
              <a:rPr lang="en-CA" sz="2400" dirty="0" smtClean="0"/>
              <a:t>The purpose of encryption is to keep information </a:t>
            </a:r>
            <a:r>
              <a:rPr lang="en-CA" sz="2400" b="1" dirty="0" smtClean="0"/>
              <a:t>private</a:t>
            </a:r>
          </a:p>
          <a:p>
            <a:pPr>
              <a:spcBef>
                <a:spcPct val="50000"/>
              </a:spcBef>
            </a:pPr>
            <a:r>
              <a:rPr lang="en-US" sz="2800" b="1" dirty="0" smtClean="0"/>
              <a:t>Cryptography</a:t>
            </a:r>
            <a:r>
              <a:rPr lang="en-US" sz="2800" dirty="0" smtClean="0"/>
              <a:t> is the study of creating and using encryption and decryption techniques</a:t>
            </a:r>
          </a:p>
          <a:p>
            <a:pPr>
              <a:spcBef>
                <a:spcPct val="50000"/>
              </a:spcBef>
            </a:pPr>
            <a:r>
              <a:rPr lang="en-US" sz="2800" b="1" dirty="0" smtClean="0"/>
              <a:t>Plaintext</a:t>
            </a:r>
            <a:r>
              <a:rPr lang="en-US" sz="2800" dirty="0" smtClean="0"/>
              <a:t> is the data before encryption</a:t>
            </a:r>
          </a:p>
          <a:p>
            <a:pPr>
              <a:spcBef>
                <a:spcPct val="50000"/>
              </a:spcBef>
            </a:pPr>
            <a:r>
              <a:rPr lang="en-US" sz="2800" b="1" dirty="0" err="1" smtClean="0"/>
              <a:t>Ciphertext</a:t>
            </a:r>
            <a:r>
              <a:rPr lang="en-US" sz="2800" dirty="0" smtClean="0"/>
              <a:t> is the data after encryption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en-US" smtClean="0"/>
              <a:t>PGP (Pretty Good Privacy)</a:t>
            </a:r>
          </a:p>
        </p:txBody>
      </p:sp>
      <p:sp>
        <p:nvSpPr>
          <p:cNvPr id="59397" name="Rectangle 3"/>
          <p:cNvSpPr>
            <a:spLocks noGrp="1" noChangeArrowheads="1"/>
          </p:cNvSpPr>
          <p:nvPr>
            <p:ph type="body" idx="1"/>
          </p:nvPr>
        </p:nvSpPr>
        <p:spPr/>
        <p:txBody>
          <a:bodyPr>
            <a:normAutofit fontScale="92500" lnSpcReduction="10000"/>
          </a:bodyPr>
          <a:lstStyle/>
          <a:p>
            <a:pPr eaLnBrk="1" hangingPunct="1"/>
            <a:r>
              <a:rPr lang="en-US" dirty="0" smtClean="0"/>
              <a:t>Secures e-mail transmissions</a:t>
            </a:r>
          </a:p>
          <a:p>
            <a:pPr eaLnBrk="1" hangingPunct="1"/>
            <a:r>
              <a:rPr lang="en-US" dirty="0" smtClean="0"/>
              <a:t>Developed by Phil Zimmerman (1990s)</a:t>
            </a:r>
          </a:p>
          <a:p>
            <a:pPr lvl="1"/>
            <a:r>
              <a:rPr lang="en-US" dirty="0" smtClean="0"/>
              <a:t>Administered at MIT</a:t>
            </a:r>
          </a:p>
          <a:p>
            <a:pPr eaLnBrk="1" hangingPunct="1"/>
            <a:r>
              <a:rPr lang="en-US" dirty="0" smtClean="0"/>
              <a:t>Public key encryption system</a:t>
            </a:r>
          </a:p>
          <a:p>
            <a:pPr lvl="1" eaLnBrk="1" hangingPunct="1"/>
            <a:r>
              <a:rPr lang="en-US" b="1" dirty="0" smtClean="0"/>
              <a:t>Verifies e-mail sender authenticity</a:t>
            </a:r>
          </a:p>
          <a:p>
            <a:pPr lvl="1" eaLnBrk="1" hangingPunct="1"/>
            <a:r>
              <a:rPr lang="en-US" b="1" dirty="0" smtClean="0"/>
              <a:t>Encrypts e-mail data in transmission</a:t>
            </a:r>
          </a:p>
          <a:p>
            <a:pPr eaLnBrk="1" hangingPunct="1"/>
            <a:r>
              <a:rPr lang="en-US" dirty="0" smtClean="0"/>
              <a:t>Freely available </a:t>
            </a:r>
          </a:p>
          <a:p>
            <a:pPr lvl="1" eaLnBrk="1" hangingPunct="1"/>
            <a:r>
              <a:rPr lang="en-US" dirty="0" smtClean="0"/>
              <a:t>Open source and proprietary</a:t>
            </a:r>
          </a:p>
          <a:p>
            <a:pPr eaLnBrk="1" hangingPunct="1"/>
            <a:r>
              <a:rPr lang="en-US" dirty="0" smtClean="0"/>
              <a:t>Also used to encrypt storage device 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smtClean="0"/>
              <a:t>SSL (Secure Sockets Layer)</a:t>
            </a:r>
          </a:p>
        </p:txBody>
      </p:sp>
      <p:sp>
        <p:nvSpPr>
          <p:cNvPr id="60421" name="Rectangle 3"/>
          <p:cNvSpPr>
            <a:spLocks noGrp="1" noChangeArrowheads="1"/>
          </p:cNvSpPr>
          <p:nvPr>
            <p:ph type="body" idx="1"/>
          </p:nvPr>
        </p:nvSpPr>
        <p:spPr/>
        <p:txBody>
          <a:bodyPr>
            <a:normAutofit lnSpcReduction="10000"/>
          </a:bodyPr>
          <a:lstStyle/>
          <a:p>
            <a:pPr eaLnBrk="1" hangingPunct="1"/>
            <a:r>
              <a:rPr lang="en-US" b="1" dirty="0" smtClean="0"/>
              <a:t>Encrypts TCP/IP transmissions</a:t>
            </a:r>
          </a:p>
          <a:p>
            <a:pPr lvl="1" eaLnBrk="1" hangingPunct="1"/>
            <a:r>
              <a:rPr lang="en-US" dirty="0" smtClean="0"/>
              <a:t>Web pages, Web form data entered into Web forms</a:t>
            </a:r>
          </a:p>
          <a:p>
            <a:pPr lvl="2" eaLnBrk="1" hangingPunct="1"/>
            <a:r>
              <a:rPr lang="en-US" dirty="0" smtClean="0"/>
              <a:t>En route between client and server</a:t>
            </a:r>
          </a:p>
          <a:p>
            <a:pPr lvl="1" eaLnBrk="1" hangingPunct="1"/>
            <a:r>
              <a:rPr lang="en-US" dirty="0" smtClean="0"/>
              <a:t>Using Public key encryption technology</a:t>
            </a:r>
          </a:p>
          <a:p>
            <a:pPr eaLnBrk="1" hangingPunct="1"/>
            <a:r>
              <a:rPr lang="en-US" dirty="0" smtClean="0"/>
              <a:t>Web pages using HTTPS</a:t>
            </a:r>
          </a:p>
          <a:p>
            <a:pPr lvl="1" eaLnBrk="1" hangingPunct="1"/>
            <a:r>
              <a:rPr lang="en-US" dirty="0" smtClean="0"/>
              <a:t>HTTP over Secure Sockets Layer, HTTP Secure</a:t>
            </a:r>
          </a:p>
          <a:p>
            <a:pPr lvl="1" eaLnBrk="1" hangingPunct="1"/>
            <a:r>
              <a:rPr lang="en-US" dirty="0" smtClean="0"/>
              <a:t>Data transferred from server to client (vice versa)</a:t>
            </a:r>
          </a:p>
          <a:p>
            <a:pPr lvl="2" eaLnBrk="1" hangingPunct="1"/>
            <a:r>
              <a:rPr lang="en-US" dirty="0" smtClean="0"/>
              <a:t>Using SSL encryption</a:t>
            </a:r>
          </a:p>
          <a:p>
            <a:pPr eaLnBrk="1" hangingPunct="1"/>
            <a:r>
              <a:rPr lang="en-US" dirty="0" smtClean="0"/>
              <a:t>HTTPS uses TCP port 443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encryption</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key</a:t>
            </a:r>
            <a:r>
              <a:rPr lang="en-US" dirty="0" smtClean="0"/>
              <a:t> is the unique piece of information that is used to create </a:t>
            </a:r>
            <a:r>
              <a:rPr lang="en-US" b="1" dirty="0" err="1" smtClean="0"/>
              <a:t>ciphertext</a:t>
            </a:r>
            <a:r>
              <a:rPr lang="en-US" dirty="0" smtClean="0"/>
              <a:t> and decrypt the </a:t>
            </a:r>
            <a:r>
              <a:rPr lang="en-US" dirty="0" err="1" smtClean="0"/>
              <a:t>ciphertext</a:t>
            </a:r>
            <a:r>
              <a:rPr lang="en-US" dirty="0" smtClean="0"/>
              <a:t> back into </a:t>
            </a:r>
            <a:r>
              <a:rPr lang="en-US" b="1" dirty="0" smtClean="0"/>
              <a:t>plaintext</a:t>
            </a:r>
            <a:r>
              <a:rPr lang="en-US" dirty="0" smtClean="0"/>
              <a:t>.</a:t>
            </a:r>
          </a:p>
          <a:p>
            <a:r>
              <a:rPr lang="en-US" dirty="0" smtClean="0"/>
              <a:t>A key is a random string of characters.</a:t>
            </a:r>
          </a:p>
          <a:p>
            <a:r>
              <a:rPr lang="en-US" dirty="0" smtClean="0"/>
              <a:t>Keys are used to generate a unique data block.</a:t>
            </a:r>
          </a:p>
          <a:p>
            <a:r>
              <a:rPr lang="en-US" dirty="0" smtClean="0"/>
              <a:t>The longer the key, the harder it is for an unauthorized system to decrypt it.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Basic Encryption</a:t>
            </a:r>
            <a:endParaRPr lang="en-CA" dirty="0"/>
          </a:p>
        </p:txBody>
      </p:sp>
      <p:pic>
        <p:nvPicPr>
          <p:cNvPr id="5" name="Picture 11" descr="Fig13-06"/>
          <p:cNvPicPr>
            <a:picLocks noChangeAspect="1" noChangeArrowheads="1"/>
          </p:cNvPicPr>
          <p:nvPr/>
        </p:nvPicPr>
        <p:blipFill>
          <a:blip r:embed="rId2" cstate="print">
            <a:clrChange>
              <a:clrFrom>
                <a:srgbClr val="FFFFFF"/>
              </a:clrFrom>
              <a:clrTo>
                <a:srgbClr val="FFFFFF">
                  <a:alpha val="0"/>
                </a:srgbClr>
              </a:clrTo>
            </a:clrChange>
          </a:blip>
          <a:srcRect l="20000"/>
          <a:stretch>
            <a:fillRect/>
          </a:stretch>
        </p:blipFill>
        <p:spPr bwMode="auto">
          <a:xfrm>
            <a:off x="242251" y="2514600"/>
            <a:ext cx="8479781" cy="24384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p:txBody>
          <a:bodyPr/>
          <a:lstStyle/>
          <a:p>
            <a:pPr eaLnBrk="1" hangingPunct="1"/>
            <a:r>
              <a:rPr lang="en-US" dirty="0" smtClean="0"/>
              <a:t>Private Key Encryption – 1 key</a:t>
            </a:r>
          </a:p>
        </p:txBody>
      </p:sp>
      <p:grpSp>
        <p:nvGrpSpPr>
          <p:cNvPr id="2" name="Group 8"/>
          <p:cNvGrpSpPr>
            <a:grpSpLocks/>
          </p:cNvGrpSpPr>
          <p:nvPr/>
        </p:nvGrpSpPr>
        <p:grpSpPr bwMode="auto">
          <a:xfrm>
            <a:off x="990600" y="1752600"/>
            <a:ext cx="6705600" cy="4329113"/>
            <a:chOff x="624" y="1104"/>
            <a:chExt cx="4224" cy="2727"/>
          </a:xfrm>
        </p:grpSpPr>
        <p:pic>
          <p:nvPicPr>
            <p:cNvPr id="51206" name="Picture 6" descr="chp12_F006"/>
            <p:cNvPicPr>
              <a:picLocks noChangeAspect="1" noChangeArrowheads="1"/>
            </p:cNvPicPr>
            <p:nvPr/>
          </p:nvPicPr>
          <p:blipFill>
            <a:blip r:embed="rId2" cstate="print"/>
            <a:srcRect/>
            <a:stretch>
              <a:fillRect/>
            </a:stretch>
          </p:blipFill>
          <p:spPr bwMode="auto">
            <a:xfrm>
              <a:off x="768" y="1104"/>
              <a:ext cx="4080" cy="2166"/>
            </a:xfrm>
            <a:prstGeom prst="rect">
              <a:avLst/>
            </a:prstGeom>
            <a:noFill/>
            <a:ln w="9525">
              <a:noFill/>
              <a:miter lim="800000"/>
              <a:headEnd/>
              <a:tailEnd/>
            </a:ln>
          </p:spPr>
        </p:pic>
        <p:sp>
          <p:nvSpPr>
            <p:cNvPr id="51207" name="Text Box 7"/>
            <p:cNvSpPr txBox="1">
              <a:spLocks noChangeArrowheads="1"/>
            </p:cNvSpPr>
            <p:nvPr/>
          </p:nvSpPr>
          <p:spPr bwMode="auto">
            <a:xfrm>
              <a:off x="624" y="3600"/>
              <a:ext cx="3888" cy="231"/>
            </a:xfrm>
            <a:prstGeom prst="rect">
              <a:avLst/>
            </a:prstGeom>
            <a:noFill/>
            <a:ln w="9525">
              <a:noFill/>
              <a:miter lim="800000"/>
              <a:headEnd/>
              <a:tailEnd/>
            </a:ln>
          </p:spPr>
          <p:txBody>
            <a:bodyPr>
              <a:spAutoFit/>
            </a:bodyPr>
            <a:lstStyle/>
            <a:p>
              <a:pPr>
                <a:spcBef>
                  <a:spcPct val="50000"/>
                </a:spcBef>
              </a:pPr>
              <a:r>
                <a:rPr lang="en-US"/>
                <a:t>Figure 12-6 Key encryption and decryption</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key encryption</a:t>
            </a:r>
            <a:endParaRPr lang="en-US" dirty="0"/>
          </a:p>
        </p:txBody>
      </p:sp>
      <p:sp>
        <p:nvSpPr>
          <p:cNvPr id="3" name="Content Placeholder 2"/>
          <p:cNvSpPr>
            <a:spLocks noGrp="1"/>
          </p:cNvSpPr>
          <p:nvPr>
            <p:ph idx="1"/>
          </p:nvPr>
        </p:nvSpPr>
        <p:spPr/>
        <p:txBody>
          <a:bodyPr/>
          <a:lstStyle/>
          <a:p>
            <a:r>
              <a:rPr lang="en-US" dirty="0" smtClean="0"/>
              <a:t>Data is encrypted using a </a:t>
            </a:r>
            <a:r>
              <a:rPr lang="en-US" b="1" dirty="0" smtClean="0"/>
              <a:t>single key </a:t>
            </a:r>
            <a:r>
              <a:rPr lang="en-US" dirty="0" smtClean="0"/>
              <a:t>that only the sender and receiver know.</a:t>
            </a:r>
          </a:p>
          <a:p>
            <a:r>
              <a:rPr lang="en-US" dirty="0" smtClean="0"/>
              <a:t>Also called </a:t>
            </a:r>
            <a:r>
              <a:rPr lang="en-US" b="1" dirty="0" smtClean="0"/>
              <a:t>symmetric encryption</a:t>
            </a:r>
            <a:r>
              <a:rPr lang="en-US" dirty="0" smtClean="0"/>
              <a:t> since the same key is used during both encryption and decryption.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t>
            </a:r>
            <a:r>
              <a:rPr lang="en-US" dirty="0" err="1" smtClean="0"/>
              <a:t>vs</a:t>
            </a:r>
            <a:r>
              <a:rPr lang="en-US" dirty="0" smtClean="0"/>
              <a:t> public key Algorithms</a:t>
            </a:r>
            <a:endParaRPr lang="en-US" dirty="0"/>
          </a:p>
        </p:txBody>
      </p:sp>
      <p:sp>
        <p:nvSpPr>
          <p:cNvPr id="3" name="Content Placeholder 2"/>
          <p:cNvSpPr>
            <a:spLocks noGrp="1"/>
          </p:cNvSpPr>
          <p:nvPr>
            <p:ph idx="1"/>
          </p:nvPr>
        </p:nvSpPr>
        <p:spPr/>
        <p:txBody>
          <a:bodyPr/>
          <a:lstStyle/>
          <a:p>
            <a:r>
              <a:rPr lang="en-US" b="1" dirty="0" smtClean="0"/>
              <a:t>Private key</a:t>
            </a:r>
            <a:r>
              <a:rPr lang="en-US" dirty="0" smtClean="0"/>
              <a:t> encryption algorithms:</a:t>
            </a:r>
          </a:p>
          <a:p>
            <a:pPr lvl="1"/>
            <a:r>
              <a:rPr lang="en-US" dirty="0" smtClean="0"/>
              <a:t>DES</a:t>
            </a:r>
          </a:p>
          <a:p>
            <a:pPr lvl="1"/>
            <a:r>
              <a:rPr lang="en-US" dirty="0" smtClean="0"/>
              <a:t>Triple DES (3DES)</a:t>
            </a:r>
          </a:p>
          <a:p>
            <a:pPr lvl="1"/>
            <a:r>
              <a:rPr lang="en-US" dirty="0" smtClean="0"/>
              <a:t>AES</a:t>
            </a:r>
          </a:p>
          <a:p>
            <a:r>
              <a:rPr lang="en-US" b="1" dirty="0" smtClean="0"/>
              <a:t>Public key</a:t>
            </a:r>
            <a:r>
              <a:rPr lang="en-US" dirty="0" smtClean="0"/>
              <a:t> encryption algorithms</a:t>
            </a:r>
          </a:p>
          <a:p>
            <a:pPr lvl="1"/>
            <a:r>
              <a:rPr lang="en-US" dirty="0" smtClean="0"/>
              <a:t>RSA</a:t>
            </a:r>
          </a:p>
          <a:p>
            <a:pPr lvl="1"/>
            <a:r>
              <a:rPr lang="en-US" dirty="0" smtClean="0"/>
              <a:t>RC4</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Encryption Standard (DES)</a:t>
            </a:r>
            <a:endParaRPr lang="en-CA" dirty="0"/>
          </a:p>
        </p:txBody>
      </p:sp>
      <p:sp>
        <p:nvSpPr>
          <p:cNvPr id="3" name="Content Placeholder 2"/>
          <p:cNvSpPr>
            <a:spLocks noGrp="1"/>
          </p:cNvSpPr>
          <p:nvPr>
            <p:ph idx="1"/>
          </p:nvPr>
        </p:nvSpPr>
        <p:spPr>
          <a:xfrm>
            <a:off x="304800" y="1554162"/>
            <a:ext cx="8686800" cy="4541838"/>
          </a:xfrm>
        </p:spPr>
        <p:txBody>
          <a:bodyPr>
            <a:normAutofit lnSpcReduction="10000"/>
          </a:bodyPr>
          <a:lstStyle/>
          <a:p>
            <a:pPr>
              <a:spcBef>
                <a:spcPct val="50000"/>
              </a:spcBef>
            </a:pPr>
            <a:r>
              <a:rPr lang="en-US" dirty="0" smtClean="0"/>
              <a:t>Created in 1977, standard took a 64-bit block of data and subjected it to 16 levels of encryption</a:t>
            </a:r>
          </a:p>
          <a:p>
            <a:pPr>
              <a:spcBef>
                <a:spcPct val="50000"/>
              </a:spcBef>
            </a:pPr>
            <a:r>
              <a:rPr lang="en-US" dirty="0" smtClean="0"/>
              <a:t>The choice of encryption performed at each of the 16 levels depends on the 56-bit key applied</a:t>
            </a:r>
          </a:p>
          <a:p>
            <a:pPr>
              <a:spcBef>
                <a:spcPct val="50000"/>
              </a:spcBef>
            </a:pPr>
            <a:r>
              <a:rPr lang="en-US" dirty="0" smtClean="0"/>
              <a:t>Even though 56 bits provides over 72 quadrillion combinations, a system using this standard has been cracked (in 1998…in 3 days)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Triple DES</a:t>
            </a:r>
            <a:endParaRPr lang="en-CA" dirty="0"/>
          </a:p>
        </p:txBody>
      </p:sp>
      <p:sp>
        <p:nvSpPr>
          <p:cNvPr id="3" name="Content Placeholder 2"/>
          <p:cNvSpPr>
            <a:spLocks noGrp="1"/>
          </p:cNvSpPr>
          <p:nvPr>
            <p:ph idx="1"/>
          </p:nvPr>
        </p:nvSpPr>
        <p:spPr/>
        <p:txBody>
          <a:bodyPr>
            <a:normAutofit lnSpcReduction="10000"/>
          </a:bodyPr>
          <a:lstStyle/>
          <a:p>
            <a:pPr>
              <a:spcBef>
                <a:spcPct val="50000"/>
              </a:spcBef>
            </a:pPr>
            <a:r>
              <a:rPr lang="en-US" dirty="0" smtClean="0"/>
              <a:t>A more powerful data encryption standard</a:t>
            </a:r>
          </a:p>
          <a:p>
            <a:pPr>
              <a:spcBef>
                <a:spcPct val="50000"/>
              </a:spcBef>
            </a:pPr>
            <a:r>
              <a:rPr lang="en-US" b="1" dirty="0" smtClean="0"/>
              <a:t>Data is encrypted using DES three times</a:t>
            </a:r>
            <a:r>
              <a:rPr lang="en-US" dirty="0" smtClean="0"/>
              <a:t>: the first time by the first key, the second time by a second key, and the third time by the first key again</a:t>
            </a:r>
          </a:p>
          <a:p>
            <a:pPr>
              <a:spcBef>
                <a:spcPct val="50000"/>
              </a:spcBef>
            </a:pPr>
            <a:r>
              <a:rPr lang="en-US" dirty="0" smtClean="0"/>
              <a:t>Virtually unbreakable, but CPU intensive</a:t>
            </a:r>
          </a:p>
          <a:p>
            <a:pPr>
              <a:spcBef>
                <a:spcPct val="50000"/>
              </a:spcBef>
            </a:pPr>
            <a:r>
              <a:rPr lang="en-US" dirty="0" smtClean="0"/>
              <a:t>For smart cards, cell phones, and PDAs, a faster (and smaller) piece of code needed</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eritage">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0</TotalTime>
  <Words>1043</Words>
  <Application>Microsoft Office PowerPoint</Application>
  <PresentationFormat>On-screen Show (4:3)</PresentationFormat>
  <Paragraphs>114</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Heritage</vt:lpstr>
      <vt:lpstr>Networking: 420-A32  encryption</vt:lpstr>
      <vt:lpstr>Encryption &amp; Decryption</vt:lpstr>
      <vt:lpstr>Key encryption</vt:lpstr>
      <vt:lpstr>Basic Encryption</vt:lpstr>
      <vt:lpstr>Private Key Encryption – 1 key</vt:lpstr>
      <vt:lpstr>Private key encryption</vt:lpstr>
      <vt:lpstr>Private vs public key Algorithms</vt:lpstr>
      <vt:lpstr>Data Encryption Standard (DES)</vt:lpstr>
      <vt:lpstr>Triple DES</vt:lpstr>
      <vt:lpstr>Advanced Encryption System (AES)</vt:lpstr>
      <vt:lpstr>Advanced Encryption System</vt:lpstr>
      <vt:lpstr>Public Key Cryptography</vt:lpstr>
      <vt:lpstr>Slide 13</vt:lpstr>
      <vt:lpstr>Digital Signatures</vt:lpstr>
      <vt:lpstr>Public Key Infrastructure (PKI)</vt:lpstr>
      <vt:lpstr>Public Key Infrastructure (PKI)</vt:lpstr>
      <vt:lpstr>Public Key Infrastructure (PKI)</vt:lpstr>
      <vt:lpstr>Public Key Infrastructure (PKI)</vt:lpstr>
      <vt:lpstr>Public Key Infrastructure - Apps</vt:lpstr>
      <vt:lpstr>PGP (Pretty Good Privacy)</vt:lpstr>
      <vt:lpstr>SSL (Secure Sockets Layer)</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
  <cp:lastModifiedBy/>
  <cp:revision>625</cp:revision>
  <dcterms:created xsi:type="dcterms:W3CDTF">2002-09-27T23:29:22Z</dcterms:created>
  <dcterms:modified xsi:type="dcterms:W3CDTF">2015-03-25T02:47:04Z</dcterms:modified>
</cp:coreProperties>
</file>