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319" r:id="rId2"/>
    <p:sldId id="464" r:id="rId3"/>
    <p:sldId id="387" r:id="rId4"/>
    <p:sldId id="388" r:id="rId5"/>
    <p:sldId id="389" r:id="rId6"/>
    <p:sldId id="466" r:id="rId7"/>
    <p:sldId id="390" r:id="rId8"/>
    <p:sldId id="391" r:id="rId9"/>
    <p:sldId id="465" r:id="rId10"/>
    <p:sldId id="392" r:id="rId11"/>
    <p:sldId id="455" r:id="rId12"/>
    <p:sldId id="395" r:id="rId13"/>
    <p:sldId id="396" r:id="rId14"/>
    <p:sldId id="398" r:id="rId15"/>
    <p:sldId id="399" r:id="rId16"/>
    <p:sldId id="400" r:id="rId17"/>
    <p:sldId id="401" r:id="rId18"/>
    <p:sldId id="402" r:id="rId19"/>
    <p:sldId id="403" r:id="rId20"/>
    <p:sldId id="405" r:id="rId21"/>
    <p:sldId id="404" r:id="rId22"/>
    <p:sldId id="406" r:id="rId23"/>
    <p:sldId id="407" r:id="rId24"/>
    <p:sldId id="408" r:id="rId25"/>
    <p:sldId id="409" r:id="rId26"/>
    <p:sldId id="410" r:id="rId27"/>
    <p:sldId id="457" r:id="rId28"/>
    <p:sldId id="411" r:id="rId29"/>
    <p:sldId id="412" r:id="rId30"/>
    <p:sldId id="458" r:id="rId31"/>
    <p:sldId id="415" r:id="rId32"/>
    <p:sldId id="417" r:id="rId33"/>
    <p:sldId id="426" r:id="rId34"/>
    <p:sldId id="461" r:id="rId35"/>
    <p:sldId id="427" r:id="rId36"/>
    <p:sldId id="428" r:id="rId37"/>
    <p:sldId id="429" r:id="rId38"/>
    <p:sldId id="432" r:id="rId39"/>
    <p:sldId id="430" r:id="rId40"/>
    <p:sldId id="431" r:id="rId41"/>
    <p:sldId id="433" r:id="rId42"/>
    <p:sldId id="435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51" r:id="rId52"/>
    <p:sldId id="447" r:id="rId53"/>
    <p:sldId id="462" r:id="rId54"/>
    <p:sldId id="452" r:id="rId55"/>
    <p:sldId id="463" r:id="rId56"/>
    <p:sldId id="453" r:id="rId57"/>
    <p:sldId id="454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6325BD6-19BA-4BC6-85FC-6DDDCD0D4A6D}" type="datetimeFigureOut">
              <a:rPr lang="en-US"/>
              <a:pPr>
                <a:defRPr/>
              </a:pPr>
              <a:t>3/9/2015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90CB3CA-3945-4BD3-AFE6-5EF00E870A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59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34581C5-61E5-44BE-98C7-424A6FADA211}" type="datetimeFigureOut">
              <a:rPr lang="en-US"/>
              <a:pPr>
                <a:defRPr/>
              </a:pPr>
              <a:t>3/9/2015</a:t>
            </a:fld>
            <a:endParaRPr lang="en-US" dirty="0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4149B538-D216-4C67-90C8-1AD977E135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41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B28FD-3577-4000-A27B-D1BD4B8778FC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E0019-835A-4D2F-87F6-0F32842DA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3BDAE-5D7A-4AD7-8D74-503236A6A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7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6CC6-E6DF-4F1C-A7B1-79E8FD0D1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6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5183E-B1DC-4E54-9287-C2E5CC31CC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B548-B8CD-432B-9A9F-080BF59F6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5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8C46-BB17-4537-BD2B-E72E8B6F2A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6E9F6-1CE5-45B7-B367-0C8D353F99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9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141C9-8E5A-4BA5-9777-9904C1521F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0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318BE-A443-4BDA-AB49-371F6BC507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425DA-7C3D-47FD-A57B-3FA85F470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976F9-B8D3-44BE-8006-EDB1D9E32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9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9A1E9EF-F2DE-47C4-95CC-63E49CB586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Wireless Networking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8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420-A32  -  Networks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7430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 Propagation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Ideally a wireless signal would travel in a straight line from transmitter to receiver.</a:t>
            </a:r>
          </a:p>
          <a:p>
            <a:pPr lvl="1" eaLnBrk="1" hangingPunct="1"/>
            <a:r>
              <a:rPr lang="en-US" smtClean="0"/>
              <a:t>called </a:t>
            </a:r>
            <a:r>
              <a:rPr lang="en-US" b="1" smtClean="0"/>
              <a:t>LOS (line-of-sight)</a:t>
            </a:r>
            <a:r>
              <a:rPr lang="en-US" smtClean="0"/>
              <a:t> propagation</a:t>
            </a:r>
          </a:p>
          <a:p>
            <a:pPr eaLnBrk="1" hangingPunct="1"/>
            <a:r>
              <a:rPr lang="en-US" smtClean="0"/>
              <a:t>However there are obstacles that affect signal travel and the signal must pass through or absorb the obstacle.</a:t>
            </a:r>
          </a:p>
          <a:p>
            <a:pPr lvl="1" eaLnBrk="1" hangingPunct="1"/>
            <a:r>
              <a:rPr lang="en-US" smtClean="0"/>
              <a:t>Signal problems:</a:t>
            </a:r>
          </a:p>
          <a:p>
            <a:pPr lvl="2" eaLnBrk="1" hangingPunct="1"/>
            <a:r>
              <a:rPr lang="en-US" b="1" smtClean="0"/>
              <a:t>Reflection</a:t>
            </a:r>
            <a:r>
              <a:rPr lang="en-US" smtClean="0"/>
              <a:t>: bounce signal back to source</a:t>
            </a:r>
          </a:p>
          <a:p>
            <a:pPr lvl="2" eaLnBrk="1" hangingPunct="1"/>
            <a:r>
              <a:rPr lang="en-US" b="1" smtClean="0"/>
              <a:t>Diffraction</a:t>
            </a:r>
            <a:r>
              <a:rPr lang="en-US" smtClean="0"/>
              <a:t>: splits signal into secondary waves</a:t>
            </a:r>
          </a:p>
          <a:p>
            <a:pPr lvl="2" eaLnBrk="1" hangingPunct="1"/>
            <a:r>
              <a:rPr lang="en-US" b="1" smtClean="0"/>
              <a:t>Scattering</a:t>
            </a:r>
            <a:r>
              <a:rPr lang="en-US" smtClean="0"/>
              <a:t>: reflection of signal in multiple different directions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2E2EFBEB-4E19-4A43-99A4-79D69170DD58}" type="slidenum">
              <a:rPr lang="en-US" smtClean="0"/>
              <a:pPr marL="342900" indent="-342900"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 Propagation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 a result of these reflection, diffraction and scattering, wireless signals follow a number of different paths to their destination.</a:t>
            </a:r>
          </a:p>
          <a:p>
            <a:pPr lvl="1" eaLnBrk="1" hangingPunct="1"/>
            <a:r>
              <a:rPr lang="en-US" dirty="0" smtClean="0"/>
              <a:t> Called </a:t>
            </a:r>
            <a:r>
              <a:rPr lang="en-US" b="1" dirty="0" smtClean="0"/>
              <a:t>multipath signals</a:t>
            </a:r>
          </a:p>
          <a:p>
            <a:pPr eaLnBrk="1" hangingPunct="1"/>
            <a:r>
              <a:rPr lang="en-US" dirty="0" smtClean="0"/>
              <a:t>Multipath advantage:</a:t>
            </a:r>
          </a:p>
          <a:p>
            <a:pPr lvl="1" eaLnBrk="1" hangingPunct="1"/>
            <a:r>
              <a:rPr lang="en-US" b="1" dirty="0" smtClean="0"/>
              <a:t>Better chance of reaching destination</a:t>
            </a:r>
          </a:p>
          <a:p>
            <a:pPr eaLnBrk="1" hangingPunct="1"/>
            <a:r>
              <a:rPr lang="en-US" dirty="0" smtClean="0"/>
              <a:t>Multipath disadvantage:</a:t>
            </a:r>
          </a:p>
          <a:p>
            <a:pPr lvl="1" eaLnBrk="1" hangingPunct="1"/>
            <a:r>
              <a:rPr lang="en-US" b="1" dirty="0" smtClean="0"/>
              <a:t>Signal delay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65458D61-EBA7-4F9C-9599-BA9AA3CDF144}" type="slidenum">
              <a:rPr lang="en-US" smtClean="0"/>
              <a:pPr marL="342900" indent="-342900"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Multipath Signal Propagation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9D3024E3-DEE7-488F-8366-DD4C012365EC}" type="slidenum">
              <a:rPr lang="en-US" smtClean="0"/>
              <a:pPr marL="342900" indent="-342900">
                <a:defRPr/>
              </a:pPr>
              <a:t>12</a:t>
            </a:fld>
            <a:endParaRPr lang="en-US" smtClean="0"/>
          </a:p>
        </p:txBody>
      </p:sp>
      <p:pic>
        <p:nvPicPr>
          <p:cNvPr id="14341" name="Picture 6" descr="chp8_F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324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 Degradation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signals run into obstacles, the signal will experience </a:t>
            </a:r>
            <a:r>
              <a:rPr lang="en-US" b="1" smtClean="0"/>
              <a:t>fading</a:t>
            </a:r>
            <a:r>
              <a:rPr lang="en-US" smtClean="0"/>
              <a:t> as a result of the electromagnetic energy scattered, reflected, diffracted.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Received signal is lower than the transmitted signal’s strength.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Attenuation</a:t>
            </a:r>
            <a:r>
              <a:rPr lang="en-US" smtClean="0"/>
              <a:t> - signal weakens as it moves away from transmission antenna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Correcting signal attenuation requires a repeater.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Noise</a:t>
            </a:r>
            <a:r>
              <a:rPr lang="en-US" smtClean="0"/>
              <a:t> (EMI) is biggest problem with signals because the air contains so many electromagnetic waves.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14A2266E-9164-418A-9360-C66303AAC09A}" type="slidenum">
              <a:rPr lang="en-US" smtClean="0"/>
              <a:pPr marL="342900" indent="-342900"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Wireless Spectrum Use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smtClean="0"/>
              <a:t>Narrowband</a:t>
            </a:r>
          </a:p>
          <a:p>
            <a:pPr lvl="1" eaLnBrk="1" hangingPunct="1"/>
            <a:r>
              <a:rPr lang="en-US" smtClean="0"/>
              <a:t>Transmitter concentrates signal energy at single frequency, very small frequency range</a:t>
            </a:r>
          </a:p>
          <a:p>
            <a:pPr eaLnBrk="1" hangingPunct="1"/>
            <a:r>
              <a:rPr lang="en-US" b="1" smtClean="0"/>
              <a:t>Broadband</a:t>
            </a:r>
          </a:p>
          <a:p>
            <a:pPr lvl="1" eaLnBrk="1" hangingPunct="1"/>
            <a:r>
              <a:rPr lang="en-US" smtClean="0"/>
              <a:t>Relatively wide wireless spectrum band</a:t>
            </a:r>
          </a:p>
          <a:p>
            <a:pPr lvl="1" eaLnBrk="1" hangingPunct="1"/>
            <a:r>
              <a:rPr lang="en-US" smtClean="0"/>
              <a:t>Higher throughputs than narrowband</a:t>
            </a:r>
          </a:p>
          <a:p>
            <a:pPr eaLnBrk="1" hangingPunct="1"/>
            <a:r>
              <a:rPr lang="en-US" b="1" smtClean="0"/>
              <a:t>Spread-spectrum</a:t>
            </a:r>
          </a:p>
          <a:p>
            <a:pPr lvl="1" eaLnBrk="1" hangingPunct="1"/>
            <a:r>
              <a:rPr lang="en-US" smtClean="0"/>
              <a:t>Multiple frequencies used to transmit signal</a:t>
            </a:r>
          </a:p>
          <a:p>
            <a:pPr lvl="1" eaLnBrk="1" hangingPunct="1"/>
            <a:r>
              <a:rPr lang="en-US" smtClean="0"/>
              <a:t>Offers security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A124088F-2E60-4C63-A81A-7D1DF4944388}" type="slidenum">
              <a:rPr lang="en-US" smtClean="0"/>
              <a:pPr marL="342900" indent="-342900"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versus Mobile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Each type of wireless communication falls into either</a:t>
            </a:r>
          </a:p>
          <a:p>
            <a:pPr lvl="1" eaLnBrk="1" hangingPunct="1"/>
            <a:r>
              <a:rPr lang="en-US" b="1" dirty="0" smtClean="0"/>
              <a:t>Fixed</a:t>
            </a:r>
          </a:p>
          <a:p>
            <a:pPr lvl="1" eaLnBrk="1" hangingPunct="1"/>
            <a:r>
              <a:rPr lang="en-US" b="1" dirty="0" smtClean="0"/>
              <a:t>Mobile</a:t>
            </a:r>
          </a:p>
          <a:p>
            <a:pPr eaLnBrk="1" hangingPunct="1"/>
            <a:r>
              <a:rPr lang="en-US" b="1" dirty="0" smtClean="0"/>
              <a:t>In fixed systems the location of the transmitter and receiver do not move.</a:t>
            </a:r>
          </a:p>
          <a:p>
            <a:pPr lvl="1" eaLnBrk="1" hangingPunct="1"/>
            <a:r>
              <a:rPr lang="en-US" dirty="0" smtClean="0"/>
              <a:t>Advantage</a:t>
            </a:r>
          </a:p>
          <a:p>
            <a:pPr lvl="2" eaLnBrk="1" hangingPunct="1"/>
            <a:r>
              <a:rPr lang="en-US" dirty="0" smtClean="0"/>
              <a:t>No wasted energy issuing signals</a:t>
            </a:r>
          </a:p>
          <a:p>
            <a:pPr lvl="2" eaLnBrk="1" hangingPunct="1"/>
            <a:r>
              <a:rPr lang="en-US" dirty="0" smtClean="0"/>
              <a:t>More energy used for signal itself</a:t>
            </a:r>
          </a:p>
          <a:p>
            <a:pPr eaLnBrk="1" hangingPunct="1"/>
            <a:r>
              <a:rPr lang="en-US" b="1" dirty="0" smtClean="0"/>
              <a:t>In mobile systems the receiver is located anywhere within transmitter’s range.</a:t>
            </a:r>
          </a:p>
          <a:p>
            <a:pPr lvl="2" eaLnBrk="1" hangingPunct="1"/>
            <a:r>
              <a:rPr lang="en-US" dirty="0" smtClean="0"/>
              <a:t>Receiver can roam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5th Edition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9C67D8C0-EE07-4863-9294-2D0AAC8374A4}" type="slidenum">
              <a:rPr lang="en-US" smtClean="0"/>
              <a:pPr marL="342900" indent="-342900"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WLAN Architecture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 hoc WLAN</a:t>
            </a:r>
          </a:p>
          <a:p>
            <a:pPr lvl="1" eaLnBrk="1" hangingPunct="1"/>
            <a:r>
              <a:rPr lang="en-US" smtClean="0"/>
              <a:t>Wireless nodes (</a:t>
            </a:r>
            <a:r>
              <a:rPr lang="en-US" b="1" smtClean="0"/>
              <a:t>stations</a:t>
            </a:r>
            <a:r>
              <a:rPr lang="en-US" smtClean="0"/>
              <a:t>) transmit directly to each other using wireless NICs. </a:t>
            </a:r>
          </a:p>
          <a:p>
            <a:pPr lvl="2" eaLnBrk="1" hangingPunct="1"/>
            <a:r>
              <a:rPr lang="en-US" smtClean="0"/>
              <a:t>There is no intervening connectivity device</a:t>
            </a:r>
          </a:p>
          <a:p>
            <a:pPr lvl="1" eaLnBrk="1" hangingPunct="1"/>
            <a:r>
              <a:rPr lang="en-US" smtClean="0"/>
              <a:t>Poor performance</a:t>
            </a:r>
          </a:p>
          <a:p>
            <a:pPr lvl="2" eaLnBrk="1" hangingPunct="1"/>
            <a:r>
              <a:rPr lang="en-US" smtClean="0"/>
              <a:t>Many spread out users, obstacles block signals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330ADD68-EE32-457E-83BA-F9A82A0EE9DA}" type="slidenum">
              <a:rPr lang="en-US" smtClean="0"/>
              <a:pPr marL="342900" indent="-342900"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Ad hoc WLAN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0192912D-7D66-4E34-94C4-39183F149DFA}" type="slidenum">
              <a:rPr lang="en-US" smtClean="0"/>
              <a:pPr marL="342900" indent="-342900">
                <a:defRPr/>
              </a:pPr>
              <a:t>17</a:t>
            </a:fld>
            <a:endParaRPr lang="en-US" smtClean="0"/>
          </a:p>
        </p:txBody>
      </p:sp>
      <p:pic>
        <p:nvPicPr>
          <p:cNvPr id="19461" name="Picture 11" descr="chp8_F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WLAN Architecture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An </a:t>
            </a:r>
            <a:r>
              <a:rPr lang="en-US" b="1" smtClean="0"/>
              <a:t>access point</a:t>
            </a:r>
            <a:r>
              <a:rPr lang="en-US" smtClean="0"/>
              <a:t> (AP) is a device that accepts wireless signals from multiple nodes and retransmits signals to network.</a:t>
            </a:r>
          </a:p>
          <a:p>
            <a:pPr lvl="1" eaLnBrk="1" hangingPunct="1"/>
            <a:r>
              <a:rPr lang="en-US" smtClean="0"/>
              <a:t>Base stations, wireless routers, wireless gateways</a:t>
            </a:r>
          </a:p>
          <a:p>
            <a:pPr eaLnBrk="1" hangingPunct="1"/>
            <a:r>
              <a:rPr lang="en-US" b="1" smtClean="0"/>
              <a:t>Infrastructure WLAN</a:t>
            </a:r>
          </a:p>
          <a:p>
            <a:pPr lvl="1" eaLnBrk="1" hangingPunct="1"/>
            <a:r>
              <a:rPr lang="en-US" smtClean="0"/>
              <a:t>Stations communicate with access point and not directly with each other.</a:t>
            </a:r>
          </a:p>
          <a:p>
            <a:pPr lvl="1" eaLnBrk="1" hangingPunct="1"/>
            <a:r>
              <a:rPr lang="en-US" smtClean="0"/>
              <a:t>Access point requires sufficient power, strategic placement</a:t>
            </a:r>
          </a:p>
          <a:p>
            <a:pPr eaLnBrk="1" hangingPunct="1"/>
            <a:r>
              <a:rPr lang="en-US" smtClean="0"/>
              <a:t>WLAN may include several access points</a:t>
            </a:r>
          </a:p>
          <a:p>
            <a:pPr lvl="1" eaLnBrk="1" hangingPunct="1"/>
            <a:r>
              <a:rPr lang="en-US" sz="2200" smtClean="0"/>
              <a:t>Dependent upon number of stations; max varies: 10-100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39528CCE-E6A6-4CFD-9DCD-723CE7C0275B}" type="slidenum">
              <a:rPr lang="en-US" smtClean="0"/>
              <a:pPr marL="342900" indent="-342900"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Infrastructure WLAN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593798DF-CF67-48D3-9458-3ED232F744E7}" type="slidenum">
              <a:rPr lang="en-US" smtClean="0"/>
              <a:pPr marL="342900" indent="-342900">
                <a:defRPr/>
              </a:pPr>
              <a:t>19</a:t>
            </a:fld>
            <a:endParaRPr lang="en-US" smtClean="0"/>
          </a:p>
        </p:txBody>
      </p:sp>
      <p:pic>
        <p:nvPicPr>
          <p:cNvPr id="21509" name="Picture 6" descr="chp8_F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95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Wireless Network?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Networks that transmit signals through the air via radio frequency (RF) waves are called wireless networks or WLANs.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994460-A783-41B0-8AB4-4A3BD83127E9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WLAN Architecture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Mobile networking allows </a:t>
            </a:r>
            <a:r>
              <a:rPr lang="en-US" b="1" smtClean="0"/>
              <a:t>roaming</a:t>
            </a:r>
            <a:r>
              <a:rPr lang="en-US" smtClean="0"/>
              <a:t> wireless nodes</a:t>
            </a:r>
          </a:p>
          <a:p>
            <a:pPr lvl="1" eaLnBrk="1" hangingPunct="1"/>
            <a:r>
              <a:rPr lang="en-US" smtClean="0"/>
              <a:t>Range dependent upon wireless access method, equipment manufacturer, office environment</a:t>
            </a:r>
          </a:p>
          <a:p>
            <a:pPr lvl="2" eaLnBrk="1" hangingPunct="1"/>
            <a:r>
              <a:rPr lang="en-US" smtClean="0"/>
              <a:t>Access point range: 300 feet maximum</a:t>
            </a:r>
          </a:p>
          <a:p>
            <a:pPr eaLnBrk="1" hangingPunct="1"/>
            <a:r>
              <a:rPr lang="en-US" smtClean="0"/>
              <a:t>Can connect two separate LANs</a:t>
            </a:r>
          </a:p>
          <a:p>
            <a:pPr lvl="1" eaLnBrk="1" hangingPunct="1"/>
            <a:r>
              <a:rPr lang="en-US" smtClean="0"/>
              <a:t>Fixed link, directional antennas between two access points</a:t>
            </a:r>
          </a:p>
          <a:p>
            <a:pPr lvl="2" eaLnBrk="1" hangingPunct="1"/>
            <a:r>
              <a:rPr lang="en-US" smtClean="0"/>
              <a:t>Allows access points 1000 feet apart</a:t>
            </a:r>
          </a:p>
          <a:p>
            <a:pPr eaLnBrk="1" hangingPunct="1"/>
            <a:r>
              <a:rPr lang="en-US" smtClean="0"/>
              <a:t>Support for same protocols, operating systems as wired LANs</a:t>
            </a:r>
          </a:p>
          <a:p>
            <a:pPr lvl="1" eaLnBrk="1" hangingPunct="1"/>
            <a:r>
              <a:rPr lang="en-US" smtClean="0"/>
              <a:t>Ensures compatibility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B84EC3FE-B4B0-4DEB-A035-B186260AEDA7}" type="slidenum">
              <a:rPr lang="en-US" smtClean="0"/>
              <a:pPr marL="342900" indent="-342900"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WLAN Interconnection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7CC7C0A0-1E7A-4E9C-8FCF-8500894D7205}" type="slidenum">
              <a:rPr lang="en-US" smtClean="0"/>
              <a:pPr marL="342900" indent="-342900">
                <a:defRPr/>
              </a:pPr>
              <a:t>21</a:t>
            </a:fld>
            <a:endParaRPr lang="en-US" smtClean="0"/>
          </a:p>
        </p:txBody>
      </p:sp>
      <p:pic>
        <p:nvPicPr>
          <p:cNvPr id="23557" name="Picture 6" descr="chp8_F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9436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IEEE 802.11 WLANs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Wireless standards vary by </a:t>
            </a:r>
            <a:r>
              <a:rPr lang="en-US" b="1" dirty="0" smtClean="0"/>
              <a:t>frequency, methods of signal and geographic range.</a:t>
            </a:r>
          </a:p>
          <a:p>
            <a:pPr eaLnBrk="1" hangingPunct="1"/>
            <a:r>
              <a:rPr lang="en-US" dirty="0" smtClean="0"/>
              <a:t>Wi-Fi (wireless fidelity) standards</a:t>
            </a:r>
          </a:p>
          <a:p>
            <a:pPr lvl="1" eaLnBrk="1" hangingPunct="1"/>
            <a:r>
              <a:rPr lang="en-US" dirty="0" smtClean="0"/>
              <a:t>802.11b, 802.11a, 802.11g, 802.11n</a:t>
            </a:r>
          </a:p>
          <a:p>
            <a:pPr lvl="1" eaLnBrk="1" hangingPunct="1"/>
            <a:r>
              <a:rPr lang="en-US" dirty="0" smtClean="0"/>
              <a:t>Share characteristics</a:t>
            </a:r>
          </a:p>
          <a:p>
            <a:pPr lvl="2" eaLnBrk="1" hangingPunct="1"/>
            <a:r>
              <a:rPr lang="en-US" b="1" dirty="0" smtClean="0"/>
              <a:t>Half-duplexing</a:t>
            </a:r>
          </a:p>
          <a:p>
            <a:pPr lvl="2" eaLnBrk="1" hangingPunct="1"/>
            <a:r>
              <a:rPr lang="en-US" b="1" dirty="0" smtClean="0"/>
              <a:t>CSMA/CA access method</a:t>
            </a:r>
          </a:p>
          <a:p>
            <a:pPr lvl="2" eaLnBrk="1" hangingPunct="1"/>
            <a:r>
              <a:rPr lang="en-US" b="1" dirty="0" smtClean="0"/>
              <a:t>frame format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5th Edition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B1B84669-A491-41B8-A7F7-88A18A9D80A2}" type="slidenum">
              <a:rPr lang="en-US" smtClean="0"/>
              <a:pPr marL="342900" indent="-342900"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802.11 Access Method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802.11 MAC services</a:t>
            </a:r>
          </a:p>
          <a:p>
            <a:pPr lvl="1" eaLnBrk="1" hangingPunct="1"/>
            <a:r>
              <a:rPr lang="en-US" b="1" dirty="0" smtClean="0"/>
              <a:t>Append 48-bit (6-byte) physical addresses to frame</a:t>
            </a:r>
          </a:p>
          <a:p>
            <a:pPr lvl="2" eaLnBrk="1" hangingPunct="1"/>
            <a:r>
              <a:rPr lang="en-US" dirty="0" smtClean="0"/>
              <a:t>Identifies source, destination</a:t>
            </a:r>
          </a:p>
          <a:p>
            <a:pPr eaLnBrk="1" hangingPunct="1"/>
            <a:r>
              <a:rPr lang="en-US" dirty="0" smtClean="0"/>
              <a:t>Same physical addressing scheme as </a:t>
            </a:r>
            <a:r>
              <a:rPr lang="en-US" b="1" dirty="0" smtClean="0"/>
              <a:t>802.3</a:t>
            </a:r>
          </a:p>
          <a:p>
            <a:pPr lvl="1" eaLnBrk="1" hangingPunct="1"/>
            <a:r>
              <a:rPr lang="en-US" dirty="0" smtClean="0"/>
              <a:t>Allows easy combination</a:t>
            </a:r>
          </a:p>
          <a:p>
            <a:pPr eaLnBrk="1" hangingPunct="1"/>
            <a:r>
              <a:rPr lang="en-US" dirty="0" smtClean="0"/>
              <a:t>Wireless devices</a:t>
            </a:r>
          </a:p>
          <a:p>
            <a:pPr lvl="1" eaLnBrk="1" hangingPunct="1"/>
            <a:r>
              <a:rPr lang="en-US" dirty="0" smtClean="0"/>
              <a:t>Not designed for simultaneous transmit, receive</a:t>
            </a:r>
          </a:p>
          <a:p>
            <a:pPr lvl="1" eaLnBrk="1" hangingPunct="1"/>
            <a:r>
              <a:rPr lang="en-US" dirty="0" smtClean="0"/>
              <a:t>Cannot quickly detect collisions</a:t>
            </a:r>
          </a:p>
          <a:p>
            <a:pPr lvl="1" eaLnBrk="1" hangingPunct="1"/>
            <a:r>
              <a:rPr lang="en-US" dirty="0" smtClean="0"/>
              <a:t>Use different access method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1C848B8C-7D04-4C20-8089-5DFD1BD78AA2}" type="slidenum">
              <a:rPr lang="en-US" smtClean="0"/>
              <a:pPr marL="342900" indent="-342900"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802.11 Access Method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CSMA/CA (Carrier Sense Multiple Access with Collision Avoidance)</a:t>
            </a:r>
          </a:p>
          <a:p>
            <a:pPr lvl="1" eaLnBrk="1" hangingPunct="1"/>
            <a:r>
              <a:rPr lang="en-US" dirty="0" smtClean="0"/>
              <a:t>Minimizes collision potential</a:t>
            </a:r>
          </a:p>
          <a:p>
            <a:pPr lvl="1" eaLnBrk="1" hangingPunct="1"/>
            <a:r>
              <a:rPr lang="en-US" dirty="0" smtClean="0"/>
              <a:t>Uses ACK packets to verify every transmission</a:t>
            </a:r>
          </a:p>
          <a:p>
            <a:pPr lvl="2" eaLnBrk="1" hangingPunct="1"/>
            <a:r>
              <a:rPr lang="en-US" dirty="0" smtClean="0"/>
              <a:t>Requires more overhead than 802.3</a:t>
            </a:r>
          </a:p>
          <a:p>
            <a:pPr lvl="2" eaLnBrk="1" hangingPunct="1"/>
            <a:r>
              <a:rPr lang="en-US" dirty="0" smtClean="0"/>
              <a:t>Real throughput less than theoretical maximum</a:t>
            </a:r>
          </a:p>
          <a:p>
            <a:pPr eaLnBrk="1" hangingPunct="1"/>
            <a:r>
              <a:rPr lang="en-US" b="1" dirty="0" smtClean="0"/>
              <a:t>RTS/CTS (Request to Send/Clear to Send) protocol</a:t>
            </a:r>
          </a:p>
          <a:p>
            <a:pPr lvl="1" eaLnBrk="1" hangingPunct="1"/>
            <a:r>
              <a:rPr lang="en-US" dirty="0" smtClean="0"/>
              <a:t>Ensure packets not inhibited by other transmissions</a:t>
            </a:r>
          </a:p>
          <a:p>
            <a:pPr lvl="1" eaLnBrk="1" hangingPunct="1"/>
            <a:r>
              <a:rPr lang="en-US" dirty="0" smtClean="0"/>
              <a:t>Efficient for large transmission packets</a:t>
            </a:r>
          </a:p>
          <a:p>
            <a:pPr lvl="1" eaLnBrk="1" hangingPunct="1"/>
            <a:r>
              <a:rPr lang="en-US" dirty="0" smtClean="0"/>
              <a:t>Further decreases overall 802.11 efficiency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122E3A5E-451C-4E29-B0B7-1396DFE7151B}" type="slidenum">
              <a:rPr lang="en-US" smtClean="0"/>
              <a:pPr marL="342900" indent="-342900"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802.11 Association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smtClean="0"/>
              <a:t>Association</a:t>
            </a:r>
            <a:r>
              <a:rPr lang="en-US" smtClean="0"/>
              <a:t> is a packet exchange between a computer and an access point to gain Internet access.</a:t>
            </a:r>
          </a:p>
          <a:p>
            <a:pPr eaLnBrk="1" hangingPunct="1"/>
            <a:r>
              <a:rPr lang="en-US" b="1" smtClean="0"/>
              <a:t>Scanning</a:t>
            </a:r>
          </a:p>
          <a:p>
            <a:pPr lvl="1" eaLnBrk="1" hangingPunct="1"/>
            <a:r>
              <a:rPr lang="en-US" smtClean="0"/>
              <a:t>Surveying surroundings for access point</a:t>
            </a:r>
          </a:p>
          <a:p>
            <a:pPr lvl="1" eaLnBrk="1" hangingPunct="1"/>
            <a:r>
              <a:rPr lang="en-US" b="1" smtClean="0"/>
              <a:t>Active scanning</a:t>
            </a:r>
            <a:r>
              <a:rPr lang="en-US" smtClean="0"/>
              <a:t> transmits special frame called a </a:t>
            </a:r>
            <a:r>
              <a:rPr lang="en-US" b="1" smtClean="0"/>
              <a:t>probe.</a:t>
            </a:r>
          </a:p>
          <a:p>
            <a:pPr lvl="1" eaLnBrk="1" hangingPunct="1"/>
            <a:r>
              <a:rPr lang="en-US" b="1" smtClean="0"/>
              <a:t>Passive scanning</a:t>
            </a:r>
            <a:r>
              <a:rPr lang="en-US" smtClean="0"/>
              <a:t> listens for special signal called a </a:t>
            </a:r>
            <a:r>
              <a:rPr lang="en-US" b="1" smtClean="0"/>
              <a:t>beacon</a:t>
            </a:r>
            <a:r>
              <a:rPr lang="en-US" smtClean="0"/>
              <a:t> frame.</a:t>
            </a:r>
          </a:p>
          <a:p>
            <a:pPr eaLnBrk="1" hangingPunct="1"/>
            <a:endParaRPr lang="en-US" smtClean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B1194A3E-C905-4B94-AA44-17E780ECEAE0}" type="slidenum">
              <a:rPr lang="en-US" smtClean="0"/>
              <a:pPr marL="342900" indent="-342900"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802.11 Association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smtClean="0"/>
              <a:t>SSID </a:t>
            </a:r>
            <a:r>
              <a:rPr lang="en-US" smtClean="0"/>
              <a:t>(service set identifier)</a:t>
            </a:r>
          </a:p>
          <a:p>
            <a:pPr lvl="1" eaLnBrk="1" hangingPunct="1"/>
            <a:r>
              <a:rPr lang="en-US" smtClean="0"/>
              <a:t>Unique character string identifying access point</a:t>
            </a:r>
          </a:p>
          <a:p>
            <a:pPr lvl="2" eaLnBrk="1" hangingPunct="1"/>
            <a:r>
              <a:rPr lang="en-US" smtClean="0"/>
              <a:t>In beacon frame information</a:t>
            </a:r>
          </a:p>
          <a:p>
            <a:pPr lvl="1" eaLnBrk="1" hangingPunct="1"/>
            <a:r>
              <a:rPr lang="en-US" smtClean="0"/>
              <a:t>Configured in access point</a:t>
            </a:r>
          </a:p>
          <a:p>
            <a:pPr lvl="1" eaLnBrk="1" hangingPunct="1"/>
            <a:r>
              <a:rPr lang="en-US" smtClean="0"/>
              <a:t>Better security, easier network management</a:t>
            </a:r>
          </a:p>
          <a:p>
            <a:pPr eaLnBrk="1" hangingPunct="1"/>
            <a:r>
              <a:rPr lang="en-US" b="1" smtClean="0"/>
              <a:t>BSS</a:t>
            </a:r>
            <a:r>
              <a:rPr lang="en-US" smtClean="0"/>
              <a:t> (basic service set)</a:t>
            </a:r>
          </a:p>
          <a:p>
            <a:pPr lvl="1" eaLnBrk="1" hangingPunct="1"/>
            <a:r>
              <a:rPr lang="en-US" smtClean="0"/>
              <a:t>Station groups sharing access point </a:t>
            </a:r>
          </a:p>
          <a:p>
            <a:pPr lvl="1" eaLnBrk="1" hangingPunct="1"/>
            <a:r>
              <a:rPr lang="en-US" b="1" smtClean="0"/>
              <a:t>BSSID</a:t>
            </a:r>
            <a:r>
              <a:rPr lang="en-US" smtClean="0"/>
              <a:t> (basic service set identifier)</a:t>
            </a:r>
          </a:p>
          <a:p>
            <a:pPr lvl="2" eaLnBrk="1" hangingPunct="1"/>
            <a:r>
              <a:rPr lang="en-US" smtClean="0"/>
              <a:t>Station group identifier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5EA37218-0059-42C3-8ED7-8CCC6A9D5607}" type="slidenum">
              <a:rPr lang="en-US" smtClean="0"/>
              <a:pPr marL="342900" indent="-342900"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Association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smtClean="0"/>
              <a:t>ESS</a:t>
            </a:r>
            <a:r>
              <a:rPr lang="en-US" smtClean="0"/>
              <a:t> (extended service set)</a:t>
            </a:r>
          </a:p>
          <a:p>
            <a:pPr lvl="1" eaLnBrk="1" hangingPunct="1"/>
            <a:r>
              <a:rPr lang="en-US" smtClean="0"/>
              <a:t>Access point group connecting same LAN</a:t>
            </a:r>
          </a:p>
          <a:p>
            <a:pPr lvl="2" eaLnBrk="1" hangingPunct="1"/>
            <a:r>
              <a:rPr lang="en-US" smtClean="0"/>
              <a:t>Share </a:t>
            </a:r>
            <a:r>
              <a:rPr lang="en-US" b="1" smtClean="0"/>
              <a:t>ESSID</a:t>
            </a:r>
            <a:r>
              <a:rPr lang="en-US" smtClean="0"/>
              <a:t> (extended service set identifier)</a:t>
            </a:r>
          </a:p>
          <a:p>
            <a:pPr lvl="1" eaLnBrk="1" hangingPunct="1"/>
            <a:r>
              <a:rPr lang="en-US" smtClean="0"/>
              <a:t>Allows roaming</a:t>
            </a:r>
          </a:p>
          <a:p>
            <a:pPr lvl="2" eaLnBrk="1" hangingPunct="1"/>
            <a:r>
              <a:rPr lang="en-US" smtClean="0"/>
              <a:t>Station moving from one BSS to another without losing connectivity</a:t>
            </a:r>
          </a:p>
          <a:p>
            <a:pPr eaLnBrk="1" hangingPunct="1"/>
            <a:r>
              <a:rPr lang="en-US" smtClean="0"/>
              <a:t>When several access points are detected:</a:t>
            </a:r>
          </a:p>
          <a:p>
            <a:pPr lvl="1" eaLnBrk="1" hangingPunct="1"/>
            <a:r>
              <a:rPr lang="en-US" smtClean="0"/>
              <a:t>Select strongest signal, lowest error rate</a:t>
            </a:r>
          </a:p>
          <a:p>
            <a:pPr lvl="1" eaLnBrk="1" hangingPunct="1"/>
            <a:r>
              <a:rPr lang="en-US" smtClean="0"/>
              <a:t>Poses security risk</a:t>
            </a:r>
          </a:p>
          <a:p>
            <a:pPr lvl="2" eaLnBrk="1" hangingPunct="1"/>
            <a:r>
              <a:rPr lang="en-US" smtClean="0"/>
              <a:t>Powerful, rogue access point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6E4A0DDF-C0AF-4E8A-9351-309C1463199E}" type="slidenum">
              <a:rPr lang="en-US" smtClean="0"/>
              <a:pPr marL="342900" indent="-342900"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Network with Single BSS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47A4ACD1-B8BD-4C74-BA31-4973831199F2}" type="slidenum">
              <a:rPr lang="en-US" smtClean="0"/>
              <a:pPr marL="342900" indent="-342900">
                <a:defRPr/>
              </a:pPr>
              <a:t>28</a:t>
            </a:fld>
            <a:endParaRPr lang="en-US" smtClean="0"/>
          </a:p>
        </p:txBody>
      </p:sp>
      <p:pic>
        <p:nvPicPr>
          <p:cNvPr id="30725" name="Picture 6" descr="chp8_F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Network with Multiple BSSs </a:t>
            </a:r>
            <a:br>
              <a:rPr lang="en-CA" smtClean="0"/>
            </a:br>
            <a:r>
              <a:rPr lang="en-CA" smtClean="0"/>
              <a:t>Forming an ESS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378379CB-3707-46E1-B7CF-50EB50C205BA}" type="slidenum">
              <a:rPr lang="en-US" smtClean="0"/>
              <a:pPr marL="342900" indent="-342900">
                <a:defRPr/>
              </a:pPr>
              <a:t>29</a:t>
            </a:fld>
            <a:endParaRPr lang="en-US" smtClean="0"/>
          </a:p>
        </p:txBody>
      </p:sp>
      <p:pic>
        <p:nvPicPr>
          <p:cNvPr id="31748" name="Picture 9" descr="chp8_F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181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Wireless Spectrum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All wireless signals are carried through the air by </a:t>
            </a:r>
            <a:r>
              <a:rPr lang="en-US" b="1" dirty="0" smtClean="0"/>
              <a:t>electromagnetic waves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b="1" dirty="0" smtClean="0"/>
              <a:t>Wireless spectrum</a:t>
            </a:r>
            <a:r>
              <a:rPr lang="en-US" dirty="0" smtClean="0"/>
              <a:t> is a series of electromagnetic waves used for data and voice communication.</a:t>
            </a:r>
          </a:p>
          <a:p>
            <a:pPr lvl="1" eaLnBrk="1" hangingPunct="1"/>
            <a:r>
              <a:rPr lang="en-US" b="1" dirty="0" smtClean="0"/>
              <a:t>Waves arranged by frequencies, from lowest to highest.</a:t>
            </a:r>
          </a:p>
          <a:p>
            <a:pPr lvl="1" eaLnBrk="1" hangingPunct="1"/>
            <a:r>
              <a:rPr lang="en-US" b="1" dirty="0" smtClean="0"/>
              <a:t>Spectrum spans 9 KHz to 300 GHz</a:t>
            </a:r>
          </a:p>
          <a:p>
            <a:pPr eaLnBrk="1" hangingPunct="1"/>
            <a:r>
              <a:rPr lang="en-US" dirty="0" smtClean="0"/>
              <a:t>Each type of wireless services is associated with one area (frequency band) of the spectrum.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9F2CB803-FF5D-428A-9818-F4CCF5E53322}" type="slidenum">
              <a:rPr lang="en-US" smtClean="0"/>
              <a:pPr marL="342900" indent="-342900"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ESS with several authorized access points</a:t>
            </a:r>
          </a:p>
          <a:p>
            <a:pPr lvl="1" eaLnBrk="1" hangingPunct="1"/>
            <a:r>
              <a:rPr lang="en-US" smtClean="0"/>
              <a:t>Must allow station association with any access point</a:t>
            </a:r>
          </a:p>
          <a:p>
            <a:pPr lvl="2" eaLnBrk="1" hangingPunct="1"/>
            <a:r>
              <a:rPr lang="en-US" smtClean="0"/>
              <a:t>While maintaining network connectivity</a:t>
            </a:r>
          </a:p>
          <a:p>
            <a:pPr eaLnBrk="1" hangingPunct="1"/>
            <a:r>
              <a:rPr lang="en-US" b="1" smtClean="0"/>
              <a:t>Reassociation</a:t>
            </a:r>
          </a:p>
          <a:p>
            <a:pPr lvl="1" eaLnBrk="1" hangingPunct="1"/>
            <a:r>
              <a:rPr lang="en-US" smtClean="0"/>
              <a:t>Mobile user moves from one access point’s range into another’s range</a:t>
            </a:r>
          </a:p>
          <a:p>
            <a:pPr lvl="1" eaLnBrk="1" hangingPunct="1"/>
            <a:r>
              <a:rPr lang="en-US" smtClean="0"/>
              <a:t>Occurs by simply moving, high error rate</a:t>
            </a:r>
          </a:p>
          <a:p>
            <a:pPr eaLnBrk="1" hangingPunct="1"/>
            <a:r>
              <a:rPr lang="en-US" smtClean="0"/>
              <a:t>Stations’ scanning feature</a:t>
            </a:r>
          </a:p>
          <a:p>
            <a:pPr lvl="1" eaLnBrk="1" hangingPunct="1"/>
            <a:r>
              <a:rPr lang="en-US" smtClean="0"/>
              <a:t>Used to automatically balance transmission loads</a:t>
            </a:r>
          </a:p>
          <a:p>
            <a:pPr lvl="2" eaLnBrk="1" hangingPunct="1"/>
            <a:r>
              <a:rPr lang="en-US" smtClean="0"/>
              <a:t>Between access points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F657BACA-99C8-4F90-9DC1-C2A64213E4B7}" type="slidenum">
              <a:rPr lang="en-US" smtClean="0"/>
              <a:pPr marL="342900" indent="-342900"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802.11 Frame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923CC57A-4650-449E-A694-234701A4081F}" type="slidenum">
              <a:rPr lang="en-US" smtClean="0"/>
              <a:pPr marL="342900" indent="-342900">
                <a:defRPr/>
              </a:pPr>
              <a:t>31</a:t>
            </a:fld>
            <a:endParaRPr lang="en-US" smtClean="0"/>
          </a:p>
        </p:txBody>
      </p:sp>
      <p:pic>
        <p:nvPicPr>
          <p:cNvPr id="33797" name="Picture 17" descr="chp8_F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72636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609600" y="2819400"/>
            <a:ext cx="7848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CA"/>
              <a:t> 3 Frame types: </a:t>
            </a:r>
          </a:p>
          <a:p>
            <a:pPr lvl="1" eaLnBrk="1" hangingPunct="1">
              <a:buFont typeface="Arial" charset="0"/>
              <a:buChar char="•"/>
            </a:pPr>
            <a:r>
              <a:rPr lang="en-CA"/>
              <a:t> </a:t>
            </a:r>
            <a:r>
              <a:rPr lang="en-CA" b="1"/>
              <a:t>Management</a:t>
            </a:r>
            <a:r>
              <a:rPr lang="en-CA"/>
              <a:t> – used for association and reassociation</a:t>
            </a:r>
          </a:p>
          <a:p>
            <a:pPr lvl="2" eaLnBrk="1" hangingPunct="1">
              <a:buFont typeface="Arial" charset="0"/>
              <a:buChar char="•"/>
            </a:pPr>
            <a:r>
              <a:rPr lang="en-CA"/>
              <a:t> i.e. Beacon frames, probe frames </a:t>
            </a:r>
          </a:p>
          <a:p>
            <a:pPr lvl="1" eaLnBrk="1" hangingPunct="1">
              <a:buFont typeface="Arial" charset="0"/>
              <a:buChar char="•"/>
            </a:pPr>
            <a:r>
              <a:rPr lang="en-CA"/>
              <a:t> </a:t>
            </a:r>
            <a:r>
              <a:rPr lang="en-CA" b="1"/>
              <a:t>Control</a:t>
            </a:r>
            <a:r>
              <a:rPr lang="en-CA"/>
              <a:t> – related to medium access and data delivery.</a:t>
            </a:r>
          </a:p>
          <a:p>
            <a:pPr lvl="2" eaLnBrk="1" hangingPunct="1">
              <a:buFont typeface="Arial" charset="0"/>
              <a:buChar char="•"/>
            </a:pPr>
            <a:r>
              <a:rPr lang="en-CA"/>
              <a:t> i.e.  ACK frames</a:t>
            </a:r>
          </a:p>
          <a:p>
            <a:pPr lvl="1" eaLnBrk="1" hangingPunct="1">
              <a:buFont typeface="Arial" charset="0"/>
              <a:buChar char="•"/>
            </a:pPr>
            <a:r>
              <a:rPr lang="en-CA"/>
              <a:t> </a:t>
            </a:r>
            <a:r>
              <a:rPr lang="en-CA" b="1"/>
              <a:t>Data</a:t>
            </a:r>
            <a:r>
              <a:rPr lang="en-CA"/>
              <a:t> – used to carry data </a:t>
            </a:r>
          </a:p>
          <a:p>
            <a:pPr eaLnBrk="1" hangingPunct="1">
              <a:buFont typeface="Arial" charset="0"/>
              <a:buChar char="•"/>
            </a:pPr>
            <a:r>
              <a:rPr lang="en-CA"/>
              <a:t> Frames contain 4 address fields</a:t>
            </a:r>
          </a:p>
          <a:p>
            <a:pPr lvl="1" eaLnBrk="1" hangingPunct="1">
              <a:buFont typeface="Arial" charset="0"/>
              <a:buChar char="•"/>
            </a:pPr>
            <a:r>
              <a:rPr lang="en-CA"/>
              <a:t> </a:t>
            </a:r>
            <a:r>
              <a:rPr lang="en-CA" b="1"/>
              <a:t>source</a:t>
            </a:r>
            <a:r>
              <a:rPr lang="en-CA"/>
              <a:t> address</a:t>
            </a:r>
          </a:p>
          <a:p>
            <a:pPr lvl="1" eaLnBrk="1" hangingPunct="1">
              <a:buFont typeface="Arial" charset="0"/>
              <a:buChar char="•"/>
            </a:pPr>
            <a:r>
              <a:rPr lang="en-CA"/>
              <a:t> </a:t>
            </a:r>
            <a:r>
              <a:rPr lang="en-CA" b="1"/>
              <a:t>destination</a:t>
            </a:r>
            <a:r>
              <a:rPr lang="en-CA"/>
              <a:t> address</a:t>
            </a:r>
          </a:p>
          <a:p>
            <a:pPr lvl="1" eaLnBrk="1" hangingPunct="1">
              <a:buFont typeface="Arial" charset="0"/>
              <a:buChar char="•"/>
            </a:pPr>
            <a:r>
              <a:rPr lang="en-CA"/>
              <a:t> </a:t>
            </a:r>
            <a:r>
              <a:rPr lang="en-CA" b="1"/>
              <a:t>transmitter</a:t>
            </a:r>
            <a:r>
              <a:rPr lang="en-CA"/>
              <a:t> address – refer to the access point</a:t>
            </a:r>
          </a:p>
          <a:p>
            <a:pPr lvl="1" eaLnBrk="1" hangingPunct="1">
              <a:buFont typeface="Arial" charset="0"/>
              <a:buChar char="•"/>
            </a:pPr>
            <a:r>
              <a:rPr lang="en-CA"/>
              <a:t> </a:t>
            </a:r>
            <a:r>
              <a:rPr lang="en-CA" b="1"/>
              <a:t>receiver</a:t>
            </a:r>
            <a:r>
              <a:rPr lang="en-CA"/>
              <a:t> address – refer to the access point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802.11 Standards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b="1" dirty="0" smtClean="0"/>
              <a:t>802.11b</a:t>
            </a:r>
          </a:p>
          <a:p>
            <a:pPr lvl="1" eaLnBrk="1" hangingPunct="1"/>
            <a:r>
              <a:rPr lang="en-US" sz="2200" dirty="0" smtClean="0"/>
              <a:t>DSSS (direct-sequence spread spectrum) signaling</a:t>
            </a:r>
          </a:p>
          <a:p>
            <a:pPr lvl="1" eaLnBrk="1" hangingPunct="1"/>
            <a:r>
              <a:rPr lang="en-US" sz="2200" dirty="0" smtClean="0"/>
              <a:t>Oldest, least expensive, being replaced by 802.11g</a:t>
            </a:r>
          </a:p>
          <a:p>
            <a:pPr eaLnBrk="1" hangingPunct="1"/>
            <a:r>
              <a:rPr lang="en-US" sz="2400" b="1" dirty="0" smtClean="0"/>
              <a:t>802.11a</a:t>
            </a:r>
          </a:p>
          <a:p>
            <a:pPr lvl="1" eaLnBrk="1" hangingPunct="1"/>
            <a:r>
              <a:rPr lang="en-US" sz="2200" dirty="0" smtClean="0"/>
              <a:t>Released after 802.11b</a:t>
            </a:r>
          </a:p>
          <a:p>
            <a:pPr lvl="1" eaLnBrk="1" hangingPunct="1"/>
            <a:r>
              <a:rPr lang="en-US" sz="2200" dirty="0" smtClean="0"/>
              <a:t>More expensive, least popular</a:t>
            </a:r>
          </a:p>
          <a:p>
            <a:pPr eaLnBrk="1" hangingPunct="1"/>
            <a:r>
              <a:rPr lang="en-US" sz="2400" b="1" dirty="0" smtClean="0"/>
              <a:t>802.11g</a:t>
            </a:r>
          </a:p>
          <a:p>
            <a:pPr lvl="1" eaLnBrk="1" hangingPunct="1"/>
            <a:r>
              <a:rPr lang="en-US" sz="2200" dirty="0" smtClean="0"/>
              <a:t>As affordable </a:t>
            </a:r>
            <a:r>
              <a:rPr lang="en-US" sz="2200" dirty="0" smtClean="0"/>
              <a:t>as </a:t>
            </a:r>
            <a:r>
              <a:rPr lang="en-US" sz="2200" dirty="0" smtClean="0"/>
              <a:t>802.11b but provides better throughput</a:t>
            </a:r>
            <a:endParaRPr lang="en-US" sz="2200" dirty="0" smtClean="0"/>
          </a:p>
          <a:p>
            <a:pPr eaLnBrk="1" hangingPunct="1"/>
            <a:r>
              <a:rPr lang="en-US" sz="2400" b="1" dirty="0" smtClean="0"/>
              <a:t>802.11n – </a:t>
            </a:r>
            <a:r>
              <a:rPr lang="en-US" sz="2200" b="1" dirty="0" smtClean="0"/>
              <a:t>Standardized in Sept 2009</a:t>
            </a:r>
          </a:p>
          <a:p>
            <a:pPr lvl="1" eaLnBrk="1" hangingPunct="1"/>
            <a:r>
              <a:rPr lang="en-US" sz="2200" dirty="0" smtClean="0"/>
              <a:t>Provides much higher effective </a:t>
            </a:r>
            <a:r>
              <a:rPr lang="en-US" sz="2200" dirty="0" smtClean="0"/>
              <a:t>throughput than others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MIMO (multiple input-multiple output) - Multiple access point antennas may issue signal to one or more receivers</a:t>
            </a:r>
          </a:p>
          <a:p>
            <a:pPr lvl="1" eaLnBrk="1" hangingPunct="1">
              <a:buFontTx/>
              <a:buNone/>
            </a:pPr>
            <a:endParaRPr lang="en-US" sz="2200" dirty="0" smtClean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0F7AF2BB-107E-4C83-ACD4-9F43F07A7CC5}" type="slidenum">
              <a:rPr lang="en-US" smtClean="0"/>
              <a:pPr marL="342900" indent="-342900"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Bluetooth Networks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Ericson’s original goals</a:t>
            </a:r>
          </a:p>
          <a:p>
            <a:pPr lvl="1" eaLnBrk="1" hangingPunct="1"/>
            <a:r>
              <a:rPr lang="en-US" dirty="0" smtClean="0"/>
              <a:t>Wireless technology compatible with multiple devices</a:t>
            </a:r>
          </a:p>
          <a:p>
            <a:pPr lvl="1" eaLnBrk="1" hangingPunct="1"/>
            <a:r>
              <a:rPr lang="en-US" dirty="0" smtClean="0"/>
              <a:t>Require little power</a:t>
            </a:r>
          </a:p>
          <a:p>
            <a:pPr lvl="1" eaLnBrk="1" hangingPunct="1"/>
            <a:r>
              <a:rPr lang="en-US" dirty="0" smtClean="0"/>
              <a:t>Cover short ranges</a:t>
            </a:r>
          </a:p>
          <a:p>
            <a:pPr eaLnBrk="1" hangingPunct="1"/>
            <a:r>
              <a:rPr lang="en-US" b="1" dirty="0" smtClean="0"/>
              <a:t>Bluetooth is a mobile wireless networking standard using FHSS (frequency hopping spread spectrum) RF signaling.</a:t>
            </a:r>
          </a:p>
          <a:p>
            <a:pPr lvl="1" eaLnBrk="1" hangingPunct="1"/>
            <a:r>
              <a:rPr lang="en-US" dirty="0" smtClean="0"/>
              <a:t> 2.4-GHz band.</a:t>
            </a:r>
          </a:p>
          <a:p>
            <a:pPr lvl="1" eaLnBrk="1" hangingPunct="1"/>
            <a:r>
              <a:rPr lang="en-US" dirty="0" smtClean="0"/>
              <a:t>Used by home networks.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95E5AC88-B4E5-4A02-8538-CCE8D759A82E}" type="slidenum">
              <a:rPr lang="en-US" smtClean="0"/>
              <a:pPr marL="342900" indent="-342900"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Bluetooth Networks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Version 1.1</a:t>
            </a:r>
          </a:p>
          <a:p>
            <a:pPr lvl="1" eaLnBrk="1" hangingPunct="1"/>
            <a:r>
              <a:rPr lang="en-US" smtClean="0"/>
              <a:t>Effective throughput: </a:t>
            </a:r>
            <a:r>
              <a:rPr lang="en-US" b="1" smtClean="0"/>
              <a:t>723 Kbps</a:t>
            </a:r>
          </a:p>
          <a:p>
            <a:pPr lvl="1" eaLnBrk="1" hangingPunct="1"/>
            <a:r>
              <a:rPr lang="en-US" b="1" smtClean="0"/>
              <a:t>10</a:t>
            </a:r>
            <a:r>
              <a:rPr lang="en-US" smtClean="0"/>
              <a:t> meter node difference</a:t>
            </a:r>
          </a:p>
          <a:p>
            <a:pPr lvl="1" eaLnBrk="1" hangingPunct="1"/>
            <a:r>
              <a:rPr lang="en-US" smtClean="0"/>
              <a:t>Designed for PANs (personal area networks)</a:t>
            </a:r>
          </a:p>
          <a:p>
            <a:pPr eaLnBrk="1" hangingPunct="1"/>
            <a:r>
              <a:rPr lang="en-US" smtClean="0"/>
              <a:t>Version 2.0 (2004)</a:t>
            </a:r>
          </a:p>
          <a:p>
            <a:pPr lvl="1" eaLnBrk="1" hangingPunct="1"/>
            <a:r>
              <a:rPr lang="en-US" smtClean="0"/>
              <a:t>Different encoding schemes</a:t>
            </a:r>
          </a:p>
          <a:p>
            <a:pPr lvl="2" eaLnBrk="1" hangingPunct="1"/>
            <a:r>
              <a:rPr lang="en-US" b="1" smtClean="0"/>
              <a:t>2.1-Mbps</a:t>
            </a:r>
            <a:r>
              <a:rPr lang="en-US" smtClean="0"/>
              <a:t> throughput</a:t>
            </a:r>
          </a:p>
          <a:p>
            <a:pPr lvl="1" eaLnBrk="1" hangingPunct="1"/>
            <a:r>
              <a:rPr lang="en-US" b="1" smtClean="0"/>
              <a:t>30</a:t>
            </a:r>
            <a:r>
              <a:rPr lang="en-US" smtClean="0"/>
              <a:t> meters node difference</a:t>
            </a:r>
          </a:p>
          <a:p>
            <a:pPr lvl="1" eaLnBrk="1" hangingPunct="1"/>
            <a:r>
              <a:rPr lang="en-US" smtClean="0"/>
              <a:t>Usage: cellular telephones, phone headsets, computer peripherals, PDAs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A3D1FFD0-A276-49B5-A66E-DDCFB12ADB07}" type="slidenum">
              <a:rPr lang="en-US" smtClean="0"/>
              <a:pPr marL="342900" indent="-342900"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WLAN Standards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DA3C99E1-C9D4-4C44-BFCF-D2ECA656290C}" type="slidenum">
              <a:rPr lang="en-US" smtClean="0"/>
              <a:pPr marL="342900" indent="-342900">
                <a:defRPr/>
              </a:pPr>
              <a:t>35</a:t>
            </a:fld>
            <a:endParaRPr lang="en-US" smtClean="0"/>
          </a:p>
        </p:txBody>
      </p:sp>
      <p:pic>
        <p:nvPicPr>
          <p:cNvPr id="37893" name="Picture 5" descr="Table 8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4423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a WLAN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Designing a small WLAN</a:t>
            </a:r>
          </a:p>
          <a:p>
            <a:pPr lvl="1" eaLnBrk="1" hangingPunct="1"/>
            <a:r>
              <a:rPr lang="en-US" smtClean="0"/>
              <a:t>Home, small office</a:t>
            </a:r>
          </a:p>
          <a:p>
            <a:pPr eaLnBrk="1" hangingPunct="1"/>
            <a:r>
              <a:rPr lang="en-US" smtClean="0"/>
              <a:t>Formation of larger, enterprise-wide WANs</a:t>
            </a:r>
          </a:p>
          <a:p>
            <a:pPr eaLnBrk="1" hangingPunct="1"/>
            <a:r>
              <a:rPr lang="en-US" smtClean="0"/>
              <a:t>Installing and configuring access points and clients</a:t>
            </a:r>
          </a:p>
          <a:p>
            <a:pPr eaLnBrk="1" hangingPunct="1"/>
            <a:r>
              <a:rPr lang="en-US" smtClean="0"/>
              <a:t>Implementation pitfalls </a:t>
            </a:r>
          </a:p>
          <a:p>
            <a:pPr lvl="1" eaLnBrk="1" hangingPunct="1"/>
            <a:r>
              <a:rPr lang="en-US" smtClean="0"/>
              <a:t>Avoidance</a:t>
            </a:r>
          </a:p>
          <a:p>
            <a:pPr eaLnBrk="1" hangingPunct="1"/>
            <a:r>
              <a:rPr lang="en-US" smtClean="0"/>
              <a:t>Material applies to 802.11b and 802.11g</a:t>
            </a:r>
          </a:p>
          <a:p>
            <a:pPr lvl="1" eaLnBrk="1" hangingPunct="1"/>
            <a:r>
              <a:rPr lang="en-US" smtClean="0"/>
              <a:t>Most popular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10210366-528B-4BB3-AB72-12F68F879148}" type="slidenum">
              <a:rPr lang="en-US" smtClean="0"/>
              <a:pPr marL="342900" indent="-342900"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a Smaller WLAN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home and small office WLANs depend on a single access point.</a:t>
            </a:r>
          </a:p>
          <a:p>
            <a:pPr lvl="1" eaLnBrk="1" hangingPunct="1"/>
            <a:r>
              <a:rPr lang="en-US" dirty="0" smtClean="0"/>
              <a:t>Combine with switching, routing functions</a:t>
            </a:r>
          </a:p>
          <a:p>
            <a:pPr lvl="1" eaLnBrk="1" hangingPunct="1"/>
            <a:r>
              <a:rPr lang="en-US" dirty="0" smtClean="0"/>
              <a:t>Connects wireless clients to LAN</a:t>
            </a:r>
          </a:p>
          <a:p>
            <a:pPr lvl="1" eaLnBrk="1" hangingPunct="1"/>
            <a:r>
              <a:rPr lang="en-US" dirty="0" smtClean="0"/>
              <a:t>Acts as Internet gateway</a:t>
            </a:r>
          </a:p>
          <a:p>
            <a:pPr eaLnBrk="1" hangingPunct="1"/>
            <a:r>
              <a:rPr lang="en-US" dirty="0" smtClean="0"/>
              <a:t>Access point WLAN placement considerations</a:t>
            </a:r>
          </a:p>
          <a:p>
            <a:pPr lvl="1" eaLnBrk="1" hangingPunct="1"/>
            <a:r>
              <a:rPr lang="en-US" b="1" dirty="0" smtClean="0"/>
              <a:t>Should be centrally located to provide reliable wireless service at any location.</a:t>
            </a:r>
          </a:p>
          <a:p>
            <a:pPr lvl="1" eaLnBrk="1" hangingPunct="1"/>
            <a:r>
              <a:rPr lang="en-US" b="1" dirty="0" smtClean="0"/>
              <a:t>Obstacles</a:t>
            </a:r>
          </a:p>
          <a:p>
            <a:pPr lvl="2" eaLnBrk="1" hangingPunct="1"/>
            <a:r>
              <a:rPr lang="en-US" b="1" dirty="0" smtClean="0"/>
              <a:t>Type, number between access point and clients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7279740F-5D9B-42AF-AF6C-CF4D726B11FD}" type="slidenum">
              <a:rPr lang="en-US" smtClean="0"/>
              <a:pPr marL="342900" indent="-342900"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Home or Small Office WLAN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DC102B61-1FC4-4BBC-BF59-B2FE11104D4A}" type="slidenum">
              <a:rPr lang="en-US" smtClean="0"/>
              <a:pPr marL="342900" indent="-342900">
                <a:defRPr/>
              </a:pPr>
              <a:t>38</a:t>
            </a:fld>
            <a:endParaRPr lang="en-US" smtClean="0"/>
          </a:p>
        </p:txBody>
      </p:sp>
      <p:pic>
        <p:nvPicPr>
          <p:cNvPr id="40965" name="Picture 5" descr="chp8_F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868863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a Larger WLAN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Larger WLANs</a:t>
            </a:r>
          </a:p>
          <a:p>
            <a:pPr lvl="1" eaLnBrk="1" hangingPunct="1"/>
            <a:r>
              <a:rPr lang="en-US" b="1" dirty="0" smtClean="0"/>
              <a:t>Need to determine the appropriate number of access points.</a:t>
            </a:r>
          </a:p>
          <a:p>
            <a:pPr lvl="1" eaLnBrk="1" hangingPunct="1"/>
            <a:r>
              <a:rPr lang="en-US" b="1" dirty="0" smtClean="0"/>
              <a:t>Systematic approach to access point placement</a:t>
            </a:r>
          </a:p>
          <a:p>
            <a:pPr eaLnBrk="1" hangingPunct="1"/>
            <a:r>
              <a:rPr lang="en-US" dirty="0" smtClean="0"/>
              <a:t>Site survey</a:t>
            </a:r>
          </a:p>
          <a:p>
            <a:pPr lvl="1" eaLnBrk="1" hangingPunct="1"/>
            <a:r>
              <a:rPr lang="en-US" dirty="0" smtClean="0"/>
              <a:t>Assesses client requirements, facility characteristics, coverage areas</a:t>
            </a:r>
          </a:p>
          <a:p>
            <a:pPr lvl="1" eaLnBrk="1" hangingPunct="1"/>
            <a:r>
              <a:rPr lang="en-US" dirty="0" smtClean="0"/>
              <a:t>Determines access point arrangement ensuring reliable wireless connectivity within given area.</a:t>
            </a:r>
          </a:p>
          <a:p>
            <a:pPr lvl="1" eaLnBrk="1" hangingPunct="1"/>
            <a:r>
              <a:rPr lang="en-US" dirty="0" smtClean="0"/>
              <a:t>Proposes access point testing</a:t>
            </a:r>
          </a:p>
          <a:p>
            <a:pPr lvl="2" eaLnBrk="1" hangingPunct="1"/>
            <a:r>
              <a:rPr lang="en-US" dirty="0" smtClean="0"/>
              <a:t>Testing wireless access from farthest corners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A356F08A-0D68-461F-AD83-824671E56ADD}" type="slidenum">
              <a:rPr lang="en-US" smtClean="0"/>
              <a:pPr marL="342900" indent="-342900"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Wireless Spectrum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9FE65EB6-83BA-46A5-943C-CCE1627D6C0A}" type="slidenum">
              <a:rPr lang="en-US" smtClean="0"/>
              <a:pPr marL="342900" indent="-342900">
                <a:defRPr/>
              </a:pPr>
              <a:t>4</a:t>
            </a:fld>
            <a:endParaRPr lang="en-US" smtClean="0"/>
          </a:p>
        </p:txBody>
      </p:sp>
      <p:pic>
        <p:nvPicPr>
          <p:cNvPr id="6149" name="Picture 5" descr="chp8_F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8168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a Larger WLAN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 access points</a:t>
            </a:r>
          </a:p>
          <a:p>
            <a:pPr lvl="1" eaLnBrk="1" hangingPunct="1"/>
            <a:r>
              <a:rPr lang="en-US" b="1" smtClean="0"/>
              <a:t>Must belong to same ESS, share ESSID</a:t>
            </a:r>
          </a:p>
          <a:p>
            <a:pPr eaLnBrk="1" hangingPunct="1"/>
            <a:r>
              <a:rPr lang="en-US" smtClean="0"/>
              <a:t>Enterprise-wide WLAN design considerations</a:t>
            </a:r>
          </a:p>
          <a:p>
            <a:pPr lvl="1" eaLnBrk="1" hangingPunct="1"/>
            <a:r>
              <a:rPr lang="en-US" smtClean="0"/>
              <a:t>How wireless LAN portions will integrate with wired portions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33BDAB3D-F768-4FBC-BF48-AF585892E162}" type="slidenum">
              <a:rPr lang="en-US" smtClean="0"/>
              <a:pPr marL="342900" indent="-342900"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Enterprise-wide WLAN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5FD0036E-369E-405A-A263-80FD69064670}" type="slidenum">
              <a:rPr lang="en-US" smtClean="0"/>
              <a:pPr marL="342900" indent="-342900">
                <a:defRPr/>
              </a:pPr>
              <a:t>41</a:t>
            </a:fld>
            <a:endParaRPr lang="en-US" smtClean="0"/>
          </a:p>
        </p:txBody>
      </p:sp>
      <p:pic>
        <p:nvPicPr>
          <p:cNvPr id="44037" name="Picture 7" descr="chp8_F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5532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Configuring Wireless Clients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 varies from one client type to another</a:t>
            </a:r>
          </a:p>
          <a:p>
            <a:pPr eaLnBrk="1" hangingPunct="1"/>
            <a:r>
              <a:rPr lang="en-US" smtClean="0"/>
              <a:t>Windows XP client WLAN configuration</a:t>
            </a:r>
          </a:p>
          <a:p>
            <a:pPr lvl="1" eaLnBrk="1" hangingPunct="1"/>
            <a:r>
              <a:rPr lang="en-US" smtClean="0"/>
              <a:t>Use graphical interface</a:t>
            </a:r>
          </a:p>
          <a:p>
            <a:pPr eaLnBrk="1" hangingPunct="1"/>
            <a:r>
              <a:rPr lang="en-US" smtClean="0"/>
              <a:t>Linux clients wireless interface configuration</a:t>
            </a:r>
          </a:p>
          <a:p>
            <a:pPr lvl="1" eaLnBrk="1" hangingPunct="1"/>
            <a:r>
              <a:rPr lang="en-US" smtClean="0"/>
              <a:t>Use graphical interface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iwconfig</a:t>
            </a:r>
            <a:r>
              <a:rPr lang="en-US" smtClean="0"/>
              <a:t> command-line function</a:t>
            </a:r>
          </a:p>
          <a:p>
            <a:pPr lvl="2" eaLnBrk="1" hangingPunct="1"/>
            <a:r>
              <a:rPr lang="en-US" smtClean="0"/>
              <a:t>View, set wireless interface parameters</a:t>
            </a:r>
          </a:p>
          <a:p>
            <a:pPr eaLnBrk="1" hangingPunct="1"/>
            <a:r>
              <a:rPr lang="en-US" smtClean="0"/>
              <a:t>Should change SSID and administrator password.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67B05B46-37CF-41B3-ABA7-B974DECFA852}" type="slidenum">
              <a:rPr lang="en-US" smtClean="0"/>
              <a:pPr marL="342900" indent="-342900"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from iwconfig command</a:t>
            </a:r>
          </a:p>
        </p:txBody>
      </p:sp>
      <p:pic>
        <p:nvPicPr>
          <p:cNvPr id="46085" name="Picture 6" descr="chp8_F0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7543800" cy="2693988"/>
          </a:xfrm>
        </p:spPr>
      </p:pic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8B5D570D-E4AC-4F64-8684-A119B664D05B}" type="slidenum">
              <a:rPr lang="en-US" smtClean="0"/>
              <a:pPr marL="342900" indent="-342900"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Avoiding Pitfalls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point versus client configurations</a:t>
            </a:r>
          </a:p>
          <a:p>
            <a:pPr lvl="1" eaLnBrk="1" hangingPunct="1"/>
            <a:r>
              <a:rPr lang="en-US" smtClean="0"/>
              <a:t>SSID mismatch</a:t>
            </a:r>
          </a:p>
          <a:p>
            <a:pPr lvl="1" eaLnBrk="1" hangingPunct="1"/>
            <a:r>
              <a:rPr lang="en-US" smtClean="0"/>
              <a:t>Incorrect encryption</a:t>
            </a:r>
          </a:p>
          <a:p>
            <a:pPr lvl="1" eaLnBrk="1" hangingPunct="1"/>
            <a:r>
              <a:rPr lang="en-US" smtClean="0"/>
              <a:t>Incorrect channel, frequency</a:t>
            </a:r>
          </a:p>
          <a:p>
            <a:pPr lvl="1" eaLnBrk="1" hangingPunct="1"/>
            <a:r>
              <a:rPr lang="en-US" smtClean="0"/>
              <a:t>Standard mismatch (802.11 a/b/g/n)</a:t>
            </a:r>
          </a:p>
          <a:p>
            <a:pPr eaLnBrk="1" hangingPunct="1"/>
            <a:r>
              <a:rPr lang="en-US" smtClean="0"/>
              <a:t>Incorrect antenna placement</a:t>
            </a:r>
          </a:p>
          <a:p>
            <a:pPr lvl="1" eaLnBrk="1" hangingPunct="1"/>
            <a:r>
              <a:rPr lang="en-US" smtClean="0"/>
              <a:t>Verify client within 330 feet</a:t>
            </a:r>
          </a:p>
          <a:p>
            <a:pPr eaLnBrk="1" hangingPunct="1"/>
            <a:r>
              <a:rPr lang="en-US" smtClean="0"/>
              <a:t>Interference</a:t>
            </a:r>
          </a:p>
          <a:p>
            <a:pPr lvl="1" eaLnBrk="1" hangingPunct="1"/>
            <a:r>
              <a:rPr lang="en-US" smtClean="0"/>
              <a:t>Check for EMI sources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ACD4EAFF-0734-400A-B664-F11921E2A096}" type="slidenum">
              <a:rPr lang="en-US" smtClean="0"/>
              <a:pPr marL="342900" indent="-342900"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Wireless WANs and Internet Access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Wireless broadband</a:t>
            </a:r>
          </a:p>
          <a:p>
            <a:pPr lvl="1" eaLnBrk="1" hangingPunct="1"/>
            <a:r>
              <a:rPr lang="en-US" smtClean="0"/>
              <a:t>Latest wireless WAN technologies</a:t>
            </a:r>
          </a:p>
          <a:p>
            <a:pPr lvl="1" eaLnBrk="1" hangingPunct="1"/>
            <a:r>
              <a:rPr lang="en-US" smtClean="0"/>
              <a:t>Specifically designed for: </a:t>
            </a:r>
          </a:p>
          <a:p>
            <a:pPr lvl="2" eaLnBrk="1" hangingPunct="1"/>
            <a:r>
              <a:rPr lang="en-US" smtClean="0"/>
              <a:t>High-throughput, long-distance digital data exchange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448B12FC-D321-4328-AEBD-9E977471BA95}" type="slidenum">
              <a:rPr lang="en-US" smtClean="0"/>
              <a:pPr marL="342900" indent="-342900"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802.11 Internet Access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Access points: 802.11b or 802.11g access methods</a:t>
            </a:r>
          </a:p>
          <a:p>
            <a:pPr eaLnBrk="1" hangingPunct="1"/>
            <a:r>
              <a:rPr lang="en-US" smtClean="0"/>
              <a:t>Hot spots</a:t>
            </a:r>
          </a:p>
          <a:p>
            <a:pPr lvl="1" eaLnBrk="1" hangingPunct="1"/>
            <a:r>
              <a:rPr lang="en-US" smtClean="0"/>
              <a:t>Places with publicly available wireless Internet access</a:t>
            </a:r>
          </a:p>
          <a:p>
            <a:pPr lvl="1" eaLnBrk="1" hangingPunct="1"/>
            <a:r>
              <a:rPr lang="en-US" smtClean="0"/>
              <a:t>Free or subscription</a:t>
            </a:r>
          </a:p>
          <a:p>
            <a:pPr eaLnBrk="1" hangingPunct="1"/>
            <a:r>
              <a:rPr lang="en-US" smtClean="0"/>
              <a:t>Hot spot subscription Internet access</a:t>
            </a:r>
          </a:p>
          <a:p>
            <a:pPr lvl="1" eaLnBrk="1" hangingPunct="1"/>
            <a:r>
              <a:rPr lang="en-US" smtClean="0"/>
              <a:t>Log on via Web page</a:t>
            </a:r>
          </a:p>
          <a:p>
            <a:pPr lvl="1" eaLnBrk="1" hangingPunct="1"/>
            <a:r>
              <a:rPr lang="en-US" smtClean="0"/>
              <a:t>Client software managing client’s connection</a:t>
            </a:r>
          </a:p>
          <a:p>
            <a:pPr lvl="2" eaLnBrk="1" hangingPunct="1"/>
            <a:r>
              <a:rPr lang="en-US" smtClean="0"/>
              <a:t>Network log on, secure data exchange</a:t>
            </a:r>
          </a:p>
          <a:p>
            <a:pPr lvl="2" eaLnBrk="1" hangingPunct="1"/>
            <a:r>
              <a:rPr lang="en-US" smtClean="0"/>
              <a:t>Added security: accept connection based on MAC address</a:t>
            </a:r>
          </a:p>
          <a:p>
            <a:pPr eaLnBrk="1" hangingPunct="1"/>
            <a:r>
              <a:rPr lang="en-US" smtClean="0"/>
              <a:t>Accept user’s connection based on MAC address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8251EEC8-901B-4035-A164-2D6B239C216C}" type="slidenum">
              <a:rPr lang="en-US" smtClean="0"/>
              <a:pPr marL="342900" indent="-342900"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802.16 (WiMAX) Internet Access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WiMAX</a:t>
            </a:r>
            <a:r>
              <a:rPr lang="en-US" b="1" dirty="0" smtClean="0"/>
              <a:t> (Worldwide Interoperability for Microwave Access)</a:t>
            </a:r>
          </a:p>
          <a:p>
            <a:pPr lvl="2" eaLnBrk="1" hangingPunct="1"/>
            <a:r>
              <a:rPr lang="en-US" dirty="0" smtClean="0"/>
              <a:t>Improved mobility, </a:t>
            </a:r>
            <a:r>
              <a:rPr lang="en-US" dirty="0" err="1" smtClean="0"/>
              <a:t>QoS</a:t>
            </a:r>
            <a:r>
              <a:rPr lang="en-US" dirty="0" smtClean="0"/>
              <a:t> characteristics</a:t>
            </a:r>
          </a:p>
          <a:p>
            <a:pPr lvl="2" eaLnBrk="1" hangingPunct="1"/>
            <a:r>
              <a:rPr lang="en-US" dirty="0" smtClean="0"/>
              <a:t>Digital voice signals, mobile phone users</a:t>
            </a:r>
          </a:p>
          <a:p>
            <a:pPr eaLnBrk="1" hangingPunct="1"/>
            <a:r>
              <a:rPr lang="en-US" dirty="0" smtClean="0"/>
              <a:t>Functions in 2 and 66 GHz range</a:t>
            </a:r>
          </a:p>
          <a:p>
            <a:pPr lvl="1" eaLnBrk="1" hangingPunct="1"/>
            <a:r>
              <a:rPr lang="en-US" dirty="0" smtClean="0"/>
              <a:t>Licensed, </a:t>
            </a:r>
            <a:r>
              <a:rPr lang="en-US" dirty="0" err="1" smtClean="0"/>
              <a:t>nonlicensed</a:t>
            </a:r>
            <a:r>
              <a:rPr lang="en-US" dirty="0" smtClean="0"/>
              <a:t> frequencies</a:t>
            </a:r>
          </a:p>
          <a:p>
            <a:pPr eaLnBrk="1" hangingPunct="1"/>
            <a:r>
              <a:rPr lang="en-US" dirty="0" smtClean="0"/>
              <a:t>Line-of-sight paths between antennas</a:t>
            </a:r>
          </a:p>
          <a:p>
            <a:pPr lvl="1" eaLnBrk="1" hangingPunct="1"/>
            <a:r>
              <a:rPr lang="en-US" dirty="0" smtClean="0"/>
              <a:t>Throughput potential maximized</a:t>
            </a:r>
          </a:p>
          <a:p>
            <a:pPr eaLnBrk="1" hangingPunct="1"/>
            <a:r>
              <a:rPr lang="en-US" dirty="0" smtClean="0"/>
              <a:t>Non-line-of-sight paths</a:t>
            </a:r>
          </a:p>
          <a:p>
            <a:pPr lvl="1" eaLnBrk="1" hangingPunct="1"/>
            <a:r>
              <a:rPr lang="en-US" dirty="0" smtClean="0"/>
              <a:t>Exchange signals with multiple stations at once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FEFEBBEF-2C87-4726-BFEF-154A91ADDA1B}" type="slidenum">
              <a:rPr lang="en-US" smtClean="0"/>
              <a:pPr marL="342900" indent="-342900"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802.16 (WiMAX) Internet Access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Two distinct advantages over Wi-Fi</a:t>
            </a:r>
          </a:p>
          <a:p>
            <a:pPr lvl="1" eaLnBrk="1" hangingPunct="1"/>
            <a:r>
              <a:rPr lang="en-US" b="1" dirty="0" smtClean="0"/>
              <a:t>Much greater throughput (70 Mbps)</a:t>
            </a:r>
          </a:p>
          <a:p>
            <a:pPr lvl="1" eaLnBrk="1" hangingPunct="1"/>
            <a:r>
              <a:rPr lang="en-US" b="1" dirty="0" smtClean="0"/>
              <a:t>Much farther range (30 miles)</a:t>
            </a:r>
          </a:p>
          <a:p>
            <a:pPr eaLnBrk="1" hangingPunct="1"/>
            <a:r>
              <a:rPr lang="en-US" dirty="0" smtClean="0"/>
              <a:t>Appropriate for </a:t>
            </a:r>
            <a:r>
              <a:rPr lang="en-US" b="1" dirty="0" smtClean="0"/>
              <a:t>MANs</a:t>
            </a:r>
            <a:r>
              <a:rPr lang="en-US" dirty="0" smtClean="0"/>
              <a:t> and </a:t>
            </a:r>
            <a:r>
              <a:rPr lang="en-US" b="1" dirty="0" smtClean="0"/>
              <a:t>WANs</a:t>
            </a:r>
          </a:p>
          <a:p>
            <a:pPr eaLnBrk="1" hangingPunct="1"/>
            <a:r>
              <a:rPr lang="en-US" dirty="0" smtClean="0"/>
              <a:t>Highest throughput achieved over shortest distances between transceivers</a:t>
            </a:r>
          </a:p>
          <a:p>
            <a:pPr eaLnBrk="1" hangingPunct="1"/>
            <a:r>
              <a:rPr lang="en-US" dirty="0" smtClean="0"/>
              <a:t>Possible uses</a:t>
            </a:r>
          </a:p>
          <a:p>
            <a:pPr lvl="1" eaLnBrk="1" hangingPunct="1"/>
            <a:r>
              <a:rPr lang="en-US" dirty="0" smtClean="0"/>
              <a:t>Alternative to DSL, broadband cable</a:t>
            </a:r>
          </a:p>
          <a:p>
            <a:pPr lvl="1" eaLnBrk="1" hangingPunct="1"/>
            <a:r>
              <a:rPr lang="en-US" dirty="0" smtClean="0"/>
              <a:t>Well suited to rural users</a:t>
            </a:r>
          </a:p>
          <a:p>
            <a:pPr lvl="1" eaLnBrk="1" hangingPunct="1"/>
            <a:r>
              <a:rPr lang="en-US" dirty="0" smtClean="0"/>
              <a:t>Internet access to mobile computerized devices</a:t>
            </a:r>
          </a:p>
          <a:p>
            <a:pPr lvl="1" eaLnBrk="1" hangingPunct="1"/>
            <a:r>
              <a:rPr lang="en-US" dirty="0" smtClean="0"/>
              <a:t>Residential homes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7EB3A2A5-6BD6-48CB-A843-9E0CBA7C8BAC}" type="slidenum">
              <a:rPr lang="en-US" smtClean="0"/>
              <a:pPr marL="342900" indent="-342900"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WiMAX Residential Service</a:t>
            </a:r>
          </a:p>
        </p:txBody>
      </p:sp>
      <p:pic>
        <p:nvPicPr>
          <p:cNvPr id="52229" name="Picture 6" descr="chp8_F0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76400"/>
            <a:ext cx="5508625" cy="2933700"/>
          </a:xfrm>
        </p:spPr>
      </p:pic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FD2A6000-EDE5-49DE-9E9B-3FAC028699B4}" type="slidenum">
              <a:rPr lang="en-US" smtClean="0"/>
              <a:pPr marL="342900" indent="-342900"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Wireless vs Wired Transmission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Similarities between wireless and wired communication:</a:t>
            </a:r>
          </a:p>
          <a:p>
            <a:pPr lvl="1" eaLnBrk="1" hangingPunct="1"/>
            <a:r>
              <a:rPr lang="en-US" b="1" dirty="0" smtClean="0"/>
              <a:t>Use same Layer 3 and higher protocols</a:t>
            </a:r>
          </a:p>
          <a:p>
            <a:pPr lvl="1" eaLnBrk="1" hangingPunct="1"/>
            <a:r>
              <a:rPr lang="en-US" b="1" dirty="0" smtClean="0"/>
              <a:t>Same signal origination - from electrical current, travel along conductor</a:t>
            </a:r>
          </a:p>
          <a:p>
            <a:pPr eaLnBrk="1" hangingPunct="1"/>
            <a:r>
              <a:rPr lang="en-US" dirty="0" smtClean="0"/>
              <a:t>Differences between wireless and wired</a:t>
            </a:r>
          </a:p>
          <a:p>
            <a:pPr lvl="1" eaLnBrk="1" hangingPunct="1"/>
            <a:r>
              <a:rPr lang="en-US" b="1" dirty="0" smtClean="0"/>
              <a:t>Signal transmission is different because no fixed path through the air.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D57F9911-1790-4570-90D2-0F7BE9947FC4}" type="slidenum">
              <a:rPr lang="en-US" smtClean="0"/>
              <a:pPr marL="342900" indent="-342900"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WiMAX Antenna</a:t>
            </a:r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6CDFAD43-C0E5-4F14-A730-0FF4195102C0}" type="slidenum">
              <a:rPr lang="en-US" smtClean="0"/>
              <a:pPr marL="342900" indent="-342900">
                <a:defRPr/>
              </a:pPr>
              <a:t>50</a:t>
            </a:fld>
            <a:endParaRPr lang="en-US" smtClean="0"/>
          </a:p>
        </p:txBody>
      </p:sp>
      <p:grpSp>
        <p:nvGrpSpPr>
          <p:cNvPr id="53253" name="Group 10"/>
          <p:cNvGrpSpPr>
            <a:grpSpLocks/>
          </p:cNvGrpSpPr>
          <p:nvPr/>
        </p:nvGrpSpPr>
        <p:grpSpPr bwMode="auto">
          <a:xfrm>
            <a:off x="809625" y="1943100"/>
            <a:ext cx="3429000" cy="3494088"/>
            <a:chOff x="240" y="1248"/>
            <a:chExt cx="2160" cy="2201"/>
          </a:xfrm>
        </p:grpSpPr>
        <p:pic>
          <p:nvPicPr>
            <p:cNvPr id="53257" name="Picture 6" descr="chp8_F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248"/>
              <a:ext cx="1000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8" name="Text Box 4"/>
            <p:cNvSpPr txBox="1">
              <a:spLocks noChangeArrowheads="1"/>
            </p:cNvSpPr>
            <p:nvPr/>
          </p:nvSpPr>
          <p:spPr bwMode="auto">
            <a:xfrm>
              <a:off x="240" y="3216"/>
              <a:ext cx="21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WiMAX residential antenna</a:t>
              </a:r>
            </a:p>
          </p:txBody>
        </p:sp>
      </p:grpSp>
      <p:grpSp>
        <p:nvGrpSpPr>
          <p:cNvPr id="53254" name="Group 11"/>
          <p:cNvGrpSpPr>
            <a:grpSpLocks/>
          </p:cNvGrpSpPr>
          <p:nvPr/>
        </p:nvGrpSpPr>
        <p:grpSpPr bwMode="auto">
          <a:xfrm>
            <a:off x="4924425" y="1828800"/>
            <a:ext cx="3200400" cy="3841750"/>
            <a:chOff x="3216" y="1152"/>
            <a:chExt cx="2016" cy="2420"/>
          </a:xfrm>
        </p:grpSpPr>
        <p:sp>
          <p:nvSpPr>
            <p:cNvPr id="53255" name="Text Box 9"/>
            <p:cNvSpPr txBox="1">
              <a:spLocks noChangeArrowheads="1"/>
            </p:cNvSpPr>
            <p:nvPr/>
          </p:nvSpPr>
          <p:spPr bwMode="auto">
            <a:xfrm>
              <a:off x="3216" y="3168"/>
              <a:ext cx="20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WiMAX service provider’s antenna</a:t>
              </a:r>
            </a:p>
          </p:txBody>
        </p:sp>
        <p:pic>
          <p:nvPicPr>
            <p:cNvPr id="53256" name="Picture 8" descr="chp8_F0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152"/>
              <a:ext cx="932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802.16 (WiMAX) Internet Access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Metropolitan area installation</a:t>
            </a:r>
          </a:p>
          <a:p>
            <a:pPr lvl="1" eaLnBrk="1" hangingPunct="1"/>
            <a:r>
              <a:rPr lang="en-US" smtClean="0"/>
              <a:t>Home antenna, connectivity device eliminated</a:t>
            </a:r>
          </a:p>
          <a:p>
            <a:pPr eaLnBrk="1" hangingPunct="1"/>
            <a:r>
              <a:rPr lang="en-US" smtClean="0"/>
              <a:t>WiMAX MANs</a:t>
            </a:r>
          </a:p>
          <a:p>
            <a:pPr lvl="1" eaLnBrk="1" hangingPunct="1"/>
            <a:r>
              <a:rPr lang="en-US" smtClean="0"/>
              <a:t>Extensive connectivity</a:t>
            </a:r>
          </a:p>
          <a:p>
            <a:pPr lvl="1" eaLnBrk="1" hangingPunct="1"/>
            <a:r>
              <a:rPr lang="en-US" smtClean="0"/>
              <a:t>Download data rates faster than home broadband connection</a:t>
            </a:r>
          </a:p>
          <a:p>
            <a:pPr lvl="1" eaLnBrk="1" hangingPunct="1"/>
            <a:r>
              <a:rPr lang="en-US" smtClean="0"/>
              <a:t>Shared service</a:t>
            </a:r>
          </a:p>
          <a:p>
            <a:pPr lvl="2" eaLnBrk="1" hangingPunct="1"/>
            <a:r>
              <a:rPr lang="en-US" smtClean="0"/>
              <a:t>Apportioned bandwidth</a:t>
            </a:r>
          </a:p>
          <a:p>
            <a:pPr eaLnBrk="1" hangingPunct="1"/>
            <a:r>
              <a:rPr lang="en-US" smtClean="0"/>
              <a:t>Drawback</a:t>
            </a:r>
          </a:p>
          <a:p>
            <a:pPr lvl="1" eaLnBrk="1" hangingPunct="1"/>
            <a:r>
              <a:rPr lang="en-US" smtClean="0"/>
              <a:t>Expensive 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CCAC03D9-856C-4E7F-8A9B-D45B681CD2D4}" type="slidenum">
              <a:rPr lang="en-US" smtClean="0"/>
              <a:pPr marL="342900" indent="-342900"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Satellite Internet Access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Used to deliver:</a:t>
            </a:r>
          </a:p>
          <a:p>
            <a:pPr lvl="1"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Digital television and radio signals</a:t>
            </a:r>
          </a:p>
          <a:p>
            <a:pPr lvl="1"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Voice and video signals</a:t>
            </a:r>
          </a:p>
          <a:p>
            <a:pPr lvl="1"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Cellular and paging signals</a:t>
            </a:r>
          </a:p>
          <a:p>
            <a:pPr eaLnBrk="1" hangingPunct="1">
              <a:defRPr/>
            </a:pPr>
            <a:r>
              <a:rPr lang="en-US" dirty="0" smtClean="0"/>
              <a:t>Provides homes and businesses with Internet access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5th Edition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E008D8BE-E555-441F-A289-4767AB688B37}" type="slidenum">
              <a:rPr lang="en-US" smtClean="0"/>
              <a:pPr marL="342900" indent="-342900"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Satellite Orbits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Geosynchronous orbit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Satellites orbit the Earth at the same rate as the Earth turns</a:t>
            </a:r>
            <a:endParaRPr lang="en-US" b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Downlink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Satellite transponder transmits signal to Earth-based receiver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Typical satellite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24 to 32 transponders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Unique downlink frequencies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LEO (low Earth orbiting) satellites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Orbit Earth with altitude 100 miles to 1240 miles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Not positioned over equator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AE51A84A-3F81-44A9-9A02-004FEAA32BC1}" type="slidenum">
              <a:rPr lang="en-US" smtClean="0"/>
              <a:pPr marL="342900" indent="-342900"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Satellite Communication</a:t>
            </a:r>
          </a:p>
        </p:txBody>
      </p:sp>
      <p:pic>
        <p:nvPicPr>
          <p:cNvPr id="57349" name="Picture 5" descr="chp8_F0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057400"/>
            <a:ext cx="6167438" cy="3040063"/>
          </a:xfrm>
        </p:spPr>
      </p:pic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C24AD6FA-C8D4-495A-8E4B-E1A52CE6030B}" type="slidenum">
              <a:rPr lang="en-US" smtClean="0"/>
              <a:pPr marL="342900" indent="-342900"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Satellite Orbits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MEO (medium Earth orbiting) satellites</a:t>
            </a:r>
          </a:p>
          <a:p>
            <a:pPr lvl="1" eaLnBrk="1" hangingPunct="1"/>
            <a:r>
              <a:rPr lang="en-US" smtClean="0"/>
              <a:t>Orbit Earth 6000 to 12,000 miles above surface</a:t>
            </a:r>
          </a:p>
          <a:p>
            <a:pPr lvl="1" eaLnBrk="1" hangingPunct="1"/>
            <a:r>
              <a:rPr lang="en-US" smtClean="0"/>
              <a:t>Not positioned over equator</a:t>
            </a:r>
          </a:p>
          <a:p>
            <a:pPr lvl="2" eaLnBrk="1" hangingPunct="1"/>
            <a:r>
              <a:rPr lang="en-US" smtClean="0"/>
              <a:t>Latitude between equator and poles</a:t>
            </a:r>
          </a:p>
          <a:p>
            <a:pPr lvl="1" eaLnBrk="1" hangingPunct="1"/>
            <a:r>
              <a:rPr lang="en-US" smtClean="0"/>
              <a:t>Advantage</a:t>
            </a:r>
          </a:p>
          <a:p>
            <a:pPr lvl="2" eaLnBrk="1" hangingPunct="1"/>
            <a:r>
              <a:rPr lang="en-US" smtClean="0"/>
              <a:t>Cover larger Earth surface area than LEO satellites</a:t>
            </a:r>
          </a:p>
          <a:p>
            <a:pPr lvl="2" eaLnBrk="1" hangingPunct="1"/>
            <a:r>
              <a:rPr lang="en-US" smtClean="0"/>
              <a:t>Less power, less signal delay than GEO satellites</a:t>
            </a:r>
          </a:p>
          <a:p>
            <a:pPr eaLnBrk="1" hangingPunct="1"/>
            <a:r>
              <a:rPr lang="en-US" smtClean="0"/>
              <a:t>Geosynchronous orbiting satellites most popular for satellite Internet access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F552D6AD-9B19-49A8-8B61-D182ABEB558B}" type="slidenum">
              <a:rPr lang="en-US" smtClean="0"/>
              <a:pPr marL="342900" indent="-342900">
                <a:defRPr/>
              </a:pPr>
              <a:t>55</a:t>
            </a:fld>
            <a:endParaRPr 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Satellite Internet Services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Subscriber</a:t>
            </a:r>
          </a:p>
          <a:p>
            <a:pPr lvl="1" eaLnBrk="1" hangingPunct="1"/>
            <a:r>
              <a:rPr lang="en-US" dirty="0" smtClean="0"/>
              <a:t>Small satellite dish antenna, receiver</a:t>
            </a:r>
          </a:p>
          <a:p>
            <a:pPr lvl="1" eaLnBrk="1" hangingPunct="1"/>
            <a:r>
              <a:rPr lang="en-US" dirty="0" smtClean="0"/>
              <a:t>Exchanges signals with provider’s satellite network</a:t>
            </a:r>
          </a:p>
          <a:p>
            <a:pPr eaLnBrk="1" hangingPunct="1"/>
            <a:r>
              <a:rPr lang="en-US" dirty="0" smtClean="0"/>
              <a:t>Satellite Internet access service</a:t>
            </a:r>
          </a:p>
          <a:p>
            <a:pPr lvl="1" eaLnBrk="1" hangingPunct="1"/>
            <a:r>
              <a:rPr lang="en-US" dirty="0" smtClean="0"/>
              <a:t>Dial return arrangement (asymmetrical)</a:t>
            </a:r>
          </a:p>
          <a:p>
            <a:pPr lvl="2" eaLnBrk="1" hangingPunct="1"/>
            <a:r>
              <a:rPr lang="en-US" dirty="0" smtClean="0"/>
              <a:t>Receives Internet data via downlink transmission</a:t>
            </a:r>
          </a:p>
          <a:p>
            <a:pPr lvl="2" eaLnBrk="1" hangingPunct="1"/>
            <a:r>
              <a:rPr lang="en-US" dirty="0" smtClean="0"/>
              <a:t>Sends data to satellite via analog modem connection</a:t>
            </a:r>
          </a:p>
          <a:p>
            <a:pPr lvl="1" eaLnBrk="1" hangingPunct="1"/>
            <a:r>
              <a:rPr lang="en-US" dirty="0" smtClean="0"/>
              <a:t>Satellite return arrangement (symmetrical)</a:t>
            </a:r>
          </a:p>
          <a:p>
            <a:pPr lvl="2" eaLnBrk="1" hangingPunct="1"/>
            <a:r>
              <a:rPr lang="en-US" dirty="0" smtClean="0"/>
              <a:t>Send, receive data to and from Internet using satellite uplink and downlink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9CEBD36E-9D4D-41CE-9B80-6421F3CB0162}" type="slidenum">
              <a:rPr lang="en-US" smtClean="0"/>
              <a:pPr marL="342900" indent="-342900"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Dial Return Satellite Internet Service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1DD3276A-4974-4D1A-9F59-689D1DC6FFA8}" type="slidenum">
              <a:rPr lang="en-US" smtClean="0"/>
              <a:pPr marL="342900" indent="-342900">
                <a:defRPr/>
              </a:pPr>
              <a:t>57</a:t>
            </a:fld>
            <a:endParaRPr lang="en-US" smtClean="0"/>
          </a:p>
        </p:txBody>
      </p:sp>
      <p:pic>
        <p:nvPicPr>
          <p:cNvPr id="60421" name="Picture 6" descr="chp8_F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7783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mtClean="0"/>
              <a:t>Wireless Transmission and Reception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Steps involved in wireless transmission/reception:</a:t>
            </a:r>
          </a:p>
          <a:p>
            <a:pPr lvl="1">
              <a:buFontTx/>
              <a:buNone/>
            </a:pPr>
            <a:r>
              <a:rPr lang="en-CA" smtClean="0"/>
              <a:t>1) Wireless signals originate from electrical current travelling along a conductor.</a:t>
            </a:r>
          </a:p>
          <a:p>
            <a:pPr lvl="1">
              <a:buFontTx/>
              <a:buNone/>
            </a:pPr>
            <a:r>
              <a:rPr lang="en-CA" smtClean="0"/>
              <a:t>2) Signal travels from the </a:t>
            </a:r>
            <a:r>
              <a:rPr lang="en-CA" b="1" smtClean="0"/>
              <a:t>transmitter</a:t>
            </a:r>
            <a:r>
              <a:rPr lang="en-CA" smtClean="0"/>
              <a:t> to an </a:t>
            </a:r>
            <a:r>
              <a:rPr lang="en-CA" b="1" smtClean="0"/>
              <a:t>antenna</a:t>
            </a:r>
            <a:r>
              <a:rPr lang="en-CA" smtClean="0"/>
              <a:t>, which then emits the signal into the air.</a:t>
            </a:r>
          </a:p>
          <a:p>
            <a:pPr lvl="1">
              <a:buFontTx/>
              <a:buNone/>
            </a:pPr>
            <a:r>
              <a:rPr lang="en-CA" smtClean="0"/>
              <a:t>3) Signal </a:t>
            </a:r>
            <a:r>
              <a:rPr lang="en-CA" b="1" smtClean="0"/>
              <a:t>propagates</a:t>
            </a:r>
            <a:r>
              <a:rPr lang="en-CA" smtClean="0"/>
              <a:t> through the air until it reaches its destination.</a:t>
            </a:r>
          </a:p>
          <a:p>
            <a:pPr lvl="1">
              <a:buFontTx/>
              <a:buNone/>
            </a:pPr>
            <a:r>
              <a:rPr lang="en-CA" smtClean="0"/>
              <a:t>4) At the destination, another </a:t>
            </a:r>
            <a:r>
              <a:rPr lang="en-CA" b="1" smtClean="0"/>
              <a:t>antenna</a:t>
            </a:r>
            <a:r>
              <a:rPr lang="en-CA" smtClean="0"/>
              <a:t> accepts the signal, and a </a:t>
            </a:r>
            <a:r>
              <a:rPr lang="en-CA" b="1" smtClean="0"/>
              <a:t>receiver</a:t>
            </a:r>
            <a:r>
              <a:rPr lang="en-CA" smtClean="0"/>
              <a:t> converts it back to electrical current.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F7F7E2-6E5D-4A75-8842-40E8C41C88A4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Wireless Transmission and Reception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43D52CB0-BEF8-47C1-8A66-2D881F74B0BB}" type="slidenum">
              <a:rPr lang="en-US" smtClean="0"/>
              <a:pPr marL="342900" indent="-342900">
                <a:defRPr/>
              </a:pPr>
              <a:t>7</a:t>
            </a:fld>
            <a:endParaRPr lang="en-US" smtClean="0"/>
          </a:p>
        </p:txBody>
      </p:sp>
      <p:pic>
        <p:nvPicPr>
          <p:cNvPr id="9221" name="Picture 6" descr="chp8_F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2390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Antennas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An antenna is used for signal transmission and reception.</a:t>
            </a:r>
          </a:p>
          <a:p>
            <a:pPr lvl="1" eaLnBrk="1" hangingPunct="1"/>
            <a:r>
              <a:rPr lang="en-US" dirty="0" smtClean="0"/>
              <a:t>The same frequency is required on each antenna, which means they share the same channel.</a:t>
            </a:r>
          </a:p>
          <a:p>
            <a:pPr eaLnBrk="1" hangingPunct="1"/>
            <a:r>
              <a:rPr lang="en-US" dirty="0" smtClean="0"/>
              <a:t>Each type of wireless service requires an antenna designed specifically for that service.</a:t>
            </a:r>
          </a:p>
          <a:p>
            <a:pPr eaLnBrk="1" hangingPunct="1"/>
            <a:r>
              <a:rPr lang="en-US" b="1" dirty="0" smtClean="0"/>
              <a:t>Radiation pattern </a:t>
            </a:r>
            <a:r>
              <a:rPr lang="en-US" dirty="0" smtClean="0"/>
              <a:t>= relative strength over three-dimensional area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38929769-0347-41CD-91E6-0DB96C4ABAA8}" type="slidenum">
              <a:rPr lang="en-US" smtClean="0"/>
              <a:pPr marL="342900" indent="-342900"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Antennas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directional antenna</a:t>
            </a:r>
            <a:r>
              <a:rPr lang="en-US" dirty="0" smtClean="0"/>
              <a:t> issues wireless signals along a single direction.</a:t>
            </a:r>
          </a:p>
          <a:p>
            <a:pPr lvl="1" eaLnBrk="1" hangingPunct="1"/>
            <a:r>
              <a:rPr lang="en-US" dirty="0" smtClean="0"/>
              <a:t>Used in a point to point link.</a:t>
            </a:r>
          </a:p>
          <a:p>
            <a:pPr eaLnBrk="1" hangingPunct="1"/>
            <a:r>
              <a:rPr lang="en-US" b="1" dirty="0" smtClean="0"/>
              <a:t>Omnidirectional antenna</a:t>
            </a:r>
            <a:r>
              <a:rPr lang="en-US" dirty="0" smtClean="0"/>
              <a:t> issues and receives wireless signals with equal strength and clarity in all directions.</a:t>
            </a:r>
          </a:p>
          <a:p>
            <a:pPr lvl="1" eaLnBrk="1" hangingPunct="1"/>
            <a:r>
              <a:rPr lang="en-US" dirty="0" smtClean="0"/>
              <a:t>Used when many receivers must pick up the signal. </a:t>
            </a:r>
          </a:p>
          <a:p>
            <a:pPr lvl="1" eaLnBrk="1" hangingPunct="1"/>
            <a:r>
              <a:rPr lang="en-US" dirty="0" smtClean="0"/>
              <a:t>TV and radio stations.</a:t>
            </a:r>
          </a:p>
          <a:p>
            <a:pPr eaLnBrk="1" hangingPunct="1"/>
            <a:r>
              <a:rPr lang="en-US" dirty="0" smtClean="0"/>
              <a:t>Range = </a:t>
            </a:r>
            <a:r>
              <a:rPr lang="en-US" b="1" dirty="0" smtClean="0"/>
              <a:t>geographical area that an antenna can reach.</a:t>
            </a:r>
          </a:p>
          <a:p>
            <a:pPr lvl="1" eaLnBrk="1" hangingPunct="1"/>
            <a:r>
              <a:rPr lang="en-US" dirty="0" smtClean="0"/>
              <a:t>Receivers must be in range.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42900" indent="-342900">
              <a:defRPr/>
            </a:pPr>
            <a:fld id="{9E67054A-5DD1-4F5E-8028-AE81B75C68EF}" type="slidenum">
              <a:rPr lang="en-US" smtClean="0"/>
              <a:pPr marL="342900" indent="-342900"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</TotalTime>
  <Words>2586</Words>
  <Application>Microsoft Office PowerPoint</Application>
  <PresentationFormat>On-screen Show (4:3)</PresentationFormat>
  <Paragraphs>469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3_Default Design</vt:lpstr>
      <vt:lpstr>Wireless Networking</vt:lpstr>
      <vt:lpstr>What is a Wireless Network? </vt:lpstr>
      <vt:lpstr>The Wireless Spectrum</vt:lpstr>
      <vt:lpstr>The Wireless Spectrum</vt:lpstr>
      <vt:lpstr>Wireless vs Wired Transmission</vt:lpstr>
      <vt:lpstr>Wireless Transmission and Reception</vt:lpstr>
      <vt:lpstr>Wireless Transmission and Reception</vt:lpstr>
      <vt:lpstr>Antennas</vt:lpstr>
      <vt:lpstr>Antennas</vt:lpstr>
      <vt:lpstr>Signal Propagation</vt:lpstr>
      <vt:lpstr>Signal Propagation</vt:lpstr>
      <vt:lpstr>Multipath Signal Propagation</vt:lpstr>
      <vt:lpstr>Signal Degradation</vt:lpstr>
      <vt:lpstr>Wireless Spectrum Use</vt:lpstr>
      <vt:lpstr>Fixed versus Mobile</vt:lpstr>
      <vt:lpstr>WLAN Architecture</vt:lpstr>
      <vt:lpstr>An Ad hoc WLAN</vt:lpstr>
      <vt:lpstr>WLAN Architecture</vt:lpstr>
      <vt:lpstr>An Infrastructure WLAN</vt:lpstr>
      <vt:lpstr>WLAN Architecture</vt:lpstr>
      <vt:lpstr>WLAN Interconnection</vt:lpstr>
      <vt:lpstr>IEEE 802.11 WLANs</vt:lpstr>
      <vt:lpstr>802.11 Access Method</vt:lpstr>
      <vt:lpstr>802.11 Access Method</vt:lpstr>
      <vt:lpstr>802.11 Association</vt:lpstr>
      <vt:lpstr>802.11 Association</vt:lpstr>
      <vt:lpstr>Association </vt:lpstr>
      <vt:lpstr>Network with Single BSS</vt:lpstr>
      <vt:lpstr>Network with Multiple BSSs  Forming an ESS</vt:lpstr>
      <vt:lpstr>Association</vt:lpstr>
      <vt:lpstr>Basic 802.11 Frame</vt:lpstr>
      <vt:lpstr>802.11 Standards</vt:lpstr>
      <vt:lpstr>Bluetooth Networks</vt:lpstr>
      <vt:lpstr>Bluetooth Networks </vt:lpstr>
      <vt:lpstr>Summary of WLAN Standards</vt:lpstr>
      <vt:lpstr>Implementing a WLAN</vt:lpstr>
      <vt:lpstr>Designing a Smaller WLAN</vt:lpstr>
      <vt:lpstr>Home or Small Office WLAN</vt:lpstr>
      <vt:lpstr>Designing a Larger WLAN</vt:lpstr>
      <vt:lpstr>Designing a Larger WLAN</vt:lpstr>
      <vt:lpstr>Enterprise-wide WLAN</vt:lpstr>
      <vt:lpstr>Configuring Wireless Clients</vt:lpstr>
      <vt:lpstr>Output from iwconfig command</vt:lpstr>
      <vt:lpstr>Avoiding Pitfalls</vt:lpstr>
      <vt:lpstr>Wireless WANs and Internet Access</vt:lpstr>
      <vt:lpstr>802.11 Internet Access</vt:lpstr>
      <vt:lpstr>802.16 (WiMAX) Internet Access</vt:lpstr>
      <vt:lpstr>802.16 (WiMAX) Internet Access</vt:lpstr>
      <vt:lpstr>WiMAX Residential Service</vt:lpstr>
      <vt:lpstr>WiMAX Antenna</vt:lpstr>
      <vt:lpstr>802.16 (WiMAX) Internet Access</vt:lpstr>
      <vt:lpstr>Satellite Internet Access</vt:lpstr>
      <vt:lpstr>Satellite Orbits</vt:lpstr>
      <vt:lpstr>Satellite Communication</vt:lpstr>
      <vt:lpstr>Satellite Orbits</vt:lpstr>
      <vt:lpstr>Satellite Internet Services</vt:lpstr>
      <vt:lpstr>Dial Return Satellite Internet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5th Edition</dc:title>
  <dc:creator>sandra</dc:creator>
  <cp:lastModifiedBy>Admin lab</cp:lastModifiedBy>
  <cp:revision>688</cp:revision>
  <dcterms:created xsi:type="dcterms:W3CDTF">2007-07-09T21:56:01Z</dcterms:created>
  <dcterms:modified xsi:type="dcterms:W3CDTF">2015-03-09T13:13:44Z</dcterms:modified>
</cp:coreProperties>
</file>