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0" r:id="rId1"/>
  </p:sldMasterIdLst>
  <p:notesMasterIdLst>
    <p:notesMasterId r:id="rId37"/>
  </p:notesMasterIdLst>
  <p:handoutMasterIdLst>
    <p:handoutMasterId r:id="rId38"/>
  </p:handoutMasterIdLst>
  <p:sldIdLst>
    <p:sldId id="588" r:id="rId2"/>
    <p:sldId id="627" r:id="rId3"/>
    <p:sldId id="573" r:id="rId4"/>
    <p:sldId id="589" r:id="rId5"/>
    <p:sldId id="590" r:id="rId6"/>
    <p:sldId id="591" r:id="rId7"/>
    <p:sldId id="592" r:id="rId8"/>
    <p:sldId id="593" r:id="rId9"/>
    <p:sldId id="594" r:id="rId10"/>
    <p:sldId id="596" r:id="rId11"/>
    <p:sldId id="595" r:id="rId12"/>
    <p:sldId id="597" r:id="rId13"/>
    <p:sldId id="598" r:id="rId14"/>
    <p:sldId id="599" r:id="rId15"/>
    <p:sldId id="600" r:id="rId16"/>
    <p:sldId id="601" r:id="rId17"/>
    <p:sldId id="602" r:id="rId18"/>
    <p:sldId id="603" r:id="rId19"/>
    <p:sldId id="604" r:id="rId20"/>
    <p:sldId id="605" r:id="rId21"/>
    <p:sldId id="606" r:id="rId22"/>
    <p:sldId id="607" r:id="rId23"/>
    <p:sldId id="608" r:id="rId24"/>
    <p:sldId id="615" r:id="rId25"/>
    <p:sldId id="619" r:id="rId26"/>
    <p:sldId id="616" r:id="rId27"/>
    <p:sldId id="617" r:id="rId28"/>
    <p:sldId id="618" r:id="rId29"/>
    <p:sldId id="620" r:id="rId30"/>
    <p:sldId id="621" r:id="rId31"/>
    <p:sldId id="622" r:id="rId32"/>
    <p:sldId id="623" r:id="rId33"/>
    <p:sldId id="624" r:id="rId34"/>
    <p:sldId id="625" r:id="rId35"/>
    <p:sldId id="626" r:id="rId3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2222"/>
    <a:srgbClr val="FFFFFF"/>
    <a:srgbClr val="18B2B6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5461" autoAdjust="0"/>
  </p:normalViewPr>
  <p:slideViewPr>
    <p:cSldViewPr>
      <p:cViewPr varScale="1">
        <p:scale>
          <a:sx n="78" d="100"/>
          <a:sy n="78" d="100"/>
        </p:scale>
        <p:origin x="-133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414"/>
    </p:cViewPr>
  </p:sorterViewPr>
  <p:notesViewPr>
    <p:cSldViewPr>
      <p:cViewPr varScale="1">
        <p:scale>
          <a:sx n="80" d="100"/>
          <a:sy n="80" d="100"/>
        </p:scale>
        <p:origin x="-2022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228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228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AB4E955-F161-49CE-A8D6-F9A6DD8455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3813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45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4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4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D6FD228-4228-44E6-A433-9C859F3CF85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3280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Service set identifier – label given to your access point.</a:t>
            </a:r>
            <a:r>
              <a:rPr lang="en-CA" baseline="0" dirty="0" smtClean="0"/>
              <a:t>  Clients must configure their NIC to talk to that SSID</a:t>
            </a:r>
          </a:p>
          <a:p>
            <a:r>
              <a:rPr lang="en-CA" baseline="0" dirty="0" smtClean="0"/>
              <a:t> - if you broadcast people know what the id is</a:t>
            </a:r>
          </a:p>
          <a:p>
            <a:r>
              <a:rPr lang="en-CA" baseline="0" dirty="0" smtClean="0"/>
              <a:t>WEP – attacker only sees gibberish</a:t>
            </a:r>
          </a:p>
          <a:p>
            <a:r>
              <a:rPr lang="en-CA" baseline="0" dirty="0" err="1" smtClean="0"/>
              <a:t>WiFi</a:t>
            </a:r>
            <a:r>
              <a:rPr lang="en-CA" baseline="0" dirty="0" smtClean="0"/>
              <a:t> Protected Access – more difficult to hack, WEP static key, WPA changes it</a:t>
            </a:r>
          </a:p>
          <a:p>
            <a:r>
              <a:rPr lang="en-CA" baseline="0" dirty="0" smtClean="0"/>
              <a:t>802.11i – WPA 2 – advanced encryption handling and secure method of handling keys</a:t>
            </a:r>
          </a:p>
          <a:p>
            <a:r>
              <a:rPr lang="en-CA" baseline="0" dirty="0" smtClean="0"/>
              <a:t>MAC address filtering – most secure, only agreed to Wireless devices can connect to the network</a:t>
            </a:r>
          </a:p>
          <a:p>
            <a:endParaRPr lang="en-CA" baseline="0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6FD228-4228-44E6-A433-9C859F3CF857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4114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3273425"/>
            <a:ext cx="8458200" cy="9175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4191000"/>
            <a:ext cx="8458200" cy="6096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E4E0D6"/>
              </a:clrFrom>
              <a:clrTo>
                <a:srgbClr val="E4E0D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1743075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pic>
        <p:nvPicPr>
          <p:cNvPr id="13" name="Picture 13"/>
          <p:cNvPicPr>
            <a:picLocks noChangeAspect="1" noChangeArrowheads="1"/>
          </p:cNvPicPr>
          <p:nvPr/>
        </p:nvPicPr>
        <p:blipFill>
          <a:blip r:embed="rId11" cstate="print">
            <a:clrChange>
              <a:clrFrom>
                <a:srgbClr val="E4E0D6"/>
              </a:clrFrom>
              <a:clrTo>
                <a:srgbClr val="E4E0D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400925" y="5991225"/>
            <a:ext cx="1743075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compnetworking.about.com/cs/wireless/g/bldef_ssid.htm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compnetworking.about.com/cs/protocolsdhcp/g/bldef_dhcp.htm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compnetworking.about.com/cs/wirelessproducts/qt/adminpassword.ht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compnetworking.about.com/cs/wirelessproducts/qt/adminpassword.ht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compnetworking.about.com/cs/winxpnetworking/ht/wpainwindowsxp.htm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compnetworking.about.com/cs/winxpnetworking/ht/wpainwindowsxp.ht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>
                <a:effectLst/>
              </a:rPr>
              <a:t>Wireless Network Security</a:t>
            </a:r>
            <a:endParaRPr lang="en-CA" dirty="0">
              <a:effectLst/>
            </a:endParaRPr>
          </a:p>
        </p:txBody>
      </p:sp>
      <p:sp>
        <p:nvSpPr>
          <p:cNvPr id="4" name="Subtitle 6"/>
          <p:cNvSpPr txBox="1">
            <a:spLocks/>
          </p:cNvSpPr>
          <p:nvPr/>
        </p:nvSpPr>
        <p:spPr>
          <a:xfrm>
            <a:off x="381000" y="4724400"/>
            <a:ext cx="8458200" cy="12192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r>
              <a:rPr kumimoji="0" lang="en-CA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420-A32 Networks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WPA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WPA encrypts information, and it also checks to make sure that the network security key has not been </a:t>
            </a:r>
            <a:r>
              <a:rPr lang="en-US" dirty="0" smtClean="0"/>
              <a:t>modified.</a:t>
            </a:r>
          </a:p>
          <a:p>
            <a:r>
              <a:rPr lang="en-US" dirty="0" smtClean="0"/>
              <a:t>WPA </a:t>
            </a:r>
            <a:r>
              <a:rPr lang="en-US" dirty="0"/>
              <a:t>also authenticates users to help ensure that only authorized people can access the network.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325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WPA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</a:t>
            </a:r>
            <a:r>
              <a:rPr lang="en-US" dirty="0"/>
              <a:t>are two types of WPA </a:t>
            </a:r>
            <a:r>
              <a:rPr lang="en-US" dirty="0" smtClean="0"/>
              <a:t>authentication:</a:t>
            </a:r>
          </a:p>
          <a:p>
            <a:pPr lvl="1"/>
            <a:r>
              <a:rPr lang="en-US" dirty="0" smtClean="0"/>
              <a:t>WPA </a:t>
            </a:r>
            <a:r>
              <a:rPr lang="en-US" dirty="0"/>
              <a:t>and WPA2. </a:t>
            </a:r>
            <a:endParaRPr lang="en-US" dirty="0" smtClean="0"/>
          </a:p>
          <a:p>
            <a:r>
              <a:rPr lang="en-US" dirty="0" smtClean="0"/>
              <a:t>WPA </a:t>
            </a:r>
            <a:r>
              <a:rPr lang="en-US" dirty="0"/>
              <a:t>is designed to work with all wireless network adapters, but it might not work with older routers or access </a:t>
            </a:r>
            <a:r>
              <a:rPr lang="en-US" dirty="0" smtClean="0"/>
              <a:t>points.</a:t>
            </a:r>
          </a:p>
          <a:p>
            <a:r>
              <a:rPr lang="en-US" dirty="0" smtClean="0"/>
              <a:t>WPA2 </a:t>
            </a:r>
            <a:r>
              <a:rPr lang="en-US" dirty="0"/>
              <a:t>is more secure than WPA, but it will not work with some older network adapters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656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WPA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WPA </a:t>
            </a:r>
            <a:r>
              <a:rPr lang="en-US" dirty="0"/>
              <a:t>is designed to be used with an 802.1X authentication server, which distributes different keys to each user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This </a:t>
            </a:r>
            <a:r>
              <a:rPr lang="en-US" dirty="0"/>
              <a:t>is referred to as WPA-Enterprise or WPA2-Enterprise.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can also be used in a pre-shared key (PSK) mode, where every user is given the same </a:t>
            </a:r>
            <a:r>
              <a:rPr lang="en-US" dirty="0" smtClean="0"/>
              <a:t>passphrase.</a:t>
            </a:r>
          </a:p>
          <a:p>
            <a:pPr lvl="1"/>
            <a:r>
              <a:rPr lang="en-US" dirty="0" smtClean="0"/>
              <a:t>This </a:t>
            </a:r>
            <a:r>
              <a:rPr lang="en-US" dirty="0"/>
              <a:t>is referred to as WPA-Personal or WPA2-Personal.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682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WPA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While WPA is more secure than WEP the PSK mode has been cracked and is not longer deemed secure.</a:t>
            </a:r>
          </a:p>
          <a:p>
            <a:r>
              <a:rPr lang="en-US" dirty="0" smtClean="0"/>
              <a:t>The other versions of WPA are susceptible to a brute force or dictionary attack and can be cracked this way if your encryption key is in the dictionary or very simple.</a:t>
            </a:r>
          </a:p>
          <a:p>
            <a:r>
              <a:rPr lang="en-US" dirty="0" smtClean="0"/>
              <a:t>These modes have been know to be cracked in one day when simple keys were being used.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817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WPA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While WPA is more secure than WEP the PSK mode has been cracked and is not longer deemed secure.</a:t>
            </a:r>
          </a:p>
          <a:p>
            <a:r>
              <a:rPr lang="en-US" dirty="0" smtClean="0"/>
              <a:t>The other versions of WPA are susceptible to a brute force or dictionary attack and can be cracked this way if your encryption key is in the dictionary or very simple.</a:t>
            </a:r>
          </a:p>
          <a:p>
            <a:r>
              <a:rPr lang="en-US" dirty="0" smtClean="0"/>
              <a:t>These modes have been know to be cracked in one day when simple keys were being used.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048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recommendation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the highest encryption standard supported by your devices.</a:t>
            </a:r>
          </a:p>
          <a:p>
            <a:r>
              <a:rPr lang="en-US" dirty="0" smtClean="0"/>
              <a:t>Use a strong encryption key with a mix of letters, numbers, and special characters. </a:t>
            </a:r>
          </a:p>
          <a:p>
            <a:r>
              <a:rPr lang="en-US" dirty="0" smtClean="0"/>
              <a:t>The longer the key, the longer it will take a hacker to capture it using a brute force attack.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2330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Change the default SSID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Access points and routers all use a network name called the </a:t>
            </a:r>
            <a:r>
              <a:rPr lang="en-US" u="sng" dirty="0" smtClean="0">
                <a:hlinkClick r:id="rId2"/>
              </a:rPr>
              <a:t>SSID</a:t>
            </a:r>
            <a:r>
              <a:rPr lang="en-US" dirty="0" smtClean="0"/>
              <a:t>.</a:t>
            </a:r>
          </a:p>
          <a:p>
            <a:r>
              <a:rPr lang="en-US" dirty="0" smtClean="0"/>
              <a:t>Manufacturers </a:t>
            </a:r>
            <a:r>
              <a:rPr lang="en-US" dirty="0"/>
              <a:t>normally ship their products with the same SSID </a:t>
            </a:r>
            <a:r>
              <a:rPr lang="en-US" dirty="0" smtClean="0"/>
              <a:t>set.</a:t>
            </a:r>
          </a:p>
          <a:p>
            <a:r>
              <a:rPr lang="en-US" dirty="0" smtClean="0"/>
              <a:t>For </a:t>
            </a:r>
            <a:r>
              <a:rPr lang="en-US" dirty="0"/>
              <a:t>example, the SSID for Linksys devices is normally "</a:t>
            </a:r>
            <a:r>
              <a:rPr lang="en-US" dirty="0" err="1" smtClean="0"/>
              <a:t>linksys</a:t>
            </a:r>
            <a:r>
              <a:rPr lang="en-US" dirty="0" smtClean="0"/>
              <a:t>“ and D-Link routers usually use “</a:t>
            </a:r>
            <a:r>
              <a:rPr lang="en-US" dirty="0" err="1" smtClean="0"/>
              <a:t>dlink</a:t>
            </a:r>
            <a:r>
              <a:rPr lang="en-US" dirty="0" smtClean="0"/>
              <a:t>.”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8109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Change the default SSID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True, knowing the SSID does not by itself allow your neighbors to break into your network, but it is a </a:t>
            </a:r>
            <a:r>
              <a:rPr lang="en-US" dirty="0" smtClean="0"/>
              <a:t>start.</a:t>
            </a:r>
          </a:p>
          <a:p>
            <a:r>
              <a:rPr lang="en-US" dirty="0" smtClean="0"/>
              <a:t>It allows the hacker to determine all the defaults for your router. </a:t>
            </a:r>
          </a:p>
          <a:p>
            <a:r>
              <a:rPr lang="en-US" dirty="0" smtClean="0"/>
              <a:t>This gives them a variety of attacks to try including:</a:t>
            </a:r>
          </a:p>
          <a:p>
            <a:pPr lvl="1"/>
            <a:r>
              <a:rPr lang="en-US" dirty="0" smtClean="0"/>
              <a:t>Using the default gateway address and admin password to gain access to your router’s administration menu.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sing any vulnerabilities that may be particular to that device.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ttacking any ports that are known to be vulnerable on that type of device.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2164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Change the default SSID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More importantly, when someone finds a default SSID, they see it is a poorly configured network and are much more likely to attack it.</a:t>
            </a:r>
          </a:p>
          <a:p>
            <a:r>
              <a:rPr lang="en-US" dirty="0"/>
              <a:t>Change the default SSID immediately when configuring wireless security on your network.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2388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dirty="0" smtClean="0">
                <a:effectLst/>
              </a:rPr>
              <a:t>Enable mac address filtering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Each piece of Wi-Fi gear possesses a unique identifier called the </a:t>
            </a:r>
            <a:r>
              <a:rPr lang="en-US" i="1" dirty="0"/>
              <a:t>physical address</a:t>
            </a:r>
            <a:r>
              <a:rPr lang="en-US" dirty="0"/>
              <a:t> or </a:t>
            </a:r>
            <a:r>
              <a:rPr lang="en-US" i="1" dirty="0"/>
              <a:t>MAC </a:t>
            </a:r>
            <a:r>
              <a:rPr lang="en-US" i="1" dirty="0" smtClean="0"/>
              <a:t>address</a:t>
            </a:r>
            <a:r>
              <a:rPr lang="en-US" dirty="0" smtClean="0"/>
              <a:t>.</a:t>
            </a:r>
          </a:p>
          <a:p>
            <a:r>
              <a:rPr lang="en-US" dirty="0" smtClean="0"/>
              <a:t>You can set your router to only accept connections from devices with known MAC addresses.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826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default 802.11 does not offer any security.</a:t>
            </a:r>
          </a:p>
          <a:p>
            <a:r>
              <a:rPr lang="en-US" dirty="0" smtClean="0"/>
              <a:t>In addition, most access points do not require that the user authenticate before communicating with the AP. </a:t>
            </a:r>
          </a:p>
          <a:p>
            <a:r>
              <a:rPr lang="en-US" dirty="0" smtClean="0"/>
              <a:t>The only requirement is that it knows the AP’s SSID which most routers broadcast by default.</a:t>
            </a:r>
          </a:p>
          <a:p>
            <a:r>
              <a:rPr lang="en-US" dirty="0" smtClean="0"/>
              <a:t>This creates a very insecure environment using strictly the default settings.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7663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dirty="0" smtClean="0">
                <a:effectLst/>
              </a:rPr>
              <a:t>Enable mac address filtering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you enable this option you must manually enter the MAC address of all allowable devices in the admin panel of your router. </a:t>
            </a:r>
          </a:p>
          <a:p>
            <a:r>
              <a:rPr lang="en-US" dirty="0" smtClean="0"/>
              <a:t>Each time a new device needs to join the network, you will have to make the manual MAC address entry.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045286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dirty="0" smtClean="0">
                <a:effectLst/>
              </a:rPr>
              <a:t>Enable mac address filtering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is more time intensive as each new device needs to be manually entered into the admin section of the router.</a:t>
            </a:r>
          </a:p>
          <a:p>
            <a:r>
              <a:rPr lang="en-US" dirty="0" smtClean="0"/>
              <a:t>Furthermore, new devices cannot add themselves to the network using only the user password, since the admin password is required to add their device to the list.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060995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dirty="0" smtClean="0">
                <a:effectLst/>
              </a:rPr>
              <a:t>Enable mac address filtering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does provide more protection however since devices whose MAC address is unknown will be denied access even if they know the encryption password.</a:t>
            </a:r>
          </a:p>
          <a:p>
            <a:r>
              <a:rPr lang="en-US" dirty="0" smtClean="0"/>
              <a:t>This is not fool proof however, since hackers can spoof their MAC address and gain entry if they know both the user password and the MAC address of a authorized device.</a:t>
            </a:r>
          </a:p>
        </p:txBody>
      </p:sp>
    </p:spTree>
    <p:extLst>
      <p:ext uri="{BB962C8B-B14F-4D97-AF65-F5344CB8AC3E}">
        <p14:creationId xmlns:p14="http://schemas.microsoft.com/office/powerpoint/2010/main" val="41442473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dirty="0" smtClean="0">
                <a:effectLst/>
              </a:rPr>
              <a:t>Enable mac address filtering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does provide more protection however since devices whose MAC address is unknown will be denied access even if they know the encryption password.</a:t>
            </a:r>
          </a:p>
          <a:p>
            <a:r>
              <a:rPr lang="en-US" dirty="0" smtClean="0"/>
              <a:t>This is not fool proof however, since hackers can spoof their MAC address and gain entry if they know both the user password and the MAC address of a authorized device.</a:t>
            </a:r>
          </a:p>
        </p:txBody>
      </p:sp>
    </p:spTree>
    <p:extLst>
      <p:ext uri="{BB962C8B-B14F-4D97-AF65-F5344CB8AC3E}">
        <p14:creationId xmlns:p14="http://schemas.microsoft.com/office/powerpoint/2010/main" val="41129857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Disable remote administration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Disabling remote administration privileges is a great way to close the door on anyone looking to access your security </a:t>
            </a:r>
            <a:r>
              <a:rPr lang="en-US" dirty="0" smtClean="0"/>
              <a:t>settings.</a:t>
            </a:r>
          </a:p>
          <a:p>
            <a:r>
              <a:rPr lang="en-US" dirty="0" smtClean="0"/>
              <a:t>However it is often enabled by default.</a:t>
            </a:r>
          </a:p>
          <a:p>
            <a:r>
              <a:rPr lang="en-US" dirty="0" smtClean="0"/>
              <a:t>The </a:t>
            </a:r>
            <a:r>
              <a:rPr lang="en-US" dirty="0"/>
              <a:t>option should be located in your router’s administrative settings and requires all security modifications to be changed directly through a wired connection to your router.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7656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Change your routers IP address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changing your router’s IP address, you make it more difficult for a hacker to find the address of the router’s admin panel.</a:t>
            </a:r>
          </a:p>
          <a:p>
            <a:r>
              <a:rPr lang="en-US" dirty="0" smtClean="0"/>
              <a:t>This also creates a new address range for your network.</a:t>
            </a:r>
          </a:p>
          <a:p>
            <a:r>
              <a:rPr lang="en-US" dirty="0" smtClean="0"/>
              <a:t>Combine this with turning off DHCP service on your router to make it more difficult for a hacker to find your network IP address range.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2582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Use static IP address</a:t>
            </a:r>
            <a:r>
              <a:rPr lang="en-US" dirty="0" smtClean="0"/>
              <a:t>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Most home networkers gravitate toward using </a:t>
            </a:r>
            <a:r>
              <a:rPr lang="en-US" i="1" dirty="0"/>
              <a:t>dynamic IP </a:t>
            </a:r>
            <a:r>
              <a:rPr lang="en-US" i="1" dirty="0" smtClean="0"/>
              <a:t>addresses</a:t>
            </a:r>
            <a:r>
              <a:rPr lang="en-US" dirty="0" smtClean="0"/>
              <a:t>.</a:t>
            </a:r>
          </a:p>
          <a:p>
            <a:r>
              <a:rPr lang="en-US" u="sng" dirty="0" smtClean="0">
                <a:hlinkClick r:id="rId2"/>
              </a:rPr>
              <a:t>DHCP</a:t>
            </a:r>
            <a:r>
              <a:rPr lang="en-US" dirty="0" smtClean="0"/>
              <a:t> </a:t>
            </a:r>
            <a:r>
              <a:rPr lang="en-US" dirty="0"/>
              <a:t>technology is indeed easy to set up. </a:t>
            </a:r>
          </a:p>
          <a:p>
            <a:r>
              <a:rPr lang="en-US" dirty="0" smtClean="0"/>
              <a:t>Unfortunately</a:t>
            </a:r>
            <a:r>
              <a:rPr lang="en-US" dirty="0"/>
              <a:t>, this convenience also works to the advantage of network attackers, who can easily obtain valid IP addresses from your network's DHCP </a:t>
            </a:r>
            <a:r>
              <a:rPr lang="en-US" dirty="0" smtClean="0"/>
              <a:t>pool.</a:t>
            </a:r>
          </a:p>
        </p:txBody>
      </p:sp>
    </p:spTree>
    <p:extLst>
      <p:ext uri="{BB962C8B-B14F-4D97-AF65-F5344CB8AC3E}">
        <p14:creationId xmlns:p14="http://schemas.microsoft.com/office/powerpoint/2010/main" val="41847090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Use static IP address</a:t>
            </a:r>
            <a:r>
              <a:rPr lang="en-US" dirty="0" smtClean="0"/>
              <a:t>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Turn off DHCP on the router or access point, set a fixed IP address range instead, then configure each connected device to </a:t>
            </a:r>
            <a:r>
              <a:rPr lang="en-US" dirty="0" smtClean="0"/>
              <a:t>match.</a:t>
            </a:r>
          </a:p>
          <a:p>
            <a:r>
              <a:rPr lang="en-US" dirty="0" smtClean="0"/>
              <a:t>This means that the hacker will have to figure ou</a:t>
            </a:r>
            <a:r>
              <a:rPr lang="en-US" dirty="0"/>
              <a:t>t</a:t>
            </a:r>
            <a:r>
              <a:rPr lang="en-US" dirty="0" smtClean="0"/>
              <a:t> your networks IP address range so that they can get a valid IP in this range.</a:t>
            </a:r>
          </a:p>
        </p:txBody>
      </p:sp>
    </p:spTree>
    <p:extLst>
      <p:ext uri="{BB962C8B-B14F-4D97-AF65-F5344CB8AC3E}">
        <p14:creationId xmlns:p14="http://schemas.microsoft.com/office/powerpoint/2010/main" val="32860555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Use static IP address</a:t>
            </a:r>
            <a:r>
              <a:rPr lang="en-US" dirty="0" smtClean="0"/>
              <a:t>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extra precaution, use a </a:t>
            </a:r>
            <a:r>
              <a:rPr lang="en-US" i="1" dirty="0"/>
              <a:t>private IP address range</a:t>
            </a:r>
            <a:r>
              <a:rPr lang="en-US" dirty="0"/>
              <a:t> </a:t>
            </a:r>
            <a:r>
              <a:rPr lang="en-US" dirty="0" smtClean="0"/>
              <a:t>to </a:t>
            </a:r>
            <a:r>
              <a:rPr lang="en-US" dirty="0"/>
              <a:t>prevent computers from being directly reached from the Internet in case a particularly determined hacker makes his way through your </a:t>
            </a:r>
            <a:r>
              <a:rPr lang="en-US" dirty="0" smtClean="0"/>
              <a:t>firewall. This is the list of private IP addresses that you can use.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4114800"/>
            <a:ext cx="3657600" cy="2060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9095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Keep your firewall enabled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Modern network routers contain built-in firewall capability, but the option also exists to disable </a:t>
            </a:r>
            <a:r>
              <a:rPr lang="en-US" dirty="0" smtClean="0"/>
              <a:t>them.</a:t>
            </a:r>
          </a:p>
          <a:p>
            <a:r>
              <a:rPr lang="en-US" dirty="0" smtClean="0"/>
              <a:t>Ensure </a:t>
            </a:r>
            <a:r>
              <a:rPr lang="en-US" dirty="0"/>
              <a:t>that your router's firewall is turned 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For </a:t>
            </a:r>
            <a:r>
              <a:rPr lang="en-US" dirty="0"/>
              <a:t>extra protection, consider installing and running </a:t>
            </a:r>
            <a:r>
              <a:rPr lang="en-US" i="1" dirty="0"/>
              <a:t>personal firewall software</a:t>
            </a:r>
            <a:r>
              <a:rPr lang="en-US" dirty="0"/>
              <a:t> on each computer connected to the router.</a:t>
            </a:r>
          </a:p>
        </p:txBody>
      </p:sp>
    </p:spTree>
    <p:extLst>
      <p:ext uri="{BB962C8B-B14F-4D97-AF65-F5344CB8AC3E}">
        <p14:creationId xmlns:p14="http://schemas.microsoft.com/office/powerpoint/2010/main" val="1540897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Implementing</a:t>
            </a:r>
            <a:r>
              <a:rPr lang="en-US" dirty="0"/>
              <a:t> Wireless Security</a:t>
            </a:r>
          </a:p>
        </p:txBody>
      </p:sp>
      <p:sp>
        <p:nvSpPr>
          <p:cNvPr id="68813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447800"/>
            <a:ext cx="8686800" cy="48006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Attackers who drive around looking for wireless LANs to intercept are called </a:t>
            </a:r>
            <a:r>
              <a:rPr lang="en-US" b="1" dirty="0" err="1"/>
              <a:t>wardrivers</a:t>
            </a:r>
            <a:endParaRPr lang="en-US" dirty="0"/>
          </a:p>
          <a:p>
            <a:r>
              <a:rPr lang="en-US" dirty="0" smtClean="0"/>
              <a:t>Some common wireless </a:t>
            </a:r>
            <a:r>
              <a:rPr lang="en-US" dirty="0"/>
              <a:t>security methods</a:t>
            </a:r>
          </a:p>
          <a:p>
            <a:pPr lvl="1"/>
            <a:r>
              <a:rPr lang="en-US" b="1" dirty="0" smtClean="0"/>
              <a:t>SSID</a:t>
            </a:r>
          </a:p>
          <a:p>
            <a:pPr lvl="1"/>
            <a:r>
              <a:rPr lang="en-US" b="1" dirty="0" smtClean="0"/>
              <a:t>Admin Password</a:t>
            </a:r>
            <a:endParaRPr lang="en-US" b="1" dirty="0"/>
          </a:p>
          <a:p>
            <a:pPr lvl="1"/>
            <a:r>
              <a:rPr lang="en-US" b="1" dirty="0"/>
              <a:t>Wired Equivalency Protocol (WEP)</a:t>
            </a:r>
            <a:endParaRPr lang="en-US" dirty="0"/>
          </a:p>
          <a:p>
            <a:pPr lvl="1"/>
            <a:r>
              <a:rPr lang="en-US" b="1" dirty="0"/>
              <a:t>Wi-Fi Protected Access (WPA)</a:t>
            </a:r>
            <a:endParaRPr lang="en-US" dirty="0"/>
          </a:p>
          <a:p>
            <a:pPr lvl="1"/>
            <a:r>
              <a:rPr lang="en-US" b="1" dirty="0" smtClean="0"/>
              <a:t>MAC </a:t>
            </a:r>
            <a:r>
              <a:rPr lang="en-US" b="1" dirty="0"/>
              <a:t>address filtering</a:t>
            </a:r>
          </a:p>
          <a:p>
            <a:r>
              <a:rPr lang="en-US" dirty="0"/>
              <a:t>You should also set policies: limit AP signal access, change encryption key regularly, etc.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effectLst/>
              </a:rPr>
              <a:t>Close any unused ports on your router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Common ports attacked by hackers are:</a:t>
            </a:r>
          </a:p>
          <a:p>
            <a:r>
              <a:rPr lang="en-US" dirty="0"/>
              <a:t>TCP port 21 - FTP (</a:t>
            </a:r>
            <a:r>
              <a:rPr lang="en-US" dirty="0">
                <a:hlinkClick r:id="" action="ppaction://hlinkfile"/>
              </a:rPr>
              <a:t>File</a:t>
            </a:r>
            <a:r>
              <a:rPr lang="en-US" dirty="0"/>
              <a:t> Transfer Protocol)</a:t>
            </a:r>
          </a:p>
          <a:p>
            <a:r>
              <a:rPr lang="en-US" dirty="0"/>
              <a:t>TCP port 22 – SSH (Secure Shell)</a:t>
            </a:r>
          </a:p>
          <a:p>
            <a:r>
              <a:rPr lang="en-US" dirty="0"/>
              <a:t>TCP port 23 - telnet</a:t>
            </a:r>
          </a:p>
          <a:p>
            <a:r>
              <a:rPr lang="en-US" dirty="0"/>
              <a:t>TCP port 25 - SMTP (Simple Mail Transfer Protocol)</a:t>
            </a:r>
          </a:p>
          <a:p>
            <a:r>
              <a:rPr lang="en-US" dirty="0"/>
              <a:t>TCP and UDP port 53 - DNS (Domain Name System)</a:t>
            </a:r>
          </a:p>
          <a:p>
            <a:r>
              <a:rPr lang="en-US" dirty="0"/>
              <a:t>TCP port 443 - HTTP (Hypertext Transport Protocol) and HTTPS (HTTP over SSL)</a:t>
            </a:r>
          </a:p>
          <a:p>
            <a:r>
              <a:rPr lang="en-US" dirty="0"/>
              <a:t>TCP port 110 - POP3 (Post Office Protocol version 3)</a:t>
            </a:r>
          </a:p>
          <a:p>
            <a:r>
              <a:rPr lang="en-US" dirty="0"/>
              <a:t>TCP and UDP port 135 - </a:t>
            </a:r>
            <a:r>
              <a:rPr lang="en-US" dirty="0">
                <a:hlinkClick r:id="" action="ppaction://hlinkfile"/>
              </a:rPr>
              <a:t>Windows</a:t>
            </a:r>
            <a:r>
              <a:rPr lang="en-US" dirty="0"/>
              <a:t> RPC</a:t>
            </a:r>
          </a:p>
          <a:p>
            <a:r>
              <a:rPr lang="en-US" dirty="0"/>
              <a:t>TCP and UDP ports 137–139 - Windows NetBIOS over TCP/IP</a:t>
            </a:r>
          </a:p>
          <a:p>
            <a:r>
              <a:rPr lang="en-US" dirty="0"/>
              <a:t>TCP port 1433 and UDP port 1434 – Microsoft SQL Server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2814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effectLst/>
              </a:rPr>
              <a:t>Close any unused ports on your router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the router’s admin panel you can close any of these ports that you know you do not need.</a:t>
            </a:r>
          </a:p>
          <a:p>
            <a:r>
              <a:rPr lang="en-US" dirty="0" smtClean="0"/>
              <a:t>This will make it more difficult for hacker’s to attack your network.</a:t>
            </a:r>
          </a:p>
        </p:txBody>
      </p:sp>
    </p:spTree>
    <p:extLst>
      <p:ext uri="{BB962C8B-B14F-4D97-AF65-F5344CB8AC3E}">
        <p14:creationId xmlns:p14="http://schemas.microsoft.com/office/powerpoint/2010/main" val="38688230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effectLst/>
              </a:rPr>
              <a:t>Close any unused ports on your router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Note that some software opens ports on your router without your knowledge or asks you to open </a:t>
            </a:r>
            <a:r>
              <a:rPr lang="en-US" dirty="0" err="1" smtClean="0"/>
              <a:t>ports.This</a:t>
            </a:r>
            <a:r>
              <a:rPr lang="en-US" dirty="0" smtClean="0"/>
              <a:t> provides a new entrance for hackers.</a:t>
            </a:r>
          </a:p>
          <a:p>
            <a:r>
              <a:rPr lang="en-US" dirty="0" smtClean="0"/>
              <a:t>Be sure to close all these ports if you do not need them:</a:t>
            </a:r>
          </a:p>
          <a:p>
            <a:pPr lvl="1"/>
            <a:r>
              <a:rPr lang="en-US" dirty="0" smtClean="0"/>
              <a:t>If you uninstall the software</a:t>
            </a:r>
          </a:p>
          <a:p>
            <a:pPr lvl="1"/>
            <a:r>
              <a:rPr lang="en-US" dirty="0" smtClean="0"/>
              <a:t>If you will not be using the software for a while</a:t>
            </a:r>
          </a:p>
          <a:p>
            <a:r>
              <a:rPr lang="en-US" dirty="0" smtClean="0"/>
              <a:t>You can always reopen the ports later as required.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6768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effectLst/>
              </a:rPr>
              <a:t>Position your access points carefully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Wi-Fi signals normally reach to the exterior of a </a:t>
            </a:r>
            <a:r>
              <a:rPr lang="en-US" dirty="0" smtClean="0"/>
              <a:t>home.</a:t>
            </a:r>
          </a:p>
          <a:p>
            <a:r>
              <a:rPr lang="en-US" dirty="0" smtClean="0"/>
              <a:t>A </a:t>
            </a:r>
            <a:r>
              <a:rPr lang="en-US" dirty="0"/>
              <a:t>small amount of signal leakage outdoors is not a problem, but the further this signal reaches, the easier it is for others to detect and </a:t>
            </a:r>
            <a:r>
              <a:rPr lang="en-US" dirty="0" smtClean="0"/>
              <a:t>exploit.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7799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effectLst/>
              </a:rPr>
              <a:t>Position your access points carefully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Wi-Fi signals often reach through neighboring homes and into streets, for example.</a:t>
            </a:r>
          </a:p>
          <a:p>
            <a:r>
              <a:rPr lang="en-US" dirty="0"/>
              <a:t>When installing a wireless home network, the position of the access point or router determines its </a:t>
            </a:r>
            <a:r>
              <a:rPr lang="en-US" dirty="0" smtClean="0"/>
              <a:t>reach.</a:t>
            </a:r>
          </a:p>
          <a:p>
            <a:r>
              <a:rPr lang="en-US" dirty="0" smtClean="0"/>
              <a:t>Try </a:t>
            </a:r>
            <a:r>
              <a:rPr lang="en-US" dirty="0"/>
              <a:t>to position these devices near the center of the home rather than near windows to minimize leakage.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5495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effectLst/>
              </a:rPr>
              <a:t>Turn off your wireless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ultimate in wireless security measures, shutting down your network will most certainly prevent outside hackers from breaking </a:t>
            </a:r>
            <a:r>
              <a:rPr lang="en-US" dirty="0" smtClean="0"/>
              <a:t>in!</a:t>
            </a:r>
          </a:p>
          <a:p>
            <a:r>
              <a:rPr lang="en-US" dirty="0" smtClean="0"/>
              <a:t>While </a:t>
            </a:r>
            <a:r>
              <a:rPr lang="en-US" dirty="0"/>
              <a:t>impractical to turn off and on the devices frequently, at least consider doing so during travel or extended periods </a:t>
            </a:r>
            <a:r>
              <a:rPr lang="en-US" dirty="0" smtClean="0"/>
              <a:t>offline.</a:t>
            </a:r>
          </a:p>
          <a:p>
            <a:r>
              <a:rPr lang="en-US" dirty="0" smtClean="0"/>
              <a:t>If all of your devices are wired with the occasional wireless user, check for an option to turn off the wireless signal while leaving the router’s wired ports functional.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223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200" dirty="0">
                <a:effectLst/>
                <a:hlinkClick r:id="rId2"/>
              </a:rPr>
              <a:t>Change Default Administrator Passwords (and Usernames)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At </a:t>
            </a:r>
            <a:r>
              <a:rPr lang="en-US" dirty="0"/>
              <a:t>the core of most Wi-Fi home networks is an access point or router. </a:t>
            </a: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set up these pieces of equipment, manufacturers provide Web pages that allow owners to enter their network address and account information.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914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200" dirty="0">
                <a:effectLst/>
                <a:hlinkClick r:id="rId2"/>
              </a:rPr>
              <a:t>Change Default Administrator Passwords (and Usernames)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These </a:t>
            </a:r>
            <a:r>
              <a:rPr lang="en-US" dirty="0"/>
              <a:t>Web tools are protected with a login screen (username and password) so that only the rightful owner can do this. </a:t>
            </a:r>
            <a:endParaRPr lang="en-US" dirty="0" smtClean="0"/>
          </a:p>
          <a:p>
            <a:r>
              <a:rPr lang="en-US" dirty="0" smtClean="0"/>
              <a:t>However</a:t>
            </a:r>
            <a:r>
              <a:rPr lang="en-US" dirty="0"/>
              <a:t>, for any given piece of equipment, the </a:t>
            </a:r>
            <a:r>
              <a:rPr lang="en-US" dirty="0" smtClean="0"/>
              <a:t>default logins </a:t>
            </a:r>
            <a:r>
              <a:rPr lang="en-US" dirty="0"/>
              <a:t>provided are simple and very well-known to hackers on the Internet. Change these settings immediately.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353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00" dirty="0">
                <a:effectLst/>
                <a:hlinkClick r:id="rId2"/>
              </a:rPr>
              <a:t>Turn on (Compatible) WPA / WEP Encryption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 </a:t>
            </a:r>
            <a:r>
              <a:rPr lang="en-US" dirty="0"/>
              <a:t>Wi-Fi equipment supports some form of </a:t>
            </a:r>
            <a:r>
              <a:rPr lang="en-US" i="1" dirty="0" smtClean="0"/>
              <a:t>encryption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Encryption </a:t>
            </a:r>
            <a:r>
              <a:rPr lang="en-US" dirty="0"/>
              <a:t>technology scrambles messages sent over wireless networks so that they cannot be easily read by </a:t>
            </a:r>
            <a:r>
              <a:rPr lang="en-US" dirty="0" smtClean="0"/>
              <a:t>humans.</a:t>
            </a:r>
          </a:p>
          <a:p>
            <a:r>
              <a:rPr lang="en-US" dirty="0" smtClean="0"/>
              <a:t>Several </a:t>
            </a:r>
            <a:r>
              <a:rPr lang="en-US" dirty="0"/>
              <a:t>encryption technologies exist for Wi-Fi </a:t>
            </a:r>
            <a:r>
              <a:rPr lang="en-US" dirty="0" smtClean="0"/>
              <a:t>today.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427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00" dirty="0">
                <a:effectLst/>
                <a:hlinkClick r:id="rId2"/>
              </a:rPr>
              <a:t>Turn on (Compatible) WPA / WEP Encryption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Naturally </a:t>
            </a:r>
            <a:r>
              <a:rPr lang="en-US" i="1" dirty="0"/>
              <a:t>you will want to pick the strongest form of encryption that works with your wireless network</a:t>
            </a:r>
            <a:r>
              <a:rPr lang="en-US" i="1" dirty="0" smtClean="0"/>
              <a:t>.</a:t>
            </a:r>
          </a:p>
          <a:p>
            <a:r>
              <a:rPr lang="en-US" i="1" dirty="0" smtClean="0"/>
              <a:t>However, the way these technologies work, all Wi-Fi devices </a:t>
            </a:r>
            <a:r>
              <a:rPr lang="en-US" dirty="0" smtClean="0"/>
              <a:t>on your network must share the identical encryption settings. </a:t>
            </a:r>
          </a:p>
          <a:p>
            <a:r>
              <a:rPr lang="en-US" dirty="0" smtClean="0"/>
              <a:t>Therefore you may need to find a "lowest common </a:t>
            </a:r>
            <a:r>
              <a:rPr lang="en-US" dirty="0" err="1" smtClean="0"/>
              <a:t>demoninator</a:t>
            </a:r>
            <a:r>
              <a:rPr lang="en-US" dirty="0" smtClean="0"/>
              <a:t>" setting.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668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WEP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WEP is an older network security method that is still available to support older devices, but it is no longer recommended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When </a:t>
            </a:r>
            <a:r>
              <a:rPr lang="en-US" dirty="0"/>
              <a:t>you enable WEP, you set up a network security key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This </a:t>
            </a:r>
            <a:r>
              <a:rPr lang="en-US" dirty="0"/>
              <a:t>key encrypts the information that one computer sends to another computer across your </a:t>
            </a:r>
            <a:r>
              <a:rPr lang="en-US" dirty="0" smtClean="0"/>
              <a:t>network.</a:t>
            </a:r>
          </a:p>
          <a:p>
            <a:r>
              <a:rPr lang="en-US" dirty="0" smtClean="0"/>
              <a:t>However</a:t>
            </a:r>
            <a:r>
              <a:rPr lang="en-US" dirty="0"/>
              <a:t>, WEP </a:t>
            </a:r>
            <a:r>
              <a:rPr lang="en-US" dirty="0" smtClean="0"/>
              <a:t>security is easy </a:t>
            </a:r>
            <a:r>
              <a:rPr lang="en-US" dirty="0"/>
              <a:t>to crack using freely available software on the internet so if possible, avoid </a:t>
            </a:r>
            <a:r>
              <a:rPr lang="en-US" dirty="0" smtClean="0"/>
              <a:t>this method.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487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WEP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reason you may still see WEP wireless protection being used is:</a:t>
            </a:r>
          </a:p>
          <a:p>
            <a:pPr lvl="1"/>
            <a:r>
              <a:rPr lang="en-US" dirty="0" smtClean="0"/>
              <a:t>Improper setup by administrator</a:t>
            </a:r>
          </a:p>
          <a:p>
            <a:pPr lvl="1"/>
            <a:r>
              <a:rPr lang="en-US" dirty="0" smtClean="0"/>
              <a:t>This is the only security protocol that all devices using the network supports</a:t>
            </a:r>
          </a:p>
          <a:p>
            <a:pPr lvl="1"/>
            <a:r>
              <a:rPr lang="en-US" dirty="0" smtClean="0"/>
              <a:t>Wireless access device offers no other options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8426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eritage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0</TotalTime>
  <Words>2080</Words>
  <Application>Microsoft Office PowerPoint</Application>
  <PresentationFormat>On-screen Show (4:3)</PresentationFormat>
  <Paragraphs>154</Paragraphs>
  <Slides>35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Heritage</vt:lpstr>
      <vt:lpstr>Wireless Network Security</vt:lpstr>
      <vt:lpstr>Default security</vt:lpstr>
      <vt:lpstr>Implementing Wireless Security</vt:lpstr>
      <vt:lpstr>Change Default Administrator Passwords (and Usernames) </vt:lpstr>
      <vt:lpstr>Change Default Administrator Passwords (and Usernames) </vt:lpstr>
      <vt:lpstr>Turn on (Compatible) WPA / WEP Encryption </vt:lpstr>
      <vt:lpstr>Turn on (Compatible) WPA / WEP Encryption </vt:lpstr>
      <vt:lpstr>WEP</vt:lpstr>
      <vt:lpstr>WEP</vt:lpstr>
      <vt:lpstr>WPA</vt:lpstr>
      <vt:lpstr>WPA</vt:lpstr>
      <vt:lpstr>WPA</vt:lpstr>
      <vt:lpstr>WPA</vt:lpstr>
      <vt:lpstr>WPA</vt:lpstr>
      <vt:lpstr>recommendation</vt:lpstr>
      <vt:lpstr>Change the default SSID</vt:lpstr>
      <vt:lpstr>Change the default SSID</vt:lpstr>
      <vt:lpstr>Change the default SSID</vt:lpstr>
      <vt:lpstr>Enable mac address filtering</vt:lpstr>
      <vt:lpstr>Enable mac address filtering</vt:lpstr>
      <vt:lpstr>Enable mac address filtering</vt:lpstr>
      <vt:lpstr>Enable mac address filtering</vt:lpstr>
      <vt:lpstr>Enable mac address filtering</vt:lpstr>
      <vt:lpstr>Disable remote administration</vt:lpstr>
      <vt:lpstr>Change your routers IP address</vt:lpstr>
      <vt:lpstr>Use static IP addresses</vt:lpstr>
      <vt:lpstr>Use static IP addresses</vt:lpstr>
      <vt:lpstr>Use static IP addresses</vt:lpstr>
      <vt:lpstr>Keep your firewall enabled</vt:lpstr>
      <vt:lpstr>Close any unused ports on your router</vt:lpstr>
      <vt:lpstr>Close any unused ports on your router</vt:lpstr>
      <vt:lpstr>Close any unused ports on your router</vt:lpstr>
      <vt:lpstr>Position your access points carefully</vt:lpstr>
      <vt:lpstr>Position your access points carefully</vt:lpstr>
      <vt:lpstr>Turn off your wireless network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10</dc:title>
  <dc:creator/>
  <cp:lastModifiedBy/>
  <cp:revision>625</cp:revision>
  <dcterms:created xsi:type="dcterms:W3CDTF">2002-09-27T23:29:22Z</dcterms:created>
  <dcterms:modified xsi:type="dcterms:W3CDTF">2015-03-23T17:22:05Z</dcterms:modified>
</cp:coreProperties>
</file>