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4100" r:id="rId1"/>
  </p:sldMasterIdLst>
  <p:notesMasterIdLst>
    <p:notesMasterId r:id="rId23"/>
  </p:notesMasterIdLst>
  <p:sldIdLst>
    <p:sldId id="282" r:id="rId2"/>
    <p:sldId id="265" r:id="rId3"/>
    <p:sldId id="283" r:id="rId4"/>
    <p:sldId id="284" r:id="rId5"/>
    <p:sldId id="293" r:id="rId6"/>
    <p:sldId id="294" r:id="rId7"/>
    <p:sldId id="285" r:id="rId8"/>
    <p:sldId id="302" r:id="rId9"/>
    <p:sldId id="295" r:id="rId10"/>
    <p:sldId id="296" r:id="rId11"/>
    <p:sldId id="297" r:id="rId12"/>
    <p:sldId id="298" r:id="rId13"/>
    <p:sldId id="299" r:id="rId14"/>
    <p:sldId id="300" r:id="rId15"/>
    <p:sldId id="292" r:id="rId16"/>
    <p:sldId id="288" r:id="rId17"/>
    <p:sldId id="286" r:id="rId18"/>
    <p:sldId id="287" r:id="rId19"/>
    <p:sldId id="289" r:id="rId20"/>
    <p:sldId id="290" r:id="rId21"/>
    <p:sldId id="301" r:id="rId2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2214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79C9B7-0A3D-4A36-8865-B54E044B70D7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8CED48-B8D9-4901-8FD4-E3E7C3AB75E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06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CED48-B8D9-4901-8FD4-E3E7C3AB75E0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53B54-9700-42CF-A8C5-CD3FE1AA64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019B-2F2E-4AAA-AC31-2274A4E5C4B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0BAF7-B9D2-42A1-BEB3-16F69520B5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339-8612-4F5E-9CCC-8D7B48F7D8B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5F207-A142-4459-BC7E-21E3E4257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DB3DA-83B5-4A08-A7A6-323677E4E1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581D4-F92F-414F-90FF-C2A29EA5BA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7AF8-9158-46E2-8393-DD655C2CD2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B4D47-BCC5-43C1-AAD2-E2C4C3638E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673D32DB-0F8D-4317-BD58-0EE2A99E62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0DA7AA-CCDA-4797-A7BF-5186D4BCE3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Your Resume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2400" dirty="0" smtClean="0"/>
              <a:t>Business Information Systems– 420-E01</a:t>
            </a:r>
          </a:p>
          <a:p>
            <a:endParaRPr lang="en-CA" sz="2400" dirty="0"/>
          </a:p>
          <a:p>
            <a:r>
              <a:rPr lang="en-CA" sz="2400" dirty="0" smtClean="0"/>
              <a:t>References:</a:t>
            </a:r>
          </a:p>
          <a:p>
            <a:r>
              <a:rPr lang="en-CA" sz="2400" dirty="0" smtClean="0"/>
              <a:t>Business Communication Essentials, </a:t>
            </a:r>
            <a:r>
              <a:rPr lang="en-CA" sz="2400" dirty="0" err="1" smtClean="0"/>
              <a:t>Ch</a:t>
            </a:r>
            <a:r>
              <a:rPr lang="en-CA" sz="2400" dirty="0" smtClean="0"/>
              <a:t> 13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200" dirty="0" smtClean="0"/>
              <a:t>Resume Sections – Summary of Skills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List 3 or 4 points summarizing the main reasons that a company should hire you.</a:t>
            </a:r>
          </a:p>
          <a:p>
            <a:r>
              <a:rPr lang="en-CA" sz="2800" dirty="0" smtClean="0"/>
              <a:t>This section is particularly important if you have no work experience.</a:t>
            </a:r>
          </a:p>
          <a:p>
            <a:r>
              <a:rPr lang="en-CA" sz="2800" dirty="0" smtClean="0"/>
              <a:t>If you have lots of work experience, you can consider leaving this section out.</a:t>
            </a:r>
          </a:p>
          <a:p>
            <a:r>
              <a:rPr lang="en-CA" sz="2800" dirty="0" smtClean="0"/>
              <a:t>If you are bilingual, you should state this as one of your points in this section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8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Section – Technical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List all computer skills you have</a:t>
            </a:r>
          </a:p>
          <a:p>
            <a:pPr lvl="1"/>
            <a:r>
              <a:rPr lang="en-CA" dirty="0" smtClean="0"/>
              <a:t>Include all software packages/applications learned in first semester and that you will learn in second semester</a:t>
            </a:r>
          </a:p>
          <a:p>
            <a:pPr marL="484632" indent="-457200"/>
            <a:r>
              <a:rPr lang="en-CA" dirty="0" smtClean="0"/>
              <a:t>You will need to spend time formatting this section.</a:t>
            </a:r>
          </a:p>
          <a:p>
            <a:pPr marL="850392" lvl="1" indent="-457200"/>
            <a:r>
              <a:rPr lang="en-CA" dirty="0" smtClean="0"/>
              <a:t>It should not be a big long list – create sub-categories and have headings.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1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Section -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List the following</a:t>
            </a:r>
          </a:p>
          <a:p>
            <a:pPr lvl="1"/>
            <a:r>
              <a:rPr lang="en-CA" sz="2400" dirty="0" smtClean="0"/>
              <a:t>School name (Heritage)</a:t>
            </a:r>
          </a:p>
          <a:p>
            <a:pPr lvl="1"/>
            <a:r>
              <a:rPr lang="en-CA" sz="2400" dirty="0" smtClean="0"/>
              <a:t>City, Province</a:t>
            </a:r>
          </a:p>
          <a:p>
            <a:pPr lvl="1"/>
            <a:r>
              <a:rPr lang="en-CA" sz="2400" dirty="0" smtClean="0"/>
              <a:t>Program name</a:t>
            </a:r>
          </a:p>
          <a:p>
            <a:pPr lvl="1"/>
            <a:r>
              <a:rPr lang="en-CA" sz="2400" dirty="0" smtClean="0"/>
              <a:t>Expected date of graduation</a:t>
            </a:r>
          </a:p>
          <a:p>
            <a:r>
              <a:rPr lang="en-CA" sz="2800" dirty="0" smtClean="0"/>
              <a:t>Do not list your high school</a:t>
            </a:r>
          </a:p>
          <a:p>
            <a:r>
              <a:rPr lang="en-CA" sz="2800" dirty="0" smtClean="0"/>
              <a:t>If you have attended other post-secondary education institutes, list them in reverse chronological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Section – Work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reverse chronological order (most recent first)</a:t>
            </a:r>
          </a:p>
          <a:p>
            <a:r>
              <a:rPr lang="en-CA" dirty="0" smtClean="0"/>
              <a:t>State the job title, company name and city</a:t>
            </a:r>
          </a:p>
          <a:p>
            <a:r>
              <a:rPr lang="en-CA" dirty="0" smtClean="0"/>
              <a:t>State the dates you were employed (Month/Year)</a:t>
            </a:r>
          </a:p>
          <a:p>
            <a:r>
              <a:rPr lang="en-CA" dirty="0" smtClean="0"/>
              <a:t>Use a bulleted list to highlight your achievements.  Do not write in paragraphs.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6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/>
              <a:t>Resume Section – Activities &amp; Interests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section is particularly important for students, since usually there is little work experience.</a:t>
            </a:r>
          </a:p>
          <a:p>
            <a:r>
              <a:rPr lang="en-CA" dirty="0" smtClean="0"/>
              <a:t>You want to show that you are a well rounded person, and not someone who sits around playing video games.</a:t>
            </a:r>
          </a:p>
          <a:p>
            <a:r>
              <a:rPr lang="en-CA" dirty="0" smtClean="0"/>
              <a:t>Do NOT put web surfing or video games as an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3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Employers Look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Communication skills</a:t>
            </a:r>
          </a:p>
          <a:p>
            <a:r>
              <a:rPr lang="en-CA" sz="2800" dirty="0" smtClean="0"/>
              <a:t>Interpersonal and team skills</a:t>
            </a:r>
          </a:p>
          <a:p>
            <a:r>
              <a:rPr lang="en-CA" sz="2800" dirty="0" smtClean="0"/>
              <a:t>Decision making skills</a:t>
            </a:r>
          </a:p>
          <a:p>
            <a:r>
              <a:rPr lang="en-CA" sz="2800" dirty="0" smtClean="0"/>
              <a:t>Technical skills</a:t>
            </a:r>
          </a:p>
          <a:p>
            <a:r>
              <a:rPr lang="en-CA" sz="2800" dirty="0" smtClean="0"/>
              <a:t>Time management skills</a:t>
            </a:r>
          </a:p>
          <a:p>
            <a:r>
              <a:rPr lang="en-CA" sz="2800" dirty="0" smtClean="0"/>
              <a:t>Flexibility and adaptability</a:t>
            </a:r>
          </a:p>
          <a:p>
            <a:r>
              <a:rPr lang="en-CA" sz="2800" dirty="0" smtClean="0"/>
              <a:t>Professionalism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So… emphasize these skills on your resume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3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Writing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Be direct</a:t>
            </a:r>
            <a:endParaRPr lang="en-US" sz="3600" dirty="0"/>
          </a:p>
          <a:p>
            <a:r>
              <a:rPr lang="en-CA" sz="2800" dirty="0"/>
              <a:t>Use action </a:t>
            </a:r>
            <a:r>
              <a:rPr lang="en-CA" sz="2800" dirty="0" smtClean="0"/>
              <a:t>words</a:t>
            </a:r>
          </a:p>
          <a:p>
            <a:pPr lvl="1"/>
            <a:r>
              <a:rPr lang="en-CA" sz="2400" dirty="0" smtClean="0"/>
              <a:t>There is a list of good action words to use in your handout</a:t>
            </a:r>
            <a:endParaRPr lang="en-US" sz="2400" dirty="0"/>
          </a:p>
          <a:p>
            <a:r>
              <a:rPr lang="en-CA" sz="2800" dirty="0"/>
              <a:t>Focus on what you achieved, not what your responsibilities were.</a:t>
            </a:r>
            <a:endParaRPr lang="en-US" sz="3600" dirty="0"/>
          </a:p>
          <a:p>
            <a:r>
              <a:rPr lang="en-CA" sz="2800" dirty="0"/>
              <a:t>Keep sentences and paragraphs short (no paragraphs with more than four lines). </a:t>
            </a:r>
            <a:endParaRPr lang="en-US" sz="3600" dirty="0"/>
          </a:p>
          <a:p>
            <a:r>
              <a:rPr lang="en-CA" sz="2800" dirty="0"/>
              <a:t>Use indented and "bulleted" statements rather than complete sentences where appropriate</a:t>
            </a:r>
            <a:r>
              <a:rPr lang="en-CA" sz="28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654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Writing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 smtClean="0"/>
              <a:t>Use </a:t>
            </a:r>
            <a:r>
              <a:rPr lang="en-CA" sz="3000" dirty="0"/>
              <a:t>simple words rather than complex terms that say the same thing. </a:t>
            </a:r>
            <a:endParaRPr lang="en-US" sz="3900" dirty="0"/>
          </a:p>
          <a:p>
            <a:r>
              <a:rPr lang="en-CA" sz="3000" dirty="0"/>
              <a:t>Put the strongest statements or qualifications at the top. </a:t>
            </a:r>
            <a:endParaRPr lang="en-US" sz="3900" dirty="0"/>
          </a:p>
          <a:p>
            <a:r>
              <a:rPr lang="en-CA" sz="3000" dirty="0"/>
              <a:t>Have someone with good English skills check your spelling, grammar and punctuation. </a:t>
            </a:r>
            <a:endParaRPr lang="en-US" sz="3900" dirty="0"/>
          </a:p>
          <a:p>
            <a:r>
              <a:rPr lang="en-CA" sz="3000" dirty="0"/>
              <a:t>Avoid the use of "I" or “me”. </a:t>
            </a:r>
            <a:endParaRPr lang="en-US" sz="3900" dirty="0"/>
          </a:p>
          <a:p>
            <a:r>
              <a:rPr lang="en-CA" sz="3000" dirty="0"/>
              <a:t>Write previous jobs in past tense. For your current job, write accomplishments in past tense and job responsibilities in present tense</a:t>
            </a:r>
            <a:r>
              <a:rPr lang="en-CA" sz="3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65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Writing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Write </a:t>
            </a:r>
            <a:r>
              <a:rPr lang="en-CA" dirty="0"/>
              <a:t>in an accomplishment oriented style:</a:t>
            </a:r>
            <a:endParaRPr lang="en-US" sz="4000" dirty="0"/>
          </a:p>
          <a:p>
            <a:pPr marL="393192" lvl="1" indent="0">
              <a:buNone/>
            </a:pPr>
            <a:r>
              <a:rPr lang="en-CA" sz="2600" dirty="0" smtClean="0">
                <a:solidFill>
                  <a:srgbClr val="0070C0"/>
                </a:solidFill>
              </a:rPr>
              <a:t>Cooked </a:t>
            </a:r>
            <a:r>
              <a:rPr lang="en-CA" sz="2600" dirty="0">
                <a:solidFill>
                  <a:srgbClr val="0070C0"/>
                </a:solidFill>
              </a:rPr>
              <a:t>hamburgers for customers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			</a:t>
            </a:r>
            <a:r>
              <a:rPr lang="en-CA" sz="2600" dirty="0" err="1" smtClean="0">
                <a:solidFill>
                  <a:srgbClr val="0070C0"/>
                </a:solidFill>
              </a:rPr>
              <a:t>vs</a:t>
            </a: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 </a:t>
            </a:r>
            <a:r>
              <a:rPr lang="en-US" sz="3500" dirty="0" smtClean="0">
                <a:solidFill>
                  <a:srgbClr val="0070C0"/>
                </a:solidFill>
              </a:rPr>
              <a:t>   </a:t>
            </a:r>
            <a:r>
              <a:rPr lang="en-CA" sz="2600" dirty="0" smtClean="0">
                <a:solidFill>
                  <a:srgbClr val="0070C0"/>
                </a:solidFill>
              </a:rPr>
              <a:t>Prepared </a:t>
            </a:r>
            <a:r>
              <a:rPr lang="en-CA" sz="2600" dirty="0">
                <a:solidFill>
                  <a:srgbClr val="0070C0"/>
                </a:solidFill>
              </a:rPr>
              <a:t>orders in a fast-paced environment with little </a:t>
            </a:r>
            <a:r>
              <a:rPr lang="en-CA" sz="2600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 </a:t>
            </a:r>
            <a:r>
              <a:rPr lang="en-CA" sz="2600" dirty="0" smtClean="0">
                <a:solidFill>
                  <a:srgbClr val="0070C0"/>
                </a:solidFill>
              </a:rPr>
              <a:t>     supervision</a:t>
            </a:r>
            <a:endParaRPr lang="en-US" sz="35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sz="2600" dirty="0" smtClean="0">
                <a:solidFill>
                  <a:srgbClr val="0070C0"/>
                </a:solidFill>
              </a:rPr>
              <a:t>Watched </a:t>
            </a:r>
            <a:r>
              <a:rPr lang="en-CA" sz="2600" dirty="0">
                <a:solidFill>
                  <a:srgbClr val="0070C0"/>
                </a:solidFill>
              </a:rPr>
              <a:t>children while parents were </a:t>
            </a:r>
            <a:r>
              <a:rPr lang="en-CA" sz="2600" dirty="0" smtClean="0">
                <a:solidFill>
                  <a:srgbClr val="0070C0"/>
                </a:solidFill>
              </a:rPr>
              <a:t>gone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                                    </a:t>
            </a:r>
            <a:r>
              <a:rPr lang="en-US" sz="2600" dirty="0" err="1" smtClean="0">
                <a:solidFill>
                  <a:srgbClr val="0070C0"/>
                </a:solidFill>
              </a:rPr>
              <a:t>vs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600" dirty="0" smtClean="0">
                <a:solidFill>
                  <a:srgbClr val="0070C0"/>
                </a:solidFill>
              </a:rPr>
              <a:t>     Monitored </a:t>
            </a:r>
            <a:r>
              <a:rPr lang="en-CA" sz="2600" dirty="0">
                <a:solidFill>
                  <a:srgbClr val="0070C0"/>
                </a:solidFill>
              </a:rPr>
              <a:t>activities, meals, and wellbeing for children </a:t>
            </a:r>
            <a:endParaRPr lang="en-CA" sz="2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2600" dirty="0">
                <a:solidFill>
                  <a:srgbClr val="0070C0"/>
                </a:solidFill>
              </a:rPr>
              <a:t> </a:t>
            </a:r>
            <a:r>
              <a:rPr lang="en-CA" sz="2600" dirty="0" smtClean="0">
                <a:solidFill>
                  <a:srgbClr val="0070C0"/>
                </a:solidFill>
              </a:rPr>
              <a:t>    ages </a:t>
            </a:r>
            <a:r>
              <a:rPr lang="en-CA" sz="2600" dirty="0">
                <a:solidFill>
                  <a:srgbClr val="0070C0"/>
                </a:solidFill>
              </a:rPr>
              <a:t>1 to 3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5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Mistakes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Be </a:t>
            </a:r>
            <a:r>
              <a:rPr lang="en-CA" dirty="0"/>
              <a:t>consistent with formatting and content</a:t>
            </a:r>
            <a:endParaRPr lang="en-US" dirty="0"/>
          </a:p>
          <a:p>
            <a:pPr lvl="0"/>
            <a:r>
              <a:rPr lang="en-CA" dirty="0"/>
              <a:t>Describe work experiences in a clear and thorough manner</a:t>
            </a:r>
            <a:endParaRPr lang="en-US" dirty="0"/>
          </a:p>
          <a:p>
            <a:pPr lvl="0"/>
            <a:r>
              <a:rPr lang="en-CA" dirty="0"/>
              <a:t>Don’t use the word “I” or “me” in your descriptions</a:t>
            </a:r>
            <a:endParaRPr lang="en-US" dirty="0"/>
          </a:p>
          <a:p>
            <a:pPr lvl="0"/>
            <a:r>
              <a:rPr lang="en-CA" dirty="0"/>
              <a:t>Don’t forget to include relevant information from high school such as volunteer or extracurricular activities</a:t>
            </a:r>
            <a:endParaRPr lang="en-US" dirty="0"/>
          </a:p>
          <a:p>
            <a:pPr lvl="0"/>
            <a:r>
              <a:rPr lang="en-CA" dirty="0"/>
              <a:t>Don’t make stuff up or </a:t>
            </a:r>
            <a:r>
              <a:rPr lang="en-CA" dirty="0" smtClean="0"/>
              <a:t>lie</a:t>
            </a:r>
            <a:endParaRPr lang="en-US" dirty="0"/>
          </a:p>
          <a:p>
            <a:r>
              <a:rPr lang="en-CA" dirty="0"/>
              <a:t>Don’t forget to include courses that are being taken this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Your Resume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“</a:t>
            </a:r>
            <a:r>
              <a:rPr lang="en-CA" sz="2800" dirty="0"/>
              <a:t>Your resume is you! It presents an image of you to the employer. Consider what image you want to project. A resume is a personal statement and should reflect your style, and, as such, will differ from any other person’s resume.” </a:t>
            </a:r>
            <a:endParaRPr lang="en-CA" sz="2800" dirty="0" smtClean="0"/>
          </a:p>
          <a:p>
            <a:pPr marL="365760" lvl="1" indent="0">
              <a:buNone/>
            </a:pPr>
            <a:r>
              <a:rPr lang="en-CA" sz="1800" dirty="0" smtClean="0"/>
              <a:t>			California </a:t>
            </a:r>
            <a:r>
              <a:rPr lang="en-CA" sz="1800" dirty="0"/>
              <a:t>State University Resume Writing Tips</a:t>
            </a:r>
            <a:endParaRPr lang="en-US" sz="1800" dirty="0"/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CA" sz="2800" dirty="0" smtClean="0"/>
              <a:t>Does the resume look neat &amp; attractive at first glance?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Does it honestly represent yourself?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Is the resume free of spelling/grammatical errors?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Is the appropriate verb tense used for past and present experiences?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Does it use action-oriented words?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Does it stress accomplishments rather than tasks?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 smtClean="0"/>
              <a:t>Does the resume sell your abilities?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5 words that best describe you.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78498"/>
              </p:ext>
            </p:extLst>
          </p:nvPr>
        </p:nvGraphicFramePr>
        <p:xfrm>
          <a:off x="467544" y="2564904"/>
          <a:ext cx="8269215" cy="3634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Able to meet deadlines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Able to prioritize 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Articulate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Attentive to detail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Competent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Conscientious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Diligent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Efficient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Energetic 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Excellent interpersonal skills</a:t>
                      </a:r>
                      <a:endParaRPr lang="en-US" sz="20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Fast learner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Flexible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Innovative 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Persuasive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Positive 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Problem solver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Productive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Professional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Punctual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Reliable </a:t>
                      </a:r>
                      <a:endParaRPr lang="en-US" sz="20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Resourceful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Responsible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Self-motivated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Team player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Versatile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Well organized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Works well independently or as part of team</a:t>
                      </a:r>
                      <a:br>
                        <a:rPr lang="en-US" sz="2000" dirty="0">
                          <a:effectLst/>
                          <a:latin typeface="+mj-lt"/>
                        </a:rPr>
                      </a:br>
                      <a:r>
                        <a:rPr lang="en-US" sz="2000" dirty="0">
                          <a:effectLst/>
                          <a:latin typeface="+mj-lt"/>
                        </a:rPr>
                        <a:t>Works well under pressure</a:t>
                      </a:r>
                      <a:endParaRPr lang="en-US" sz="20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8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z="2800" dirty="0"/>
              <a:t>The purpose of a resume is to get an interview.</a:t>
            </a:r>
            <a:endParaRPr lang="en-US" sz="2800" dirty="0"/>
          </a:p>
          <a:p>
            <a:pPr lvl="0"/>
            <a:r>
              <a:rPr lang="en-CA" sz="2800" dirty="0"/>
              <a:t>Resumes are generally skimmed.</a:t>
            </a:r>
            <a:endParaRPr lang="en-US" sz="2800" dirty="0"/>
          </a:p>
          <a:p>
            <a:pPr lvl="0"/>
            <a:r>
              <a:rPr lang="en-CA" sz="2800" dirty="0"/>
              <a:t>1 - 2 pages in length.  If no work experience, definitely 1 page.</a:t>
            </a:r>
            <a:endParaRPr lang="en-US" sz="2800" dirty="0"/>
          </a:p>
          <a:p>
            <a:pPr lvl="0"/>
            <a:r>
              <a:rPr lang="en-CA" sz="2800" dirty="0"/>
              <a:t>Your name and contact information should be at the top.  Address, phone number, and your </a:t>
            </a:r>
            <a:r>
              <a:rPr lang="en-CA" sz="2800" dirty="0" smtClean="0"/>
              <a:t>e-mail address.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 smtClean="0"/>
              <a:t>Your resume</a:t>
            </a:r>
            <a:r>
              <a:rPr lang="en-CA" sz="2800" b="1" dirty="0" smtClean="0"/>
              <a:t> appearance</a:t>
            </a:r>
            <a:r>
              <a:rPr lang="en-CA" sz="2800" dirty="0" smtClean="0"/>
              <a:t> </a:t>
            </a:r>
            <a:r>
              <a:rPr lang="en-CA" sz="2800" dirty="0"/>
              <a:t>is important</a:t>
            </a:r>
            <a:endParaRPr lang="en-US" sz="3600" dirty="0"/>
          </a:p>
          <a:p>
            <a:pPr lvl="1"/>
            <a:r>
              <a:rPr lang="en-CA" sz="2400" dirty="0"/>
              <a:t>Use simple </a:t>
            </a:r>
            <a:r>
              <a:rPr lang="en-CA" sz="2400" dirty="0" smtClean="0"/>
              <a:t>fonts</a:t>
            </a:r>
          </a:p>
          <a:p>
            <a:pPr lvl="2"/>
            <a:r>
              <a:rPr lang="en-CA" sz="2000" dirty="0" smtClean="0"/>
              <a:t>Times </a:t>
            </a:r>
            <a:r>
              <a:rPr lang="en-CA" sz="2000" dirty="0"/>
              <a:t>New Roman, Arial, Verdana, Tahoma</a:t>
            </a:r>
            <a:endParaRPr lang="en-US" dirty="0"/>
          </a:p>
          <a:p>
            <a:pPr lvl="1"/>
            <a:r>
              <a:rPr lang="en-CA" sz="2400" dirty="0"/>
              <a:t>Use proper and consistent alignment</a:t>
            </a:r>
            <a:endParaRPr lang="en-US" sz="3200" dirty="0"/>
          </a:p>
          <a:p>
            <a:pPr lvl="1"/>
            <a:r>
              <a:rPr lang="en-CA" sz="2400" dirty="0"/>
              <a:t>Use enough white space to make it easy to read</a:t>
            </a:r>
            <a:endParaRPr lang="en-US" sz="3200" dirty="0"/>
          </a:p>
          <a:p>
            <a:pPr lvl="1"/>
            <a:r>
              <a:rPr lang="en-CA" sz="2400" dirty="0"/>
              <a:t>No spelling or grammatical mistakes!</a:t>
            </a:r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65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Types of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 smtClean="0"/>
              <a:t>Chronological Resume</a:t>
            </a:r>
          </a:p>
          <a:p>
            <a:pPr lvl="1"/>
            <a:r>
              <a:rPr lang="en-CA" dirty="0" smtClean="0"/>
              <a:t>Emphasizes employment history</a:t>
            </a:r>
          </a:p>
          <a:p>
            <a:pPr lvl="1"/>
            <a:r>
              <a:rPr lang="en-CA" dirty="0" smtClean="0"/>
              <a:t>Work experience is listed in reverse chronological order (most recent job first)</a:t>
            </a:r>
          </a:p>
          <a:p>
            <a:r>
              <a:rPr lang="en-CA" b="1" dirty="0" smtClean="0"/>
              <a:t>Functional Resume</a:t>
            </a:r>
          </a:p>
          <a:p>
            <a:pPr lvl="1"/>
            <a:r>
              <a:rPr lang="en-CA" dirty="0" smtClean="0"/>
              <a:t>Emphasizes your skills and capabilities.  </a:t>
            </a:r>
          </a:p>
          <a:p>
            <a:pPr lvl="1"/>
            <a:r>
              <a:rPr lang="en-CA" dirty="0" smtClean="0"/>
              <a:t>Stresses individual areas of competence rather than job history</a:t>
            </a:r>
          </a:p>
          <a:p>
            <a:r>
              <a:rPr lang="en-CA" b="1" dirty="0" smtClean="0"/>
              <a:t>Combination Resume</a:t>
            </a:r>
          </a:p>
          <a:p>
            <a:pPr lvl="1"/>
            <a:r>
              <a:rPr lang="en-CA" dirty="0" smtClean="0"/>
              <a:t>Meshes the skills focus of the functional format with the job history focus of the chronological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5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Types of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Look at the resume examples provided in the course notes, and decide what format works best for your situation.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38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Contact Information</a:t>
            </a:r>
          </a:p>
          <a:p>
            <a:r>
              <a:rPr lang="en-US" dirty="0" smtClean="0"/>
              <a:t>Summary </a:t>
            </a:r>
            <a:r>
              <a:rPr lang="en-US" dirty="0"/>
              <a:t>of </a:t>
            </a:r>
            <a:r>
              <a:rPr lang="en-US" dirty="0" smtClean="0"/>
              <a:t>Skills</a:t>
            </a:r>
          </a:p>
          <a:p>
            <a:r>
              <a:rPr lang="en-US" dirty="0" smtClean="0"/>
              <a:t>Technical skills</a:t>
            </a:r>
          </a:p>
          <a:p>
            <a:r>
              <a:rPr lang="en-US" dirty="0" smtClean="0"/>
              <a:t>Education</a:t>
            </a:r>
            <a:endParaRPr lang="en-US" dirty="0"/>
          </a:p>
          <a:p>
            <a:r>
              <a:rPr lang="en-US" dirty="0" smtClean="0"/>
              <a:t>Awards </a:t>
            </a:r>
            <a:r>
              <a:rPr lang="en-US" dirty="0"/>
              <a:t>and Achievements (if </a:t>
            </a:r>
            <a:r>
              <a:rPr lang="en-US" dirty="0" smtClean="0"/>
              <a:t>applicable)</a:t>
            </a:r>
          </a:p>
          <a:p>
            <a:r>
              <a:rPr lang="en-US" dirty="0" smtClean="0"/>
              <a:t>Work Experience</a:t>
            </a:r>
          </a:p>
          <a:p>
            <a:r>
              <a:rPr lang="en-US" dirty="0" smtClean="0"/>
              <a:t>Volunteer </a:t>
            </a:r>
            <a:r>
              <a:rPr lang="en-US" dirty="0"/>
              <a:t>Experience (if </a:t>
            </a:r>
            <a:r>
              <a:rPr lang="en-US" dirty="0" smtClean="0"/>
              <a:t>applicable)</a:t>
            </a:r>
          </a:p>
          <a:p>
            <a:r>
              <a:rPr lang="en-US" dirty="0" smtClean="0"/>
              <a:t>Activities </a:t>
            </a:r>
            <a:r>
              <a:rPr lang="en-US" dirty="0"/>
              <a:t>and Interests</a:t>
            </a:r>
            <a:endParaRPr lang="en-US" sz="7600" dirty="0"/>
          </a:p>
          <a:p>
            <a:r>
              <a:rPr lang="en-CA" dirty="0" smtClean="0"/>
              <a:t>Languages – only </a:t>
            </a:r>
            <a:r>
              <a:rPr lang="en-CA" dirty="0"/>
              <a:t>if you are fluent in more than just English</a:t>
            </a:r>
            <a:r>
              <a:rPr lang="en-CA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326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Do </a:t>
            </a:r>
            <a:r>
              <a:rPr lang="en-CA" b="1" dirty="0" smtClean="0"/>
              <a:t>NOT</a:t>
            </a:r>
            <a:r>
              <a:rPr lang="en-CA" dirty="0" smtClean="0"/>
              <a:t> include a </a:t>
            </a:r>
            <a:r>
              <a:rPr lang="en-CA" dirty="0"/>
              <a:t>References section </a:t>
            </a:r>
            <a:r>
              <a:rPr lang="en-CA" dirty="0" smtClean="0"/>
              <a:t>in </a:t>
            </a:r>
            <a:r>
              <a:rPr lang="en-CA" dirty="0"/>
              <a:t>your </a:t>
            </a:r>
            <a:r>
              <a:rPr lang="en-CA" dirty="0" smtClean="0"/>
              <a:t>resume.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Do </a:t>
            </a:r>
            <a:r>
              <a:rPr lang="en-CA" b="1" dirty="0" smtClean="0"/>
              <a:t>NOT</a:t>
            </a:r>
            <a:r>
              <a:rPr lang="en-CA" dirty="0" smtClean="0"/>
              <a:t> state “References Available Upon Request”.  This is assumed, and adds no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2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Resume Sections –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Name</a:t>
            </a:r>
          </a:p>
          <a:p>
            <a:r>
              <a:rPr lang="en-CA" sz="2800" dirty="0" smtClean="0"/>
              <a:t>Complete address – street, city, province, postal code</a:t>
            </a:r>
          </a:p>
          <a:p>
            <a:r>
              <a:rPr lang="en-CA" sz="2800" dirty="0" smtClean="0"/>
              <a:t>Phone numbers – home and cell (if applicable)</a:t>
            </a:r>
          </a:p>
          <a:p>
            <a:r>
              <a:rPr lang="en-CA" sz="2800" dirty="0" smtClean="0"/>
              <a:t>E-mail address</a:t>
            </a:r>
          </a:p>
          <a:p>
            <a:pPr lvl="1"/>
            <a:r>
              <a:rPr lang="en-CA" sz="2400" dirty="0" smtClean="0"/>
              <a:t>Make sure it is a professional e-mail address (if in doubt, use your Heritage e-mail)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63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's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Systems</Template>
  <TotalTime>1230</TotalTime>
  <Words>947</Words>
  <Application>Microsoft Office PowerPoint</Application>
  <PresentationFormat>On-screen Show (4:3)</PresentationFormat>
  <Paragraphs>137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Constantia</vt:lpstr>
      <vt:lpstr>Franklin Gothic Book</vt:lpstr>
      <vt:lpstr>Times New Roman</vt:lpstr>
      <vt:lpstr>Wingdings</vt:lpstr>
      <vt:lpstr>Wingdings 2</vt:lpstr>
      <vt:lpstr>Sandra'sBlueTheme</vt:lpstr>
      <vt:lpstr>Writing Your Resume</vt:lpstr>
      <vt:lpstr>Your Resume</vt:lpstr>
      <vt:lpstr>Resume Characteristics</vt:lpstr>
      <vt:lpstr>Appearance</vt:lpstr>
      <vt:lpstr>Types of Resumes</vt:lpstr>
      <vt:lpstr>Types of Resumes</vt:lpstr>
      <vt:lpstr>Resume Sections</vt:lpstr>
      <vt:lpstr>References</vt:lpstr>
      <vt:lpstr>Resume Sections – Contact Info</vt:lpstr>
      <vt:lpstr>Resume Sections – Summary of Skills</vt:lpstr>
      <vt:lpstr>Resume Section – Technical Skills</vt:lpstr>
      <vt:lpstr>Resume Section - Education</vt:lpstr>
      <vt:lpstr>Resume Section – Work Experience</vt:lpstr>
      <vt:lpstr>Resume Section – Activities &amp; Interests</vt:lpstr>
      <vt:lpstr>What Employers Look For </vt:lpstr>
      <vt:lpstr>Writing Tips</vt:lpstr>
      <vt:lpstr>Writing Tips</vt:lpstr>
      <vt:lpstr>Writing Tips</vt:lpstr>
      <vt:lpstr>Mistakes to Avoid</vt:lpstr>
      <vt:lpstr>Resume Checklist</vt:lpstr>
      <vt:lpstr>Getting Started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Package Diagrams</dc:title>
  <dc:creator>Stark Sandra</dc:creator>
  <cp:lastModifiedBy>Philip Dumaresq</cp:lastModifiedBy>
  <cp:revision>38</cp:revision>
  <dcterms:created xsi:type="dcterms:W3CDTF">2009-03-30T01:42:08Z</dcterms:created>
  <dcterms:modified xsi:type="dcterms:W3CDTF">2016-04-10T14:07:04Z</dcterms:modified>
</cp:coreProperties>
</file>