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4"/>
  </p:sldMasterIdLst>
  <p:notesMasterIdLst>
    <p:notesMasterId r:id="rId62"/>
  </p:notesMasterIdLst>
  <p:sldIdLst>
    <p:sldId id="309" r:id="rId5"/>
    <p:sldId id="541" r:id="rId6"/>
    <p:sldId id="546" r:id="rId7"/>
    <p:sldId id="547" r:id="rId8"/>
    <p:sldId id="548" r:id="rId9"/>
    <p:sldId id="515" r:id="rId10"/>
    <p:sldId id="516" r:id="rId11"/>
    <p:sldId id="507" r:id="rId12"/>
    <p:sldId id="549" r:id="rId13"/>
    <p:sldId id="550" r:id="rId14"/>
    <p:sldId id="517" r:id="rId15"/>
    <p:sldId id="551" r:id="rId16"/>
    <p:sldId id="518" r:id="rId17"/>
    <p:sldId id="552" r:id="rId18"/>
    <p:sldId id="581" r:id="rId19"/>
    <p:sldId id="553" r:id="rId20"/>
    <p:sldId id="554" r:id="rId21"/>
    <p:sldId id="555" r:id="rId22"/>
    <p:sldId id="556" r:id="rId23"/>
    <p:sldId id="557" r:id="rId24"/>
    <p:sldId id="531" r:id="rId25"/>
    <p:sldId id="532" r:id="rId26"/>
    <p:sldId id="580" r:id="rId27"/>
    <p:sldId id="511" r:id="rId28"/>
    <p:sldId id="512" r:id="rId29"/>
    <p:sldId id="513" r:id="rId30"/>
    <p:sldId id="514" r:id="rId31"/>
    <p:sldId id="509" r:id="rId32"/>
    <p:sldId id="529" r:id="rId33"/>
    <p:sldId id="530" r:id="rId34"/>
    <p:sldId id="584" r:id="rId35"/>
    <p:sldId id="519" r:id="rId36"/>
    <p:sldId id="520" r:id="rId37"/>
    <p:sldId id="560" r:id="rId38"/>
    <p:sldId id="561" r:id="rId39"/>
    <p:sldId id="562" r:id="rId40"/>
    <p:sldId id="563" r:id="rId41"/>
    <p:sldId id="573" r:id="rId42"/>
    <p:sldId id="564" r:id="rId43"/>
    <p:sldId id="574" r:id="rId44"/>
    <p:sldId id="522" r:id="rId45"/>
    <p:sldId id="538" r:id="rId46"/>
    <p:sldId id="566" r:id="rId47"/>
    <p:sldId id="575" r:id="rId48"/>
    <p:sldId id="567" r:id="rId49"/>
    <p:sldId id="568" r:id="rId50"/>
    <p:sldId id="569" r:id="rId51"/>
    <p:sldId id="539" r:id="rId52"/>
    <p:sldId id="576" r:id="rId53"/>
    <p:sldId id="570" r:id="rId54"/>
    <p:sldId id="527" r:id="rId55"/>
    <p:sldId id="528" r:id="rId56"/>
    <p:sldId id="523" r:id="rId57"/>
    <p:sldId id="579" r:id="rId58"/>
    <p:sldId id="525" r:id="rId59"/>
    <p:sldId id="583" r:id="rId60"/>
    <p:sldId id="585" r:id="rId61"/>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91" autoAdjust="0"/>
  </p:normalViewPr>
  <p:slideViewPr>
    <p:cSldViewPr>
      <p:cViewPr varScale="1">
        <p:scale>
          <a:sx n="48" d="100"/>
          <a:sy n="48" d="100"/>
        </p:scale>
        <p:origin x="1800" y="32"/>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1980" y="-9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6DCC9987-AE10-4685-9B5B-4577F1D5BB4C}" type="datetimeFigureOut">
              <a:rPr lang="en-US" smtClean="0"/>
              <a:pPr/>
              <a:t>4/12/2016</a:t>
            </a:fld>
            <a:endParaRPr lang="en-US"/>
          </a:p>
        </p:txBody>
      </p:sp>
      <p:sp>
        <p:nvSpPr>
          <p:cNvPr id="4" name="Slide Image Placeholder 3"/>
          <p:cNvSpPr>
            <a:spLocks noGrp="1" noRot="1" noChangeAspect="1"/>
          </p:cNvSpPr>
          <p:nvPr>
            <p:ph type="sldImg" idx="2"/>
          </p:nvPr>
        </p:nvSpPr>
        <p:spPr>
          <a:xfrm>
            <a:off x="1979613" y="760413"/>
            <a:ext cx="3168650" cy="23764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95762"/>
            <a:ext cx="5486400" cy="52138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extLst>
      <p:ext uri="{BB962C8B-B14F-4D97-AF65-F5344CB8AC3E}">
        <p14:creationId xmlns:p14="http://schemas.microsoft.com/office/powerpoint/2010/main" val="41810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askaninja.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video.aol.com/video-detail/business-intelligence-in-excel-2007/538243300"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4D36322F-1A5B-4BC8-9414-06BDCBB2DDD7}" type="slidenum">
              <a:rPr lang="en-US" smtClean="0"/>
              <a:pPr/>
              <a:t>2</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Organizations capture and store transactional information in databases and use it when performing operational tasks and repetitive decisions such as analyzing daily sales reports and production schedules </a:t>
            </a:r>
          </a:p>
          <a:p>
            <a:pPr eaLnBrk="1" hangingPunct="1"/>
            <a:r>
              <a:rPr lang="en-US" b="1" smtClean="0">
                <a:latin typeface="Albertus (W1)"/>
              </a:rPr>
              <a:t>Transactional information</a:t>
            </a:r>
            <a:r>
              <a:rPr lang="en-US" smtClean="0">
                <a:latin typeface="Albertus (W1)"/>
              </a:rPr>
              <a:t> examples include withdrawing cash from an ATM, making an airline reservation, purchasing stocks</a:t>
            </a:r>
          </a:p>
          <a:p>
            <a:pPr lvl="1" eaLnBrk="1" hangingPunct="1"/>
            <a:r>
              <a:rPr lang="en-US" smtClean="0">
                <a:latin typeface="Albertus (W1)"/>
              </a:rPr>
              <a:t>Compile a list of additional transactional information examples</a:t>
            </a:r>
          </a:p>
          <a:p>
            <a:pPr lvl="2" eaLnBrk="1" hangingPunct="1"/>
            <a:r>
              <a:rPr lang="en-US" smtClean="0">
                <a:latin typeface="Albertus (W1)"/>
              </a:rPr>
              <a:t>These could include daily sales, hourly employee payroll, product orders, shipping an order</a:t>
            </a:r>
          </a:p>
          <a:p>
            <a:pPr eaLnBrk="1" hangingPunct="1"/>
            <a:r>
              <a:rPr lang="en-US" b="1" smtClean="0">
                <a:latin typeface="Albertus (W1)"/>
              </a:rPr>
              <a:t>Analytical information </a:t>
            </a:r>
            <a:r>
              <a:rPr lang="en-US" smtClean="0">
                <a:latin typeface="Albertus (W1)"/>
              </a:rPr>
              <a:t>includes transactional information </a:t>
            </a:r>
          </a:p>
          <a:p>
            <a:pPr lvl="1" eaLnBrk="1" hangingPunct="1"/>
            <a:r>
              <a:rPr lang="en-US" smtClean="0">
                <a:latin typeface="Albertus (W1)"/>
              </a:rPr>
              <a:t>Analytical information also includes external organizational information such as market, industry, and economic conditions</a:t>
            </a:r>
          </a:p>
          <a:p>
            <a:pPr lvl="1" eaLnBrk="1" hangingPunct="1"/>
            <a:r>
              <a:rPr lang="en-US" smtClean="0">
                <a:latin typeface="Albertus (W1)"/>
              </a:rPr>
              <a:t>Analytical information is used to make ad-hoc decisions</a:t>
            </a:r>
          </a:p>
          <a:p>
            <a:pPr lvl="1" eaLnBrk="1" hangingPunct="1"/>
            <a:r>
              <a:rPr lang="en-US" smtClean="0">
                <a:latin typeface="Albertus (W1)"/>
              </a:rPr>
              <a:t>Analytical information examples include trends, sales, product statistics, and future growth projections</a:t>
            </a:r>
          </a:p>
          <a:p>
            <a:pPr lvl="1" eaLnBrk="1" hangingPunct="1"/>
            <a:r>
              <a:rPr lang="en-US" smtClean="0">
                <a:latin typeface="Albertus (W1)"/>
              </a:rPr>
              <a:t>Compile a list of additional analytical information examples</a:t>
            </a:r>
          </a:p>
          <a:p>
            <a:pPr lvl="1" eaLnBrk="1" hangingPunct="1"/>
            <a:r>
              <a:rPr lang="en-US" smtClean="0">
                <a:latin typeface="Albertus (W1)"/>
              </a:rPr>
              <a:t>These could include cost/benefit analysis, sales forecast, market trends, industry trends, and regulations</a:t>
            </a:r>
          </a:p>
          <a:p>
            <a:pPr eaLnBrk="1" hangingPunct="1"/>
            <a:r>
              <a:rPr lang="en-US" smtClean="0">
                <a:latin typeface="Albertus (W1)"/>
              </a:rPr>
              <a:t>Ask your students to compile a list of the different types of ad-hoc decisions a business might base on analytical information</a:t>
            </a:r>
          </a:p>
          <a:p>
            <a:pPr lvl="1" eaLnBrk="1" hangingPunct="1"/>
            <a:r>
              <a:rPr lang="en-US" smtClean="0">
                <a:latin typeface="Albertus (W1)"/>
              </a:rPr>
              <a:t>These could include building a new plant, hiring or reducing workforces, introducing a new product</a:t>
            </a:r>
          </a:p>
          <a:p>
            <a:pPr eaLnBrk="1" hangingPunct="1"/>
            <a:endParaRPr lang="en-US" smtClean="0">
              <a:latin typeface="Albertus (W1)"/>
            </a:endParaRPr>
          </a:p>
          <a:p>
            <a:pPr eaLnBrk="1" hangingPunct="1"/>
            <a:endParaRPr lang="en-US" smtClean="0">
              <a:latin typeface="Albertus (W1)"/>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9C3012CF-CC18-4C96-9D90-B238577BA57A}" type="slidenum">
              <a:rPr lang="en-US" smtClean="0"/>
              <a:pPr/>
              <a:t>16</a:t>
            </a:fld>
            <a:endParaRPr lang="en-US" smtClean="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What would happen if the information contained in the data warehouse was only about 70 percent accurate?</a:t>
            </a:r>
          </a:p>
          <a:p>
            <a:pPr eaLnBrk="1" hangingPunct="1"/>
            <a:r>
              <a:rPr lang="en-US" smtClean="0">
                <a:latin typeface="Albertus (W1)"/>
              </a:rPr>
              <a:t>Would you use this information to make business decisions?</a:t>
            </a:r>
          </a:p>
          <a:p>
            <a:pPr eaLnBrk="1" hangingPunct="1"/>
            <a:r>
              <a:rPr lang="en-US" smtClean="0">
                <a:latin typeface="Albertus (W1)"/>
              </a:rPr>
              <a:t>Is it realistic to assume that an organization could get to a 100% accuracy level on information contained in its data warehouse?</a:t>
            </a:r>
          </a:p>
          <a:p>
            <a:pPr lvl="1" eaLnBrk="1" hangingPunct="1"/>
            <a:r>
              <a:rPr lang="en-US" smtClean="0">
                <a:latin typeface="Albertus (W1)"/>
              </a:rPr>
              <a:t>No, it is too expensive.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4C1766FC-5F2B-43BD-A8B9-811ACE3520EE}" type="slidenum">
              <a:rPr lang="en-US" smtClean="0"/>
              <a:pPr/>
              <a:t>17</a:t>
            </a:fld>
            <a:endParaRPr lang="en-US" smtClean="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Taking a look at customer information highlights why information cleansing and scrubbing is necessary.</a:t>
            </a:r>
          </a:p>
          <a:p>
            <a:pPr eaLnBrk="1" hangingPunct="1"/>
            <a:r>
              <a:rPr lang="en-US" smtClean="0">
                <a:latin typeface="Albertus (W1)"/>
              </a:rPr>
              <a:t>Customer information exists in several operational systems.</a:t>
            </a:r>
          </a:p>
          <a:p>
            <a:pPr eaLnBrk="1" hangingPunct="1"/>
            <a:r>
              <a:rPr lang="en-US" smtClean="0">
                <a:latin typeface="Albertus (W1)"/>
              </a:rPr>
              <a:t>In each system all details of this customer information could change from the customer ID to contact information.</a:t>
            </a:r>
          </a:p>
          <a:p>
            <a:pPr eaLnBrk="1" hangingPunct="1"/>
            <a:r>
              <a:rPr lang="en-US" smtClean="0">
                <a:latin typeface="Albertus (W1)"/>
              </a:rPr>
              <a:t>Determining which contact information is accurate and correct for this customer depends on the business process that is being executed.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E09FEDD6-2450-4AF9-811D-38F38597DFE4}" type="slidenum">
              <a:rPr lang="en-US" smtClean="0"/>
              <a:pPr/>
              <a:t>18</a:t>
            </a:fld>
            <a:endParaRPr lang="en-US" smtClean="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Ask your students if they have ever received more than one piece of identical mail, such as a flyer, catalogue, or application.</a:t>
            </a:r>
          </a:p>
          <a:p>
            <a:pPr lvl="1" eaLnBrk="1" hangingPunct="1"/>
            <a:r>
              <a:rPr lang="en-US" smtClean="0">
                <a:latin typeface="Albertus (W1)"/>
              </a:rPr>
              <a:t>If so, ask them why this might have occurred.</a:t>
            </a:r>
          </a:p>
          <a:p>
            <a:pPr lvl="1" eaLnBrk="1" hangingPunct="1"/>
            <a:r>
              <a:rPr lang="en-US" smtClean="0">
                <a:latin typeface="Albertus (W1)"/>
              </a:rPr>
              <a:t>Could it have occurred because their name was in many different disparate systems?</a:t>
            </a:r>
          </a:p>
          <a:p>
            <a:pPr lvl="1" eaLnBrk="1" hangingPunct="1"/>
            <a:r>
              <a:rPr lang="en-US" smtClean="0">
                <a:latin typeface="Albertus (W1)"/>
              </a:rPr>
              <a:t>What is the cost to the business of sending multiple identical marketing materials to the same customers?</a:t>
            </a:r>
          </a:p>
          <a:p>
            <a:pPr lvl="2" eaLnBrk="1" hangingPunct="1"/>
            <a:r>
              <a:rPr lang="en-US" smtClean="0">
                <a:latin typeface="Albertus (W1)"/>
              </a:rPr>
              <a:t>Expense</a:t>
            </a:r>
          </a:p>
          <a:p>
            <a:pPr lvl="2" eaLnBrk="1" hangingPunct="1"/>
            <a:r>
              <a:rPr lang="en-US" smtClean="0">
                <a:latin typeface="Albertus (W1)"/>
              </a:rPr>
              <a:t>Risk of alienating customers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B73B7801-83F6-4AC1-8577-486B7A7BEF71}" type="slidenum">
              <a:rPr lang="en-US" smtClean="0"/>
              <a:pPr/>
              <a:t>19</a:t>
            </a:fld>
            <a:endParaRPr lang="en-US" smtClean="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lbertus (W1)"/>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8B819F46-F053-4254-B21B-1656076E1CBC}" type="slidenum">
              <a:rPr lang="en-US" smtClean="0"/>
              <a:pPr/>
              <a:t>20</a:t>
            </a:fld>
            <a:endParaRPr lang="en-US" smtClean="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Why do you think most businesses cannot achieve 100% accurate and complete information?</a:t>
            </a:r>
          </a:p>
          <a:p>
            <a:pPr eaLnBrk="1" hangingPunct="1"/>
            <a:r>
              <a:rPr lang="en-US" smtClean="0">
                <a:latin typeface="Albertus (W1)"/>
              </a:rPr>
              <a:t>If they had to choose a percentage for acceptable information what would it be and why?</a:t>
            </a:r>
          </a:p>
          <a:p>
            <a:pPr lvl="1" eaLnBrk="1" hangingPunct="1"/>
            <a:r>
              <a:rPr lang="en-US" smtClean="0">
                <a:latin typeface="Albertus (W1)"/>
              </a:rPr>
              <a:t>Some companies are willing to go as low as 20% complete just to find business intelligence</a:t>
            </a:r>
          </a:p>
          <a:p>
            <a:pPr lvl="1" eaLnBrk="1" hangingPunct="1"/>
            <a:r>
              <a:rPr lang="en-US" smtClean="0">
                <a:latin typeface="Albertus (W1)"/>
              </a:rPr>
              <a:t>Few organizations will go below 50% accurate – the information is useless if it is not accurate</a:t>
            </a:r>
          </a:p>
          <a:p>
            <a:pPr eaLnBrk="1" hangingPunct="1"/>
            <a:r>
              <a:rPr lang="en-US" smtClean="0">
                <a:latin typeface="Albertus (W1)"/>
              </a:rPr>
              <a:t>Achieving perfect information is almost impossible</a:t>
            </a:r>
          </a:p>
          <a:p>
            <a:pPr lvl="1" eaLnBrk="1" hangingPunct="1"/>
            <a:r>
              <a:rPr lang="en-US" smtClean="0">
                <a:latin typeface="Albertus (W1)"/>
              </a:rPr>
              <a:t>The more complete and accurate an organization wants to get its information, the more it costs</a:t>
            </a:r>
          </a:p>
          <a:p>
            <a:pPr lvl="1" eaLnBrk="1" hangingPunct="1"/>
            <a:r>
              <a:rPr lang="en-US" smtClean="0">
                <a:latin typeface="Albertus (W1)"/>
              </a:rPr>
              <a:t>The tradeoff between perfect information lies in accuracy versus completeness</a:t>
            </a:r>
          </a:p>
          <a:p>
            <a:pPr lvl="1" eaLnBrk="1" hangingPunct="1"/>
            <a:r>
              <a:rPr lang="en-US" smtClean="0">
                <a:latin typeface="Albertus (W1)"/>
              </a:rPr>
              <a:t>Accurate information means it is correct, while complete information means there are no blanks</a:t>
            </a:r>
          </a:p>
          <a:p>
            <a:pPr lvl="1" eaLnBrk="1" hangingPunct="1"/>
            <a:r>
              <a:rPr lang="en-US" smtClean="0">
                <a:latin typeface="Albertus (W1)"/>
              </a:rPr>
              <a:t>Most organizations determine a percentage high enough to make good decisions at a reasonable cost, such as 85% accurate and 65% complete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pPr marL="228600" indent="-228600">
              <a:buAutoNum type="arabicPeriod"/>
            </a:pPr>
            <a:r>
              <a:rPr lang="en-CA" dirty="0" smtClean="0"/>
              <a:t>In a large organization may have dozens or hundreds of databases</a:t>
            </a:r>
          </a:p>
          <a:p>
            <a:pPr marL="228600" indent="-228600">
              <a:buAutoNum type="arabicPeriod"/>
            </a:pPr>
            <a:r>
              <a:rPr lang="en-CA" dirty="0" smtClean="0"/>
              <a:t>Loading</a:t>
            </a:r>
            <a:r>
              <a:rPr lang="en-CA" baseline="0" dirty="0" smtClean="0"/>
              <a:t> can take time – DND took a whole weekend</a:t>
            </a:r>
          </a:p>
          <a:p>
            <a:pPr marL="228600" indent="-228600">
              <a:buAutoNum type="arabicPeriod"/>
            </a:pPr>
            <a:r>
              <a:rPr lang="en-CA" dirty="0" smtClean="0"/>
              <a:t>Both detailed and summary data is added to the database</a:t>
            </a:r>
          </a:p>
          <a:p>
            <a:pPr marL="228600" indent="-228600">
              <a:buAutoNum type="arabicPeriod"/>
            </a:pPr>
            <a:r>
              <a:rPr lang="en-CA" dirty="0" smtClean="0"/>
              <a:t>Very involved analytical tools</a:t>
            </a:r>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21</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r>
              <a:rPr lang="en-CA" dirty="0" smtClean="0"/>
              <a:t>Good for small to medium sized</a:t>
            </a:r>
            <a:r>
              <a:rPr lang="en-CA" baseline="0" dirty="0" smtClean="0"/>
              <a:t> companies</a:t>
            </a:r>
          </a:p>
          <a:p>
            <a:pPr>
              <a:buFontTx/>
              <a:buChar char="-"/>
            </a:pPr>
            <a:r>
              <a:rPr lang="en-CA" baseline="0" dirty="0" smtClean="0"/>
              <a:t>Limited hardware and software platforms</a:t>
            </a:r>
          </a:p>
          <a:p>
            <a:pPr>
              <a:buFontTx/>
              <a:buChar char="-"/>
            </a:pPr>
            <a:r>
              <a:rPr lang="en-CA" baseline="0" dirty="0" smtClean="0"/>
              <a:t>Homogeneous environments</a:t>
            </a:r>
          </a:p>
          <a:p>
            <a:pPr>
              <a:buFontTx/>
              <a:buChar char="-"/>
            </a:pPr>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22</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AE5822FE-15F8-4F70-AFD6-04DA62413CD0}" type="slidenum">
              <a:rPr lang="en-US" smtClean="0">
                <a:latin typeface="Arial" pitchFamily="34" charset="0"/>
              </a:rPr>
              <a:pPr eaLnBrk="1" hangingPunct="1"/>
              <a:t>23</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7536F4-13DF-481C-8608-E881CF3DC03A}" type="slidenum">
              <a:rPr lang="en-CA"/>
              <a:pPr fontAlgn="base">
                <a:spcBef>
                  <a:spcPct val="0"/>
                </a:spcBef>
                <a:spcAft>
                  <a:spcPct val="0"/>
                </a:spcAft>
                <a:defRPr/>
              </a:pPr>
              <a:t>24</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5A5F59-EF80-48EF-9CA6-15869822FC81}" type="slidenum">
              <a:rPr lang="en-CA"/>
              <a:pPr fontAlgn="base">
                <a:spcBef>
                  <a:spcPct val="0"/>
                </a:spcBef>
                <a:spcAft>
                  <a:spcPct val="0"/>
                </a:spcAft>
                <a:defRPr/>
              </a:pPr>
              <a:t>25</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97427EF6-AF2A-4107-8D08-A90D409FE7F0}" type="slidenum">
              <a:rPr lang="en-US" smtClean="0"/>
              <a:pPr/>
              <a:t>3</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Can you list any additional business effects resulting from poor information? (focus on organizational strategies such as SCM, CRM, and ERP)</a:t>
            </a:r>
          </a:p>
          <a:p>
            <a:pPr lvl="1" eaLnBrk="1" hangingPunct="1"/>
            <a:r>
              <a:rPr lang="en-US" smtClean="0">
                <a:latin typeface="Albertus (W1)"/>
              </a:rPr>
              <a:t>Poor information could cause the SCM system to order too much inventory from a supplier based on inaccurate orders</a:t>
            </a:r>
          </a:p>
          <a:p>
            <a:pPr lvl="1" eaLnBrk="1" hangingPunct="1"/>
            <a:r>
              <a:rPr lang="en-US" smtClean="0">
                <a:latin typeface="Albertus (W1)"/>
              </a:rPr>
              <a:t>Poor information could cause a CRM system to send an expensive promotional item (such as a fruit basket) to the wrong address of one of its best customers</a:t>
            </a:r>
          </a:p>
          <a:p>
            <a:pPr eaLnBrk="1" hangingPunct="1"/>
            <a:r>
              <a:rPr lang="en-US" smtClean="0">
                <a:latin typeface="Albertus (W1)"/>
              </a:rPr>
              <a:t>What occurs when you have the inability to build strong customer relationships?</a:t>
            </a:r>
          </a:p>
          <a:p>
            <a:pPr lvl="1" eaLnBrk="1" hangingPunct="1"/>
            <a:r>
              <a:rPr lang="en-US" smtClean="0">
                <a:latin typeface="Albertus (W1)"/>
              </a:rPr>
              <a:t>Increase buyer power</a:t>
            </a:r>
          </a:p>
          <a:p>
            <a:pPr eaLnBrk="1" hangingPunct="1"/>
            <a:endParaRPr lang="en-US" smtClean="0">
              <a:latin typeface="Albertus (W1)"/>
            </a:endParaRPr>
          </a:p>
          <a:p>
            <a:pPr eaLnBrk="1" hangingPunct="1"/>
            <a:r>
              <a:rPr lang="en-US" smtClean="0">
                <a:latin typeface="Albertus (W1)"/>
              </a:rPr>
              <a:t>Gartner podcasts are excellent course resources, there is current a good podcast on the cost of poor data to an organization</a:t>
            </a:r>
          </a:p>
          <a:p>
            <a:pPr lvl="1" eaLnBrk="1" hangingPunct="1"/>
            <a:r>
              <a:rPr lang="en-US" smtClean="0">
                <a:latin typeface="Albertus (W1)"/>
              </a:rPr>
              <a:t>http://www.gartner.com/it/products/podcasting/asset_145611_2575.jsp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3D52F2-4FCC-4675-9D83-9640A5105C63}" type="slidenum">
              <a:rPr lang="en-CA"/>
              <a:pPr fontAlgn="base">
                <a:spcBef>
                  <a:spcPct val="0"/>
                </a:spcBef>
                <a:spcAft>
                  <a:spcPct val="0"/>
                </a:spcAft>
                <a:defRPr/>
              </a:pPr>
              <a:t>26</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C99189-7DE8-4B72-BDCE-D554240C1E89}" type="slidenum">
              <a:rPr lang="en-CA"/>
              <a:pPr fontAlgn="base">
                <a:spcBef>
                  <a:spcPct val="0"/>
                </a:spcBef>
                <a:spcAft>
                  <a:spcPct val="0"/>
                </a:spcAft>
                <a:defRPr/>
              </a:pPr>
              <a:t>27</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A7E566-506F-406D-9D1F-8CDA814B9504}" type="slidenum">
              <a:rPr lang="en-CA"/>
              <a:pPr fontAlgn="base">
                <a:spcBef>
                  <a:spcPct val="0"/>
                </a:spcBef>
                <a:spcAft>
                  <a:spcPct val="0"/>
                </a:spcAft>
                <a:defRPr/>
              </a:pPr>
              <a:t>28</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A831FDD-7ABF-4C98-80D1-2737BA599275}" type="slidenum">
              <a:rPr lang="en-US" smtClean="0"/>
              <a:pPr/>
              <a:t>29</a:t>
            </a:fld>
            <a:endParaRPr lang="en-US" smtClean="0"/>
          </a:p>
        </p:txBody>
      </p:sp>
      <p:sp>
        <p:nvSpPr>
          <p:cNvPr id="64515" name="Rectangle 2"/>
          <p:cNvSpPr>
            <a:spLocks noGrp="1" noRot="1" noChangeAspect="1" noChangeArrowheads="1" noTextEdit="1"/>
          </p:cNvSpPr>
          <p:nvPr>
            <p:ph type="sldImg"/>
          </p:nvPr>
        </p:nvSpPr>
        <p:spPr>
          <a:xfrm>
            <a:off x="1827213" y="690563"/>
            <a:ext cx="3181350" cy="2386012"/>
          </a:xfrm>
          <a:ln/>
        </p:spPr>
      </p:sp>
      <p:sp>
        <p:nvSpPr>
          <p:cNvPr id="64516" name="Rectangle 3"/>
          <p:cNvSpPr>
            <a:spLocks noGrp="1" noChangeArrowheads="1"/>
          </p:cNvSpPr>
          <p:nvPr>
            <p:ph type="body" idx="1"/>
          </p:nvPr>
        </p:nvSpPr>
        <p:spPr>
          <a:noFill/>
          <a:ln/>
        </p:spPr>
        <p:txBody>
          <a:bodyPr/>
          <a:lstStyle/>
          <a:p>
            <a:pPr eaLnBrk="1" hangingPunct="1"/>
            <a:r>
              <a:rPr lang="en-US" sz="1000" dirty="0" smtClean="0"/>
              <a:t>Receiving user information,</a:t>
            </a:r>
            <a:r>
              <a:rPr lang="en-US" sz="1000" baseline="0" dirty="0" smtClean="0"/>
              <a:t> </a:t>
            </a:r>
            <a:r>
              <a:rPr lang="en-US" sz="1000" dirty="0" smtClean="0"/>
              <a:t>processing orders and generating</a:t>
            </a:r>
            <a:r>
              <a:rPr lang="en-US" sz="1000" baseline="0" dirty="0" smtClean="0"/>
              <a:t> sales receipts</a:t>
            </a:r>
          </a:p>
          <a:p>
            <a:pPr eaLnBrk="1" hangingPunct="1"/>
            <a:endParaRPr lang="en-US" sz="1000" baseline="0" dirty="0" smtClean="0"/>
          </a:p>
          <a:p>
            <a:pPr eaLnBrk="1" hangingPunct="1"/>
            <a:r>
              <a:rPr lang="en-US" sz="1000" dirty="0" smtClean="0"/>
              <a:t>What kind of design are you looking at?  What</a:t>
            </a:r>
            <a:r>
              <a:rPr lang="en-US" sz="1000" baseline="0" dirty="0" smtClean="0"/>
              <a:t> are the constraints?</a:t>
            </a:r>
          </a:p>
          <a:p>
            <a:pPr eaLnBrk="1" hangingPunct="1">
              <a:buFontTx/>
              <a:buChar char="-"/>
            </a:pPr>
            <a:r>
              <a:rPr lang="en-US" sz="1000" baseline="0" dirty="0" smtClean="0"/>
              <a:t>Fast response/Performance </a:t>
            </a:r>
          </a:p>
          <a:p>
            <a:pPr eaLnBrk="1" hangingPunct="1">
              <a:buFontTx/>
              <a:buChar char="-"/>
            </a:pPr>
            <a:r>
              <a:rPr lang="en-US" sz="1000" baseline="0" dirty="0" smtClean="0"/>
              <a:t>Availability</a:t>
            </a:r>
          </a:p>
          <a:p>
            <a:pPr eaLnBrk="1" hangingPunct="1">
              <a:buFontTx/>
              <a:buChar char="-"/>
            </a:pPr>
            <a:r>
              <a:rPr lang="en-US" sz="1000" baseline="0" dirty="0" smtClean="0"/>
              <a:t>Reliability</a:t>
            </a:r>
          </a:p>
          <a:p>
            <a:pPr eaLnBrk="1" hangingPunct="1">
              <a:buFontTx/>
              <a:buChar char="-"/>
            </a:pPr>
            <a:r>
              <a:rPr lang="en-US" sz="1000" baseline="0" dirty="0" smtClean="0"/>
              <a:t>Security</a:t>
            </a:r>
          </a:p>
          <a:p>
            <a:pPr eaLnBrk="1" hangingPunct="1">
              <a:buFontTx/>
              <a:buChar char="-"/>
            </a:pPr>
            <a:endParaRPr lang="en-US" sz="1000" baseline="0" dirty="0" smtClean="0"/>
          </a:p>
          <a:p>
            <a:pPr eaLnBrk="1" hangingPunct="1">
              <a:buFontTx/>
              <a:buNone/>
            </a:pPr>
            <a:r>
              <a:rPr lang="en-US" sz="1000" baseline="0" dirty="0" smtClean="0"/>
              <a:t>Organization of the data is VERY important</a:t>
            </a:r>
          </a:p>
          <a:p>
            <a:pPr eaLnBrk="1" hangingPunct="1">
              <a:buFontTx/>
              <a:buNone/>
            </a:pPr>
            <a:endParaRPr lang="en-US" sz="1000" baseline="0" dirty="0" smtClean="0"/>
          </a:p>
          <a:p>
            <a:pPr eaLnBrk="1" hangingPunct="1">
              <a:buFontTx/>
              <a:buNone/>
            </a:pPr>
            <a:r>
              <a:rPr lang="en-US" sz="1000" baseline="0" dirty="0" smtClean="0"/>
              <a:t>Tuning the database is vitally important</a:t>
            </a:r>
          </a:p>
          <a:p>
            <a:pPr eaLnBrk="1" hangingPunct="1">
              <a:buFontTx/>
              <a:buNone/>
            </a:pPr>
            <a:endParaRPr lang="en-US" sz="1000" baseline="0" dirty="0" smtClean="0"/>
          </a:p>
          <a:p>
            <a:pPr eaLnBrk="1" hangingPunct="1">
              <a:buFontTx/>
              <a:buNone/>
            </a:pPr>
            <a:r>
              <a:rPr lang="en-US" sz="1000" baseline="0" dirty="0" smtClean="0"/>
              <a:t>Organizations must figure out the best way to gain value from the information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690563"/>
            <a:ext cx="3181350" cy="2386012"/>
          </a:xfrm>
        </p:spPr>
      </p:sp>
      <p:sp>
        <p:nvSpPr>
          <p:cNvPr id="3" name="Notes Placeholder 2"/>
          <p:cNvSpPr>
            <a:spLocks noGrp="1"/>
          </p:cNvSpPr>
          <p:nvPr>
            <p:ph type="body" idx="1"/>
          </p:nvPr>
        </p:nvSpPr>
        <p:spPr/>
        <p:txBody>
          <a:bodyPr>
            <a:normAutofit/>
          </a:bodyPr>
          <a:lstStyle/>
          <a:p>
            <a:r>
              <a:rPr lang="en-CA" dirty="0" smtClean="0"/>
              <a:t>OLAP server understands how the data is</a:t>
            </a:r>
            <a:r>
              <a:rPr lang="en-CA" baseline="0" dirty="0" smtClean="0"/>
              <a:t> organized and has special functions for analyzing data</a:t>
            </a:r>
          </a:p>
          <a:p>
            <a:pPr>
              <a:buFontTx/>
              <a:buChar char="-"/>
            </a:pPr>
            <a:r>
              <a:rPr lang="en-CA" baseline="0" dirty="0" smtClean="0"/>
              <a:t>Hat effect on overall cost would a increase of food by 5% and a increase in size by 10%</a:t>
            </a:r>
          </a:p>
          <a:p>
            <a:pPr>
              <a:buFontTx/>
              <a:buChar char="-"/>
            </a:pPr>
            <a:endParaRPr lang="en-CA" baseline="0" dirty="0" smtClean="0"/>
          </a:p>
          <a:p>
            <a:pPr>
              <a:buFontTx/>
              <a:buNone/>
            </a:pPr>
            <a:r>
              <a:rPr lang="en-CA" baseline="0" dirty="0" smtClean="0"/>
              <a:t>Queries to give management decision support for planning</a:t>
            </a:r>
          </a:p>
          <a:p>
            <a:pPr>
              <a:buFontTx/>
              <a:buNone/>
            </a:pPr>
            <a:r>
              <a:rPr lang="en-CA" baseline="0" dirty="0" smtClean="0"/>
              <a:t>Can be VERY slow</a:t>
            </a:r>
            <a:endParaRPr lang="en-CA" dirty="0"/>
          </a:p>
        </p:txBody>
      </p:sp>
      <p:sp>
        <p:nvSpPr>
          <p:cNvPr id="4" name="Slide Number Placeholder 3"/>
          <p:cNvSpPr>
            <a:spLocks noGrp="1"/>
          </p:cNvSpPr>
          <p:nvPr>
            <p:ph type="sldNum" sz="quarter" idx="10"/>
          </p:nvPr>
        </p:nvSpPr>
        <p:spPr/>
        <p:txBody>
          <a:bodyPr/>
          <a:lstStyle/>
          <a:p>
            <a:pPr>
              <a:defRPr/>
            </a:pPr>
            <a:fld id="{052B06BC-694F-4FC1-84F3-C896220DF823}" type="slidenum">
              <a:rPr lang="en-CA" smtClean="0"/>
              <a:pPr>
                <a:defRPr/>
              </a:pPr>
              <a:t>30</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60B9133F-8024-4BFE-B323-B89E83B10AEB}" type="slidenum">
              <a:rPr lang="en-US" smtClean="0"/>
              <a:pPr/>
              <a:t>34</a:t>
            </a:fld>
            <a:endParaRPr lang="en-US" smtClean="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ln/>
        </p:spPr>
        <p:txBody>
          <a:bodyPr/>
          <a:lstStyle/>
          <a:p>
            <a:pPr>
              <a:buFontTx/>
              <a:buNone/>
              <a:defRPr/>
            </a:pPr>
            <a:r>
              <a:rPr lang="en-US" b="1" dirty="0" smtClean="0"/>
              <a:t>CLASSROOM EXERCISE</a:t>
            </a:r>
            <a:endParaRPr lang="en-US" sz="900" dirty="0" smtClean="0"/>
          </a:p>
          <a:p>
            <a:pPr>
              <a:buFontTx/>
              <a:buNone/>
              <a:defRPr/>
            </a:pPr>
            <a:r>
              <a:rPr lang="en-US" b="1" dirty="0" smtClean="0"/>
              <a:t>Ask A Ninja.COM</a:t>
            </a:r>
            <a:endParaRPr lang="en-US" sz="900" dirty="0" smtClean="0"/>
          </a:p>
          <a:p>
            <a:pPr>
              <a:defRPr/>
            </a:pPr>
            <a:r>
              <a:rPr lang="en-US" dirty="0" smtClean="0"/>
              <a:t>If you need some insight into just about anything you can visit AskANija.com</a:t>
            </a:r>
          </a:p>
          <a:p>
            <a:pPr>
              <a:defRPr/>
            </a:pPr>
            <a:r>
              <a:rPr lang="en-US" u="sng" dirty="0" smtClean="0">
                <a:hlinkClick r:id="rId3"/>
              </a:rPr>
              <a:t>http://askaninja.com/</a:t>
            </a:r>
            <a:r>
              <a:rPr lang="en-US" dirty="0" smtClean="0"/>
              <a:t> </a:t>
            </a:r>
          </a:p>
          <a:p>
            <a:pPr>
              <a:defRPr/>
            </a:pPr>
            <a:r>
              <a:rPr lang="en-US" dirty="0" smtClean="0"/>
              <a:t>I like to show this site to my students and ask why this site is so successful?  Why would people assume that just because someone is dressed as a </a:t>
            </a:r>
            <a:r>
              <a:rPr lang="en-US" dirty="0" err="1" smtClean="0"/>
              <a:t>Nija</a:t>
            </a:r>
            <a:r>
              <a:rPr lang="en-US" dirty="0" smtClean="0"/>
              <a:t> they are knowledgeable about all subjects?  This leads to a great discussion on how can you validate business intelligence.  How do you know the data or analysis you are receiving is from a credible source?  Can you prove the data is complete, accurate, etc?</a:t>
            </a:r>
          </a:p>
          <a:p>
            <a:pPr>
              <a:defRPr/>
            </a:pPr>
            <a:endParaRPr lang="en-US" dirty="0" smtClean="0"/>
          </a:p>
          <a:p>
            <a:pPr>
              <a:defRPr/>
            </a:pPr>
            <a:r>
              <a:rPr lang="en-US" dirty="0" smtClean="0"/>
              <a:t>Makes for an interesting classroom discussion.</a:t>
            </a:r>
          </a:p>
          <a:p>
            <a:pPr lvl="1">
              <a:defRPr/>
            </a:pPr>
            <a:endParaRPr lang="en-US" dirty="0" smtClean="0"/>
          </a:p>
          <a:p>
            <a:pPr marL="190500" indent="-190500">
              <a:defRPr/>
            </a:pPr>
            <a:endParaRPr lang="en-US" dirty="0" smtClean="0"/>
          </a:p>
          <a:p>
            <a:pPr eaLnBrk="1" hangingPunct="1">
              <a:buFontTx/>
              <a:buNone/>
              <a:defRPr/>
            </a:pPr>
            <a:endParaRPr lang="en-US" dirty="0" smtClean="0">
              <a:latin typeface="Albertus (W1)"/>
            </a:endParaRPr>
          </a:p>
          <a:p>
            <a:pPr eaLnBrk="1" hangingPunct="1">
              <a:defRPr/>
            </a:pPr>
            <a:endParaRPr lang="en-US" dirty="0" smtClean="0">
              <a:latin typeface="Albertus (W1)"/>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22B8D8FA-CE05-411F-8D71-C021E8662302}" type="slidenum">
              <a:rPr lang="en-US" smtClean="0"/>
              <a:pPr/>
              <a:t>35</a:t>
            </a:fld>
            <a:endParaRPr lang="en-US" smtClean="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lbertus (W1)"/>
              </a:rPr>
              <a:t>The figure displays how organizations using BI can find the root causes to problems and provide solutions simply by asking “Why?” The process is initiated by analyzing a global report, say of sales per quarter. </a:t>
            </a:r>
          </a:p>
          <a:p>
            <a:r>
              <a:rPr lang="en-US" smtClean="0">
                <a:latin typeface="Albertus (W1)"/>
              </a:rPr>
              <a:t>Every answer is followed by a new question, and users can drill deep down into a report to get to fundamental causes. </a:t>
            </a:r>
          </a:p>
          <a:p>
            <a:r>
              <a:rPr lang="en-US" smtClean="0">
                <a:latin typeface="Albertus (W1)"/>
              </a:rPr>
              <a:t>Once they have a clear understanding of root causes, they can take highly effective action.</a:t>
            </a:r>
          </a:p>
          <a:p>
            <a:r>
              <a:rPr lang="en-US" smtClean="0">
                <a:latin typeface="Albertus (W1)"/>
              </a:rPr>
              <a:t>Finding the answers to tough business questions by using data that is reliable, consistent, understandable, and easily manipulated allows a business to gain valuable insight into such things as:</a:t>
            </a:r>
          </a:p>
          <a:p>
            <a:r>
              <a:rPr lang="en-US" b="1" smtClean="0">
                <a:latin typeface="Albertus (W1)"/>
              </a:rPr>
              <a:t>Where the business has been. </a:t>
            </a:r>
            <a:r>
              <a:rPr lang="en-US" smtClean="0">
                <a:latin typeface="Albertus (W1)"/>
              </a:rPr>
              <a:t>Historical perspective is always important in determining trends and patterns of behavior.</a:t>
            </a:r>
          </a:p>
          <a:p>
            <a:r>
              <a:rPr lang="en-US" b="1" smtClean="0">
                <a:latin typeface="Albertus (W1)"/>
              </a:rPr>
              <a:t>Where it is now. </a:t>
            </a:r>
            <a:r>
              <a:rPr lang="en-US" smtClean="0">
                <a:latin typeface="Albertus (W1)"/>
              </a:rPr>
              <a:t>Current situations are critical to either modify if not acceptable or encourage if they are trending in the right direction.</a:t>
            </a:r>
          </a:p>
          <a:p>
            <a:r>
              <a:rPr lang="en-US" b="1" smtClean="0">
                <a:latin typeface="Albertus (W1)"/>
              </a:rPr>
              <a:t>And where it will be in the near future. </a:t>
            </a:r>
            <a:r>
              <a:rPr lang="en-US" smtClean="0">
                <a:latin typeface="Albertus (W1)"/>
              </a:rPr>
              <a:t>Being able to predict with surety the direction of the company is critical to sound planning and to creating sound business strategies.</a:t>
            </a:r>
          </a:p>
          <a:p>
            <a:endParaRPr lang="en-US" smtClean="0">
              <a:latin typeface="Albertus (W1)"/>
            </a:endParaRPr>
          </a:p>
          <a:p>
            <a:pPr eaLnBrk="1" hangingPunct="1"/>
            <a:endParaRPr lang="en-US" smtClean="0">
              <a:latin typeface="Albertus (W1)"/>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F5F7D6D3-D777-4EA2-819E-F5A615D6E3A2}" type="slidenum">
              <a:rPr lang="en-US" smtClean="0"/>
              <a:pPr/>
              <a:t>36</a:t>
            </a:fld>
            <a:endParaRPr lang="en-US" smtClean="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lbertus (W1)"/>
            </a:endParaRPr>
          </a:p>
          <a:p>
            <a:pPr>
              <a:buFontTx/>
              <a:buNone/>
            </a:pPr>
            <a:r>
              <a:rPr lang="en-US" b="1" smtClean="0">
                <a:latin typeface="Albertus (W1)"/>
              </a:rPr>
              <a:t>CLASSROOM VIDEO</a:t>
            </a:r>
            <a:endParaRPr lang="en-US" smtClean="0">
              <a:latin typeface="Albertus (W1)"/>
            </a:endParaRPr>
          </a:p>
          <a:p>
            <a:pPr>
              <a:buFontTx/>
              <a:buNone/>
            </a:pPr>
            <a:r>
              <a:rPr lang="en-US" b="1" smtClean="0">
                <a:latin typeface="Albertus (W1)"/>
              </a:rPr>
              <a:t>Microsoft BI Intelligence Videos</a:t>
            </a:r>
            <a:endParaRPr lang="en-US" smtClean="0">
              <a:latin typeface="Albertus (W1)"/>
            </a:endParaRPr>
          </a:p>
          <a:p>
            <a:r>
              <a:rPr lang="en-US" smtClean="0">
                <a:latin typeface="Albertus (W1)"/>
              </a:rPr>
              <a:t>Excellent video to jumpstart your BI lecture.</a:t>
            </a:r>
          </a:p>
          <a:p>
            <a:pPr>
              <a:buFontTx/>
              <a:buNone/>
            </a:pPr>
            <a:r>
              <a:rPr lang="en-US" smtClean="0">
                <a:latin typeface="Albertus (W1)"/>
              </a:rPr>
              <a:t> </a:t>
            </a:r>
          </a:p>
          <a:p>
            <a:endParaRPr lang="en-US" smtClean="0">
              <a:latin typeface="Albertus (W1)"/>
            </a:endParaRPr>
          </a:p>
          <a:p>
            <a:r>
              <a:rPr lang="en-US" smtClean="0">
                <a:latin typeface="Albertus (W1)"/>
              </a:rPr>
              <a:t>Is there any business intelligence out there? Mike Arcuri, group program manager on the business intelligence team shows off Excel 12's new features for looking at how your business is doing. You'll never look at pivot tables the same way again.</a:t>
            </a:r>
          </a:p>
          <a:p>
            <a:r>
              <a:rPr lang="en-US" u="sng" smtClean="0">
                <a:latin typeface="Albertus (W1)"/>
                <a:hlinkClick r:id="rId3"/>
              </a:rPr>
              <a:t>http://video.aol.com/video-detail/business-intelligence-in-excel-2007/538243300</a:t>
            </a:r>
            <a:endParaRPr lang="en-US" smtClean="0">
              <a:latin typeface="Albertus (W1)"/>
            </a:endParaRPr>
          </a:p>
          <a:p>
            <a:pPr>
              <a:buFontTx/>
              <a:buNone/>
            </a:pPr>
            <a:r>
              <a:rPr lang="en-US" smtClean="0">
                <a:latin typeface="Albertus (W1)"/>
              </a:rPr>
              <a:t> </a:t>
            </a:r>
          </a:p>
          <a:p>
            <a:pPr>
              <a:buFontTx/>
              <a:buNone/>
            </a:pPr>
            <a:endParaRPr lang="en-US" smtClean="0">
              <a:latin typeface="Albertus (W1)"/>
            </a:endParaRPr>
          </a:p>
          <a:p>
            <a:pPr eaLnBrk="1" hangingPunct="1"/>
            <a:endParaRPr lang="en-US" smtClean="0">
              <a:latin typeface="Albertus (W1)"/>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751624DA-7E36-400F-BBF1-5C462D318C5A}" type="slidenum">
              <a:rPr lang="en-US" smtClean="0"/>
              <a:pPr/>
              <a:t>37</a:t>
            </a:fld>
            <a:endParaRPr lang="en-US" smtClean="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Strategic BI is used in the planning stages that are implemented with the help of Operational BI and refined with Tactical BI.</a:t>
            </a:r>
          </a:p>
          <a:p>
            <a:pPr eaLnBrk="1" hangingPunct="1"/>
            <a:r>
              <a:rPr lang="en-US" smtClean="0">
                <a:latin typeface="Albertus (W1)"/>
              </a:rPr>
              <a:t>True Value Hardware has used BI software to improve distribution efficiency and reduce inventory cost by US$50 million. The marketing department tracks the popularity of promotions by store or region and, using historic data from its data warehouse, ensures stores have adequate inventory. The companies investment in BI achieve a positive ROI in five or six months.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60F76D67-BF85-4878-8C29-6BDC81917EBC}" type="slidenum">
              <a:rPr lang="en-US" smtClean="0"/>
              <a:pPr/>
              <a:t>39</a:t>
            </a:fld>
            <a:endParaRPr lang="en-US" smtClean="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Albertus (W1)"/>
              </a:rPr>
              <a:t>Data latency </a:t>
            </a:r>
            <a:r>
              <a:rPr lang="en-US" dirty="0" smtClean="0">
                <a:latin typeface="Albertus (W1)"/>
              </a:rPr>
              <a:t>is the time needed to make transactional data ready for analysis.</a:t>
            </a:r>
          </a:p>
          <a:p>
            <a:pPr eaLnBrk="1" hangingPunct="1"/>
            <a:r>
              <a:rPr lang="en-US" b="1" dirty="0" smtClean="0">
                <a:latin typeface="Albertus (W1)"/>
              </a:rPr>
              <a:t>Analysis latency</a:t>
            </a:r>
            <a:r>
              <a:rPr lang="en-US" dirty="0" smtClean="0">
                <a:latin typeface="Albertus (W1)"/>
              </a:rPr>
              <a:t> is the time from which data is made available and analysis of it is completed.</a:t>
            </a:r>
          </a:p>
          <a:p>
            <a:pPr eaLnBrk="1" hangingPunct="1"/>
            <a:r>
              <a:rPr lang="en-US" b="1" dirty="0" smtClean="0">
                <a:latin typeface="Albertus (W1)"/>
              </a:rPr>
              <a:t>Decision latency </a:t>
            </a:r>
            <a:r>
              <a:rPr lang="en-US" dirty="0" smtClean="0">
                <a:latin typeface="Albertus (W1)"/>
              </a:rPr>
              <a:t> is the time it takes a human to comprehend the analysis and take appropriate action.</a:t>
            </a:r>
            <a:endParaRPr lang="en-US" b="1" dirty="0" smtClean="0">
              <a:latin typeface="Albertus (W1)"/>
            </a:endParaRPr>
          </a:p>
          <a:p>
            <a:pPr eaLnBrk="1" hangingPunct="1"/>
            <a:endParaRPr lang="en-US" dirty="0" smtClean="0">
              <a:latin typeface="Albertus (W1)"/>
            </a:endParaRPr>
          </a:p>
          <a:p>
            <a:pPr eaLnBrk="1" hangingPunct="1"/>
            <a:r>
              <a:rPr lang="en-US" dirty="0" smtClean="0">
                <a:latin typeface="Albertus (W1)"/>
              </a:rPr>
              <a:t>Walk students through the diagram which illustrates response time and business value. </a:t>
            </a:r>
          </a:p>
          <a:p>
            <a:pPr lvl="1" eaLnBrk="1" hangingPunct="1"/>
            <a:r>
              <a:rPr lang="en-US" dirty="0" smtClean="0">
                <a:latin typeface="Albertus (W1)"/>
              </a:rPr>
              <a:t>The longer or farther it takes to implement a decision, the less business value there is as a result.</a:t>
            </a:r>
          </a:p>
          <a:p>
            <a:pPr lvl="1" eaLnBrk="1" hangingPunct="1"/>
            <a:r>
              <a:rPr lang="en-US" dirty="0" smtClean="0">
                <a:latin typeface="Albertus (W1)"/>
              </a:rPr>
              <a:t>The horizontal axis is time or distance. The vertical axis is business value. The curve shows diminishing returns across the time/distance horizon.</a:t>
            </a:r>
          </a:p>
          <a:p>
            <a:pPr lvl="1" eaLnBrk="1" hangingPunct="1"/>
            <a:r>
              <a:rPr lang="en-US" dirty="0" smtClean="0">
                <a:latin typeface="Albertus (W1)"/>
              </a:rPr>
              <a:t>The curve is segmented by the stages of getting the business, acquiring the data, transforming into information and finally taking action.</a:t>
            </a:r>
          </a:p>
          <a:p>
            <a:pPr lvl="1" eaLnBrk="1" hangingPunct="1"/>
            <a:r>
              <a:rPr lang="en-US" dirty="0" smtClean="0">
                <a:latin typeface="Albertus (W1)"/>
              </a:rPr>
              <a:t>With Strategic, Operational and Tactical BI the lags diminish and business value is added.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F5E3ACD6-B069-4E5B-ABC4-2D36587A566F}" type="slidenum">
              <a:rPr lang="en-US" smtClean="0"/>
              <a:pPr/>
              <a:t>4</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latin typeface="Albertus (W1)"/>
              </a:rPr>
              <a:t>CLASSROOM EXERCISE </a:t>
            </a:r>
          </a:p>
          <a:p>
            <a:pPr eaLnBrk="1" hangingPunct="1"/>
            <a:r>
              <a:rPr lang="en-US" b="1" smtClean="0">
                <a:latin typeface="Albertus (W1)"/>
              </a:rPr>
              <a:t>Understanding Information’s Quality </a:t>
            </a:r>
            <a:endParaRPr lang="en-US" smtClean="0">
              <a:latin typeface="Albertus (W1)"/>
            </a:endParaRPr>
          </a:p>
          <a:p>
            <a:pPr eaLnBrk="1" hangingPunct="1"/>
            <a:r>
              <a:rPr lang="en-US" smtClean="0">
                <a:latin typeface="Albertus (W1)"/>
              </a:rPr>
              <a:t>Break your students into groups and ask them to compile a list of all of the issues found in the table on page 5 of the Chapter 7 Instructor’s Manual – cut and paste onto a slide or display on the projector)</a:t>
            </a:r>
          </a:p>
          <a:p>
            <a:pPr eaLnBrk="1" hangingPunct="1"/>
            <a:r>
              <a:rPr lang="en-US" smtClean="0">
                <a:latin typeface="Albertus (W1)"/>
              </a:rPr>
              <a:t>Ask your students to also list why most low quality information errors occur and what an organization can do to help implement high quality information</a:t>
            </a:r>
            <a:endParaRPr lang="en-US" b="1" smtClean="0">
              <a:latin typeface="Albertus (W1)"/>
            </a:endParaRPr>
          </a:p>
          <a:p>
            <a:pPr eaLnBrk="1" hangingPunct="1"/>
            <a:endParaRPr lang="en-US" smtClean="0">
              <a:latin typeface="Albertus (W1)"/>
            </a:endParaRPr>
          </a:p>
          <a:p>
            <a:pPr eaLnBrk="1" hangingPunct="1"/>
            <a:endParaRPr lang="en-US" smtClean="0">
              <a:latin typeface="Albertus (W1)"/>
            </a:endParaRPr>
          </a:p>
          <a:p>
            <a:pPr eaLnBrk="1" hangingPunct="1"/>
            <a:endParaRPr lang="en-US" smtClean="0">
              <a:latin typeface="Albertus (W1)"/>
            </a:endParaRPr>
          </a:p>
          <a:p>
            <a:pPr eaLnBrk="1" hangingPunct="1"/>
            <a:endParaRPr lang="en-US" smtClean="0">
              <a:latin typeface="Albertus (W1)"/>
            </a:endParaRPr>
          </a:p>
          <a:p>
            <a:pPr eaLnBrk="1" hangingPunct="1"/>
            <a:endParaRPr lang="en-US" smtClean="0">
              <a:latin typeface="Albertus (W1)"/>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lbertus (W1)"/>
              </a:rPr>
              <a:t>Analysts can put together data and visualize it to reveal interesting correlations, inherent trends and patterns in information.</a:t>
            </a:r>
          </a:p>
          <a:p>
            <a:endParaRPr lang="en-US" dirty="0" smtClean="0">
              <a:latin typeface="Albertus (W1)"/>
            </a:endParaRPr>
          </a:p>
          <a:p>
            <a:r>
              <a:rPr lang="en-US" dirty="0" smtClean="0">
                <a:latin typeface="Albertus (W1)"/>
              </a:rPr>
              <a:t>Have your students visit Information is Beautiful, Ideas, Issues, Knowledge, data—visualized. Here they can, in the words of the web site, “Slice, dice and flip data … with these interactive visualizations.”</a:t>
            </a:r>
            <a:endParaRPr lang="en-CA" dirty="0" smtClean="0">
              <a:latin typeface="Albertus (W1)"/>
            </a:endParaRPr>
          </a:p>
        </p:txBody>
      </p:sp>
      <p:sp>
        <p:nvSpPr>
          <p:cNvPr id="1290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BD1DD695-3648-49E0-8952-50CBD3EAB52C}" type="slidenum">
              <a:rPr lang="en-US" smtClean="0"/>
              <a:pPr/>
              <a:t>43</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5DF2AEBF-1D06-4A91-AB30-94D2DB19EBA5}" type="slidenum">
              <a:rPr lang="en-US" smtClean="0"/>
              <a:pPr/>
              <a:t>45</a:t>
            </a:fld>
            <a:endParaRPr lang="en-US" smtClean="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smtClean="0">
                <a:latin typeface="Albertus (W1)"/>
              </a:rPr>
              <a:t>Some examples of cluster analysis include:</a:t>
            </a:r>
          </a:p>
          <a:p>
            <a:pPr marL="423863" lvl="1" indent="-190500"/>
            <a:r>
              <a:rPr lang="en-US" smtClean="0">
                <a:latin typeface="Albertus (W1)"/>
              </a:rPr>
              <a:t>Consumer goods by content, brand loyalty or similarity </a:t>
            </a:r>
          </a:p>
          <a:p>
            <a:pPr marL="423863" lvl="1" indent="-190500"/>
            <a:r>
              <a:rPr lang="en-US" smtClean="0">
                <a:latin typeface="Albertus (W1)"/>
              </a:rPr>
              <a:t>Product market typology for tailoring sales strategies </a:t>
            </a:r>
          </a:p>
          <a:p>
            <a:pPr marL="423863" lvl="1" indent="-190500"/>
            <a:r>
              <a:rPr lang="en-US" smtClean="0">
                <a:latin typeface="Albertus (W1)"/>
              </a:rPr>
              <a:t>Retail store layouts and sales performances </a:t>
            </a:r>
          </a:p>
          <a:p>
            <a:pPr marL="423863" lvl="1" indent="-190500"/>
            <a:r>
              <a:rPr lang="en-US" smtClean="0">
                <a:latin typeface="Albertus (W1)"/>
              </a:rPr>
              <a:t>Corporate decision strategies using social preferences </a:t>
            </a:r>
          </a:p>
          <a:p>
            <a:pPr marL="423863" lvl="1" indent="-190500"/>
            <a:r>
              <a:rPr lang="en-US" smtClean="0">
                <a:latin typeface="Albertus (W1)"/>
              </a:rPr>
              <a:t>Control, communication, and distribution of organizations </a:t>
            </a:r>
          </a:p>
          <a:p>
            <a:pPr marL="423863" lvl="1" indent="-190500"/>
            <a:r>
              <a:rPr lang="en-US" smtClean="0">
                <a:latin typeface="Albertus (W1)"/>
              </a:rPr>
              <a:t>Industry processes, products, and materials </a:t>
            </a:r>
          </a:p>
          <a:p>
            <a:pPr marL="423863" lvl="1" indent="-190500"/>
            <a:r>
              <a:rPr lang="en-US" smtClean="0">
                <a:latin typeface="Albertus (W1)"/>
              </a:rPr>
              <a:t>Design of assembly line control functions </a:t>
            </a:r>
          </a:p>
          <a:p>
            <a:pPr marL="423863" lvl="1" indent="-190500"/>
            <a:r>
              <a:rPr lang="en-US" smtClean="0">
                <a:latin typeface="Albertus (W1)"/>
              </a:rPr>
              <a:t>Character recognition logic in OCR readers </a:t>
            </a:r>
          </a:p>
          <a:p>
            <a:pPr marL="423863" lvl="1" indent="-190500"/>
            <a:r>
              <a:rPr lang="en-US" smtClean="0">
                <a:latin typeface="Albertus (W1)"/>
              </a:rPr>
              <a:t>Data base relationships in management information systems</a:t>
            </a:r>
          </a:p>
          <a:p>
            <a:pPr marL="190500" indent="-190500"/>
            <a:endParaRPr lang="en-US" smtClean="0">
              <a:latin typeface="Albertus (W1)"/>
            </a:endParaRPr>
          </a:p>
          <a:p>
            <a:pPr marL="190500" indent="-190500"/>
            <a:endParaRPr lang="en-US" smtClean="0">
              <a:latin typeface="Albertus (W1)"/>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34D5A397-BEFA-451E-B72D-1FA949DE144C}" type="slidenum">
              <a:rPr lang="en-US" smtClean="0"/>
              <a:pPr/>
              <a:t>46</a:t>
            </a:fld>
            <a:endParaRPr lang="en-US" smtClean="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smtClean="0">
                <a:latin typeface="Albertus (W1)"/>
              </a:rPr>
              <a:t>Maytag uses association detection to ensure that each generation of appliances is better than the previous generation</a:t>
            </a:r>
          </a:p>
          <a:p>
            <a:pPr marL="190500" indent="-190500"/>
            <a:r>
              <a:rPr lang="en-US" smtClean="0">
                <a:latin typeface="Albertus (W1)"/>
              </a:rPr>
              <a:t>Maytag’s warranty analysis tool automatically detects potential issues, provides quick and easy access to reports, and performs multidimensional analysis on all warranty information  </a:t>
            </a:r>
          </a:p>
          <a:p>
            <a:pPr marL="190500" lvl="1" indent="-190500">
              <a:buFontTx/>
              <a:buChar char="•"/>
            </a:pPr>
            <a:r>
              <a:rPr lang="en-US" b="1" i="1" smtClean="0">
                <a:latin typeface="Albertus (W1)"/>
              </a:rPr>
              <a:t>Market basket analysis</a:t>
            </a:r>
            <a:r>
              <a:rPr lang="en-US" smtClean="0">
                <a:latin typeface="Albertus (W1)"/>
              </a:rPr>
              <a:t> – analyzes such items as Web sites and checkout scanner information to detect customers’ buying behavior and predict future behavior by identifying affinities among customers’ choices of products and services</a:t>
            </a:r>
          </a:p>
          <a:p>
            <a:pPr marL="190500" indent="-190500"/>
            <a:endParaRPr lang="en-US" smtClean="0">
              <a:latin typeface="Albertus (W1)"/>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0D159AC6-52D7-4BB2-9B35-3BDD8D274559}" type="slidenum">
              <a:rPr lang="en-US" smtClean="0"/>
              <a:pPr/>
              <a:t>47</a:t>
            </a:fld>
            <a:endParaRPr lang="en-US" smtClean="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smtClean="0">
                <a:latin typeface="Albertus (W1)"/>
              </a:rPr>
              <a:t>Kraft uses statistical analysis to assure consistent flavor, color, aroma, texture, and appearance for all of its lines of foods</a:t>
            </a:r>
          </a:p>
          <a:p>
            <a:pPr marL="190500" indent="-190500"/>
            <a:r>
              <a:rPr lang="en-US" smtClean="0">
                <a:latin typeface="Albertus (W1)"/>
              </a:rPr>
              <a:t>Kraft evaluates every manufacturing procedure, from recipe instructions to cookie dough shapes and sizes to ensure that the billions of Kraft products that reach consumers each year taste great (and the same) with every bite</a:t>
            </a:r>
          </a:p>
          <a:p>
            <a:pPr marL="190500" indent="-190500"/>
            <a:r>
              <a:rPr lang="en-US" smtClean="0">
                <a:latin typeface="Albertus (W1)"/>
              </a:rPr>
              <a:t>Nestle Italiana uses data mining and statistical analysis to determine production forecasts for seasonal confectionery products</a:t>
            </a:r>
          </a:p>
          <a:p>
            <a:pPr marL="190500" indent="-190500"/>
            <a:r>
              <a:rPr lang="en-US" smtClean="0">
                <a:latin typeface="Albertus (W1)"/>
              </a:rPr>
              <a:t>The company’s data-mining solution gathers, organizes, and analyzes massive volumes of information to produce powerful models that identify trends and predict confectionery sales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94BF7308-A99B-4FD0-9223-2F5A3D924CB5}" type="slidenum">
              <a:rPr lang="en-US" smtClean="0"/>
              <a:pPr/>
              <a:t>50</a:t>
            </a:fld>
            <a:endParaRPr lang="en-US" smtClean="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90550" indent="-533400" eaLnBrk="1" hangingPunct="1"/>
            <a:r>
              <a:rPr lang="en-US" b="1" smtClean="0">
                <a:latin typeface="Albertus (W1)"/>
              </a:rPr>
              <a:t>Single Point of Access for all Users.</a:t>
            </a:r>
          </a:p>
          <a:p>
            <a:pPr marL="590550" indent="-533400" eaLnBrk="1" hangingPunct="1">
              <a:buFontTx/>
              <a:buNone/>
            </a:pPr>
            <a:r>
              <a:rPr lang="en-US" b="1" smtClean="0">
                <a:latin typeface="Albertus (W1)"/>
              </a:rPr>
              <a:t>	</a:t>
            </a:r>
            <a:r>
              <a:rPr lang="en-US" smtClean="0">
                <a:latin typeface="Albertus (W1)"/>
              </a:rPr>
              <a:t>All authorized users can access the central depository of data and analysis to create reports relevant to their needs. BI provides an easy-to-understand, non-technical, graphical user interface.</a:t>
            </a:r>
            <a:endParaRPr lang="en-US" b="1" smtClean="0">
              <a:latin typeface="Albertus (W1)"/>
            </a:endParaRPr>
          </a:p>
          <a:p>
            <a:pPr marL="590550" indent="-533400" eaLnBrk="1" hangingPunct="1"/>
            <a:r>
              <a:rPr lang="en-US" b="1" smtClean="0">
                <a:latin typeface="Albertus (W1)"/>
              </a:rPr>
              <a:t>BI across Organizational Departments.</a:t>
            </a:r>
          </a:p>
          <a:p>
            <a:pPr marL="590550" indent="-533400" eaLnBrk="1" hangingPunct="1">
              <a:buFontTx/>
              <a:buNone/>
            </a:pPr>
            <a:r>
              <a:rPr lang="en-US" b="1" smtClean="0">
                <a:latin typeface="Albertus (W1)"/>
              </a:rPr>
              <a:t>	</a:t>
            </a:r>
            <a:r>
              <a:rPr lang="en-US" smtClean="0">
                <a:latin typeface="Albertus (W1)"/>
              </a:rPr>
              <a:t>Can be used at every step in the value chain.</a:t>
            </a:r>
          </a:p>
          <a:p>
            <a:pPr marL="590550" indent="-533400" eaLnBrk="1" hangingPunct="1">
              <a:buFontTx/>
              <a:buNone/>
            </a:pPr>
            <a:r>
              <a:rPr lang="en-US" smtClean="0">
                <a:latin typeface="Albertus (W1)"/>
              </a:rPr>
              <a:t>	Ask students to reflect on Porter’s Primary Activities. How would sales transactions data improve performance at each stage?</a:t>
            </a:r>
          </a:p>
          <a:p>
            <a:pPr marL="590550" indent="-533400" eaLnBrk="1" hangingPunct="1">
              <a:buFontTx/>
              <a:buNone/>
            </a:pPr>
            <a:r>
              <a:rPr lang="en-US" smtClean="0">
                <a:latin typeface="Albertus (W1)"/>
              </a:rPr>
              <a:t>	Ans. Answers will vary but examples would include: inbound logistics: prediction of necessary raw materials for future production; operations: scheduling and capacity optimization; outbound logistics: scheduling and capacity optimization; marketing and sales: optimizing the promotional campaign cycle, sales quotas; service: prediction of requirements.</a:t>
            </a:r>
            <a:endParaRPr lang="en-US" b="1" smtClean="0">
              <a:latin typeface="Albertus (W1)"/>
            </a:endParaRPr>
          </a:p>
          <a:p>
            <a:pPr marL="590550" indent="-533400" eaLnBrk="1" hangingPunct="1"/>
            <a:r>
              <a:rPr lang="en-US" b="1" smtClean="0">
                <a:latin typeface="Albertus (W1)"/>
              </a:rPr>
              <a:t>Up-to-the-Minute Information for Everyone</a:t>
            </a:r>
          </a:p>
          <a:p>
            <a:pPr marL="590550" indent="-533400" eaLnBrk="1" hangingPunct="1">
              <a:buFontTx/>
              <a:buNone/>
            </a:pPr>
            <a:r>
              <a:rPr lang="en-US" b="1" smtClean="0">
                <a:latin typeface="Albertus (W1)"/>
              </a:rPr>
              <a:t>	</a:t>
            </a:r>
            <a:r>
              <a:rPr lang="en-US" smtClean="0">
                <a:latin typeface="Albertus (W1)"/>
              </a:rPr>
              <a:t>Real time updates and scenario generation. Master Card Worldwide monitors day-to-day operations. It uses dynamically generated analysis to limit credit card fraud.</a:t>
            </a:r>
          </a:p>
          <a:p>
            <a:pPr marL="590550" indent="-533400" eaLnBrk="1" hangingPunct="1"/>
            <a:r>
              <a:rPr lang="en-US" sz="2800" smtClean="0">
                <a:latin typeface="Albertus (W1)"/>
              </a:rPr>
              <a:t>Categories of BI benefits:</a:t>
            </a:r>
          </a:p>
          <a:p>
            <a:pPr marL="1619250" lvl="2" indent="-533400" eaLnBrk="1" hangingPunct="1"/>
            <a:r>
              <a:rPr lang="en-US" smtClean="0">
                <a:latin typeface="Albertus (W1)"/>
              </a:rPr>
              <a:t>Direct quantifiable benefits. </a:t>
            </a:r>
            <a:r>
              <a:rPr lang="en-US" i="1" smtClean="0">
                <a:latin typeface="Albertus (W1)"/>
              </a:rPr>
              <a:t>Benefits to which actual metrics such as amount of dollars saved,  amount of response time reduced. </a:t>
            </a:r>
            <a:endParaRPr lang="en-US" smtClean="0">
              <a:latin typeface="Albertus (W1)"/>
            </a:endParaRPr>
          </a:p>
          <a:p>
            <a:pPr marL="1619250" lvl="2" indent="-533400" eaLnBrk="1" hangingPunct="1"/>
            <a:r>
              <a:rPr lang="en-US" smtClean="0">
                <a:latin typeface="Albertus (W1)"/>
              </a:rPr>
              <a:t>Indirect quantifiable benefits. </a:t>
            </a:r>
            <a:r>
              <a:rPr lang="en-US" i="1" smtClean="0">
                <a:latin typeface="Albertus (W1)"/>
              </a:rPr>
              <a:t>A benefit such as improved response time that may be due to other factors that BI but initial impetus may have been because of a business intelligence consciousness or a benefit that is due to other factors as well as BI.</a:t>
            </a:r>
            <a:endParaRPr lang="en-US" smtClean="0">
              <a:latin typeface="Albertus (W1)"/>
            </a:endParaRPr>
          </a:p>
          <a:p>
            <a:pPr marL="1619250" lvl="2" indent="-533400" eaLnBrk="1" hangingPunct="1"/>
            <a:r>
              <a:rPr lang="en-US" smtClean="0">
                <a:latin typeface="Albertus (W1)"/>
              </a:rPr>
              <a:t>Unpredictable benefits. </a:t>
            </a:r>
            <a:r>
              <a:rPr lang="en-US" i="1" smtClean="0">
                <a:latin typeface="Albertus (W1)"/>
              </a:rPr>
              <a:t>Pleasant surprises such as analysis revealing a new targert market or a new use for an old product.</a:t>
            </a:r>
            <a:endParaRPr lang="en-US" smtClean="0">
              <a:latin typeface="Albertus (W1)"/>
            </a:endParaRPr>
          </a:p>
          <a:p>
            <a:pPr marL="1619250" lvl="2" indent="-533400" eaLnBrk="1" hangingPunct="1"/>
            <a:r>
              <a:rPr lang="en-US" smtClean="0">
                <a:latin typeface="Albertus (W1)"/>
              </a:rPr>
              <a:t>Intangible benefits. </a:t>
            </a:r>
            <a:r>
              <a:rPr lang="en-US" i="1" smtClean="0">
                <a:latin typeface="Albertus (W1)"/>
              </a:rPr>
              <a:t>A general expectation that the change will positively impact the bottom line but cannot be immediately measured. Examples would include improved customer satisfaction and  improved product quality ratings.</a:t>
            </a:r>
            <a:endParaRPr lang="en-US" b="1" smtClean="0">
              <a:latin typeface="Albertus (W1)"/>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CA"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53</a:t>
            </a:fld>
            <a:endParaRPr lang="en-US"/>
          </a:p>
        </p:txBody>
      </p:sp>
    </p:spTree>
    <p:extLst>
      <p:ext uri="{BB962C8B-B14F-4D97-AF65-F5344CB8AC3E}">
        <p14:creationId xmlns:p14="http://schemas.microsoft.com/office/powerpoint/2010/main" val="150964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CA"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54</a:t>
            </a:fld>
            <a:endParaRPr lang="en-US"/>
          </a:p>
        </p:txBody>
      </p:sp>
    </p:spTree>
    <p:extLst>
      <p:ext uri="{BB962C8B-B14F-4D97-AF65-F5344CB8AC3E}">
        <p14:creationId xmlns:p14="http://schemas.microsoft.com/office/powerpoint/2010/main" val="15096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5FB401C1-96A0-4275-A02B-5681DA96C6CB}" type="slidenum">
              <a:rPr lang="en-US" smtClean="0"/>
              <a:pPr/>
              <a:t>5</a:t>
            </a:fld>
            <a:endParaRPr lang="en-US" smtClean="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dirty="0" smtClean="0">
                <a:latin typeface="Albertus (W1)"/>
              </a:rPr>
              <a:t>GREAT BUSINESS DECISIONS – Bill </a:t>
            </a:r>
            <a:r>
              <a:rPr lang="en-US" b="1" dirty="0" err="1" smtClean="0">
                <a:latin typeface="Albertus (W1)"/>
              </a:rPr>
              <a:t>Inmon</a:t>
            </a:r>
            <a:r>
              <a:rPr lang="en-US" b="1" dirty="0" smtClean="0">
                <a:latin typeface="Albertus (W1)"/>
              </a:rPr>
              <a:t> – The Father of the Data Warehouse</a:t>
            </a:r>
            <a:endParaRPr lang="en-US" dirty="0" smtClean="0">
              <a:latin typeface="Albertus (W1)"/>
            </a:endParaRPr>
          </a:p>
          <a:p>
            <a:pPr marL="190500" indent="-190500" eaLnBrk="1" hangingPunct="1"/>
            <a:r>
              <a:rPr lang="en-US" dirty="0" smtClean="0">
                <a:latin typeface="Albertus (W1)"/>
              </a:rPr>
              <a:t>Bill </a:t>
            </a:r>
            <a:r>
              <a:rPr lang="en-US" dirty="0" err="1" smtClean="0">
                <a:latin typeface="Albertus (W1)"/>
              </a:rPr>
              <a:t>Inmon</a:t>
            </a:r>
            <a:r>
              <a:rPr lang="en-US" dirty="0" smtClean="0">
                <a:latin typeface="Albertus (W1)"/>
              </a:rPr>
              <a:t>, is recognized as the "father of the data warehouse" and co-creator of the "Corporate Information Factory." He has 35 years of experience in database technology management and data warehouse design. He is known globally for his seminars on developing data warehouses and has been a keynote speaker for every major computing association and many industry conferences, seminars, and tradeshows.</a:t>
            </a:r>
          </a:p>
          <a:p>
            <a:pPr marL="190500" indent="-190500" eaLnBrk="1" hangingPunct="1"/>
            <a:r>
              <a:rPr lang="en-US" dirty="0" smtClean="0">
                <a:latin typeface="Albertus (W1)"/>
              </a:rPr>
              <a:t>As an author, Bill has written about a variety of topics on the building, usage, and maintenance of the data warehouse and the Corporate Information Factory. He has written more than 650 articles, many of them published in major computer journals such as </a:t>
            </a:r>
            <a:r>
              <a:rPr lang="en-US" dirty="0" err="1" smtClean="0">
                <a:latin typeface="Albertus (W1)"/>
              </a:rPr>
              <a:t>Datamation</a:t>
            </a:r>
            <a:r>
              <a:rPr lang="en-US" dirty="0" smtClean="0">
                <a:latin typeface="Albertus (W1)"/>
              </a:rPr>
              <a:t>, </a:t>
            </a:r>
            <a:r>
              <a:rPr lang="en-US" dirty="0" err="1" smtClean="0">
                <a:latin typeface="Albertus (W1)"/>
              </a:rPr>
              <a:t>ComputerWorld</a:t>
            </a:r>
            <a:r>
              <a:rPr lang="en-US" dirty="0" smtClean="0">
                <a:latin typeface="Albertus (W1)"/>
              </a:rPr>
              <a:t>, DM Review and Byte Magazine. Bill currently publishes a free weekly newsletter for the Business Intelligence Network, and has been a major contributor since its inception. http://www.b-eye-network.com/home/ </a:t>
            </a:r>
          </a:p>
          <a:p>
            <a:pPr marL="190500" indent="-190500" eaLnBrk="1" hangingPunct="1"/>
            <a:endParaRPr lang="en-US" dirty="0" smtClean="0">
              <a:latin typeface="Albertus (W1)"/>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B2CEB2E9-B5CD-4BED-B7F5-456B12838A84}" type="slidenum">
              <a:rPr lang="en-US" smtClean="0"/>
              <a:pPr/>
              <a:t>9</a:t>
            </a:fld>
            <a:endParaRPr lang="en-US" smtClean="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The ETL process gathers data from the internal and external databases and passes it to the data warehouse.</a:t>
            </a:r>
          </a:p>
          <a:p>
            <a:pPr eaLnBrk="1" hangingPunct="1"/>
            <a:r>
              <a:rPr lang="en-US" smtClean="0">
                <a:latin typeface="Albertus (W1)"/>
              </a:rPr>
              <a:t>The ETL process also gathers data from the data warehouse and passes it to the data marts.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E9543A01-F727-48F2-A6A5-A56B605EC3EB}" type="slidenum">
              <a:rPr lang="en-US" smtClean="0"/>
              <a:pPr/>
              <a:t>10</a:t>
            </a:fld>
            <a:endParaRPr lang="en-US" smtClean="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The data warehouse modeled in the above figure compiles information from internal databases or transactional/operational databases and external databases through ETL.</a:t>
            </a:r>
          </a:p>
          <a:p>
            <a:pPr eaLnBrk="1" hangingPunct="1"/>
            <a:r>
              <a:rPr lang="en-US" smtClean="0">
                <a:latin typeface="Albertus (W1)"/>
              </a:rPr>
              <a:t>It then send subsets of information to the data marts through the ETL process.</a:t>
            </a:r>
          </a:p>
          <a:p>
            <a:pPr eaLnBrk="1" hangingPunct="1"/>
            <a:r>
              <a:rPr lang="en-US" smtClean="0">
                <a:latin typeface="Albertus (W1)"/>
              </a:rPr>
              <a:t>Ask your students to distinguish between a data warehouse and a data mart?</a:t>
            </a:r>
          </a:p>
          <a:p>
            <a:pPr lvl="1" eaLnBrk="1" hangingPunct="1"/>
            <a:r>
              <a:rPr lang="en-US" smtClean="0">
                <a:latin typeface="Albertus (W1)"/>
              </a:rPr>
              <a:t>Ans:  A data warehouse has an enterprise-wide organizational focus, while a data mart focuses on a subset of information for a given business unit such as finance.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239FAE44-1CB3-4313-9726-6DC336131226}" type="slidenum">
              <a:rPr lang="en-US" smtClean="0"/>
              <a:pPr/>
              <a:t>12</a:t>
            </a:fld>
            <a:endParaRPr lang="en-US" smtClean="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Each layer in a data warehouse or data mart represents information according to an additional dimension</a:t>
            </a:r>
          </a:p>
          <a:p>
            <a:pPr eaLnBrk="1" hangingPunct="1"/>
            <a:r>
              <a:rPr lang="en-US" smtClean="0">
                <a:latin typeface="Albertus (W1)"/>
              </a:rPr>
              <a:t>Dimensions could include such things as:</a:t>
            </a:r>
          </a:p>
          <a:p>
            <a:pPr lvl="1" eaLnBrk="1" hangingPunct="1"/>
            <a:r>
              <a:rPr lang="en-US" smtClean="0">
                <a:latin typeface="Albertus (W1)"/>
              </a:rPr>
              <a:t>Products</a:t>
            </a:r>
          </a:p>
          <a:p>
            <a:pPr lvl="1" eaLnBrk="1" hangingPunct="1"/>
            <a:r>
              <a:rPr lang="en-US" smtClean="0">
                <a:latin typeface="Albertus (W1)"/>
              </a:rPr>
              <a:t>Promotions</a:t>
            </a:r>
          </a:p>
          <a:p>
            <a:pPr lvl="1" eaLnBrk="1" hangingPunct="1"/>
            <a:r>
              <a:rPr lang="en-US" smtClean="0">
                <a:latin typeface="Albertus (W1)"/>
              </a:rPr>
              <a:t>Stores</a:t>
            </a:r>
          </a:p>
          <a:p>
            <a:pPr lvl="1" eaLnBrk="1" hangingPunct="1"/>
            <a:r>
              <a:rPr lang="en-US" smtClean="0">
                <a:latin typeface="Albertus (W1)"/>
              </a:rPr>
              <a:t>Category</a:t>
            </a:r>
          </a:p>
          <a:p>
            <a:pPr lvl="1" eaLnBrk="1" hangingPunct="1"/>
            <a:r>
              <a:rPr lang="en-US" smtClean="0">
                <a:latin typeface="Albertus (W1)"/>
              </a:rPr>
              <a:t>Region</a:t>
            </a:r>
          </a:p>
          <a:p>
            <a:pPr lvl="1" eaLnBrk="1" hangingPunct="1"/>
            <a:r>
              <a:rPr lang="en-US" smtClean="0">
                <a:latin typeface="Albertus (W1)"/>
              </a:rPr>
              <a:t>Stock price</a:t>
            </a:r>
          </a:p>
          <a:p>
            <a:pPr lvl="1" eaLnBrk="1" hangingPunct="1"/>
            <a:r>
              <a:rPr lang="en-US" smtClean="0">
                <a:latin typeface="Albertus (W1)"/>
              </a:rPr>
              <a:t>Date</a:t>
            </a:r>
          </a:p>
          <a:p>
            <a:pPr lvl="1" eaLnBrk="1" hangingPunct="1"/>
            <a:r>
              <a:rPr lang="en-US" smtClean="0">
                <a:latin typeface="Albertus (W1)"/>
              </a:rPr>
              <a:t>Time</a:t>
            </a:r>
          </a:p>
          <a:p>
            <a:pPr lvl="1" eaLnBrk="1" hangingPunct="1"/>
            <a:r>
              <a:rPr lang="en-US" smtClean="0">
                <a:latin typeface="Albertus (W1)"/>
              </a:rPr>
              <a:t>Weather</a:t>
            </a:r>
          </a:p>
          <a:p>
            <a:pPr eaLnBrk="1" hangingPunct="1"/>
            <a:r>
              <a:rPr lang="en-US" smtClean="0">
                <a:latin typeface="Albertus (W1)"/>
              </a:rPr>
              <a:t>Why is the ability to look at information based on different dimensions critical to a business’s success?</a:t>
            </a:r>
          </a:p>
          <a:p>
            <a:pPr lvl="1" eaLnBrk="1" hangingPunct="1"/>
            <a:r>
              <a:rPr lang="en-US" smtClean="0">
                <a:latin typeface="Albertus (W1)"/>
              </a:rPr>
              <a:t>Ans:  The ability to look at information from different dimensions can add tremendous business insight</a:t>
            </a:r>
          </a:p>
          <a:p>
            <a:pPr lvl="1" eaLnBrk="1" hangingPunct="1"/>
            <a:r>
              <a:rPr lang="en-US" smtClean="0">
                <a:latin typeface="Albertus (W1)"/>
              </a:rPr>
              <a:t>By slicing-and-dicing the information a business can uncover great unexpected insights.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367EBB38-FF80-49B5-8C8E-26A5DAFCEDB3}" type="slidenum">
              <a:rPr lang="en-US" smtClean="0"/>
              <a:pPr/>
              <a:t>14</a:t>
            </a:fld>
            <a:endParaRPr lang="en-US" smtClean="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Users can slice and dice the cube to drill down into the information.</a:t>
            </a:r>
          </a:p>
          <a:p>
            <a:pPr eaLnBrk="1" hangingPunct="1"/>
            <a:r>
              <a:rPr lang="en-US" smtClean="0">
                <a:latin typeface="Albertus (W1)"/>
              </a:rPr>
              <a:t>Cube A represents store information (the layers), product information (the rows), and promotion information (the columns).</a:t>
            </a:r>
          </a:p>
          <a:p>
            <a:pPr eaLnBrk="1" hangingPunct="1"/>
            <a:r>
              <a:rPr lang="en-US" smtClean="0">
                <a:latin typeface="Albertus (W1)"/>
              </a:rPr>
              <a:t>Cube B represents a slice of information displaying promotion II for all products at all stores</a:t>
            </a:r>
          </a:p>
          <a:p>
            <a:pPr eaLnBrk="1" hangingPunct="1"/>
            <a:r>
              <a:rPr lang="en-US" smtClean="0">
                <a:latin typeface="Albertus (W1)"/>
              </a:rPr>
              <a:t>Cube C represents a slice of information displaying promotion III for product B at store 2.</a:t>
            </a:r>
          </a:p>
          <a:p>
            <a:pPr eaLnBrk="1" hangingPunct="1"/>
            <a:r>
              <a:rPr lang="en-US" b="1" smtClean="0">
                <a:latin typeface="Albertus (W1)"/>
              </a:rPr>
              <a:t>CLASSROOM EXERCISE</a:t>
            </a:r>
          </a:p>
          <a:p>
            <a:pPr eaLnBrk="1" hangingPunct="1"/>
            <a:r>
              <a:rPr lang="en-US" b="1" smtClean="0">
                <a:latin typeface="Albertus (W1)"/>
              </a:rPr>
              <a:t>Analyzing Multiple Dimensions of Information</a:t>
            </a:r>
            <a:endParaRPr lang="en-US" smtClean="0">
              <a:latin typeface="Albertus (W1)"/>
            </a:endParaRPr>
          </a:p>
          <a:p>
            <a:pPr lvl="1" eaLnBrk="1" hangingPunct="1"/>
            <a:r>
              <a:rPr lang="en-US" smtClean="0">
                <a:latin typeface="Albertus (W1)"/>
              </a:rPr>
              <a:t>Jump! is a company that specializes in making sports equipment, primarily basketballs, footballs, and soccer balls.  The company currently sells to four primary distributors and buys all of its raw materials and manufacturing materials from a single vendor.  Break your students into groups and ask them to develop a single cube of information that would give the company the greatest insight into its business (or business intelligence) given the following choices:</a:t>
            </a:r>
          </a:p>
          <a:p>
            <a:pPr lvl="3" eaLnBrk="1" hangingPunct="1">
              <a:buFont typeface="Wingdings" pitchFamily="2" charset="2"/>
              <a:buAutoNum type="arabicPeriod"/>
            </a:pPr>
            <a:r>
              <a:rPr lang="en-US" smtClean="0">
                <a:latin typeface="Albertus (W1)"/>
              </a:rPr>
              <a:t>Product A, B, C, and D,</a:t>
            </a:r>
          </a:p>
          <a:p>
            <a:pPr lvl="3" eaLnBrk="1" hangingPunct="1">
              <a:buFont typeface="Wingdings" pitchFamily="2" charset="2"/>
              <a:buAutoNum type="arabicPeriod"/>
            </a:pPr>
            <a:r>
              <a:rPr lang="en-US" smtClean="0">
                <a:latin typeface="Albertus (W1)"/>
              </a:rPr>
              <a:t>Distributor X, Y, and Z,</a:t>
            </a:r>
          </a:p>
          <a:p>
            <a:pPr lvl="3" eaLnBrk="1" hangingPunct="1">
              <a:buFont typeface="Wingdings" pitchFamily="2" charset="2"/>
              <a:buAutoNum type="arabicPeriod"/>
            </a:pPr>
            <a:r>
              <a:rPr lang="en-US" smtClean="0">
                <a:latin typeface="Albertus (W1)"/>
              </a:rPr>
              <a:t>Promotion I, II, and III,</a:t>
            </a:r>
          </a:p>
          <a:p>
            <a:pPr lvl="3" eaLnBrk="1" hangingPunct="1">
              <a:buFont typeface="Wingdings" pitchFamily="2" charset="2"/>
              <a:buAutoNum type="arabicPeriod"/>
            </a:pPr>
            <a:r>
              <a:rPr lang="en-US" smtClean="0">
                <a:latin typeface="Albertus (W1)"/>
              </a:rPr>
              <a:t>Sales,</a:t>
            </a:r>
          </a:p>
          <a:p>
            <a:pPr lvl="3" eaLnBrk="1" hangingPunct="1">
              <a:buFont typeface="Wingdings" pitchFamily="2" charset="2"/>
              <a:buAutoNum type="arabicPeriod"/>
            </a:pPr>
            <a:r>
              <a:rPr lang="en-US" smtClean="0">
                <a:latin typeface="Albertus (W1)"/>
              </a:rPr>
              <a:t>Season,</a:t>
            </a:r>
          </a:p>
          <a:p>
            <a:pPr lvl="3" eaLnBrk="1" hangingPunct="1">
              <a:buFont typeface="Wingdings" pitchFamily="2" charset="2"/>
              <a:buAutoNum type="arabicPeriod"/>
            </a:pPr>
            <a:r>
              <a:rPr lang="en-US" smtClean="0">
                <a:latin typeface="Albertus (W1)"/>
              </a:rPr>
              <a:t>Date/Time,</a:t>
            </a:r>
          </a:p>
          <a:p>
            <a:pPr lvl="3" eaLnBrk="1" hangingPunct="1">
              <a:buFont typeface="Wingdings" pitchFamily="2" charset="2"/>
              <a:buAutoNum type="arabicPeriod"/>
            </a:pPr>
            <a:r>
              <a:rPr lang="en-US" smtClean="0">
                <a:latin typeface="Albertus (W1)"/>
              </a:rPr>
              <a:t>Salespersons Karen and John, or,</a:t>
            </a:r>
          </a:p>
          <a:p>
            <a:pPr lvl="3" eaLnBrk="1" hangingPunct="1">
              <a:buFont typeface="Wingdings" pitchFamily="2" charset="2"/>
              <a:buAutoNum type="arabicPeriod"/>
            </a:pPr>
            <a:r>
              <a:rPr lang="en-US" smtClean="0">
                <a:latin typeface="Albertus (W1)"/>
              </a:rPr>
              <a:t>Vendor Smithson.</a:t>
            </a:r>
          </a:p>
          <a:p>
            <a:pPr lvl="2" eaLnBrk="1" hangingPunct="1"/>
            <a:r>
              <a:rPr lang="en-US" smtClean="0">
                <a:latin typeface="Albertus (W1)"/>
              </a:rPr>
              <a:t>Remember you can pick only 3 dimensions of information for the cube, they need to pick the best 3:</a:t>
            </a:r>
          </a:p>
          <a:p>
            <a:pPr lvl="3" eaLnBrk="1" hangingPunct="1"/>
            <a:r>
              <a:rPr lang="en-US" smtClean="0">
                <a:latin typeface="Albertus (W1)"/>
              </a:rPr>
              <a:t>Product</a:t>
            </a:r>
          </a:p>
          <a:p>
            <a:pPr lvl="3" eaLnBrk="1" hangingPunct="1"/>
            <a:r>
              <a:rPr lang="en-US" smtClean="0">
                <a:latin typeface="Albertus (W1)"/>
              </a:rPr>
              <a:t>Sales</a:t>
            </a:r>
          </a:p>
          <a:p>
            <a:pPr lvl="3" eaLnBrk="1" hangingPunct="1"/>
            <a:r>
              <a:rPr lang="en-US" smtClean="0">
                <a:latin typeface="Albertus (W1)"/>
              </a:rPr>
              <a:t>Promotion.</a:t>
            </a:r>
          </a:p>
          <a:p>
            <a:pPr lvl="4" eaLnBrk="1" hangingPunct="1"/>
            <a:r>
              <a:rPr lang="en-US" smtClean="0">
                <a:latin typeface="Albertus (W1)"/>
              </a:rPr>
              <a:t>These give the three most business-critical pieces of information.</a:t>
            </a:r>
          </a:p>
          <a:p>
            <a:pPr lvl="2" eaLnBrk="1" hangingPunct="1">
              <a:buFontTx/>
              <a:buNone/>
            </a:pPr>
            <a:endParaRPr lang="en-US" smtClean="0">
              <a:latin typeface="Albertus (W1)"/>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367EBB38-FF80-49B5-8C8E-26A5DAFCEDB3}" type="slidenum">
              <a:rPr lang="en-US" smtClean="0"/>
              <a:pPr/>
              <a:t>15</a:t>
            </a:fld>
            <a:endParaRPr lang="en-US" smtClean="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lbertus (W1)"/>
              </a:rPr>
              <a:t>Users can slice and dice the cube to drill down into the information.</a:t>
            </a:r>
          </a:p>
          <a:p>
            <a:pPr eaLnBrk="1" hangingPunct="1"/>
            <a:r>
              <a:rPr lang="en-US" smtClean="0">
                <a:latin typeface="Albertus (W1)"/>
              </a:rPr>
              <a:t>Cube A represents store information (the layers), product information (the rows), and promotion information (the columns).</a:t>
            </a:r>
          </a:p>
          <a:p>
            <a:pPr eaLnBrk="1" hangingPunct="1"/>
            <a:r>
              <a:rPr lang="en-US" smtClean="0">
                <a:latin typeface="Albertus (W1)"/>
              </a:rPr>
              <a:t>Cube B represents a slice of information displaying promotion II for all products at all stores</a:t>
            </a:r>
          </a:p>
          <a:p>
            <a:pPr eaLnBrk="1" hangingPunct="1"/>
            <a:r>
              <a:rPr lang="en-US" smtClean="0">
                <a:latin typeface="Albertus (W1)"/>
              </a:rPr>
              <a:t>Cube C represents a slice of information displaying promotion III for product B at store 2.</a:t>
            </a:r>
          </a:p>
          <a:p>
            <a:pPr eaLnBrk="1" hangingPunct="1"/>
            <a:r>
              <a:rPr lang="en-US" b="1" smtClean="0">
                <a:latin typeface="Albertus (W1)"/>
              </a:rPr>
              <a:t>CLASSROOM EXERCISE</a:t>
            </a:r>
          </a:p>
          <a:p>
            <a:pPr eaLnBrk="1" hangingPunct="1"/>
            <a:r>
              <a:rPr lang="en-US" b="1" smtClean="0">
                <a:latin typeface="Albertus (W1)"/>
              </a:rPr>
              <a:t>Analyzing Multiple Dimensions of Information</a:t>
            </a:r>
            <a:endParaRPr lang="en-US" smtClean="0">
              <a:latin typeface="Albertus (W1)"/>
            </a:endParaRPr>
          </a:p>
          <a:p>
            <a:pPr lvl="1" eaLnBrk="1" hangingPunct="1"/>
            <a:r>
              <a:rPr lang="en-US" smtClean="0">
                <a:latin typeface="Albertus (W1)"/>
              </a:rPr>
              <a:t>Jump! is a company that specializes in making sports equipment, primarily basketballs, footballs, and soccer balls.  The company currently sells to four primary distributors and buys all of its raw materials and manufacturing materials from a single vendor.  Break your students into groups and ask them to develop a single cube of information that would give the company the greatest insight into its business (or business intelligence) given the following choices:</a:t>
            </a:r>
          </a:p>
          <a:p>
            <a:pPr lvl="3" eaLnBrk="1" hangingPunct="1">
              <a:buFont typeface="Wingdings" pitchFamily="2" charset="2"/>
              <a:buAutoNum type="arabicPeriod"/>
            </a:pPr>
            <a:r>
              <a:rPr lang="en-US" smtClean="0">
                <a:latin typeface="Albertus (W1)"/>
              </a:rPr>
              <a:t>Product A, B, C, and D,</a:t>
            </a:r>
          </a:p>
          <a:p>
            <a:pPr lvl="3" eaLnBrk="1" hangingPunct="1">
              <a:buFont typeface="Wingdings" pitchFamily="2" charset="2"/>
              <a:buAutoNum type="arabicPeriod"/>
            </a:pPr>
            <a:r>
              <a:rPr lang="en-US" smtClean="0">
                <a:latin typeface="Albertus (W1)"/>
              </a:rPr>
              <a:t>Distributor X, Y, and Z,</a:t>
            </a:r>
          </a:p>
          <a:p>
            <a:pPr lvl="3" eaLnBrk="1" hangingPunct="1">
              <a:buFont typeface="Wingdings" pitchFamily="2" charset="2"/>
              <a:buAutoNum type="arabicPeriod"/>
            </a:pPr>
            <a:r>
              <a:rPr lang="en-US" smtClean="0">
                <a:latin typeface="Albertus (W1)"/>
              </a:rPr>
              <a:t>Promotion I, II, and III,</a:t>
            </a:r>
          </a:p>
          <a:p>
            <a:pPr lvl="3" eaLnBrk="1" hangingPunct="1">
              <a:buFont typeface="Wingdings" pitchFamily="2" charset="2"/>
              <a:buAutoNum type="arabicPeriod"/>
            </a:pPr>
            <a:r>
              <a:rPr lang="en-US" smtClean="0">
                <a:latin typeface="Albertus (W1)"/>
              </a:rPr>
              <a:t>Sales,</a:t>
            </a:r>
          </a:p>
          <a:p>
            <a:pPr lvl="3" eaLnBrk="1" hangingPunct="1">
              <a:buFont typeface="Wingdings" pitchFamily="2" charset="2"/>
              <a:buAutoNum type="arabicPeriod"/>
            </a:pPr>
            <a:r>
              <a:rPr lang="en-US" smtClean="0">
                <a:latin typeface="Albertus (W1)"/>
              </a:rPr>
              <a:t>Season,</a:t>
            </a:r>
          </a:p>
          <a:p>
            <a:pPr lvl="3" eaLnBrk="1" hangingPunct="1">
              <a:buFont typeface="Wingdings" pitchFamily="2" charset="2"/>
              <a:buAutoNum type="arabicPeriod"/>
            </a:pPr>
            <a:r>
              <a:rPr lang="en-US" smtClean="0">
                <a:latin typeface="Albertus (W1)"/>
              </a:rPr>
              <a:t>Date/Time,</a:t>
            </a:r>
          </a:p>
          <a:p>
            <a:pPr lvl="3" eaLnBrk="1" hangingPunct="1">
              <a:buFont typeface="Wingdings" pitchFamily="2" charset="2"/>
              <a:buAutoNum type="arabicPeriod"/>
            </a:pPr>
            <a:r>
              <a:rPr lang="en-US" smtClean="0">
                <a:latin typeface="Albertus (W1)"/>
              </a:rPr>
              <a:t>Salespersons Karen and John, or,</a:t>
            </a:r>
          </a:p>
          <a:p>
            <a:pPr lvl="3" eaLnBrk="1" hangingPunct="1">
              <a:buFont typeface="Wingdings" pitchFamily="2" charset="2"/>
              <a:buAutoNum type="arabicPeriod"/>
            </a:pPr>
            <a:r>
              <a:rPr lang="en-US" smtClean="0">
                <a:latin typeface="Albertus (W1)"/>
              </a:rPr>
              <a:t>Vendor Smithson.</a:t>
            </a:r>
          </a:p>
          <a:p>
            <a:pPr lvl="2" eaLnBrk="1" hangingPunct="1"/>
            <a:r>
              <a:rPr lang="en-US" smtClean="0">
                <a:latin typeface="Albertus (W1)"/>
              </a:rPr>
              <a:t>Remember you can pick only 3 dimensions of information for the cube, they need to pick the best 3:</a:t>
            </a:r>
          </a:p>
          <a:p>
            <a:pPr lvl="3" eaLnBrk="1" hangingPunct="1"/>
            <a:r>
              <a:rPr lang="en-US" smtClean="0">
                <a:latin typeface="Albertus (W1)"/>
              </a:rPr>
              <a:t>Product</a:t>
            </a:r>
          </a:p>
          <a:p>
            <a:pPr lvl="3" eaLnBrk="1" hangingPunct="1"/>
            <a:r>
              <a:rPr lang="en-US" smtClean="0">
                <a:latin typeface="Albertus (W1)"/>
              </a:rPr>
              <a:t>Sales</a:t>
            </a:r>
          </a:p>
          <a:p>
            <a:pPr lvl="3" eaLnBrk="1" hangingPunct="1"/>
            <a:r>
              <a:rPr lang="en-US" smtClean="0">
                <a:latin typeface="Albertus (W1)"/>
              </a:rPr>
              <a:t>Promotion.</a:t>
            </a:r>
          </a:p>
          <a:p>
            <a:pPr lvl="4" eaLnBrk="1" hangingPunct="1"/>
            <a:r>
              <a:rPr lang="en-US" smtClean="0">
                <a:latin typeface="Albertus (W1)"/>
              </a:rPr>
              <a:t>These give the three most business-critical pieces of information.</a:t>
            </a:r>
          </a:p>
          <a:p>
            <a:pPr lvl="2" eaLnBrk="1" hangingPunct="1">
              <a:buFontTx/>
              <a:buNone/>
            </a:pPr>
            <a:endParaRPr lang="en-US" smtClean="0">
              <a:latin typeface="Albertus (W1)"/>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9FFE0621-6BAE-444D-AA8B-5B11CE4110B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4/12/2016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6" name="Slide Number Placeholder 5"/>
          <p:cNvSpPr>
            <a:spLocks noGrp="1"/>
          </p:cNvSpPr>
          <p:nvPr>
            <p:ph type="sldNum" sz="quarter" idx="12"/>
          </p:nvPr>
        </p:nvSpPr>
        <p:spPr/>
        <p:txBody>
          <a:bodyPr/>
          <a:lstStyle/>
          <a:p>
            <a:pPr>
              <a:defRPr/>
            </a:pPr>
            <a:fld id="{86853B54-9700-42CF-A8C5-CD3FE1AA6464}"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01B317-6CCF-44A4-B99C-75730E0DA706}" type="datetime1">
              <a:rPr lang="en-US" smtClean="0"/>
              <a:pPr/>
              <a:t>4/12/2016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A846019B-2F2E-4AAA-AC31-2274A4E5C4BD}"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F230BAF7-B9D2-42A1-BEB3-16F69520B51A}"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6648C339-8612-4F5E-9CCC-8D7B48F7D8BC}" type="slidenum">
              <a:rPr lang="en-CA" smtClean="0"/>
              <a:pPr>
                <a:defRPr/>
              </a:pPr>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4/12/2016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7" name="Slide Number Placeholder 6"/>
          <p:cNvSpPr>
            <a:spLocks noGrp="1"/>
          </p:cNvSpPr>
          <p:nvPr>
            <p:ph type="sldNum" sz="quarter" idx="12"/>
          </p:nvPr>
        </p:nvSpPr>
        <p:spPr/>
        <p:txBody>
          <a:bodyPr/>
          <a:lstStyle/>
          <a:p>
            <a:pPr>
              <a:defRPr/>
            </a:pPr>
            <a:fld id="{29A5F207-A142-4459-BC7E-21E3E4257AD6}"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4/12/2016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r>
              <a:rPr lang="en-US" dirty="0" smtClean="0"/>
              <a:t> </a:t>
            </a:r>
            <a:endParaRPr lang="en-US" dirty="0"/>
          </a:p>
        </p:txBody>
      </p:sp>
      <p:sp>
        <p:nvSpPr>
          <p:cNvPr id="9" name="Slide Number Placeholder 8"/>
          <p:cNvSpPr>
            <a:spLocks noGrp="1"/>
          </p:cNvSpPr>
          <p:nvPr>
            <p:ph type="sldNum" sz="quarter" idx="12"/>
          </p:nvPr>
        </p:nvSpPr>
        <p:spPr/>
        <p:txBody>
          <a:bodyPr/>
          <a:lstStyle/>
          <a:p>
            <a:pPr>
              <a:defRPr/>
            </a:pPr>
            <a:fld id="{EF7DB3DA-83B5-4A08-A7A6-323677E4E182}"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C7A581D4-F92F-414F-90FF-C2A29EA5BA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33E7AF8-9158-46E2-8393-DD655C2CD2CD}"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9E77799-E3A9-4516-B428-D2DCE16620CD}" type="datetime1">
              <a:rPr lang="en-US" smtClean="0"/>
              <a:pPr/>
              <a:t>4/12/2016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46B4D47-BCC5-43C1-AAD2-E2C4C3638E1F}" type="slidenum">
              <a:rPr lang="en-CA" smtClean="0"/>
              <a:pPr>
                <a:defRPr/>
              </a:pPr>
              <a:t>‹#›</a:t>
            </a:fld>
            <a:endParaRPr lang="en-C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306688B-20E5-4279-9389-143F269CFCDC}" type="datetime1">
              <a:rPr lang="en-US" smtClean="0"/>
              <a:pPr/>
              <a:t>4/12/2016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endParaRPr lang="en-CA"/>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73D32DB-0F8D-4317-BD58-0EE2A99E62C8}" type="slidenum">
              <a:rPr lang="en-CA" smtClean="0"/>
              <a:pPr>
                <a:defRPr/>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D30DA7AA-CCDA-4797-A7BF-5186D4BCE3E0}"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ibm.com/developerworks/data/library/techarticle/dm-0508go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556792"/>
            <a:ext cx="7772400" cy="1470025"/>
          </a:xfrm>
        </p:spPr>
        <p:txBody>
          <a:bodyPr>
            <a:normAutofit fontScale="90000"/>
          </a:bodyPr>
          <a:lstStyle/>
          <a:p>
            <a:pPr eaLnBrk="1" fontAlgn="auto" hangingPunct="1">
              <a:spcAft>
                <a:spcPts val="0"/>
              </a:spcAft>
              <a:defRPr/>
            </a:pPr>
            <a:r>
              <a:rPr lang="en-US" dirty="0" smtClean="0"/>
              <a:t>Data Warehousing and Business Intelligence</a:t>
            </a:r>
            <a:endParaRPr lang="en-CA" dirty="0"/>
          </a:p>
        </p:txBody>
      </p:sp>
      <p:sp>
        <p:nvSpPr>
          <p:cNvPr id="7171" name="Subtitle 2"/>
          <p:cNvSpPr>
            <a:spLocks noGrp="1"/>
          </p:cNvSpPr>
          <p:nvPr>
            <p:ph type="subTitle" idx="1"/>
          </p:nvPr>
        </p:nvSpPr>
        <p:spPr>
          <a:xfrm>
            <a:off x="611560" y="2852936"/>
            <a:ext cx="8208912" cy="3168352"/>
          </a:xfrm>
        </p:spPr>
        <p:txBody>
          <a:bodyPr>
            <a:noAutofit/>
          </a:bodyPr>
          <a:lstStyle/>
          <a:p>
            <a:pPr marR="0" eaLnBrk="1" hangingPunct="1"/>
            <a:endParaRPr lang="en-US" sz="2800" dirty="0" smtClean="0"/>
          </a:p>
          <a:p>
            <a:pPr marR="0" eaLnBrk="1" hangingPunct="1"/>
            <a:r>
              <a:rPr lang="en-US" sz="2800" dirty="0" smtClean="0"/>
              <a:t>Business Information Systems – 420-E01</a:t>
            </a:r>
          </a:p>
          <a:p>
            <a:pPr marR="0" eaLnBrk="1" hangingPunct="1"/>
            <a:endParaRPr lang="en-US" sz="2400" dirty="0" smtClean="0"/>
          </a:p>
          <a:p>
            <a:pPr marR="0" eaLnBrk="1" hangingPunct="1"/>
            <a:r>
              <a:rPr lang="en-US" sz="2400" dirty="0" smtClean="0"/>
              <a:t>References:  </a:t>
            </a:r>
          </a:p>
          <a:p>
            <a:r>
              <a:rPr lang="en-US" sz="2000" dirty="0" smtClean="0"/>
              <a:t>Chapter 4 &amp; 11: Rainer, </a:t>
            </a:r>
            <a:r>
              <a:rPr lang="en-US" sz="2000" i="1" dirty="0" smtClean="0"/>
              <a:t>Introduction to Information Systems. </a:t>
            </a:r>
            <a:r>
              <a:rPr lang="en-US" sz="2000" dirty="0" smtClean="0"/>
              <a:t>2</a:t>
            </a:r>
            <a:r>
              <a:rPr lang="en-US" sz="2000" baseline="30000" dirty="0" smtClean="0"/>
              <a:t>nd</a:t>
            </a:r>
            <a:r>
              <a:rPr lang="en-US" sz="2000" baseline="30000" dirty="0"/>
              <a:t> </a:t>
            </a:r>
            <a:r>
              <a:rPr lang="en-US" sz="2000" baseline="30000" dirty="0" smtClean="0"/>
              <a:t>Canadian</a:t>
            </a:r>
            <a:r>
              <a:rPr lang="en-US" sz="2000" dirty="0" smtClean="0"/>
              <a:t> ed.</a:t>
            </a:r>
          </a:p>
          <a:p>
            <a:r>
              <a:rPr lang="en-US" sz="2000" dirty="0" smtClean="0"/>
              <a:t>Chapter 7: </a:t>
            </a:r>
            <a:r>
              <a:rPr lang="en-US" sz="2000" dirty="0" err="1" smtClean="0"/>
              <a:t>Baltzan</a:t>
            </a:r>
            <a:r>
              <a:rPr lang="en-US" sz="2000" dirty="0" smtClean="0"/>
              <a:t>, </a:t>
            </a:r>
            <a:r>
              <a:rPr lang="en-US" sz="2000" i="1" dirty="0" smtClean="0"/>
              <a:t>Business Driven Information Systems</a:t>
            </a:r>
            <a:r>
              <a:rPr lang="en-US" sz="2000" dirty="0" smtClean="0"/>
              <a:t>, 3</a:t>
            </a:r>
            <a:r>
              <a:rPr lang="en-US" sz="2000" baseline="30000" dirty="0" smtClean="0"/>
              <a:t>rd</a:t>
            </a:r>
            <a:r>
              <a:rPr lang="en-US" sz="2000" dirty="0" smtClean="0"/>
              <a:t> Canadian ed.</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AutoShape 2"/>
          <p:cNvSpPr>
            <a:spLocks noGrp="1" noChangeArrowheads="1"/>
          </p:cNvSpPr>
          <p:nvPr>
            <p:ph type="title"/>
          </p:nvPr>
        </p:nvSpPr>
        <p:spPr/>
        <p:txBody>
          <a:bodyPr>
            <a:normAutofit fontScale="90000"/>
          </a:bodyPr>
          <a:lstStyle/>
          <a:p>
            <a:pPr eaLnBrk="1" hangingPunct="1"/>
            <a:r>
              <a:rPr lang="en-US" smtClean="0"/>
              <a:t>Data Warehouse Fundamentals</a:t>
            </a:r>
          </a:p>
        </p:txBody>
      </p:sp>
      <p:sp>
        <p:nvSpPr>
          <p:cNvPr id="95234" name="TextBox 4"/>
          <p:cNvSpPr txBox="1">
            <a:spLocks noChangeArrowheads="1"/>
          </p:cNvSpPr>
          <p:nvPr/>
        </p:nvSpPr>
        <p:spPr bwMode="auto">
          <a:xfrm>
            <a:off x="7315200" y="59436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b="1"/>
              <a:t>Figure 7.11</a:t>
            </a:r>
            <a:endParaRPr lang="en-CA" b="1"/>
          </a:p>
        </p:txBody>
      </p:sp>
      <p:pic>
        <p:nvPicPr>
          <p:cNvPr id="95235" name="Picture 5" descr="baL01529_0712"/>
          <p:cNvPicPr>
            <a:picLocks noChangeAspect="1" noChangeArrowheads="1"/>
          </p:cNvPicPr>
          <p:nvPr/>
        </p:nvPicPr>
        <p:blipFill>
          <a:blip r:embed="rId3">
            <a:extLst>
              <a:ext uri="{28A0092B-C50C-407E-A947-70E740481C1C}">
                <a14:useLocalDpi xmlns:a14="http://schemas.microsoft.com/office/drawing/2010/main" val="0"/>
              </a:ext>
            </a:extLst>
          </a:blip>
          <a:srcRect t="3737"/>
          <a:stretch>
            <a:fillRect/>
          </a:stretch>
        </p:blipFill>
        <p:spPr bwMode="auto">
          <a:xfrm>
            <a:off x="1143000" y="1600200"/>
            <a:ext cx="5945188"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116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Data Warehousing Characteristics</a:t>
            </a:r>
            <a:endParaRPr lang="en-CA" dirty="0"/>
          </a:p>
        </p:txBody>
      </p:sp>
      <p:sp>
        <p:nvSpPr>
          <p:cNvPr id="3" name="Content Placeholder 2"/>
          <p:cNvSpPr>
            <a:spLocks noGrp="1"/>
          </p:cNvSpPr>
          <p:nvPr>
            <p:ph idx="1"/>
          </p:nvPr>
        </p:nvSpPr>
        <p:spPr>
          <a:xfrm>
            <a:off x="467544" y="1628800"/>
            <a:ext cx="6264696" cy="4680520"/>
          </a:xfrm>
        </p:spPr>
        <p:txBody>
          <a:bodyPr>
            <a:normAutofit fontScale="92500" lnSpcReduction="20000"/>
          </a:bodyPr>
          <a:lstStyle/>
          <a:p>
            <a:r>
              <a:rPr lang="en-US" b="1" dirty="0" smtClean="0"/>
              <a:t>Subject oriented</a:t>
            </a:r>
            <a:r>
              <a:rPr lang="en-US" dirty="0" smtClean="0"/>
              <a:t> - Organized </a:t>
            </a:r>
            <a:r>
              <a:rPr lang="en-US" dirty="0"/>
              <a:t>by business dimension or </a:t>
            </a:r>
            <a:r>
              <a:rPr lang="en-US" dirty="0" smtClean="0"/>
              <a:t>subject</a:t>
            </a:r>
          </a:p>
          <a:p>
            <a:r>
              <a:rPr lang="en-US" b="1" dirty="0" smtClean="0"/>
              <a:t>Consistent</a:t>
            </a:r>
            <a:r>
              <a:rPr lang="en-US" dirty="0" smtClean="0"/>
              <a:t> – all data encoded in consistent manner</a:t>
            </a:r>
          </a:p>
          <a:p>
            <a:r>
              <a:rPr lang="en-US" b="1" dirty="0" smtClean="0"/>
              <a:t>Historical</a:t>
            </a:r>
            <a:r>
              <a:rPr lang="en-US" dirty="0" smtClean="0"/>
              <a:t> – data kept for many years, for trends</a:t>
            </a:r>
          </a:p>
          <a:p>
            <a:r>
              <a:rPr lang="en-US" b="1" dirty="0" smtClean="0"/>
              <a:t>Non-volatile</a:t>
            </a:r>
            <a:r>
              <a:rPr lang="en-US" dirty="0" smtClean="0"/>
              <a:t> – data doesn’t    change once in warehouse</a:t>
            </a:r>
          </a:p>
          <a:p>
            <a:r>
              <a:rPr lang="en-US" b="1" dirty="0" smtClean="0"/>
              <a:t>Multidimensional</a:t>
            </a:r>
            <a:r>
              <a:rPr lang="en-US" dirty="0" smtClean="0"/>
              <a:t> – data cube</a:t>
            </a:r>
          </a:p>
          <a:p>
            <a:r>
              <a:rPr lang="en-US" dirty="0" smtClean="0"/>
              <a:t>Relationship with relational databases</a:t>
            </a:r>
          </a:p>
          <a:p>
            <a:endParaRPr lang="en-US" dirty="0" smtClean="0"/>
          </a:p>
          <a:p>
            <a:endParaRPr lang="en-CA" dirty="0"/>
          </a:p>
        </p:txBody>
      </p:sp>
      <p:pic>
        <p:nvPicPr>
          <p:cNvPr id="6" name="Picture 5" descr="http://press.teleinteractive.net/media/datacube.jpg"/>
          <p:cNvPicPr>
            <a:picLocks noChangeAspect="1" noChangeArrowheads="1"/>
          </p:cNvPicPr>
          <p:nvPr/>
        </p:nvPicPr>
        <p:blipFill>
          <a:blip r:embed="rId2"/>
          <a:srcRect/>
          <a:stretch>
            <a:fillRect/>
          </a:stretch>
        </p:blipFill>
        <p:spPr bwMode="auto">
          <a:xfrm>
            <a:off x="6084168" y="2312619"/>
            <a:ext cx="2736304" cy="2872752"/>
          </a:xfrm>
          <a:prstGeom prst="rect">
            <a:avLst/>
          </a:prstGeom>
          <a:noFill/>
          <a:ln w="9525">
            <a:noFill/>
            <a:miter lim="800000"/>
            <a:headEnd/>
            <a:tailEnd/>
          </a:ln>
        </p:spPr>
      </p:pic>
    </p:spTree>
    <p:extLst>
      <p:ext uri="{BB962C8B-B14F-4D97-AF65-F5344CB8AC3E}">
        <p14:creationId xmlns:p14="http://schemas.microsoft.com/office/powerpoint/2010/main" val="404441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AutoShape 2"/>
          <p:cNvSpPr>
            <a:spLocks noGrp="1" noChangeArrowheads="1"/>
          </p:cNvSpPr>
          <p:nvPr>
            <p:ph type="title"/>
          </p:nvPr>
        </p:nvSpPr>
        <p:spPr/>
        <p:txBody>
          <a:bodyPr>
            <a:normAutofit fontScale="90000"/>
          </a:bodyPr>
          <a:lstStyle/>
          <a:p>
            <a:pPr eaLnBrk="1" hangingPunct="1"/>
            <a:r>
              <a:rPr lang="en-US" smtClean="0"/>
              <a:t>Multi-dimensional Analysis </a:t>
            </a:r>
          </a:p>
        </p:txBody>
      </p:sp>
      <p:sp>
        <p:nvSpPr>
          <p:cNvPr id="97282" name="Rectangle 3"/>
          <p:cNvSpPr>
            <a:spLocks noGrp="1" noChangeArrowheads="1"/>
          </p:cNvSpPr>
          <p:nvPr>
            <p:ph idx="1"/>
          </p:nvPr>
        </p:nvSpPr>
        <p:spPr/>
        <p:txBody>
          <a:bodyPr/>
          <a:lstStyle/>
          <a:p>
            <a:pPr eaLnBrk="1" hangingPunct="1"/>
            <a:r>
              <a:rPr lang="en-US" sz="2800" dirty="0" smtClean="0"/>
              <a:t>Databases contain information in a series of two-dimensional tables.</a:t>
            </a:r>
          </a:p>
          <a:p>
            <a:pPr eaLnBrk="1" hangingPunct="1">
              <a:buFontTx/>
              <a:buNone/>
            </a:pPr>
            <a:endParaRPr lang="en-US" sz="1000" dirty="0" smtClean="0"/>
          </a:p>
          <a:p>
            <a:pPr eaLnBrk="1" hangingPunct="1"/>
            <a:r>
              <a:rPr lang="en-US" sz="2800" dirty="0" smtClean="0"/>
              <a:t>In a data warehouse and data mart, information is multi-dimensional. it contains layers of columns and rows</a:t>
            </a:r>
          </a:p>
          <a:p>
            <a:pPr lvl="1" eaLnBrk="1" hangingPunct="1"/>
            <a:r>
              <a:rPr lang="en-US" b="1" i="1" dirty="0" smtClean="0"/>
              <a:t>Dimension –</a:t>
            </a:r>
            <a:r>
              <a:rPr lang="en-US" dirty="0" smtClean="0"/>
              <a:t> a particular characteristic of the information; an attribute.</a:t>
            </a:r>
          </a:p>
          <a:p>
            <a:pPr eaLnBrk="1" hangingPunct="1"/>
            <a:r>
              <a:rPr lang="en-US" sz="2800" b="1" i="1" dirty="0" smtClean="0"/>
              <a:t>Cube—</a:t>
            </a:r>
            <a:r>
              <a:rPr lang="en-US" sz="2800" dirty="0" smtClean="0"/>
              <a:t>common term for the representation of multi-dimensional information.</a:t>
            </a:r>
            <a:endParaRPr lang="en-US" sz="2800" b="1" i="1" dirty="0" smtClean="0"/>
          </a:p>
          <a:p>
            <a:pPr lvl="1" eaLnBrk="1" hangingPunct="1">
              <a:buFont typeface="Arial" pitchFamily="34" charset="0"/>
              <a:buNone/>
            </a:pPr>
            <a:endParaRPr lang="en-US" dirty="0" smtClean="0"/>
          </a:p>
        </p:txBody>
      </p:sp>
    </p:spTree>
    <p:extLst>
      <p:ext uri="{BB962C8B-B14F-4D97-AF65-F5344CB8AC3E}">
        <p14:creationId xmlns:p14="http://schemas.microsoft.com/office/powerpoint/2010/main" val="2378599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Multi-dimensional Analysis</a:t>
            </a:r>
            <a:endParaRPr lang="en-CA" dirty="0"/>
          </a:p>
        </p:txBody>
      </p:sp>
      <p:sp>
        <p:nvSpPr>
          <p:cNvPr id="3" name="Content Placeholder 2"/>
          <p:cNvSpPr>
            <a:spLocks noGrp="1"/>
          </p:cNvSpPr>
          <p:nvPr>
            <p:ph idx="1"/>
          </p:nvPr>
        </p:nvSpPr>
        <p:spPr/>
        <p:txBody>
          <a:bodyPr/>
          <a:lstStyle/>
          <a:p>
            <a:r>
              <a:rPr lang="en-US" dirty="0"/>
              <a:t>The </a:t>
            </a:r>
            <a:r>
              <a:rPr lang="en-US" b="1" dirty="0"/>
              <a:t>data cube </a:t>
            </a:r>
            <a:r>
              <a:rPr lang="en-US" dirty="0"/>
              <a:t>has three dimensions: customer, product, and time.</a:t>
            </a:r>
          </a:p>
          <a:p>
            <a:endParaRPr lang="en-US" dirty="0" smtClean="0"/>
          </a:p>
          <a:p>
            <a:endParaRPr lang="en-US" dirty="0"/>
          </a:p>
          <a:p>
            <a:endParaRPr lang="en-US" dirty="0"/>
          </a:p>
          <a:p>
            <a:r>
              <a:rPr lang="en-US" b="1" dirty="0"/>
              <a:t>Historical data </a:t>
            </a:r>
            <a:r>
              <a:rPr lang="en-US" dirty="0"/>
              <a:t>in data warehouses can be used for identifying trends, forecasting, and making comparisons over time.</a:t>
            </a:r>
            <a:endParaRPr lang="en-CA" dirty="0"/>
          </a:p>
        </p:txBody>
      </p:sp>
      <p:pic>
        <p:nvPicPr>
          <p:cNvPr id="4" name="Picture 3" descr="http://press.teleinteractive.net/media/datacube.jpg"/>
          <p:cNvPicPr>
            <a:picLocks noChangeAspect="1" noChangeArrowheads="1"/>
          </p:cNvPicPr>
          <p:nvPr/>
        </p:nvPicPr>
        <p:blipFill>
          <a:blip r:embed="rId2"/>
          <a:srcRect/>
          <a:stretch>
            <a:fillRect/>
          </a:stretch>
        </p:blipFill>
        <p:spPr bwMode="auto">
          <a:xfrm>
            <a:off x="5940152" y="2245998"/>
            <a:ext cx="2160240" cy="2267962"/>
          </a:xfrm>
          <a:prstGeom prst="rect">
            <a:avLst/>
          </a:prstGeom>
          <a:noFill/>
          <a:ln w="9525">
            <a:noFill/>
            <a:miter lim="800000"/>
            <a:headEnd/>
            <a:tailEnd/>
          </a:ln>
        </p:spPr>
      </p:pic>
    </p:spTree>
    <p:extLst>
      <p:ext uri="{BB962C8B-B14F-4D97-AF65-F5344CB8AC3E}">
        <p14:creationId xmlns:p14="http://schemas.microsoft.com/office/powerpoint/2010/main" val="2582953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AutoShape 2"/>
          <p:cNvSpPr>
            <a:spLocks noGrp="1" noChangeArrowheads="1"/>
          </p:cNvSpPr>
          <p:nvPr>
            <p:ph type="title"/>
          </p:nvPr>
        </p:nvSpPr>
        <p:spPr/>
        <p:txBody>
          <a:bodyPr>
            <a:normAutofit fontScale="90000"/>
          </a:bodyPr>
          <a:lstStyle/>
          <a:p>
            <a:pPr eaLnBrk="1" hangingPunct="1"/>
            <a:r>
              <a:rPr lang="en-US" dirty="0" smtClean="0"/>
              <a:t>Multi-dimensional Analysis </a:t>
            </a:r>
          </a:p>
        </p:txBody>
      </p:sp>
      <p:pic>
        <p:nvPicPr>
          <p:cNvPr id="99330" name="Picture 5" descr="bal95588_0616"/>
          <p:cNvPicPr>
            <a:picLocks noChangeAspect="1" noChangeArrowheads="1"/>
          </p:cNvPicPr>
          <p:nvPr/>
        </p:nvPicPr>
        <p:blipFill>
          <a:blip r:embed="rId3">
            <a:clrChange>
              <a:clrFrom>
                <a:srgbClr val="FCFBFB"/>
              </a:clrFrom>
              <a:clrTo>
                <a:srgbClr val="FCFBFB">
                  <a:alpha val="0"/>
                </a:srgbClr>
              </a:clrTo>
            </a:clrChange>
            <a:extLst>
              <a:ext uri="{28A0092B-C50C-407E-A947-70E740481C1C}">
                <a14:useLocalDpi xmlns:a14="http://schemas.microsoft.com/office/drawing/2010/main" val="0"/>
              </a:ext>
            </a:extLst>
          </a:blip>
          <a:srcRect/>
          <a:stretch>
            <a:fillRect/>
          </a:stretch>
        </p:blipFill>
        <p:spPr bwMode="auto">
          <a:xfrm>
            <a:off x="990600" y="1828800"/>
            <a:ext cx="7848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308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AutoShape 2"/>
          <p:cNvSpPr>
            <a:spLocks noGrp="1" noChangeArrowheads="1"/>
          </p:cNvSpPr>
          <p:nvPr>
            <p:ph type="title"/>
          </p:nvPr>
        </p:nvSpPr>
        <p:spPr/>
        <p:txBody>
          <a:bodyPr>
            <a:normAutofit fontScale="90000"/>
          </a:bodyPr>
          <a:lstStyle/>
          <a:p>
            <a:pPr eaLnBrk="1" hangingPunct="1"/>
            <a:r>
              <a:rPr lang="en-US" dirty="0" smtClean="0"/>
              <a:t>Multi-dimensional Analysis </a:t>
            </a:r>
          </a:p>
        </p:txBody>
      </p:sp>
      <p:pic>
        <p:nvPicPr>
          <p:cNvPr id="4" name="Picture 5" descr="w0045-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700808"/>
            <a:ext cx="8203125" cy="45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2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AutoShape 2"/>
          <p:cNvSpPr>
            <a:spLocks noGrp="1" noChangeArrowheads="1"/>
          </p:cNvSpPr>
          <p:nvPr>
            <p:ph type="title"/>
          </p:nvPr>
        </p:nvSpPr>
        <p:spPr/>
        <p:txBody>
          <a:bodyPr>
            <a:noAutofit/>
          </a:bodyPr>
          <a:lstStyle/>
          <a:p>
            <a:pPr eaLnBrk="1" hangingPunct="1"/>
            <a:r>
              <a:rPr lang="en-US" sz="4400" dirty="0" smtClean="0"/>
              <a:t>Information Cleansing or Scrubbing </a:t>
            </a:r>
          </a:p>
        </p:txBody>
      </p:sp>
      <p:sp>
        <p:nvSpPr>
          <p:cNvPr id="101378" name="Rectangle 3"/>
          <p:cNvSpPr>
            <a:spLocks noGrp="1" noChangeArrowheads="1"/>
          </p:cNvSpPr>
          <p:nvPr>
            <p:ph idx="1"/>
          </p:nvPr>
        </p:nvSpPr>
        <p:spPr/>
        <p:txBody>
          <a:bodyPr/>
          <a:lstStyle/>
          <a:p>
            <a:pPr eaLnBrk="1" hangingPunct="1"/>
            <a:r>
              <a:rPr lang="en-US" sz="2800" dirty="0" smtClean="0"/>
              <a:t>An organization must maintain high-quality data in the data warehouse.</a:t>
            </a:r>
          </a:p>
          <a:p>
            <a:pPr eaLnBrk="1" hangingPunct="1">
              <a:buFontTx/>
              <a:buNone/>
            </a:pPr>
            <a:endParaRPr lang="en-US" sz="1000" dirty="0" smtClean="0"/>
          </a:p>
          <a:p>
            <a:pPr eaLnBrk="1" hangingPunct="1"/>
            <a:r>
              <a:rPr lang="en-US" sz="2800" b="1" i="1" dirty="0" smtClean="0"/>
              <a:t>Information cleansing or scrubbing</a:t>
            </a:r>
            <a:r>
              <a:rPr lang="en-US" sz="2800" dirty="0" smtClean="0"/>
              <a:t> – a process that weeds out and fixes or discards inconsistent, incorrect, or incomplete information.</a:t>
            </a:r>
          </a:p>
          <a:p>
            <a:pPr eaLnBrk="1" hangingPunct="1">
              <a:buFontTx/>
              <a:buNone/>
            </a:pPr>
            <a:endParaRPr lang="en-US" sz="1000" dirty="0" smtClean="0"/>
          </a:p>
          <a:p>
            <a:pPr eaLnBrk="1" hangingPunct="1"/>
            <a:r>
              <a:rPr lang="en-US" sz="2800" dirty="0" smtClean="0"/>
              <a:t>Software tools use sophisticated algorithms to parse, standardize, correct, match and consolidate warehouse information.</a:t>
            </a:r>
          </a:p>
          <a:p>
            <a:pPr lvl="1"/>
            <a:r>
              <a:rPr lang="en-US" sz="2400" dirty="0" smtClean="0"/>
              <a:t>Oracle, SAS, IBM</a:t>
            </a:r>
          </a:p>
          <a:p>
            <a:pPr eaLnBrk="1" hangingPunct="1"/>
            <a:endParaRPr lang="en-US" dirty="0" smtClean="0"/>
          </a:p>
        </p:txBody>
      </p:sp>
    </p:spTree>
    <p:extLst>
      <p:ext uri="{BB962C8B-B14F-4D97-AF65-F5344CB8AC3E}">
        <p14:creationId xmlns:p14="http://schemas.microsoft.com/office/powerpoint/2010/main" val="26647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3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AutoShape 2"/>
          <p:cNvSpPr>
            <a:spLocks noGrp="1" noChangeArrowheads="1"/>
          </p:cNvSpPr>
          <p:nvPr>
            <p:ph type="title"/>
          </p:nvPr>
        </p:nvSpPr>
        <p:spPr/>
        <p:txBody>
          <a:bodyPr>
            <a:noAutofit/>
          </a:bodyPr>
          <a:lstStyle/>
          <a:p>
            <a:pPr eaLnBrk="1" hangingPunct="1"/>
            <a:r>
              <a:rPr lang="en-US" sz="4400" dirty="0" smtClean="0"/>
              <a:t>Information Cleansing or Scrubbing</a:t>
            </a:r>
          </a:p>
        </p:txBody>
      </p:sp>
      <p:pic>
        <p:nvPicPr>
          <p:cNvPr id="103426" name="Picture 5" descr="baL01529_07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88840"/>
            <a:ext cx="685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6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AutoShape 2"/>
          <p:cNvSpPr>
            <a:spLocks noGrp="1" noChangeArrowheads="1"/>
          </p:cNvSpPr>
          <p:nvPr>
            <p:ph type="title"/>
          </p:nvPr>
        </p:nvSpPr>
        <p:spPr/>
        <p:txBody>
          <a:bodyPr>
            <a:noAutofit/>
          </a:bodyPr>
          <a:lstStyle/>
          <a:p>
            <a:pPr eaLnBrk="1" hangingPunct="1"/>
            <a:r>
              <a:rPr lang="en-US" sz="4400" dirty="0" smtClean="0"/>
              <a:t>Information Cleansing or Scrubbing</a:t>
            </a:r>
          </a:p>
        </p:txBody>
      </p:sp>
      <p:sp>
        <p:nvSpPr>
          <p:cNvPr id="105474" name="Rectangle 3"/>
          <p:cNvSpPr>
            <a:spLocks noGrp="1" noChangeArrowheads="1"/>
          </p:cNvSpPr>
          <p:nvPr>
            <p:ph idx="1"/>
          </p:nvPr>
        </p:nvSpPr>
        <p:spPr/>
        <p:txBody>
          <a:bodyPr>
            <a:normAutofit/>
          </a:bodyPr>
          <a:lstStyle/>
          <a:p>
            <a:pPr eaLnBrk="1" hangingPunct="1"/>
            <a:r>
              <a:rPr lang="en-US" sz="2400" dirty="0" smtClean="0"/>
              <a:t>Standardizing Customer name from Operational Systems</a:t>
            </a:r>
          </a:p>
        </p:txBody>
      </p:sp>
      <p:pic>
        <p:nvPicPr>
          <p:cNvPr id="105475" name="Picture 5" descr="bal95588_0618"/>
          <p:cNvPicPr>
            <a:picLocks noChangeAspect="1" noChangeArrowheads="1"/>
          </p:cNvPicPr>
          <p:nvPr/>
        </p:nvPicPr>
        <p:blipFill>
          <a:blip r:embed="rId3">
            <a:clrChange>
              <a:clrFrom>
                <a:srgbClr val="FCFBFB"/>
              </a:clrFrom>
              <a:clrTo>
                <a:srgbClr val="FCFBFB">
                  <a:alpha val="0"/>
                </a:srgbClr>
              </a:clrTo>
            </a:clrChange>
            <a:extLst>
              <a:ext uri="{28A0092B-C50C-407E-A947-70E740481C1C}">
                <a14:useLocalDpi xmlns:a14="http://schemas.microsoft.com/office/drawing/2010/main" val="0"/>
              </a:ext>
            </a:extLst>
          </a:blip>
          <a:srcRect/>
          <a:stretch>
            <a:fillRect/>
          </a:stretch>
        </p:blipFill>
        <p:spPr bwMode="auto">
          <a:xfrm>
            <a:off x="1143000" y="2209800"/>
            <a:ext cx="75438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609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AutoShape 2"/>
          <p:cNvSpPr>
            <a:spLocks noGrp="1" noChangeArrowheads="1"/>
          </p:cNvSpPr>
          <p:nvPr>
            <p:ph type="title"/>
          </p:nvPr>
        </p:nvSpPr>
        <p:spPr/>
        <p:txBody>
          <a:bodyPr>
            <a:noAutofit/>
          </a:bodyPr>
          <a:lstStyle/>
          <a:p>
            <a:pPr eaLnBrk="1" hangingPunct="1"/>
            <a:r>
              <a:rPr lang="en-US" sz="4400" dirty="0" smtClean="0"/>
              <a:t>Information Cleansing or Scrubbing</a:t>
            </a:r>
          </a:p>
        </p:txBody>
      </p:sp>
      <p:sp>
        <p:nvSpPr>
          <p:cNvPr id="3" name="Content Placeholder 2"/>
          <p:cNvSpPr>
            <a:spLocks noGrp="1"/>
          </p:cNvSpPr>
          <p:nvPr>
            <p:ph idx="1"/>
          </p:nvPr>
        </p:nvSpPr>
        <p:spPr/>
        <p:txBody>
          <a:bodyPr>
            <a:normAutofit/>
          </a:bodyPr>
          <a:lstStyle/>
          <a:p>
            <a:r>
              <a:rPr lang="en-US" sz="2400" dirty="0">
                <a:latin typeface="Albertus (W1)"/>
              </a:rPr>
              <a:t>Information cleansing allows an organization to fix these types of inconsistencies and cleans the data in the data warehouse</a:t>
            </a:r>
            <a:endParaRPr lang="en-US" sz="2400" dirty="0"/>
          </a:p>
        </p:txBody>
      </p:sp>
      <p:pic>
        <p:nvPicPr>
          <p:cNvPr id="107525" name="Picture 7" descr="C:\Users\User\Documents\Unzipped\Baltzan_Art\Digital Request (MHR00108-Baltzan-150) dpi\baL90900_ch07\baL90900_07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24944"/>
            <a:ext cx="5494338"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91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pPr eaLnBrk="1" hangingPunct="1"/>
            <a:r>
              <a:rPr lang="en-US" sz="3600" dirty="0" smtClean="0">
                <a:solidFill>
                  <a:srgbClr val="002060"/>
                </a:solidFill>
              </a:rPr>
              <a:t>Transactional Data &amp; Analytical Information</a:t>
            </a:r>
          </a:p>
        </p:txBody>
      </p:sp>
      <p:pic>
        <p:nvPicPr>
          <p:cNvPr id="29698" name="Picture 4" descr="bal76736_0602.jpg"/>
          <p:cNvPicPr>
            <a:picLocks noChangeAspect="1"/>
          </p:cNvPicPr>
          <p:nvPr/>
        </p:nvPicPr>
        <p:blipFill>
          <a:blip r:embed="rId3">
            <a:clrChange>
              <a:clrFrom>
                <a:srgbClr val="FDFAC1"/>
              </a:clrFrom>
              <a:clrTo>
                <a:srgbClr val="FDFAC1">
                  <a:alpha val="0"/>
                </a:srgbClr>
              </a:clrTo>
            </a:clrChange>
            <a:extLst>
              <a:ext uri="{28A0092B-C50C-407E-A947-70E740481C1C}">
                <a14:useLocalDpi xmlns:a14="http://schemas.microsoft.com/office/drawing/2010/main" val="0"/>
              </a:ext>
            </a:extLst>
          </a:blip>
          <a:srcRect l="26213" t="8920"/>
          <a:stretch>
            <a:fillRect/>
          </a:stretch>
        </p:blipFill>
        <p:spPr bwMode="auto">
          <a:xfrm>
            <a:off x="990600" y="17526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713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AutoShape 2"/>
          <p:cNvSpPr>
            <a:spLocks noGrp="1" noChangeArrowheads="1"/>
          </p:cNvSpPr>
          <p:nvPr>
            <p:ph type="title"/>
          </p:nvPr>
        </p:nvSpPr>
        <p:spPr/>
        <p:txBody>
          <a:bodyPr>
            <a:noAutofit/>
          </a:bodyPr>
          <a:lstStyle/>
          <a:p>
            <a:pPr eaLnBrk="1" hangingPunct="1"/>
            <a:r>
              <a:rPr lang="en-US" sz="4400" dirty="0" smtClean="0"/>
              <a:t>Information Cleansing or Scrubbing</a:t>
            </a:r>
          </a:p>
        </p:txBody>
      </p:sp>
      <p:sp>
        <p:nvSpPr>
          <p:cNvPr id="2" name="Content Placeholder 1"/>
          <p:cNvSpPr>
            <a:spLocks noGrp="1"/>
          </p:cNvSpPr>
          <p:nvPr>
            <p:ph idx="1"/>
          </p:nvPr>
        </p:nvSpPr>
        <p:spPr/>
        <p:txBody>
          <a:bodyPr>
            <a:normAutofit/>
          </a:bodyPr>
          <a:lstStyle/>
          <a:p>
            <a:r>
              <a:rPr lang="en-US" sz="2400" dirty="0" smtClean="0"/>
              <a:t>The more complete and accurate an organization wants its information, the more it costs.</a:t>
            </a:r>
            <a:endParaRPr lang="en-US" sz="2400" dirty="0"/>
          </a:p>
        </p:txBody>
      </p:sp>
      <p:pic>
        <p:nvPicPr>
          <p:cNvPr id="109570" name="Picture 5" descr="bal95588_0620"/>
          <p:cNvPicPr>
            <a:picLocks noChangeAspect="1" noChangeArrowheads="1"/>
          </p:cNvPicPr>
          <p:nvPr/>
        </p:nvPicPr>
        <p:blipFill>
          <a:blip r:embed="rId3">
            <a:clrChange>
              <a:clrFrom>
                <a:srgbClr val="FCFBFB"/>
              </a:clrFrom>
              <a:clrTo>
                <a:srgbClr val="FCFBFB">
                  <a:alpha val="0"/>
                </a:srgbClr>
              </a:clrTo>
            </a:clrChange>
            <a:extLst>
              <a:ext uri="{28A0092B-C50C-407E-A947-70E740481C1C}">
                <a14:useLocalDpi xmlns:a14="http://schemas.microsoft.com/office/drawing/2010/main" val="0"/>
              </a:ext>
            </a:extLst>
          </a:blip>
          <a:srcRect/>
          <a:stretch>
            <a:fillRect/>
          </a:stretch>
        </p:blipFill>
        <p:spPr bwMode="auto">
          <a:xfrm>
            <a:off x="1536050" y="2636912"/>
            <a:ext cx="6204302" cy="40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620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457200" y="304800"/>
            <a:ext cx="8229600" cy="1143000"/>
          </a:xfrm>
        </p:spPr>
        <p:txBody>
          <a:bodyPr>
            <a:normAutofit/>
          </a:bodyPr>
          <a:lstStyle/>
          <a:p>
            <a:pPr eaLnBrk="1" hangingPunct="1"/>
            <a:r>
              <a:rPr lang="en-US" sz="4000" dirty="0" smtClean="0"/>
              <a:t>Building a Data Warehouse</a:t>
            </a:r>
          </a:p>
        </p:txBody>
      </p:sp>
      <p:sp>
        <p:nvSpPr>
          <p:cNvPr id="40966" name="Rectangle 3"/>
          <p:cNvSpPr>
            <a:spLocks noGrp="1" noChangeArrowheads="1"/>
          </p:cNvSpPr>
          <p:nvPr>
            <p:ph idx="1"/>
          </p:nvPr>
        </p:nvSpPr>
        <p:spPr>
          <a:xfrm>
            <a:off x="457200" y="1524000"/>
            <a:ext cx="8229600" cy="4929336"/>
          </a:xfrm>
        </p:spPr>
        <p:txBody>
          <a:bodyPr/>
          <a:lstStyle/>
          <a:p>
            <a:pPr marL="514350" indent="-514350">
              <a:buFont typeface="+mj-lt"/>
              <a:buAutoNum type="arabicPeriod"/>
            </a:pPr>
            <a:r>
              <a:rPr lang="en-US" dirty="0" smtClean="0"/>
              <a:t>Extract data from various source system files and databases</a:t>
            </a:r>
          </a:p>
          <a:p>
            <a:pPr marL="514350" indent="-514350">
              <a:buFont typeface="+mj-lt"/>
              <a:buAutoNum type="arabicPeriod"/>
            </a:pPr>
            <a:r>
              <a:rPr lang="en-US" dirty="0" smtClean="0"/>
              <a:t>Transform, integrate, and load the data</a:t>
            </a:r>
          </a:p>
          <a:p>
            <a:pPr marL="514350" indent="-514350">
              <a:buFont typeface="+mj-lt"/>
              <a:buAutoNum type="arabicPeriod"/>
            </a:pPr>
            <a:r>
              <a:rPr lang="en-US" dirty="0" smtClean="0"/>
              <a:t>Keep both detailed and summary data in a read-only environment</a:t>
            </a:r>
          </a:p>
          <a:p>
            <a:pPr marL="514350" indent="-514350">
              <a:buFont typeface="+mj-lt"/>
              <a:buAutoNum type="arabicPeriod"/>
            </a:pPr>
            <a:r>
              <a:rPr lang="en-US" dirty="0" smtClean="0"/>
              <a:t>Access via query languages and analytical tools</a:t>
            </a:r>
          </a:p>
        </p:txBody>
      </p:sp>
    </p:spTree>
    <p:extLst>
      <p:ext uri="{BB962C8B-B14F-4D97-AF65-F5344CB8AC3E}">
        <p14:creationId xmlns:p14="http://schemas.microsoft.com/office/powerpoint/2010/main" val="171636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6">
                                            <p:txEl>
                                              <p:pRg st="1" end="1"/>
                                            </p:txEl>
                                          </p:spTgt>
                                        </p:tgtEl>
                                        <p:attrNameLst>
                                          <p:attrName>style.visibility</p:attrName>
                                        </p:attrNameLst>
                                      </p:cBhvr>
                                      <p:to>
                                        <p:strVal val="visible"/>
                                      </p:to>
                                    </p:set>
                                    <p:anim calcmode="lin" valueType="num">
                                      <p:cBhvr additive="base">
                                        <p:cTn id="13" dur="5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6">
                                            <p:txEl>
                                              <p:pRg st="2" end="2"/>
                                            </p:txEl>
                                          </p:spTgt>
                                        </p:tgtEl>
                                        <p:attrNameLst>
                                          <p:attrName>style.visibility</p:attrName>
                                        </p:attrNameLst>
                                      </p:cBhvr>
                                      <p:to>
                                        <p:strVal val="visible"/>
                                      </p:to>
                                    </p:set>
                                    <p:anim calcmode="lin" valueType="num">
                                      <p:cBhvr additive="base">
                                        <p:cTn id="19" dur="500" fill="hold"/>
                                        <p:tgtEl>
                                          <p:spTgt spid="409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6">
                                            <p:txEl>
                                              <p:pRg st="3" end="3"/>
                                            </p:txEl>
                                          </p:spTgt>
                                        </p:tgtEl>
                                        <p:attrNameLst>
                                          <p:attrName>style.visibility</p:attrName>
                                        </p:attrNameLst>
                                      </p:cBhvr>
                                      <p:to>
                                        <p:strVal val="visible"/>
                                      </p:to>
                                    </p:set>
                                    <p:anim calcmode="lin" valueType="num">
                                      <p:cBhvr additive="base">
                                        <p:cTn id="25" dur="500" fill="hold"/>
                                        <p:tgtEl>
                                          <p:spTgt spid="409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Data Warehouse</a:t>
            </a:r>
            <a:endParaRPr lang="en-CA" dirty="0"/>
          </a:p>
        </p:txBody>
      </p:sp>
      <p:sp>
        <p:nvSpPr>
          <p:cNvPr id="10" name="Rectangle 3"/>
          <p:cNvSpPr>
            <a:spLocks noGrp="1" noChangeArrowheads="1"/>
          </p:cNvSpPr>
          <p:nvPr>
            <p:ph idx="1"/>
          </p:nvPr>
        </p:nvSpPr>
        <p:spPr>
          <a:xfrm>
            <a:off x="467544" y="1268760"/>
            <a:ext cx="8229600" cy="680864"/>
          </a:xfrm>
        </p:spPr>
        <p:txBody>
          <a:bodyPr>
            <a:normAutofit/>
          </a:bodyPr>
          <a:lstStyle/>
          <a:p>
            <a:pPr marL="514350" indent="-514350"/>
            <a:r>
              <a:rPr lang="en-US" dirty="0" smtClean="0"/>
              <a:t>ETL – </a:t>
            </a:r>
            <a:r>
              <a:rPr lang="en-US" i="1" dirty="0" smtClean="0"/>
              <a:t>Extract, Transform, Load</a:t>
            </a:r>
          </a:p>
        </p:txBody>
      </p:sp>
      <p:sp>
        <p:nvSpPr>
          <p:cNvPr id="8" name="TextBox 7"/>
          <p:cNvSpPr txBox="1"/>
          <p:nvPr/>
        </p:nvSpPr>
        <p:spPr>
          <a:xfrm>
            <a:off x="179512" y="6237312"/>
            <a:ext cx="8568952" cy="369332"/>
          </a:xfrm>
          <a:prstGeom prst="rect">
            <a:avLst/>
          </a:prstGeom>
          <a:noFill/>
        </p:spPr>
        <p:txBody>
          <a:bodyPr wrap="square" rtlCol="0">
            <a:spAutoFit/>
          </a:bodyPr>
          <a:lstStyle/>
          <a:p>
            <a:r>
              <a:rPr lang="en-US" dirty="0" smtClean="0"/>
              <a:t>Source: </a:t>
            </a:r>
            <a:r>
              <a:rPr lang="en-US" dirty="0" smtClean="0">
                <a:hlinkClick r:id="rId3"/>
              </a:rPr>
              <a:t>http://www.ibm.com/developerworks/data/library/techarticle/dm-0508gong/</a:t>
            </a:r>
            <a:r>
              <a:rPr lang="en-US" dirty="0" smtClean="0"/>
              <a:t>  </a:t>
            </a:r>
            <a:endParaRPr lang="en-US" dirty="0"/>
          </a:p>
        </p:txBody>
      </p:sp>
      <p:pic>
        <p:nvPicPr>
          <p:cNvPr id="1028" name="Picture 4"/>
          <p:cNvPicPr>
            <a:picLocks noChangeAspect="1" noChangeArrowheads="1"/>
          </p:cNvPicPr>
          <p:nvPr/>
        </p:nvPicPr>
        <p:blipFill>
          <a:blip r:embed="rId4" cstate="print"/>
          <a:srcRect/>
          <a:stretch>
            <a:fillRect/>
          </a:stretch>
        </p:blipFill>
        <p:spPr bwMode="auto">
          <a:xfrm>
            <a:off x="683568" y="2091308"/>
            <a:ext cx="7661460" cy="3785964"/>
          </a:xfrm>
          <a:prstGeom prst="rect">
            <a:avLst/>
          </a:prstGeom>
          <a:noFill/>
          <a:ln w="9525">
            <a:noFill/>
            <a:miter lim="800000"/>
            <a:headEnd/>
            <a:tailEnd/>
          </a:ln>
        </p:spPr>
      </p:pic>
    </p:spTree>
    <p:extLst>
      <p:ext uri="{BB962C8B-B14F-4D97-AF65-F5344CB8AC3E}">
        <p14:creationId xmlns:p14="http://schemas.microsoft.com/office/powerpoint/2010/main" val="234786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normAutofit fontScale="90000"/>
          </a:bodyPr>
          <a:lstStyle/>
          <a:p>
            <a:pPr eaLnBrk="1" hangingPunct="1"/>
            <a:r>
              <a:rPr lang="en-US" smtClean="0"/>
              <a:t>Database versus Data Warehouse</a:t>
            </a:r>
          </a:p>
        </p:txBody>
      </p:sp>
      <p:graphicFrame>
        <p:nvGraphicFramePr>
          <p:cNvPr id="371816" name="Group 104"/>
          <p:cNvGraphicFramePr>
            <a:graphicFrameLocks noGrp="1"/>
          </p:cNvGraphicFramePr>
          <p:nvPr>
            <p:ph idx="1"/>
            <p:extLst>
              <p:ext uri="{D42A27DB-BD31-4B8C-83A1-F6EECF244321}">
                <p14:modId xmlns:p14="http://schemas.microsoft.com/office/powerpoint/2010/main" val="4058001823"/>
              </p:ext>
            </p:extLst>
          </p:nvPr>
        </p:nvGraphicFramePr>
        <p:xfrm>
          <a:off x="467544" y="1490664"/>
          <a:ext cx="8229601" cy="5367336"/>
        </p:xfrm>
        <a:graphic>
          <a:graphicData uri="http://schemas.openxmlformats.org/drawingml/2006/table">
            <a:tbl>
              <a:tblPr/>
              <a:tblGrid>
                <a:gridCol w="3163320">
                  <a:extLst>
                    <a:ext uri="{9D8B030D-6E8A-4147-A177-3AD203B41FA5}">
                      <a16:colId xmlns:a16="http://schemas.microsoft.com/office/drawing/2014/main" val="20000"/>
                    </a:ext>
                  </a:extLst>
                </a:gridCol>
                <a:gridCol w="2030487">
                  <a:extLst>
                    <a:ext uri="{9D8B030D-6E8A-4147-A177-3AD203B41FA5}">
                      <a16:colId xmlns:a16="http://schemas.microsoft.com/office/drawing/2014/main" val="20001"/>
                    </a:ext>
                  </a:extLst>
                </a:gridCol>
                <a:gridCol w="3035794">
                  <a:extLst>
                    <a:ext uri="{9D8B030D-6E8A-4147-A177-3AD203B41FA5}">
                      <a16:colId xmlns:a16="http://schemas.microsoft.com/office/drawing/2014/main" val="20002"/>
                    </a:ext>
                  </a:extLst>
                </a:gridCol>
              </a:tblGrid>
              <a:tr h="422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900" b="0" i="0" u="none" strike="noStrike" cap="none" normalizeH="0" baseline="0" dirty="0" smtClean="0">
                        <a:ln>
                          <a:noFill/>
                        </a:ln>
                        <a:solidFill>
                          <a:schemeClr val="tx1"/>
                        </a:solidFill>
                        <a:effectLst/>
                        <a:latin typeface="Verdana" pitchFamily="34" charset="0"/>
                      </a:endParaRP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smtClean="0">
                          <a:ln>
                            <a:noFill/>
                          </a:ln>
                          <a:solidFill>
                            <a:schemeClr val="tx1"/>
                          </a:solidFill>
                          <a:effectLst/>
                          <a:latin typeface="Verdana" pitchFamily="34" charset="0"/>
                        </a:rPr>
                        <a:t>Database</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900" b="1" i="0" u="none" strike="noStrike" cap="none" normalizeH="0" baseline="0" smtClean="0">
                          <a:ln>
                            <a:noFill/>
                          </a:ln>
                          <a:solidFill>
                            <a:schemeClr val="tx1"/>
                          </a:solidFill>
                          <a:effectLst/>
                          <a:latin typeface="Verdana" pitchFamily="34" charset="0"/>
                        </a:rPr>
                        <a:t>Data Warehouse</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7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dirty="0" smtClean="0">
                          <a:ln>
                            <a:noFill/>
                          </a:ln>
                          <a:solidFill>
                            <a:schemeClr val="tx1"/>
                          </a:solidFill>
                          <a:effectLst/>
                          <a:latin typeface="Verdana" pitchFamily="34" charset="0"/>
                        </a:rPr>
                        <a:t>Supported Activity</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Operational</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Analytical</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6518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smtClean="0">
                          <a:ln>
                            <a:noFill/>
                          </a:ln>
                          <a:solidFill>
                            <a:schemeClr val="tx1"/>
                          </a:solidFill>
                          <a:effectLst/>
                          <a:latin typeface="Verdana" pitchFamily="34" charset="0"/>
                        </a:rPr>
                        <a:t>Response Time</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Fast</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Can be slow</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dirty="0" smtClean="0">
                          <a:ln>
                            <a:noFill/>
                          </a:ln>
                          <a:solidFill>
                            <a:schemeClr val="tx1"/>
                          </a:solidFill>
                          <a:effectLst/>
                          <a:latin typeface="Verdana" pitchFamily="34" charset="0"/>
                        </a:rPr>
                        <a:t>Age of Data</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Current transaction</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Historical data</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105162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dirty="0" smtClean="0">
                          <a:ln>
                            <a:noFill/>
                          </a:ln>
                          <a:solidFill>
                            <a:schemeClr val="tx1"/>
                          </a:solidFill>
                          <a:effectLst/>
                          <a:latin typeface="Verdana" pitchFamily="34" charset="0"/>
                        </a:rPr>
                        <a:t>Scope</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Limited area within organization</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Provides view of entire organization</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dirty="0" smtClean="0">
                          <a:ln>
                            <a:noFill/>
                          </a:ln>
                          <a:solidFill>
                            <a:schemeClr val="tx1"/>
                          </a:solidFill>
                          <a:effectLst/>
                          <a:latin typeface="Verdana" pitchFamily="34" charset="0"/>
                        </a:rPr>
                        <a:t>Data Variability</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Changes often</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Infrequent changes</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6677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smtClean="0">
                          <a:ln>
                            <a:noFill/>
                          </a:ln>
                          <a:solidFill>
                            <a:schemeClr val="tx1"/>
                          </a:solidFill>
                          <a:effectLst/>
                          <a:latin typeface="Verdana" pitchFamily="34" charset="0"/>
                        </a:rPr>
                        <a:t>Source</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Transactions</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Multiple sources</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15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1" i="0" u="none" strike="noStrike" cap="none" normalizeH="0" baseline="0" dirty="0" smtClean="0">
                          <a:ln>
                            <a:noFill/>
                          </a:ln>
                          <a:solidFill>
                            <a:schemeClr val="tx1"/>
                          </a:solidFill>
                          <a:effectLst/>
                          <a:latin typeface="Verdana" pitchFamily="34" charset="0"/>
                        </a:rPr>
                        <a:t>Data Model</a:t>
                      </a:r>
                    </a:p>
                  </a:txBody>
                  <a:tcPr marL="95396" marR="95396"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smtClean="0">
                          <a:ln>
                            <a:noFill/>
                          </a:ln>
                          <a:solidFill>
                            <a:schemeClr val="tx1"/>
                          </a:solidFill>
                          <a:effectLst/>
                          <a:latin typeface="Verdana" pitchFamily="34" charset="0"/>
                        </a:rPr>
                        <a:t>Business rules</a:t>
                      </a:r>
                    </a:p>
                  </a:txBody>
                  <a:tcPr marL="95396" marR="95396"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b="0" i="0" u="none" strike="noStrike" cap="none" normalizeH="0" baseline="0" dirty="0" smtClean="0">
                          <a:ln>
                            <a:noFill/>
                          </a:ln>
                          <a:solidFill>
                            <a:schemeClr val="tx1"/>
                          </a:solidFill>
                          <a:effectLst/>
                          <a:latin typeface="Verdana" pitchFamily="34" charset="0"/>
                        </a:rPr>
                        <a:t>Aligns with overall business structure</a:t>
                      </a:r>
                    </a:p>
                  </a:txBody>
                  <a:tcPr marL="95396" marR="95396"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04431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Data Warehousing Benefits</a:t>
            </a:r>
            <a:endParaRPr lang="en-CA" dirty="0"/>
          </a:p>
        </p:txBody>
      </p:sp>
      <p:sp>
        <p:nvSpPr>
          <p:cNvPr id="95234" name="Content Placeholder 2"/>
          <p:cNvSpPr>
            <a:spLocks noGrp="1"/>
          </p:cNvSpPr>
          <p:nvPr>
            <p:ph idx="1"/>
          </p:nvPr>
        </p:nvSpPr>
        <p:spPr/>
        <p:txBody>
          <a:bodyPr>
            <a:normAutofit/>
          </a:bodyPr>
          <a:lstStyle/>
          <a:p>
            <a:pPr eaLnBrk="1" hangingPunct="1"/>
            <a:r>
              <a:rPr lang="en-US" dirty="0" smtClean="0"/>
              <a:t>End users can access data quickly and easily via Web browsers because they are located in one place</a:t>
            </a:r>
          </a:p>
          <a:p>
            <a:pPr eaLnBrk="1" hangingPunct="1"/>
            <a:r>
              <a:rPr lang="en-US" dirty="0" smtClean="0"/>
              <a:t>End users can conduct extensive analysis with data in ways that may not have been possible before</a:t>
            </a:r>
          </a:p>
          <a:p>
            <a:pPr eaLnBrk="1" hangingPunct="1"/>
            <a:r>
              <a:rPr lang="en-US" dirty="0" smtClean="0"/>
              <a:t>End users have a consolidated view of organizational data</a:t>
            </a:r>
          </a:p>
          <a:p>
            <a:pPr eaLnBrk="1" hangingPunct="1"/>
            <a:endParaRPr lang="en-US" dirty="0" smtClean="0"/>
          </a:p>
          <a:p>
            <a:pPr eaLnBrk="1" hangingPunct="1">
              <a:buFont typeface="Wingdings 2" pitchFamily="18" charset="2"/>
              <a:buNone/>
            </a:pPr>
            <a:endParaRPr lang="en-CA" dirty="0" smtClean="0"/>
          </a:p>
        </p:txBody>
      </p:sp>
      <p:sp>
        <p:nvSpPr>
          <p:cNvPr id="4" name="Slide Number Placeholder 3"/>
          <p:cNvSpPr>
            <a:spLocks noGrp="1"/>
          </p:cNvSpPr>
          <p:nvPr>
            <p:ph type="sldNum" sz="quarter" idx="12"/>
          </p:nvPr>
        </p:nvSpPr>
        <p:spPr/>
        <p:txBody>
          <a:bodyPr/>
          <a:lstStyle/>
          <a:p>
            <a:pPr>
              <a:defRPr/>
            </a:pPr>
            <a:fld id="{E8B67B3B-1953-46B4-8AC8-12674B9902BE}" type="slidenum">
              <a:rPr lang="en-CA"/>
              <a:pPr>
                <a:defRPr/>
              </a:pPr>
              <a:t>24</a:t>
            </a:fld>
            <a:endParaRPr lang="en-CA"/>
          </a:p>
        </p:txBody>
      </p:sp>
    </p:spTree>
    <p:extLst>
      <p:ext uri="{BB962C8B-B14F-4D97-AF65-F5344CB8AC3E}">
        <p14:creationId xmlns:p14="http://schemas.microsoft.com/office/powerpoint/2010/main" val="36891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Data Warehousing Issues</a:t>
            </a:r>
            <a:endParaRPr lang="en-CA" dirty="0"/>
          </a:p>
        </p:txBody>
      </p:sp>
      <p:sp>
        <p:nvSpPr>
          <p:cNvPr id="97281" name="Content Placeholder 2"/>
          <p:cNvSpPr>
            <a:spLocks noGrp="1"/>
          </p:cNvSpPr>
          <p:nvPr>
            <p:ph idx="1"/>
          </p:nvPr>
        </p:nvSpPr>
        <p:spPr/>
        <p:txBody>
          <a:bodyPr>
            <a:normAutofit lnSpcReduction="10000"/>
          </a:bodyPr>
          <a:lstStyle/>
          <a:p>
            <a:pPr eaLnBrk="1" hangingPunct="1"/>
            <a:r>
              <a:rPr lang="en-CA" sz="3000" dirty="0" smtClean="0"/>
              <a:t>Can be very expensive to build and to maintain. </a:t>
            </a:r>
          </a:p>
          <a:p>
            <a:pPr eaLnBrk="1" hangingPunct="1"/>
            <a:r>
              <a:rPr lang="en-CA" sz="3000" dirty="0" smtClean="0"/>
              <a:t>Incorporating data from obsolete mainframe systems can be difficult and expensive. </a:t>
            </a:r>
          </a:p>
          <a:p>
            <a:pPr eaLnBrk="1" hangingPunct="1"/>
            <a:r>
              <a:rPr lang="en-CA" sz="3000" dirty="0" smtClean="0"/>
              <a:t>People in one department might be reluctant to share data with other departments.</a:t>
            </a:r>
          </a:p>
          <a:p>
            <a:pPr eaLnBrk="1" hangingPunct="1"/>
            <a:r>
              <a:rPr lang="en-CA" sz="3000" dirty="0" smtClean="0"/>
              <a:t>Transferring of data from other systems, can go through a cleansing process that changes the information, meaning that the data is no longer a historical record and do not fully represent the actual accounting systems.</a:t>
            </a:r>
            <a:endParaRPr lang="en-US" dirty="0" smtClean="0"/>
          </a:p>
          <a:p>
            <a:pPr eaLnBrk="1" hangingPunct="1"/>
            <a:endParaRPr lang="en-US"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C0DD3F2D-008F-4A85-A0AF-2F18CAFBEAB8}" type="slidenum">
              <a:rPr lang="en-CA"/>
              <a:pPr>
                <a:defRPr/>
              </a:pPr>
              <a:t>25</a:t>
            </a:fld>
            <a:endParaRPr lang="en-CA"/>
          </a:p>
        </p:txBody>
      </p:sp>
    </p:spTree>
    <p:extLst>
      <p:ext uri="{BB962C8B-B14F-4D97-AF65-F5344CB8AC3E}">
        <p14:creationId xmlns:p14="http://schemas.microsoft.com/office/powerpoint/2010/main" val="2183556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Data Marts</a:t>
            </a:r>
            <a:endParaRPr lang="en-CA" dirty="0"/>
          </a:p>
        </p:txBody>
      </p:sp>
      <p:sp>
        <p:nvSpPr>
          <p:cNvPr id="99330" name="Content Placeholder 2"/>
          <p:cNvSpPr>
            <a:spLocks noGrp="1"/>
          </p:cNvSpPr>
          <p:nvPr>
            <p:ph idx="1"/>
          </p:nvPr>
        </p:nvSpPr>
        <p:spPr/>
        <p:txBody>
          <a:bodyPr>
            <a:normAutofit/>
          </a:bodyPr>
          <a:lstStyle/>
          <a:p>
            <a:r>
              <a:rPr lang="en-US" dirty="0" smtClean="0"/>
              <a:t>Because data warehouses are so expensive, they are mainly used by large companies.</a:t>
            </a:r>
          </a:p>
          <a:p>
            <a:r>
              <a:rPr lang="en-US" dirty="0" smtClean="0"/>
              <a:t>Smaller companies use a lower-cost, scaled down version of a data warehouse called a data mart.	</a:t>
            </a:r>
            <a:endParaRPr lang="en-US" dirty="0"/>
          </a:p>
          <a:p>
            <a:r>
              <a:rPr lang="en-US" dirty="0" smtClean="0"/>
              <a:t>A</a:t>
            </a:r>
            <a:r>
              <a:rPr lang="en-US" b="1" dirty="0" smtClean="0"/>
              <a:t> data mart</a:t>
            </a:r>
            <a:r>
              <a:rPr lang="en-US" dirty="0" smtClean="0"/>
              <a:t> is a small data warehouse designed for the end-user needs in a specific business unit or a department.</a:t>
            </a:r>
          </a:p>
        </p:txBody>
      </p:sp>
      <p:sp>
        <p:nvSpPr>
          <p:cNvPr id="4" name="Slide Number Placeholder 3"/>
          <p:cNvSpPr>
            <a:spLocks noGrp="1"/>
          </p:cNvSpPr>
          <p:nvPr>
            <p:ph type="sldNum" sz="quarter" idx="12"/>
          </p:nvPr>
        </p:nvSpPr>
        <p:spPr/>
        <p:txBody>
          <a:bodyPr/>
          <a:lstStyle/>
          <a:p>
            <a:pPr>
              <a:defRPr/>
            </a:pPr>
            <a:fld id="{CE92F5AE-FC9D-46D3-AA51-DD66C1FCE6EC}" type="slidenum">
              <a:rPr lang="en-CA"/>
              <a:pPr>
                <a:defRPr/>
              </a:pPr>
              <a:t>26</a:t>
            </a:fld>
            <a:endParaRPr lang="en-CA"/>
          </a:p>
        </p:txBody>
      </p:sp>
    </p:spTree>
    <p:extLst>
      <p:ext uri="{BB962C8B-B14F-4D97-AF65-F5344CB8AC3E}">
        <p14:creationId xmlns:p14="http://schemas.microsoft.com/office/powerpoint/2010/main" val="2451671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Benefits of Data Marts</a:t>
            </a:r>
            <a:endParaRPr lang="en-CA" dirty="0"/>
          </a:p>
        </p:txBody>
      </p:sp>
      <p:sp>
        <p:nvSpPr>
          <p:cNvPr id="101377" name="Content Placeholder 2"/>
          <p:cNvSpPr>
            <a:spLocks noGrp="1"/>
          </p:cNvSpPr>
          <p:nvPr>
            <p:ph idx="1"/>
          </p:nvPr>
        </p:nvSpPr>
        <p:spPr/>
        <p:txBody>
          <a:bodyPr>
            <a:normAutofit/>
          </a:bodyPr>
          <a:lstStyle/>
          <a:p>
            <a:pPr eaLnBrk="1" hangingPunct="1"/>
            <a:r>
              <a:rPr lang="en-CA" sz="2400" dirty="0" smtClean="0"/>
              <a:t>Data marts are far less costly than data warehouses.  A typical Data Mart costs less than $100,000, compared with $1 million or more for a Data Warehouse. </a:t>
            </a:r>
          </a:p>
          <a:p>
            <a:pPr eaLnBrk="1" hangingPunct="1"/>
            <a:r>
              <a:rPr lang="en-CA" sz="2400" dirty="0" smtClean="0"/>
              <a:t>Data Marts can be implemented more quickly, often in less than 90 days. </a:t>
            </a:r>
          </a:p>
          <a:p>
            <a:pPr eaLnBrk="1" hangingPunct="1"/>
            <a:r>
              <a:rPr lang="en-CA" sz="2400" dirty="0" smtClean="0"/>
              <a:t>Data Marts contain less information than a Data Warehouses,  resulting in more rapid response, are easier to learn and navigation is easier for the end user. </a:t>
            </a:r>
          </a:p>
          <a:p>
            <a:pPr eaLnBrk="1" hangingPunct="1"/>
            <a:r>
              <a:rPr lang="en-CA" sz="2400" dirty="0" smtClean="0"/>
              <a:t>Data Marts support users of the data locally rather then centrally controlled by giving power or control to the users and user groups of the information being used.</a:t>
            </a:r>
          </a:p>
          <a:p>
            <a:pPr eaLnBrk="1" hangingPunct="1"/>
            <a:endParaRPr lang="en-CA" sz="2000" dirty="0" smtClean="0"/>
          </a:p>
        </p:txBody>
      </p:sp>
      <p:sp>
        <p:nvSpPr>
          <p:cNvPr id="4" name="Slide Number Placeholder 3"/>
          <p:cNvSpPr>
            <a:spLocks noGrp="1"/>
          </p:cNvSpPr>
          <p:nvPr>
            <p:ph type="sldNum" sz="quarter" idx="12"/>
          </p:nvPr>
        </p:nvSpPr>
        <p:spPr/>
        <p:txBody>
          <a:bodyPr/>
          <a:lstStyle/>
          <a:p>
            <a:pPr>
              <a:defRPr/>
            </a:pPr>
            <a:fld id="{5D270F4B-99D9-43AA-AE44-1B19A21CAC18}" type="slidenum">
              <a:rPr lang="en-CA"/>
              <a:pPr>
                <a:defRPr/>
              </a:pPr>
              <a:t>27</a:t>
            </a:fld>
            <a:endParaRPr lang="en-CA"/>
          </a:p>
        </p:txBody>
      </p:sp>
    </p:spTree>
    <p:extLst>
      <p:ext uri="{BB962C8B-B14F-4D97-AF65-F5344CB8AC3E}">
        <p14:creationId xmlns:p14="http://schemas.microsoft.com/office/powerpoint/2010/main" val="387855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OLAP and OLTP</a:t>
            </a:r>
            <a:endParaRPr lang="en-CA" dirty="0"/>
          </a:p>
        </p:txBody>
      </p:sp>
      <p:sp>
        <p:nvSpPr>
          <p:cNvPr id="91137" name="Content Placeholder 2"/>
          <p:cNvSpPr>
            <a:spLocks noGrp="1"/>
          </p:cNvSpPr>
          <p:nvPr>
            <p:ph idx="1"/>
          </p:nvPr>
        </p:nvSpPr>
        <p:spPr/>
        <p:txBody>
          <a:bodyPr/>
          <a:lstStyle/>
          <a:p>
            <a:pPr eaLnBrk="1" hangingPunct="1"/>
            <a:r>
              <a:rPr lang="en-US" sz="2800" b="1" dirty="0" smtClean="0"/>
              <a:t>Online analytical processing (OLAP)</a:t>
            </a:r>
            <a:r>
              <a:rPr lang="en-US" sz="2800" dirty="0" smtClean="0"/>
              <a:t> involves the analysis of accumulated data by end users (usually in a data warehouse).</a:t>
            </a:r>
          </a:p>
          <a:p>
            <a:pPr lvl="1"/>
            <a:r>
              <a:rPr lang="en-US" sz="2400" dirty="0" smtClean="0"/>
              <a:t>Multi-dimensional analysis</a:t>
            </a:r>
          </a:p>
          <a:p>
            <a:pPr eaLnBrk="1" hangingPunct="1"/>
            <a:endParaRPr lang="en-US" sz="2800" dirty="0" smtClean="0"/>
          </a:p>
          <a:p>
            <a:pPr eaLnBrk="1" hangingPunct="1"/>
            <a:r>
              <a:rPr lang="en-US" sz="2800" dirty="0" smtClean="0"/>
              <a:t>In contrast to OLAP, </a:t>
            </a:r>
            <a:r>
              <a:rPr lang="en-US" sz="2800" b="1" dirty="0" smtClean="0"/>
              <a:t>online transaction processing (OLTP) </a:t>
            </a:r>
            <a:r>
              <a:rPr lang="en-US" sz="2800" dirty="0" smtClean="0"/>
              <a:t>typically involves a database, where data from business transactions are processed online as soon as they occur.</a:t>
            </a:r>
            <a:endParaRPr lang="en-US" sz="2000" dirty="0" smtClean="0"/>
          </a:p>
          <a:p>
            <a:pPr eaLnBrk="1" hangingPunct="1"/>
            <a:endParaRPr lang="en-CA" sz="2000" dirty="0" smtClean="0"/>
          </a:p>
        </p:txBody>
      </p:sp>
      <p:sp>
        <p:nvSpPr>
          <p:cNvPr id="4" name="Slide Number Placeholder 3"/>
          <p:cNvSpPr>
            <a:spLocks noGrp="1"/>
          </p:cNvSpPr>
          <p:nvPr>
            <p:ph type="sldNum" sz="quarter" idx="12"/>
          </p:nvPr>
        </p:nvSpPr>
        <p:spPr/>
        <p:txBody>
          <a:bodyPr/>
          <a:lstStyle/>
          <a:p>
            <a:pPr>
              <a:defRPr/>
            </a:pPr>
            <a:fld id="{E52DB394-E616-4A6B-91F4-9E588646D89E}" type="slidenum">
              <a:rPr lang="en-CA"/>
              <a:pPr>
                <a:defRPr/>
              </a:pPr>
              <a:t>28</a:t>
            </a:fld>
            <a:endParaRPr lang="en-CA"/>
          </a:p>
        </p:txBody>
      </p:sp>
    </p:spTree>
    <p:extLst>
      <p:ext uri="{BB962C8B-B14F-4D97-AF65-F5344CB8AC3E}">
        <p14:creationId xmlns:p14="http://schemas.microsoft.com/office/powerpoint/2010/main" val="961587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normAutofit/>
          </a:bodyPr>
          <a:lstStyle/>
          <a:p>
            <a:pPr eaLnBrk="1" hangingPunct="1"/>
            <a:r>
              <a:rPr lang="en-US" sz="4000" dirty="0" smtClean="0"/>
              <a:t>Online Transaction Processing (OLTP)</a:t>
            </a:r>
          </a:p>
        </p:txBody>
      </p:sp>
      <p:sp>
        <p:nvSpPr>
          <p:cNvPr id="35846" name="Rectangle 3"/>
          <p:cNvSpPr>
            <a:spLocks noGrp="1" noChangeArrowheads="1"/>
          </p:cNvSpPr>
          <p:nvPr>
            <p:ph idx="1"/>
          </p:nvPr>
        </p:nvSpPr>
        <p:spPr/>
        <p:txBody>
          <a:bodyPr/>
          <a:lstStyle/>
          <a:p>
            <a:pPr eaLnBrk="1" hangingPunct="1"/>
            <a:r>
              <a:rPr lang="en-US" dirty="0" smtClean="0"/>
              <a:t>Immediate automated responses to the </a:t>
            </a:r>
            <a:r>
              <a:rPr lang="en-US" i="1" dirty="0" smtClean="0"/>
              <a:t>requests</a:t>
            </a:r>
            <a:r>
              <a:rPr lang="en-US" dirty="0" smtClean="0"/>
              <a:t> of users</a:t>
            </a:r>
          </a:p>
          <a:p>
            <a:pPr eaLnBrk="1" hangingPunct="1"/>
            <a:endParaRPr lang="en-US" dirty="0" smtClean="0"/>
          </a:p>
          <a:p>
            <a:pPr eaLnBrk="1" hangingPunct="1"/>
            <a:r>
              <a:rPr lang="en-US" dirty="0" smtClean="0"/>
              <a:t>Designed to handle multiple </a:t>
            </a:r>
            <a:r>
              <a:rPr lang="en-US" i="1" dirty="0" smtClean="0"/>
              <a:t>concurrent</a:t>
            </a:r>
            <a:r>
              <a:rPr lang="en-US" dirty="0" smtClean="0"/>
              <a:t> transactions</a:t>
            </a:r>
          </a:p>
          <a:p>
            <a:pPr eaLnBrk="1" hangingPunct="1"/>
            <a:endParaRPr lang="en-US" dirty="0" smtClean="0"/>
          </a:p>
          <a:p>
            <a:pPr eaLnBrk="1" hangingPunct="1"/>
            <a:r>
              <a:rPr lang="en-US" dirty="0" smtClean="0"/>
              <a:t>Plays a large role in electronic commerce applications</a:t>
            </a:r>
          </a:p>
        </p:txBody>
      </p:sp>
    </p:spTree>
    <p:extLst>
      <p:ext uri="{BB962C8B-B14F-4D97-AF65-F5344CB8AC3E}">
        <p14:creationId xmlns:p14="http://schemas.microsoft.com/office/powerpoint/2010/main" val="1092751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 calcmode="lin" valueType="num">
                                      <p:cBhvr additive="base">
                                        <p:cTn id="7" dur="500" fill="hold"/>
                                        <p:tgtEl>
                                          <p:spTgt spid="358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6">
                                            <p:txEl>
                                              <p:pRg st="2" end="2"/>
                                            </p:txEl>
                                          </p:spTgt>
                                        </p:tgtEl>
                                        <p:attrNameLst>
                                          <p:attrName>style.visibility</p:attrName>
                                        </p:attrNameLst>
                                      </p:cBhvr>
                                      <p:to>
                                        <p:strVal val="visible"/>
                                      </p:to>
                                    </p:set>
                                    <p:anim calcmode="lin" valueType="num">
                                      <p:cBhvr additive="base">
                                        <p:cTn id="13" dur="500" fill="hold"/>
                                        <p:tgtEl>
                                          <p:spTgt spid="358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6">
                                            <p:txEl>
                                              <p:pRg st="4" end="4"/>
                                            </p:txEl>
                                          </p:spTgt>
                                        </p:tgtEl>
                                        <p:attrNameLst>
                                          <p:attrName>style.visibility</p:attrName>
                                        </p:attrNameLst>
                                      </p:cBhvr>
                                      <p:to>
                                        <p:strVal val="visible"/>
                                      </p:to>
                                    </p:set>
                                    <p:anim calcmode="lin" valueType="num">
                                      <p:cBhvr additive="base">
                                        <p:cTn id="19" dur="500" fill="hold"/>
                                        <p:tgtEl>
                                          <p:spTgt spid="3584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2"/>
          <p:cNvSpPr>
            <a:spLocks noGrp="1" noChangeArrowheads="1"/>
          </p:cNvSpPr>
          <p:nvPr>
            <p:ph type="title"/>
          </p:nvPr>
        </p:nvSpPr>
        <p:spPr/>
        <p:txBody>
          <a:bodyPr>
            <a:noAutofit/>
          </a:bodyPr>
          <a:lstStyle/>
          <a:p>
            <a:pPr eaLnBrk="1" hangingPunct="1"/>
            <a:r>
              <a:rPr lang="en-US" sz="4000" dirty="0"/>
              <a:t>T</a:t>
            </a:r>
            <a:r>
              <a:rPr lang="en-US" sz="4000" dirty="0" smtClean="0"/>
              <a:t>he Costs of Poor Information</a:t>
            </a:r>
          </a:p>
        </p:txBody>
      </p:sp>
      <p:sp>
        <p:nvSpPr>
          <p:cNvPr id="112643" name="Rectangle 3"/>
          <p:cNvSpPr>
            <a:spLocks noGrp="1" noChangeArrowheads="1"/>
          </p:cNvSpPr>
          <p:nvPr>
            <p:ph idx="1"/>
          </p:nvPr>
        </p:nvSpPr>
        <p:spPr/>
        <p:txBody>
          <a:bodyPr/>
          <a:lstStyle/>
          <a:p>
            <a:pPr eaLnBrk="1" hangingPunct="1">
              <a:lnSpc>
                <a:spcPct val="90000"/>
              </a:lnSpc>
              <a:buFontTx/>
              <a:buNone/>
            </a:pPr>
            <a:r>
              <a:rPr lang="en-US" dirty="0" smtClean="0"/>
              <a:t>   Potential business effects resulting from low quality information include:</a:t>
            </a:r>
          </a:p>
          <a:p>
            <a:pPr lvl="1" eaLnBrk="1" hangingPunct="1">
              <a:lnSpc>
                <a:spcPct val="90000"/>
              </a:lnSpc>
            </a:pPr>
            <a:r>
              <a:rPr lang="en-US" dirty="0" smtClean="0"/>
              <a:t>Inability to accurately track customers.</a:t>
            </a:r>
          </a:p>
          <a:p>
            <a:pPr lvl="1" eaLnBrk="1" hangingPunct="1">
              <a:lnSpc>
                <a:spcPct val="90000"/>
              </a:lnSpc>
            </a:pPr>
            <a:r>
              <a:rPr lang="en-US" dirty="0" smtClean="0"/>
              <a:t>Difficulty identifying valuable customers.</a:t>
            </a:r>
          </a:p>
          <a:p>
            <a:pPr lvl="1" eaLnBrk="1" hangingPunct="1">
              <a:lnSpc>
                <a:spcPct val="90000"/>
              </a:lnSpc>
            </a:pPr>
            <a:r>
              <a:rPr lang="en-US" dirty="0" smtClean="0"/>
              <a:t>Inability to identify selling opportunities.</a:t>
            </a:r>
          </a:p>
          <a:p>
            <a:pPr lvl="1" eaLnBrk="1" hangingPunct="1">
              <a:lnSpc>
                <a:spcPct val="90000"/>
              </a:lnSpc>
            </a:pPr>
            <a:r>
              <a:rPr lang="en-US" dirty="0" smtClean="0"/>
              <a:t>Marketing to nonexistent customers.</a:t>
            </a:r>
          </a:p>
          <a:p>
            <a:pPr lvl="1" eaLnBrk="1" hangingPunct="1">
              <a:lnSpc>
                <a:spcPct val="90000"/>
              </a:lnSpc>
            </a:pPr>
            <a:r>
              <a:rPr lang="en-US" dirty="0" smtClean="0"/>
              <a:t>Difficulty tracking revenue due to inaccurate invoices.</a:t>
            </a:r>
          </a:p>
          <a:p>
            <a:pPr lvl="1" eaLnBrk="1" hangingPunct="1">
              <a:lnSpc>
                <a:spcPct val="90000"/>
              </a:lnSpc>
            </a:pPr>
            <a:r>
              <a:rPr lang="en-US" dirty="0" smtClean="0"/>
              <a:t>Inability to build strong customer relationships.</a:t>
            </a:r>
          </a:p>
        </p:txBody>
      </p:sp>
    </p:spTree>
    <p:extLst>
      <p:ext uri="{BB962C8B-B14F-4D97-AF65-F5344CB8AC3E}">
        <p14:creationId xmlns:p14="http://schemas.microsoft.com/office/powerpoint/2010/main" val="848059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normAutofit/>
          </a:bodyPr>
          <a:lstStyle/>
          <a:p>
            <a:pPr eaLnBrk="1" hangingPunct="1"/>
            <a:r>
              <a:rPr lang="en-US" sz="4000" dirty="0" smtClean="0"/>
              <a:t>Online Analytical Processing (OLAP)</a:t>
            </a:r>
          </a:p>
        </p:txBody>
      </p:sp>
      <p:sp>
        <p:nvSpPr>
          <p:cNvPr id="36870" name="Rectangle 3"/>
          <p:cNvSpPr>
            <a:spLocks noGrp="1" noChangeArrowheads="1"/>
          </p:cNvSpPr>
          <p:nvPr>
            <p:ph idx="1"/>
          </p:nvPr>
        </p:nvSpPr>
        <p:spPr/>
        <p:txBody>
          <a:bodyPr>
            <a:normAutofit lnSpcReduction="10000"/>
          </a:bodyPr>
          <a:lstStyle/>
          <a:p>
            <a:pPr eaLnBrk="1" hangingPunct="1"/>
            <a:r>
              <a:rPr lang="en-US" dirty="0" smtClean="0"/>
              <a:t>The use of graphical software tools that provide complex </a:t>
            </a:r>
            <a:r>
              <a:rPr lang="en-US" i="1" dirty="0" smtClean="0"/>
              <a:t>analysis</a:t>
            </a:r>
            <a:r>
              <a:rPr lang="en-US" dirty="0" smtClean="0"/>
              <a:t> of data stored in a database.</a:t>
            </a:r>
          </a:p>
          <a:p>
            <a:pPr eaLnBrk="1" hangingPunct="1"/>
            <a:endParaRPr lang="en-US" dirty="0" smtClean="0"/>
          </a:p>
          <a:p>
            <a:pPr eaLnBrk="1" hangingPunct="1"/>
            <a:r>
              <a:rPr lang="en-US" dirty="0" smtClean="0"/>
              <a:t>OLAP server is the chief component</a:t>
            </a:r>
          </a:p>
          <a:p>
            <a:pPr eaLnBrk="1" hangingPunct="1"/>
            <a:endParaRPr lang="en-US" dirty="0" smtClean="0"/>
          </a:p>
          <a:p>
            <a:pPr eaLnBrk="1" hangingPunct="1"/>
            <a:r>
              <a:rPr lang="en-US" dirty="0" smtClean="0"/>
              <a:t>Good for time series and trend analysis.</a:t>
            </a:r>
          </a:p>
          <a:p>
            <a:pPr eaLnBrk="1" hangingPunct="1"/>
            <a:endParaRPr lang="en-US" dirty="0" smtClean="0"/>
          </a:p>
          <a:p>
            <a:pPr eaLnBrk="1" hangingPunct="1"/>
            <a:r>
              <a:rPr lang="en-US" dirty="0" smtClean="0"/>
              <a:t>Enables user to “drill-down” into the data.</a:t>
            </a:r>
          </a:p>
        </p:txBody>
      </p:sp>
    </p:spTree>
    <p:extLst>
      <p:ext uri="{BB962C8B-B14F-4D97-AF65-F5344CB8AC3E}">
        <p14:creationId xmlns:p14="http://schemas.microsoft.com/office/powerpoint/2010/main" val="2586967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70">
                                            <p:txEl>
                                              <p:pRg st="0" end="0"/>
                                            </p:txEl>
                                          </p:spTgt>
                                        </p:tgtEl>
                                        <p:attrNameLst>
                                          <p:attrName>style.visibility</p:attrName>
                                        </p:attrNameLst>
                                      </p:cBhvr>
                                      <p:to>
                                        <p:strVal val="visible"/>
                                      </p:to>
                                    </p:set>
                                    <p:anim calcmode="lin" valueType="num">
                                      <p:cBhvr additive="base">
                                        <p:cTn id="7" dur="500" fill="hold"/>
                                        <p:tgtEl>
                                          <p:spTgt spid="368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70">
                                            <p:txEl>
                                              <p:pRg st="2" end="2"/>
                                            </p:txEl>
                                          </p:spTgt>
                                        </p:tgtEl>
                                        <p:attrNameLst>
                                          <p:attrName>style.visibility</p:attrName>
                                        </p:attrNameLst>
                                      </p:cBhvr>
                                      <p:to>
                                        <p:strVal val="visible"/>
                                      </p:to>
                                    </p:set>
                                    <p:anim calcmode="lin" valueType="num">
                                      <p:cBhvr additive="base">
                                        <p:cTn id="13" dur="500" fill="hold"/>
                                        <p:tgtEl>
                                          <p:spTgt spid="368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70">
                                            <p:txEl>
                                              <p:pRg st="4" end="4"/>
                                            </p:txEl>
                                          </p:spTgt>
                                        </p:tgtEl>
                                        <p:attrNameLst>
                                          <p:attrName>style.visibility</p:attrName>
                                        </p:attrNameLst>
                                      </p:cBhvr>
                                      <p:to>
                                        <p:strVal val="visible"/>
                                      </p:to>
                                    </p:set>
                                    <p:anim calcmode="lin" valueType="num">
                                      <p:cBhvr additive="base">
                                        <p:cTn id="19" dur="500" fill="hold"/>
                                        <p:tgtEl>
                                          <p:spTgt spid="3687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70">
                                            <p:txEl>
                                              <p:pRg st="6" end="6"/>
                                            </p:txEl>
                                          </p:spTgt>
                                        </p:tgtEl>
                                        <p:attrNameLst>
                                          <p:attrName>style.visibility</p:attrName>
                                        </p:attrNameLst>
                                      </p:cBhvr>
                                      <p:to>
                                        <p:strVal val="visible"/>
                                      </p:to>
                                    </p:set>
                                    <p:anim calcmode="lin" valueType="num">
                                      <p:cBhvr additive="base">
                                        <p:cTn id="25" dur="500" fill="hold"/>
                                        <p:tgtEl>
                                          <p:spTgt spid="3687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7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Work with a partner to review the main terms:</a:t>
            </a:r>
          </a:p>
          <a:p>
            <a:pPr lvl="1"/>
            <a:r>
              <a:rPr lang="en-US" dirty="0" smtClean="0"/>
              <a:t>Data warehouse </a:t>
            </a:r>
            <a:r>
              <a:rPr lang="en-US" dirty="0" err="1" smtClean="0"/>
              <a:t>vs</a:t>
            </a:r>
            <a:r>
              <a:rPr lang="en-US" dirty="0" smtClean="0"/>
              <a:t> data mart – what’s the difference?</a:t>
            </a:r>
          </a:p>
          <a:p>
            <a:pPr lvl="1"/>
            <a:r>
              <a:rPr lang="en-US" dirty="0" smtClean="0"/>
              <a:t>ETL – what does it stand for and mean?</a:t>
            </a:r>
          </a:p>
          <a:p>
            <a:pPr lvl="1"/>
            <a:r>
              <a:rPr lang="en-US" dirty="0" smtClean="0"/>
              <a:t>Describe the concept of a cube.</a:t>
            </a:r>
          </a:p>
          <a:p>
            <a:pPr lvl="1"/>
            <a:r>
              <a:rPr lang="en-US" dirty="0" smtClean="0"/>
              <a:t>What’s the difference between OLAP and OLTP?</a:t>
            </a:r>
          </a:p>
        </p:txBody>
      </p:sp>
    </p:spTree>
    <p:extLst>
      <p:ext uri="{BB962C8B-B14F-4D97-AF65-F5344CB8AC3E}">
        <p14:creationId xmlns:p14="http://schemas.microsoft.com/office/powerpoint/2010/main" val="3766489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Business Intelligence Definition</a:t>
            </a:r>
            <a:endParaRPr lang="en-CA" dirty="0"/>
          </a:p>
        </p:txBody>
      </p:sp>
      <p:sp>
        <p:nvSpPr>
          <p:cNvPr id="39938" name="Content Placeholder 2"/>
          <p:cNvSpPr>
            <a:spLocks noGrp="1"/>
          </p:cNvSpPr>
          <p:nvPr>
            <p:ph idx="1"/>
          </p:nvPr>
        </p:nvSpPr>
        <p:spPr/>
        <p:txBody>
          <a:bodyPr>
            <a:normAutofit/>
          </a:bodyPr>
          <a:lstStyle/>
          <a:p>
            <a:pPr eaLnBrk="1" hangingPunct="1"/>
            <a:r>
              <a:rPr lang="en-US" sz="2800" dirty="0" smtClean="0"/>
              <a:t>Once an organization has captured data and organized them into databases, data warehouses and data marks, it can use the data for further analysis.</a:t>
            </a:r>
          </a:p>
          <a:p>
            <a:pPr eaLnBrk="1" hangingPunct="1"/>
            <a:r>
              <a:rPr lang="en-US" sz="2800" b="1" dirty="0" smtClean="0"/>
              <a:t>Business Intelligence (BI)</a:t>
            </a:r>
            <a:r>
              <a:rPr lang="en-US" sz="2800" dirty="0" smtClean="0"/>
              <a:t> refers to applications and technologies for consolidating, analyzing, and providing access to vast amounts of data to help users make better business and strategic decisions.</a:t>
            </a:r>
            <a:endParaRPr lang="en-US" sz="2000" dirty="0" smtClean="0"/>
          </a:p>
        </p:txBody>
      </p:sp>
      <p:sp>
        <p:nvSpPr>
          <p:cNvPr id="4" name="Slide Number Placeholder 3"/>
          <p:cNvSpPr>
            <a:spLocks noGrp="1"/>
          </p:cNvSpPr>
          <p:nvPr>
            <p:ph type="sldNum" sz="quarter" idx="12"/>
          </p:nvPr>
        </p:nvSpPr>
        <p:spPr/>
        <p:txBody>
          <a:bodyPr/>
          <a:lstStyle/>
          <a:p>
            <a:pPr>
              <a:defRPr/>
            </a:pPr>
            <a:fld id="{62BDFC50-0027-4B55-B37B-FD6A1282623C}" type="slidenum">
              <a:rPr lang="en-CA"/>
              <a:pPr>
                <a:defRPr/>
              </a:pPr>
              <a:t>32</a:t>
            </a:fld>
            <a:endParaRPr lang="en-CA"/>
          </a:p>
        </p:txBody>
      </p:sp>
    </p:spTree>
    <p:extLst>
      <p:ext uri="{BB962C8B-B14F-4D97-AF65-F5344CB8AC3E}">
        <p14:creationId xmlns:p14="http://schemas.microsoft.com/office/powerpoint/2010/main" val="3419233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Business Intelligence Works</a:t>
            </a:r>
            <a:endParaRPr lang="en-CA" dirty="0"/>
          </a:p>
        </p:txBody>
      </p:sp>
      <p:sp>
        <p:nvSpPr>
          <p:cNvPr id="4" name="Slide Number Placeholder 3"/>
          <p:cNvSpPr>
            <a:spLocks noGrp="1"/>
          </p:cNvSpPr>
          <p:nvPr>
            <p:ph type="sldNum" sz="quarter" idx="12"/>
          </p:nvPr>
        </p:nvSpPr>
        <p:spPr/>
        <p:txBody>
          <a:bodyPr/>
          <a:lstStyle/>
          <a:p>
            <a:pPr>
              <a:defRPr/>
            </a:pPr>
            <a:fld id="{46C48A28-7B2F-470B-B513-EB48DAC11CC2}" type="slidenum">
              <a:rPr lang="en-CA"/>
              <a:pPr>
                <a:defRPr/>
              </a:pPr>
              <a:t>33</a:t>
            </a:fld>
            <a:endParaRPr lang="en-CA"/>
          </a:p>
        </p:txBody>
      </p:sp>
      <p:pic>
        <p:nvPicPr>
          <p:cNvPr id="40963" name="Picture 6"/>
          <p:cNvPicPr>
            <a:picLocks noChangeAspect="1" noChangeArrowheads="1"/>
          </p:cNvPicPr>
          <p:nvPr/>
        </p:nvPicPr>
        <p:blipFill>
          <a:blip r:embed="rId2" cstate="print"/>
          <a:srcRect/>
          <a:stretch>
            <a:fillRect/>
          </a:stretch>
        </p:blipFill>
        <p:spPr bwMode="auto">
          <a:xfrm>
            <a:off x="1331640" y="1556792"/>
            <a:ext cx="6042992" cy="5094861"/>
          </a:xfrm>
          <a:prstGeom prst="rect">
            <a:avLst/>
          </a:prstGeom>
          <a:noFill/>
          <a:ln w="9525">
            <a:noFill/>
            <a:miter lim="800000"/>
            <a:headEnd/>
            <a:tailEnd/>
          </a:ln>
        </p:spPr>
      </p:pic>
    </p:spTree>
    <p:extLst>
      <p:ext uri="{BB962C8B-B14F-4D97-AF65-F5344CB8AC3E}">
        <p14:creationId xmlns:p14="http://schemas.microsoft.com/office/powerpoint/2010/main" val="3623786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AutoShape 2"/>
          <p:cNvSpPr>
            <a:spLocks noGrp="1" noChangeArrowheads="1"/>
          </p:cNvSpPr>
          <p:nvPr>
            <p:ph type="title"/>
          </p:nvPr>
        </p:nvSpPr>
        <p:spPr/>
        <p:txBody>
          <a:bodyPr>
            <a:normAutofit fontScale="90000"/>
          </a:bodyPr>
          <a:lstStyle/>
          <a:p>
            <a:pPr eaLnBrk="1" hangingPunct="1"/>
            <a:r>
              <a:rPr lang="en-US" smtClean="0"/>
              <a:t>Characteristics of BI Systems</a:t>
            </a:r>
          </a:p>
        </p:txBody>
      </p:sp>
      <p:graphicFrame>
        <p:nvGraphicFramePr>
          <p:cNvPr id="8" name="Content Placeholder 7"/>
          <p:cNvGraphicFramePr>
            <a:graphicFrameLocks noGrp="1"/>
          </p:cNvGraphicFramePr>
          <p:nvPr>
            <p:ph idx="1"/>
          </p:nvPr>
        </p:nvGraphicFramePr>
        <p:xfrm>
          <a:off x="468313" y="1628775"/>
          <a:ext cx="8229600" cy="4206875"/>
        </p:xfrm>
        <a:graphic>
          <a:graphicData uri="http://schemas.openxmlformats.org/drawingml/2006/table">
            <a:tbl>
              <a:tblPr bandRow="1">
                <a:tableStyleId>{21E4AEA4-8DFA-4A89-87EB-49C32662AFE0}</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914538">
                <a:tc>
                  <a:txBody>
                    <a:bodyPr/>
                    <a:lstStyle/>
                    <a:p>
                      <a:r>
                        <a:rPr lang="en-US" sz="2400" dirty="0" smtClean="0"/>
                        <a:t>Reliable</a:t>
                      </a:r>
                      <a:endParaRPr lang="en-CA" sz="2400" dirty="0"/>
                    </a:p>
                  </a:txBody>
                  <a:tcPr marL="96819" marR="96819" marT="45727" marB="45727"/>
                </a:tc>
                <a:tc>
                  <a:txBody>
                    <a:bodyPr/>
                    <a:lstStyle/>
                    <a:p>
                      <a:r>
                        <a:rPr lang="en-US" sz="1800" dirty="0" smtClean="0"/>
                        <a:t>The information has been documented as the certified or approved information for the enterprise. Can be used with confidence.</a:t>
                      </a:r>
                      <a:endParaRPr lang="en-CA" sz="1800" dirty="0"/>
                    </a:p>
                  </a:txBody>
                  <a:tcPr marL="96819" marR="96819" marT="45727" marB="45727"/>
                </a:tc>
                <a:extLst>
                  <a:ext uri="{0D108BD9-81ED-4DB2-BD59-A6C34878D82A}">
                    <a16:rowId xmlns:a16="http://schemas.microsoft.com/office/drawing/2014/main" val="10000"/>
                  </a:ext>
                </a:extLst>
              </a:tr>
              <a:tr h="914538">
                <a:tc>
                  <a:txBody>
                    <a:bodyPr/>
                    <a:lstStyle/>
                    <a:p>
                      <a:r>
                        <a:rPr lang="en-US" sz="2400" dirty="0" smtClean="0"/>
                        <a:t>Consistent</a:t>
                      </a:r>
                      <a:endParaRPr lang="en-CA" sz="2400" dirty="0"/>
                    </a:p>
                  </a:txBody>
                  <a:tcPr marL="96819" marR="96819" marT="45727" marB="45727"/>
                </a:tc>
                <a:tc>
                  <a:txBody>
                    <a:bodyPr/>
                    <a:lstStyle/>
                    <a:p>
                      <a:r>
                        <a:rPr lang="en-US" sz="1800" dirty="0" smtClean="0"/>
                        <a:t>The processes delivering the information are well documented. Information</a:t>
                      </a:r>
                      <a:r>
                        <a:rPr lang="en-US" sz="1800" baseline="0" dirty="0" smtClean="0"/>
                        <a:t> is complete. Processes run with predictable response times.</a:t>
                      </a:r>
                      <a:endParaRPr lang="en-CA" sz="1800" dirty="0"/>
                    </a:p>
                  </a:txBody>
                  <a:tcPr marL="96819" marR="96819" marT="45727" marB="45727"/>
                </a:tc>
                <a:extLst>
                  <a:ext uri="{0D108BD9-81ED-4DB2-BD59-A6C34878D82A}">
                    <a16:rowId xmlns:a16="http://schemas.microsoft.com/office/drawing/2014/main" val="10001"/>
                  </a:ext>
                </a:extLst>
              </a:tr>
              <a:tr h="1463261">
                <a:tc>
                  <a:txBody>
                    <a:bodyPr/>
                    <a:lstStyle/>
                    <a:p>
                      <a:r>
                        <a:rPr lang="en-US" sz="2400" dirty="0" smtClean="0"/>
                        <a:t>Understandable</a:t>
                      </a:r>
                      <a:endParaRPr lang="en-CA" sz="2400" dirty="0"/>
                    </a:p>
                  </a:txBody>
                  <a:tcPr marL="96819" marR="96819" marT="45727" marB="45727"/>
                </a:tc>
                <a:tc>
                  <a:txBody>
                    <a:bodyPr/>
                    <a:lstStyle/>
                    <a:p>
                      <a:r>
                        <a:rPr lang="en-US" sz="1800" dirty="0" smtClean="0"/>
                        <a:t>The information has been defined in business terms. Calculations and algorithms can be accessed for comprehension. The data dictionary</a:t>
                      </a:r>
                      <a:r>
                        <a:rPr lang="en-US" sz="1800" baseline="0" dirty="0" smtClean="0"/>
                        <a:t> or metadata repository is easy to access and understand.</a:t>
                      </a:r>
                      <a:endParaRPr lang="en-CA" sz="1800" dirty="0"/>
                    </a:p>
                  </a:txBody>
                  <a:tcPr marL="96819" marR="96819" marT="45727" marB="45727"/>
                </a:tc>
                <a:extLst>
                  <a:ext uri="{0D108BD9-81ED-4DB2-BD59-A6C34878D82A}">
                    <a16:rowId xmlns:a16="http://schemas.microsoft.com/office/drawing/2014/main" val="10002"/>
                  </a:ext>
                </a:extLst>
              </a:tr>
              <a:tr h="914538">
                <a:tc>
                  <a:txBody>
                    <a:bodyPr/>
                    <a:lstStyle/>
                    <a:p>
                      <a:r>
                        <a:rPr lang="en-US" sz="2400" dirty="0" smtClean="0"/>
                        <a:t>Easily</a:t>
                      </a:r>
                      <a:r>
                        <a:rPr lang="en-US" sz="2400" baseline="0" dirty="0" smtClean="0"/>
                        <a:t> Manipulated</a:t>
                      </a:r>
                      <a:endParaRPr lang="en-CA" sz="2400" dirty="0"/>
                    </a:p>
                  </a:txBody>
                  <a:tcPr marL="96819" marR="96819" marT="45727" marB="45727"/>
                </a:tc>
                <a:tc>
                  <a:txBody>
                    <a:bodyPr/>
                    <a:lstStyle/>
                    <a:p>
                      <a:r>
                        <a:rPr lang="en-US" sz="1800" dirty="0" smtClean="0"/>
                        <a:t>It is easy to change the questions</a:t>
                      </a:r>
                      <a:r>
                        <a:rPr lang="en-US" sz="1800" baseline="0" dirty="0" smtClean="0"/>
                        <a:t> or set different parameters to turn and twist the information in new ways.</a:t>
                      </a:r>
                      <a:endParaRPr lang="en-CA" sz="1800" dirty="0"/>
                    </a:p>
                  </a:txBody>
                  <a:tcPr marL="96819" marR="96819" marT="45727" marB="4572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92636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AutoShape 2"/>
          <p:cNvSpPr>
            <a:spLocks noGrp="1" noChangeArrowheads="1"/>
          </p:cNvSpPr>
          <p:nvPr>
            <p:ph type="title"/>
          </p:nvPr>
        </p:nvSpPr>
        <p:spPr/>
        <p:txBody>
          <a:bodyPr>
            <a:normAutofit fontScale="90000"/>
          </a:bodyPr>
          <a:lstStyle/>
          <a:p>
            <a:pPr eaLnBrk="1" hangingPunct="1"/>
            <a:r>
              <a:rPr lang="en-US" dirty="0" smtClean="0"/>
              <a:t>How BI Can </a:t>
            </a:r>
            <a:r>
              <a:rPr lang="en-US" dirty="0"/>
              <a:t>P</a:t>
            </a:r>
            <a:r>
              <a:rPr lang="en-US" dirty="0" smtClean="0"/>
              <a:t>rovide </a:t>
            </a:r>
            <a:r>
              <a:rPr lang="en-US" dirty="0"/>
              <a:t>A</a:t>
            </a:r>
            <a:r>
              <a:rPr lang="en-US" dirty="0" smtClean="0"/>
              <a:t>nswers</a:t>
            </a:r>
          </a:p>
        </p:txBody>
      </p:sp>
      <p:pic>
        <p:nvPicPr>
          <p:cNvPr id="117765" name="Picture 7" descr="C:\Users\User\Documents\Unzipped\Baltzan_Art\Digital Request (MHR00108-Baltzan-150) dpi\baL90900_ch07\baL90900_07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1988840"/>
            <a:ext cx="6900863"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207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AutoShape 2"/>
          <p:cNvSpPr>
            <a:spLocks noGrp="1" noChangeArrowheads="1"/>
          </p:cNvSpPr>
          <p:nvPr>
            <p:ph type="title"/>
          </p:nvPr>
        </p:nvSpPr>
        <p:spPr/>
        <p:txBody>
          <a:bodyPr>
            <a:normAutofit fontScale="90000"/>
          </a:bodyPr>
          <a:lstStyle/>
          <a:p>
            <a:pPr eaLnBrk="1" hangingPunct="1"/>
            <a:r>
              <a:rPr lang="en-US" smtClean="0"/>
              <a:t>Operational, Tactical &amp; Strategic BI</a:t>
            </a:r>
          </a:p>
        </p:txBody>
      </p:sp>
      <p:pic>
        <p:nvPicPr>
          <p:cNvPr id="119810" name="Picture 4" descr="baL01529_07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16832"/>
            <a:ext cx="819308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172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AutoShape 2"/>
          <p:cNvSpPr>
            <a:spLocks noGrp="1" noChangeArrowheads="1"/>
          </p:cNvSpPr>
          <p:nvPr>
            <p:ph type="title"/>
          </p:nvPr>
        </p:nvSpPr>
        <p:spPr/>
        <p:txBody>
          <a:bodyPr>
            <a:noAutofit/>
          </a:bodyPr>
          <a:lstStyle/>
          <a:p>
            <a:pPr eaLnBrk="1" hangingPunct="1"/>
            <a:r>
              <a:rPr lang="en-US" sz="4400" dirty="0" smtClean="0"/>
              <a:t>Strategic, Operational &amp; Tactical BI</a:t>
            </a:r>
          </a:p>
        </p:txBody>
      </p:sp>
      <p:sp>
        <p:nvSpPr>
          <p:cNvPr id="121858" name="Content Placeholder 5"/>
          <p:cNvSpPr>
            <a:spLocks noGrp="1"/>
          </p:cNvSpPr>
          <p:nvPr>
            <p:ph idx="1"/>
          </p:nvPr>
        </p:nvSpPr>
        <p:spPr/>
        <p:txBody>
          <a:bodyPr/>
          <a:lstStyle/>
          <a:p>
            <a:pPr eaLnBrk="1" hangingPunct="1"/>
            <a:r>
              <a:rPr lang="en-CA" sz="2400" dirty="0" smtClean="0"/>
              <a:t>The three forms of BI must work towards a common goal.</a:t>
            </a:r>
          </a:p>
        </p:txBody>
      </p:sp>
      <p:pic>
        <p:nvPicPr>
          <p:cNvPr id="121859" name="Picture 5" descr="baL01529_07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09800"/>
            <a:ext cx="6477000"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9522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BI’s Operational Value (1)</a:t>
            </a:r>
            <a:endParaRPr lang="en-US" dirty="0"/>
          </a:p>
        </p:txBody>
      </p:sp>
      <p:sp>
        <p:nvSpPr>
          <p:cNvPr id="3" name="Content Placeholder 2"/>
          <p:cNvSpPr>
            <a:spLocks noGrp="1"/>
          </p:cNvSpPr>
          <p:nvPr>
            <p:ph idx="1"/>
          </p:nvPr>
        </p:nvSpPr>
        <p:spPr/>
        <p:txBody>
          <a:bodyPr>
            <a:normAutofit/>
          </a:bodyPr>
          <a:lstStyle/>
          <a:p>
            <a:r>
              <a:rPr lang="en-US" sz="2800" b="1" dirty="0">
                <a:latin typeface="Albertus (W1)"/>
              </a:rPr>
              <a:t>Data latency </a:t>
            </a:r>
            <a:r>
              <a:rPr lang="en-US" sz="2800" dirty="0">
                <a:latin typeface="Albertus (W1)"/>
              </a:rPr>
              <a:t>is the time needed to make transactional data ready for analysis</a:t>
            </a:r>
            <a:r>
              <a:rPr lang="en-US" sz="2800" dirty="0" smtClean="0">
                <a:latin typeface="Albertus (W1)"/>
              </a:rPr>
              <a:t>.</a:t>
            </a:r>
          </a:p>
          <a:p>
            <a:pPr lvl="1"/>
            <a:r>
              <a:rPr lang="en-US" sz="2400" dirty="0" smtClean="0">
                <a:latin typeface="Albertus (W1)"/>
              </a:rPr>
              <a:t>The time for extracting, transforming and cleansing the data</a:t>
            </a:r>
            <a:endParaRPr lang="en-US" sz="2400" dirty="0">
              <a:latin typeface="Albertus (W1)"/>
            </a:endParaRPr>
          </a:p>
          <a:p>
            <a:r>
              <a:rPr lang="en-US" sz="2800" b="1" dirty="0">
                <a:latin typeface="Albertus (W1)"/>
              </a:rPr>
              <a:t>Analysis latency</a:t>
            </a:r>
            <a:r>
              <a:rPr lang="en-US" sz="2800" dirty="0">
                <a:latin typeface="Albertus (W1)"/>
              </a:rPr>
              <a:t> is the time from which data is made available and analysis of it is completed.</a:t>
            </a:r>
          </a:p>
          <a:p>
            <a:r>
              <a:rPr lang="en-US" sz="2800" b="1" dirty="0">
                <a:latin typeface="Albertus (W1)"/>
              </a:rPr>
              <a:t>Decision latency </a:t>
            </a:r>
            <a:r>
              <a:rPr lang="en-US" sz="2800" dirty="0">
                <a:latin typeface="Albertus (W1)"/>
              </a:rPr>
              <a:t> is the time it takes a human to comprehend the analysis and take appropriate action.</a:t>
            </a:r>
            <a:endParaRPr lang="en-US" sz="2800" b="1" dirty="0">
              <a:latin typeface="Albertus (W1)"/>
            </a:endParaRPr>
          </a:p>
          <a:p>
            <a:endParaRPr lang="en-US" dirty="0"/>
          </a:p>
        </p:txBody>
      </p:sp>
    </p:spTree>
    <p:extLst>
      <p:ext uri="{BB962C8B-B14F-4D97-AF65-F5344CB8AC3E}">
        <p14:creationId xmlns:p14="http://schemas.microsoft.com/office/powerpoint/2010/main" val="299421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AutoShape 2"/>
          <p:cNvSpPr>
            <a:spLocks noGrp="1" noChangeArrowheads="1"/>
          </p:cNvSpPr>
          <p:nvPr>
            <p:ph type="title"/>
          </p:nvPr>
        </p:nvSpPr>
        <p:spPr/>
        <p:txBody>
          <a:bodyPr>
            <a:normAutofit fontScale="90000"/>
          </a:bodyPr>
          <a:lstStyle/>
          <a:p>
            <a:pPr eaLnBrk="1" hangingPunct="1"/>
            <a:r>
              <a:rPr lang="en-US" dirty="0" smtClean="0"/>
              <a:t>BI’s Operational Value (2)</a:t>
            </a:r>
          </a:p>
        </p:txBody>
      </p:sp>
      <p:pic>
        <p:nvPicPr>
          <p:cNvPr id="123906" name="Picture 5" descr="baL01529_07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629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432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AutoShape 2"/>
          <p:cNvSpPr>
            <a:spLocks noGrp="1" noChangeArrowheads="1"/>
          </p:cNvSpPr>
          <p:nvPr>
            <p:ph type="title"/>
          </p:nvPr>
        </p:nvSpPr>
        <p:spPr/>
        <p:txBody>
          <a:bodyPr>
            <a:noAutofit/>
          </a:bodyPr>
          <a:lstStyle/>
          <a:p>
            <a:pPr eaLnBrk="1" hangingPunct="1"/>
            <a:r>
              <a:rPr lang="en-US" sz="4000" dirty="0"/>
              <a:t>T</a:t>
            </a:r>
            <a:r>
              <a:rPr lang="en-US" sz="4000" dirty="0" smtClean="0"/>
              <a:t>he Benefits of Good Information</a:t>
            </a:r>
          </a:p>
        </p:txBody>
      </p:sp>
      <p:sp>
        <p:nvSpPr>
          <p:cNvPr id="41986" name="Rectangle 3"/>
          <p:cNvSpPr>
            <a:spLocks noGrp="1" noChangeArrowheads="1"/>
          </p:cNvSpPr>
          <p:nvPr>
            <p:ph idx="1"/>
          </p:nvPr>
        </p:nvSpPr>
        <p:spPr/>
        <p:txBody>
          <a:bodyPr/>
          <a:lstStyle/>
          <a:p>
            <a:pPr eaLnBrk="1" hangingPunct="1"/>
            <a:r>
              <a:rPr lang="en-US" sz="2800" dirty="0" smtClean="0"/>
              <a:t>High-quality information can significantly improve the chances of making a good decision.</a:t>
            </a:r>
          </a:p>
          <a:p>
            <a:pPr eaLnBrk="1" hangingPunct="1"/>
            <a:endParaRPr lang="en-US" sz="2800" dirty="0" smtClean="0"/>
          </a:p>
          <a:p>
            <a:pPr eaLnBrk="1" hangingPunct="1"/>
            <a:r>
              <a:rPr lang="en-US" sz="2800" dirty="0" smtClean="0"/>
              <a:t>Good decisions can directly impact an organization's bottom line.</a:t>
            </a:r>
          </a:p>
          <a:p>
            <a:pPr eaLnBrk="1" hangingPunct="1"/>
            <a:endParaRPr lang="en-US" dirty="0" smtClean="0"/>
          </a:p>
        </p:txBody>
      </p:sp>
      <p:pic>
        <p:nvPicPr>
          <p:cNvPr id="41987" name="Picture 2" descr="C:\Users\Paige Baltzan\AppData\Local\Microsoft\Windows\Temporary Internet Files\Content.IE5\GS4HFHID\MC90005504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438400"/>
            <a:ext cx="3738563"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922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BI’s Operational Value (3)</a:t>
            </a:r>
            <a:endParaRPr lang="en-US" dirty="0"/>
          </a:p>
        </p:txBody>
      </p:sp>
      <p:sp>
        <p:nvSpPr>
          <p:cNvPr id="3" name="Content Placeholder 2"/>
          <p:cNvSpPr>
            <a:spLocks noGrp="1"/>
          </p:cNvSpPr>
          <p:nvPr>
            <p:ph idx="1"/>
          </p:nvPr>
        </p:nvSpPr>
        <p:spPr/>
        <p:txBody>
          <a:bodyPr>
            <a:normAutofit/>
          </a:bodyPr>
          <a:lstStyle/>
          <a:p>
            <a:r>
              <a:rPr lang="en-US" sz="2800" dirty="0" smtClean="0">
                <a:latin typeface="Albertus (W1)"/>
              </a:rPr>
              <a:t>The key is to shorten these latencies so that the time frame for opportunistic influences on customers is faster and better positioned.</a:t>
            </a:r>
          </a:p>
          <a:p>
            <a:r>
              <a:rPr lang="en-US" sz="2800" dirty="0" smtClean="0">
                <a:latin typeface="Albertus (W1)"/>
              </a:rPr>
              <a:t>The best time to influence customers is while they are still in the store or on the website.</a:t>
            </a:r>
            <a:endParaRPr lang="en-US" dirty="0"/>
          </a:p>
        </p:txBody>
      </p:sp>
    </p:spTree>
    <p:extLst>
      <p:ext uri="{BB962C8B-B14F-4D97-AF65-F5344CB8AC3E}">
        <p14:creationId xmlns:p14="http://schemas.microsoft.com/office/powerpoint/2010/main" val="3657112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CA" sz="4800" dirty="0" smtClean="0"/>
              <a:t>Data Mining</a:t>
            </a:r>
            <a:endParaRPr lang="en-CA" sz="4800" dirty="0"/>
          </a:p>
        </p:txBody>
      </p:sp>
      <p:sp>
        <p:nvSpPr>
          <p:cNvPr id="43010" name="Content Placeholder 2"/>
          <p:cNvSpPr>
            <a:spLocks noGrp="1"/>
          </p:cNvSpPr>
          <p:nvPr>
            <p:ph idx="1"/>
          </p:nvPr>
        </p:nvSpPr>
        <p:spPr/>
        <p:txBody>
          <a:bodyPr/>
          <a:lstStyle/>
          <a:p>
            <a:pPr eaLnBrk="1" hangingPunct="1"/>
            <a:endParaRPr lang="en-US" dirty="0" smtClean="0"/>
          </a:p>
          <a:p>
            <a:pPr eaLnBrk="1" hangingPunct="1"/>
            <a:endParaRPr lang="en-US" dirty="0" smtClean="0"/>
          </a:p>
          <a:p>
            <a:pPr eaLnBrk="1" hangingPunct="1"/>
            <a:r>
              <a:rPr lang="en-US" dirty="0" smtClean="0"/>
              <a:t>Searching for valuable business information in a large database or data warehouse</a:t>
            </a:r>
          </a:p>
          <a:p>
            <a:pPr eaLnBrk="1" hangingPunct="1"/>
            <a:r>
              <a:rPr lang="en-US" b="1" dirty="0" smtClean="0"/>
              <a:t>Data mining</a:t>
            </a:r>
            <a:r>
              <a:rPr lang="en-US" dirty="0" smtClean="0"/>
              <a:t> performs two basic operations:</a:t>
            </a:r>
          </a:p>
          <a:p>
            <a:pPr lvl="1" eaLnBrk="1" hangingPunct="1"/>
            <a:r>
              <a:rPr lang="en-US" dirty="0" smtClean="0"/>
              <a:t>Predicting trends and behaviors</a:t>
            </a:r>
          </a:p>
          <a:p>
            <a:pPr lvl="1" eaLnBrk="1" hangingPunct="1"/>
            <a:r>
              <a:rPr lang="en-US" dirty="0" smtClean="0"/>
              <a:t>Identifying previously unknown patterns and relationships</a:t>
            </a:r>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BF2EC15B-7AA2-4E4A-8FDF-79E1DAEC2CFD}" type="slidenum">
              <a:rPr lang="en-CA"/>
              <a:pPr>
                <a:defRPr/>
              </a:pPr>
              <a:t>41</a:t>
            </a:fld>
            <a:endParaRPr lang="en-CA"/>
          </a:p>
        </p:txBody>
      </p:sp>
      <p:pic>
        <p:nvPicPr>
          <p:cNvPr id="43012" name="Picture 5" descr="http://www.cs.mcgill.ca/~fzamal/Project/Estebanc.gif"/>
          <p:cNvPicPr>
            <a:picLocks noChangeAspect="1" noChangeArrowheads="1"/>
          </p:cNvPicPr>
          <p:nvPr/>
        </p:nvPicPr>
        <p:blipFill>
          <a:blip r:embed="rId2" cstate="print"/>
          <a:srcRect/>
          <a:stretch>
            <a:fillRect/>
          </a:stretch>
        </p:blipFill>
        <p:spPr bwMode="auto">
          <a:xfrm>
            <a:off x="4644007" y="692696"/>
            <a:ext cx="4294187" cy="2266950"/>
          </a:xfrm>
          <a:prstGeom prst="rect">
            <a:avLst/>
          </a:prstGeom>
          <a:noFill/>
          <a:ln w="9525">
            <a:noFill/>
            <a:miter lim="800000"/>
            <a:headEnd/>
            <a:tailEnd/>
          </a:ln>
        </p:spPr>
      </p:pic>
    </p:spTree>
    <p:extLst>
      <p:ext uri="{BB962C8B-B14F-4D97-AF65-F5344CB8AC3E}">
        <p14:creationId xmlns:p14="http://schemas.microsoft.com/office/powerpoint/2010/main" val="26548871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Data Mining Examples</a:t>
            </a:r>
            <a:endParaRPr lang="en-CA" dirty="0"/>
          </a:p>
        </p:txBody>
      </p:sp>
      <p:sp>
        <p:nvSpPr>
          <p:cNvPr id="3" name="Content Placeholder 2"/>
          <p:cNvSpPr>
            <a:spLocks noGrp="1"/>
          </p:cNvSpPr>
          <p:nvPr>
            <p:ph idx="1"/>
          </p:nvPr>
        </p:nvSpPr>
        <p:spPr/>
        <p:txBody>
          <a:bodyPr/>
          <a:lstStyle/>
          <a:p>
            <a:r>
              <a:rPr lang="en-CA" dirty="0" smtClean="0"/>
              <a:t>Targeted marketing – use data from past promotional mailings to identify people who are more likely to respond in the future.</a:t>
            </a:r>
          </a:p>
          <a:p>
            <a:r>
              <a:rPr lang="en-CA" dirty="0" smtClean="0"/>
              <a:t>Find hidden patterns – analyze retail sales data to discover unrelated products that are purchased together.</a:t>
            </a:r>
          </a:p>
          <a:p>
            <a:r>
              <a:rPr lang="en-CA" dirty="0" smtClean="0"/>
              <a:t>Detecting fraudulent credit card transactions – tracks patterns of credit card use and identifies abnormal patterns</a:t>
            </a:r>
            <a:endParaRPr lang="en-CA" dirty="0"/>
          </a:p>
        </p:txBody>
      </p:sp>
    </p:spTree>
    <p:extLst>
      <p:ext uri="{BB962C8B-B14F-4D97-AF65-F5344CB8AC3E}">
        <p14:creationId xmlns:p14="http://schemas.microsoft.com/office/powerpoint/2010/main" val="26436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3"/>
          <p:cNvSpPr>
            <a:spLocks noGrp="1"/>
          </p:cNvSpPr>
          <p:nvPr>
            <p:ph type="title"/>
          </p:nvPr>
        </p:nvSpPr>
        <p:spPr/>
        <p:txBody>
          <a:bodyPr>
            <a:normAutofit fontScale="90000"/>
          </a:bodyPr>
          <a:lstStyle/>
          <a:p>
            <a:r>
              <a:rPr lang="en-US" smtClean="0"/>
              <a:t>Data Visualization</a:t>
            </a:r>
            <a:endParaRPr lang="en-CA" smtClean="0"/>
          </a:p>
        </p:txBody>
      </p:sp>
      <p:sp>
        <p:nvSpPr>
          <p:cNvPr id="2" name="Content Placeholder 1"/>
          <p:cNvSpPr>
            <a:spLocks noGrp="1"/>
          </p:cNvSpPr>
          <p:nvPr>
            <p:ph idx="1"/>
          </p:nvPr>
        </p:nvSpPr>
        <p:spPr/>
        <p:txBody>
          <a:bodyPr/>
          <a:lstStyle/>
          <a:p>
            <a:r>
              <a:rPr lang="en-US" sz="2400" dirty="0">
                <a:latin typeface="Albertus (W1)"/>
              </a:rPr>
              <a:t>Analysts can put together data and visualize it to reveal interesting correlations, inherent trends and patterns in information.</a:t>
            </a:r>
          </a:p>
          <a:p>
            <a:endParaRPr lang="en-US" dirty="0"/>
          </a:p>
        </p:txBody>
      </p:sp>
      <p:pic>
        <p:nvPicPr>
          <p:cNvPr id="128002" name="Picture 4"/>
          <p:cNvPicPr>
            <a:picLocks noChangeAspect="1" noChangeArrowheads="1"/>
          </p:cNvPicPr>
          <p:nvPr/>
        </p:nvPicPr>
        <p:blipFill>
          <a:blip r:embed="rId3">
            <a:extLst>
              <a:ext uri="{28A0092B-C50C-407E-A947-70E740481C1C}">
                <a14:useLocalDpi xmlns:a14="http://schemas.microsoft.com/office/drawing/2010/main" val="0"/>
              </a:ext>
            </a:extLst>
          </a:blip>
          <a:srcRect l="28465" t="28642" r="23584" b="36427"/>
          <a:stretch>
            <a:fillRect/>
          </a:stretch>
        </p:blipFill>
        <p:spPr bwMode="auto">
          <a:xfrm>
            <a:off x="971600" y="2996952"/>
            <a:ext cx="7315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3" name="TextBox 5"/>
          <p:cNvSpPr txBox="1">
            <a:spLocks noChangeArrowheads="1"/>
          </p:cNvSpPr>
          <p:nvPr/>
        </p:nvSpPr>
        <p:spPr bwMode="auto">
          <a:xfrm>
            <a:off x="2057400" y="4953000"/>
            <a:ext cx="601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400"/>
              <a:t>Source: David McCardless, </a:t>
            </a:r>
            <a:r>
              <a:rPr lang="en-US" sz="1400" i="1"/>
              <a:t>Information is Beautiful </a:t>
            </a:r>
            <a:r>
              <a:rPr lang="en-US" sz="1400"/>
              <a:t>(2009), Collins, London, UK, pg. 179</a:t>
            </a:r>
            <a:endParaRPr lang="en-CA" sz="1400"/>
          </a:p>
        </p:txBody>
      </p:sp>
    </p:spTree>
    <p:extLst>
      <p:ext uri="{BB962C8B-B14F-4D97-AF65-F5344CB8AC3E}">
        <p14:creationId xmlns:p14="http://schemas.microsoft.com/office/powerpoint/2010/main" val="3267468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Techniques</a:t>
            </a:r>
            <a:endParaRPr lang="en-US" dirty="0"/>
          </a:p>
        </p:txBody>
      </p:sp>
      <p:sp>
        <p:nvSpPr>
          <p:cNvPr id="3" name="Content Placeholder 2"/>
          <p:cNvSpPr>
            <a:spLocks noGrp="1"/>
          </p:cNvSpPr>
          <p:nvPr>
            <p:ph idx="1"/>
          </p:nvPr>
        </p:nvSpPr>
        <p:spPr/>
        <p:txBody>
          <a:bodyPr/>
          <a:lstStyle/>
          <a:p>
            <a:r>
              <a:rPr lang="en-US" dirty="0" smtClean="0"/>
              <a:t>The most common data mining algorithms:</a:t>
            </a:r>
          </a:p>
          <a:p>
            <a:pPr lvl="1"/>
            <a:r>
              <a:rPr lang="en-US" dirty="0" smtClean="0"/>
              <a:t>Cluster analysis</a:t>
            </a:r>
          </a:p>
          <a:p>
            <a:pPr lvl="1"/>
            <a:r>
              <a:rPr lang="en-US" dirty="0" smtClean="0"/>
              <a:t>Association detection</a:t>
            </a:r>
          </a:p>
          <a:p>
            <a:pPr lvl="1"/>
            <a:r>
              <a:rPr lang="en-US" dirty="0" smtClean="0"/>
              <a:t>Statistical analysis</a:t>
            </a:r>
          </a:p>
          <a:p>
            <a:pPr marL="393192" lvl="1" indent="0">
              <a:buNone/>
            </a:pPr>
            <a:endParaRPr lang="en-US" dirty="0"/>
          </a:p>
        </p:txBody>
      </p:sp>
    </p:spTree>
    <p:extLst>
      <p:ext uri="{BB962C8B-B14F-4D97-AF65-F5344CB8AC3E}">
        <p14:creationId xmlns:p14="http://schemas.microsoft.com/office/powerpoint/2010/main" val="1711987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AutoShape 2"/>
          <p:cNvSpPr>
            <a:spLocks noGrp="1" noChangeArrowheads="1"/>
          </p:cNvSpPr>
          <p:nvPr>
            <p:ph type="title"/>
          </p:nvPr>
        </p:nvSpPr>
        <p:spPr/>
        <p:txBody>
          <a:bodyPr>
            <a:normAutofit fontScale="90000"/>
          </a:bodyPr>
          <a:lstStyle/>
          <a:p>
            <a:r>
              <a:rPr lang="en-US" dirty="0" smtClean="0">
                <a:solidFill>
                  <a:srgbClr val="0070C0"/>
                </a:solidFill>
              </a:rPr>
              <a:t>Data Mining Techniques</a:t>
            </a:r>
          </a:p>
        </p:txBody>
      </p:sp>
      <p:sp>
        <p:nvSpPr>
          <p:cNvPr id="130050" name="Rectangle 3"/>
          <p:cNvSpPr>
            <a:spLocks noGrp="1" noChangeArrowheads="1"/>
          </p:cNvSpPr>
          <p:nvPr>
            <p:ph idx="1"/>
          </p:nvPr>
        </p:nvSpPr>
        <p:spPr/>
        <p:txBody>
          <a:bodyPr>
            <a:normAutofit/>
          </a:bodyPr>
          <a:lstStyle/>
          <a:p>
            <a:pPr marL="0" indent="0">
              <a:spcBef>
                <a:spcPts val="600"/>
              </a:spcBef>
              <a:spcAft>
                <a:spcPts val="1200"/>
              </a:spcAft>
              <a:buNone/>
            </a:pPr>
            <a:r>
              <a:rPr lang="en-US" sz="2800" b="1" dirty="0" smtClean="0"/>
              <a:t>Cluster analysis</a:t>
            </a:r>
            <a:r>
              <a:rPr lang="en-US" sz="2800" dirty="0" smtClean="0"/>
              <a:t> – </a:t>
            </a:r>
            <a:r>
              <a:rPr lang="en-US" sz="2400" dirty="0" smtClean="0"/>
              <a:t>A statistical technique used to divide an information set into mutually exclusive groups such that the members of each group are as close together as possible to one another and the different groups are as far apart as possible.</a:t>
            </a:r>
          </a:p>
          <a:p>
            <a:pPr marL="0" indent="0">
              <a:spcBef>
                <a:spcPts val="600"/>
              </a:spcBef>
              <a:spcAft>
                <a:spcPts val="1200"/>
              </a:spcAft>
              <a:buNone/>
            </a:pPr>
            <a:r>
              <a:rPr lang="en-US" sz="2400" dirty="0" smtClean="0"/>
              <a:t>Ex: Postal code                                                                             segmenting</a:t>
            </a:r>
          </a:p>
          <a:p>
            <a:pPr marL="609600" indent="-609600">
              <a:lnSpc>
                <a:spcPct val="90000"/>
              </a:lnSpc>
            </a:pPr>
            <a:endParaRPr lang="en-US" sz="2800" dirty="0" smtClean="0"/>
          </a:p>
        </p:txBody>
      </p:sp>
      <p:pic>
        <p:nvPicPr>
          <p:cNvPr id="130051" name="Picture 3" descr="bal76825_0615.jpg"/>
          <p:cNvPicPr>
            <a:picLocks noChangeAspect="1"/>
          </p:cNvPicPr>
          <p:nvPr/>
        </p:nvPicPr>
        <p:blipFill>
          <a:blip r:embed="rId3">
            <a:clrChange>
              <a:clrFrom>
                <a:srgbClr val="FFF9B5"/>
              </a:clrFrom>
              <a:clrTo>
                <a:srgbClr val="FFF9B5">
                  <a:alpha val="0"/>
                </a:srgbClr>
              </a:clrTo>
            </a:clrChange>
            <a:extLst>
              <a:ext uri="{28A0092B-C50C-407E-A947-70E740481C1C}">
                <a14:useLocalDpi xmlns:a14="http://schemas.microsoft.com/office/drawing/2010/main" val="0"/>
              </a:ext>
            </a:extLst>
          </a:blip>
          <a:srcRect l="5270" t="5035" r="28239" b="2788"/>
          <a:stretch>
            <a:fillRect/>
          </a:stretch>
        </p:blipFill>
        <p:spPr bwMode="auto">
          <a:xfrm>
            <a:off x="2771800" y="3631532"/>
            <a:ext cx="6019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3451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AutoShape 2"/>
          <p:cNvSpPr>
            <a:spLocks noGrp="1" noChangeArrowheads="1"/>
          </p:cNvSpPr>
          <p:nvPr>
            <p:ph type="title"/>
          </p:nvPr>
        </p:nvSpPr>
        <p:spPr/>
        <p:txBody>
          <a:bodyPr>
            <a:normAutofit fontScale="90000"/>
          </a:bodyPr>
          <a:lstStyle/>
          <a:p>
            <a:r>
              <a:rPr lang="en-US" dirty="0">
                <a:solidFill>
                  <a:srgbClr val="0070C0"/>
                </a:solidFill>
              </a:rPr>
              <a:t>Data Mining Techniques</a:t>
            </a:r>
            <a:endParaRPr lang="en-US" dirty="0" smtClean="0">
              <a:solidFill>
                <a:srgbClr val="0070C0"/>
              </a:solidFill>
            </a:endParaRPr>
          </a:p>
        </p:txBody>
      </p:sp>
      <p:sp>
        <p:nvSpPr>
          <p:cNvPr id="132098" name="Rectangle 3"/>
          <p:cNvSpPr>
            <a:spLocks noGrp="1" noChangeArrowheads="1"/>
          </p:cNvSpPr>
          <p:nvPr>
            <p:ph idx="1"/>
          </p:nvPr>
        </p:nvSpPr>
        <p:spPr/>
        <p:txBody>
          <a:bodyPr/>
          <a:lstStyle/>
          <a:p>
            <a:pPr marL="0" indent="0">
              <a:lnSpc>
                <a:spcPct val="90000"/>
              </a:lnSpc>
              <a:buNone/>
            </a:pPr>
            <a:r>
              <a:rPr lang="en-US" sz="2800" b="1" dirty="0" smtClean="0"/>
              <a:t>Association detection</a:t>
            </a:r>
            <a:r>
              <a:rPr lang="en-US" sz="2800" dirty="0" smtClean="0"/>
              <a:t> – Reveals the relationship between variables along with the nature and frequency of the relationships </a:t>
            </a:r>
          </a:p>
          <a:p>
            <a:pPr marL="990600" lvl="1" indent="-533400">
              <a:lnSpc>
                <a:spcPct val="90000"/>
              </a:lnSpc>
            </a:pPr>
            <a:r>
              <a:rPr lang="en-US" sz="2400" b="1" dirty="0" smtClean="0"/>
              <a:t>Ex: Market basket analysis</a:t>
            </a:r>
          </a:p>
          <a:p>
            <a:pPr marL="990600" lvl="1" indent="-533400">
              <a:lnSpc>
                <a:spcPct val="90000"/>
              </a:lnSpc>
            </a:pPr>
            <a:endParaRPr lang="en-US" b="1" i="1" dirty="0" smtClean="0"/>
          </a:p>
          <a:p>
            <a:pPr marL="990600" lvl="1" indent="-533400">
              <a:lnSpc>
                <a:spcPct val="90000"/>
              </a:lnSpc>
              <a:buFont typeface="Arial" pitchFamily="34" charset="0"/>
              <a:buNone/>
            </a:pPr>
            <a:endParaRPr lang="en-US" dirty="0" smtClean="0">
              <a:solidFill>
                <a:srgbClr val="FF0000"/>
              </a:solidFill>
            </a:endParaRPr>
          </a:p>
        </p:txBody>
      </p:sp>
      <p:pic>
        <p:nvPicPr>
          <p:cNvPr id="132099" name="Picture 3" descr="bal76825_0616.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521" t="9016" r="15640" b="6454"/>
          <a:stretch>
            <a:fillRect/>
          </a:stretch>
        </p:blipFill>
        <p:spPr bwMode="auto">
          <a:xfrm>
            <a:off x="3657600" y="3200400"/>
            <a:ext cx="3581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026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AutoShape 2"/>
          <p:cNvSpPr>
            <a:spLocks noGrp="1" noChangeArrowheads="1"/>
          </p:cNvSpPr>
          <p:nvPr>
            <p:ph type="title"/>
          </p:nvPr>
        </p:nvSpPr>
        <p:spPr/>
        <p:txBody>
          <a:bodyPr>
            <a:normAutofit fontScale="90000"/>
          </a:bodyPr>
          <a:lstStyle/>
          <a:p>
            <a:r>
              <a:rPr lang="en-US" dirty="0">
                <a:solidFill>
                  <a:srgbClr val="0070C0"/>
                </a:solidFill>
              </a:rPr>
              <a:t>Data Mining Techniques</a:t>
            </a:r>
            <a:endParaRPr lang="en-US" dirty="0" smtClean="0">
              <a:solidFill>
                <a:srgbClr val="0070C0"/>
              </a:solidFill>
            </a:endParaRPr>
          </a:p>
        </p:txBody>
      </p:sp>
      <p:sp>
        <p:nvSpPr>
          <p:cNvPr id="134146" name="Rectangle 3"/>
          <p:cNvSpPr>
            <a:spLocks noGrp="1" noChangeArrowheads="1"/>
          </p:cNvSpPr>
          <p:nvPr>
            <p:ph idx="1"/>
          </p:nvPr>
        </p:nvSpPr>
        <p:spPr/>
        <p:txBody>
          <a:bodyPr/>
          <a:lstStyle/>
          <a:p>
            <a:pPr marL="0" indent="0">
              <a:buNone/>
            </a:pPr>
            <a:r>
              <a:rPr lang="en-US" sz="2800" b="1" dirty="0" smtClean="0"/>
              <a:t>Statistical analysis</a:t>
            </a:r>
            <a:r>
              <a:rPr lang="en-US" sz="2800" dirty="0" smtClean="0"/>
              <a:t> – Performs such functions as information correlations, distributions, calculations, and variance analysis</a:t>
            </a:r>
          </a:p>
          <a:p>
            <a:pPr marL="990600" lvl="1" indent="-533400"/>
            <a:r>
              <a:rPr lang="en-US" sz="2400" b="1" dirty="0" smtClean="0"/>
              <a:t>Forecast</a:t>
            </a:r>
            <a:r>
              <a:rPr lang="en-US" sz="2400" dirty="0" smtClean="0"/>
              <a:t> – Predictions made on the basis of time-series information</a:t>
            </a:r>
          </a:p>
          <a:p>
            <a:pPr marL="990600" lvl="1" indent="-533400"/>
            <a:r>
              <a:rPr lang="en-US" sz="2400" b="1" dirty="0" smtClean="0"/>
              <a:t>Time-series information</a:t>
            </a:r>
            <a:r>
              <a:rPr lang="en-US" sz="2400" dirty="0" smtClean="0"/>
              <a:t> – Time-stamped information collected at a particular frequency</a:t>
            </a:r>
          </a:p>
          <a:p>
            <a:pPr marL="990600" lvl="1" indent="-533400">
              <a:buFont typeface="Arial" pitchFamily="34" charset="0"/>
              <a:buNone/>
            </a:pPr>
            <a:endParaRPr lang="en-US" dirty="0" smtClean="0"/>
          </a:p>
        </p:txBody>
      </p:sp>
      <p:pic>
        <p:nvPicPr>
          <p:cNvPr id="134147" name="Picture 4" descr="C:\Users\Paige Baltzan\AppData\Local\Microsoft\Windows\Temporary Internet Files\Content.IE5\NOKMPYPN\MC90035187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4365104"/>
            <a:ext cx="2454275"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4050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 RFM Analysis</a:t>
            </a:r>
            <a:endParaRPr lang="en-US" dirty="0"/>
          </a:p>
        </p:txBody>
      </p:sp>
      <p:sp>
        <p:nvSpPr>
          <p:cNvPr id="3" name="Content Placeholder 2"/>
          <p:cNvSpPr>
            <a:spLocks noGrp="1"/>
          </p:cNvSpPr>
          <p:nvPr>
            <p:ph idx="1"/>
          </p:nvPr>
        </p:nvSpPr>
        <p:spPr/>
        <p:txBody>
          <a:bodyPr/>
          <a:lstStyle/>
          <a:p>
            <a:r>
              <a:rPr lang="en-US" dirty="0" smtClean="0"/>
              <a:t>A simple data mining algorithm</a:t>
            </a:r>
          </a:p>
          <a:p>
            <a:r>
              <a:rPr lang="en-US" dirty="0" smtClean="0"/>
              <a:t>A way of analyzing and ranking customers according to their purchase patterns.</a:t>
            </a:r>
          </a:p>
          <a:p>
            <a:r>
              <a:rPr lang="en-US" dirty="0" smtClean="0"/>
              <a:t>Considers :</a:t>
            </a:r>
          </a:p>
          <a:p>
            <a:pPr lvl="1"/>
            <a:r>
              <a:rPr lang="en-US" dirty="0" smtClean="0"/>
              <a:t>R – how recently a customer ordered</a:t>
            </a:r>
          </a:p>
          <a:p>
            <a:pPr lvl="1"/>
            <a:r>
              <a:rPr lang="en-US" dirty="0" smtClean="0"/>
              <a:t>F – how frequently a customer orders</a:t>
            </a:r>
          </a:p>
          <a:p>
            <a:pPr lvl="1"/>
            <a:r>
              <a:rPr lang="en-US" dirty="0" smtClean="0"/>
              <a:t>M – how much money the customer spends per order</a:t>
            </a:r>
            <a:endParaRPr lang="en-US" dirty="0"/>
          </a:p>
        </p:txBody>
      </p:sp>
    </p:spTree>
    <p:extLst>
      <p:ext uri="{BB962C8B-B14F-4D97-AF65-F5344CB8AC3E}">
        <p14:creationId xmlns:p14="http://schemas.microsoft.com/office/powerpoint/2010/main" val="29484361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 RFM Analysis</a:t>
            </a:r>
            <a:endParaRPr lang="en-US" dirty="0"/>
          </a:p>
        </p:txBody>
      </p:sp>
      <p:sp>
        <p:nvSpPr>
          <p:cNvPr id="3" name="Content Placeholder 2"/>
          <p:cNvSpPr>
            <a:spLocks noGrp="1"/>
          </p:cNvSpPr>
          <p:nvPr>
            <p:ph idx="1"/>
          </p:nvPr>
        </p:nvSpPr>
        <p:spPr/>
        <p:txBody>
          <a:bodyPr>
            <a:normAutofit/>
          </a:bodyPr>
          <a:lstStyle/>
          <a:p>
            <a:r>
              <a:rPr lang="en-US" sz="3000" dirty="0" smtClean="0"/>
              <a:t>Customers grouped into 5 groups and given a score between 1 – 5</a:t>
            </a:r>
          </a:p>
          <a:p>
            <a:pPr lvl="1"/>
            <a:r>
              <a:rPr lang="en-US" sz="2400" dirty="0"/>
              <a:t>The 20% with the most recent orders score R = 1</a:t>
            </a:r>
          </a:p>
          <a:p>
            <a:pPr lvl="1"/>
            <a:r>
              <a:rPr lang="en-US" sz="2400" dirty="0"/>
              <a:t>The 20% with the </a:t>
            </a:r>
            <a:r>
              <a:rPr lang="en-US" sz="2400" dirty="0" smtClean="0"/>
              <a:t>least </a:t>
            </a:r>
            <a:r>
              <a:rPr lang="en-US" sz="2400" dirty="0"/>
              <a:t>recent orders score R = </a:t>
            </a:r>
            <a:r>
              <a:rPr lang="en-US" sz="2400" dirty="0" smtClean="0"/>
              <a:t>5</a:t>
            </a:r>
          </a:p>
          <a:p>
            <a:pPr lvl="1"/>
            <a:r>
              <a:rPr lang="en-US" sz="2400" dirty="0" smtClean="0"/>
              <a:t>The </a:t>
            </a:r>
            <a:r>
              <a:rPr lang="en-US" sz="2400" dirty="0"/>
              <a:t>20% with the most </a:t>
            </a:r>
            <a:r>
              <a:rPr lang="en-US" sz="2400" dirty="0" smtClean="0"/>
              <a:t>frequent orders </a:t>
            </a:r>
            <a:r>
              <a:rPr lang="en-US" sz="2400" dirty="0"/>
              <a:t>score </a:t>
            </a:r>
            <a:r>
              <a:rPr lang="en-US" sz="2400" dirty="0" smtClean="0"/>
              <a:t>F </a:t>
            </a:r>
            <a:r>
              <a:rPr lang="en-US" sz="2400" dirty="0"/>
              <a:t>= 1</a:t>
            </a:r>
          </a:p>
          <a:p>
            <a:pPr lvl="1"/>
            <a:r>
              <a:rPr lang="en-US" sz="2400" dirty="0"/>
              <a:t>The 20% with the </a:t>
            </a:r>
            <a:r>
              <a:rPr lang="en-US" sz="2400" dirty="0" smtClean="0"/>
              <a:t>least frequent orders </a:t>
            </a:r>
            <a:r>
              <a:rPr lang="en-US" sz="2400" dirty="0"/>
              <a:t>score </a:t>
            </a:r>
            <a:r>
              <a:rPr lang="en-US" sz="2400" dirty="0" smtClean="0"/>
              <a:t>F </a:t>
            </a:r>
            <a:r>
              <a:rPr lang="en-US" sz="2400" dirty="0"/>
              <a:t>= </a:t>
            </a:r>
            <a:r>
              <a:rPr lang="en-US" sz="2400" dirty="0" smtClean="0"/>
              <a:t>5</a:t>
            </a:r>
          </a:p>
          <a:p>
            <a:pPr lvl="1"/>
            <a:r>
              <a:rPr lang="en-US" sz="2400" dirty="0"/>
              <a:t>The 20% with the most </a:t>
            </a:r>
            <a:r>
              <a:rPr lang="en-US" sz="2400" dirty="0" smtClean="0"/>
              <a:t>expensive orders </a:t>
            </a:r>
            <a:r>
              <a:rPr lang="en-US" sz="2400" dirty="0"/>
              <a:t>score </a:t>
            </a:r>
            <a:r>
              <a:rPr lang="en-US" sz="2400" dirty="0" smtClean="0"/>
              <a:t>M </a:t>
            </a:r>
            <a:r>
              <a:rPr lang="en-US" sz="2400" dirty="0"/>
              <a:t>= 1</a:t>
            </a:r>
          </a:p>
          <a:p>
            <a:pPr lvl="1"/>
            <a:r>
              <a:rPr lang="en-US" sz="2400" dirty="0"/>
              <a:t>The 20% with the </a:t>
            </a:r>
            <a:r>
              <a:rPr lang="en-US" sz="2400" dirty="0" smtClean="0"/>
              <a:t>least expensive </a:t>
            </a:r>
            <a:r>
              <a:rPr lang="en-US" sz="2400" dirty="0"/>
              <a:t>orders score </a:t>
            </a:r>
            <a:r>
              <a:rPr lang="en-US" sz="2400" dirty="0" smtClean="0"/>
              <a:t>M </a:t>
            </a:r>
            <a:r>
              <a:rPr lang="en-US" sz="2400" dirty="0"/>
              <a:t>= 5</a:t>
            </a:r>
          </a:p>
          <a:p>
            <a:pPr lvl="1"/>
            <a:endParaRPr lang="en-US" sz="2600" dirty="0"/>
          </a:p>
          <a:p>
            <a:pPr lvl="1"/>
            <a:endParaRPr lang="en-US" sz="2600" dirty="0"/>
          </a:p>
        </p:txBody>
      </p:sp>
    </p:spTree>
    <p:extLst>
      <p:ext uri="{BB962C8B-B14F-4D97-AF65-F5344CB8AC3E}">
        <p14:creationId xmlns:p14="http://schemas.microsoft.com/office/powerpoint/2010/main" val="339693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AutoShape 2"/>
          <p:cNvSpPr>
            <a:spLocks noGrp="1" noChangeArrowheads="1"/>
          </p:cNvSpPr>
          <p:nvPr>
            <p:ph type="title"/>
          </p:nvPr>
        </p:nvSpPr>
        <p:spPr/>
        <p:txBody>
          <a:bodyPr>
            <a:normAutofit fontScale="90000"/>
          </a:bodyPr>
          <a:lstStyle/>
          <a:p>
            <a:pPr eaLnBrk="1" hangingPunct="1"/>
            <a:r>
              <a:rPr lang="en-US" smtClean="0"/>
              <a:t>History of Data Warehousing</a:t>
            </a:r>
          </a:p>
        </p:txBody>
      </p:sp>
      <p:sp>
        <p:nvSpPr>
          <p:cNvPr id="89090" name="Rectangle 3"/>
          <p:cNvSpPr>
            <a:spLocks noGrp="1" noChangeArrowheads="1"/>
          </p:cNvSpPr>
          <p:nvPr>
            <p:ph idx="1"/>
          </p:nvPr>
        </p:nvSpPr>
        <p:spPr/>
        <p:txBody>
          <a:bodyPr/>
          <a:lstStyle/>
          <a:p>
            <a:pPr eaLnBrk="1" hangingPunct="1">
              <a:lnSpc>
                <a:spcPct val="80000"/>
              </a:lnSpc>
            </a:pPr>
            <a:r>
              <a:rPr lang="en-US" sz="2800" dirty="0" smtClean="0"/>
              <a:t>Data warehouses extend the transformation of data into information.</a:t>
            </a:r>
          </a:p>
          <a:p>
            <a:pPr eaLnBrk="1" hangingPunct="1">
              <a:lnSpc>
                <a:spcPct val="80000"/>
              </a:lnSpc>
            </a:pPr>
            <a:endParaRPr lang="en-US" sz="2800" dirty="0" smtClean="0"/>
          </a:p>
          <a:p>
            <a:pPr eaLnBrk="1" hangingPunct="1">
              <a:lnSpc>
                <a:spcPct val="80000"/>
              </a:lnSpc>
            </a:pPr>
            <a:r>
              <a:rPr lang="en-US" sz="2800" dirty="0" smtClean="0"/>
              <a:t>In the 1990’s executives became less concerned with the day-to-day business operations and more concerned with overall business functions.</a:t>
            </a:r>
          </a:p>
          <a:p>
            <a:pPr eaLnBrk="1" hangingPunct="1">
              <a:lnSpc>
                <a:spcPct val="80000"/>
              </a:lnSpc>
            </a:pPr>
            <a:endParaRPr lang="en-US" sz="2800" dirty="0" smtClean="0"/>
          </a:p>
          <a:p>
            <a:pPr eaLnBrk="1" hangingPunct="1">
              <a:lnSpc>
                <a:spcPct val="80000"/>
              </a:lnSpc>
            </a:pPr>
            <a:r>
              <a:rPr lang="en-US" sz="2800" dirty="0" smtClean="0"/>
              <a:t>The data warehouse provided the ability to support decision making without disrupting the day-to-day operations.</a:t>
            </a:r>
          </a:p>
        </p:txBody>
      </p:sp>
    </p:spTree>
    <p:extLst>
      <p:ext uri="{BB962C8B-B14F-4D97-AF65-F5344CB8AC3E}">
        <p14:creationId xmlns:p14="http://schemas.microsoft.com/office/powerpoint/2010/main" val="8379524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AutoShape 2"/>
          <p:cNvSpPr>
            <a:spLocks noGrp="1" noChangeArrowheads="1"/>
          </p:cNvSpPr>
          <p:nvPr>
            <p:ph type="title"/>
          </p:nvPr>
        </p:nvSpPr>
        <p:spPr/>
        <p:txBody>
          <a:bodyPr>
            <a:normAutofit fontScale="90000"/>
          </a:bodyPr>
          <a:lstStyle/>
          <a:p>
            <a:pPr eaLnBrk="1" hangingPunct="1"/>
            <a:r>
              <a:rPr lang="en-US" smtClean="0"/>
              <a:t>Business Benefits of BI</a:t>
            </a:r>
          </a:p>
        </p:txBody>
      </p:sp>
      <p:sp>
        <p:nvSpPr>
          <p:cNvPr id="136194" name="Rectangle 3"/>
          <p:cNvSpPr>
            <a:spLocks noGrp="1" noChangeArrowheads="1"/>
          </p:cNvSpPr>
          <p:nvPr>
            <p:ph idx="1"/>
          </p:nvPr>
        </p:nvSpPr>
        <p:spPr/>
        <p:txBody>
          <a:bodyPr/>
          <a:lstStyle/>
          <a:p>
            <a:pPr marL="590550" indent="-533400" eaLnBrk="1" hangingPunct="1"/>
            <a:r>
              <a:rPr lang="en-US" sz="2800" dirty="0" smtClean="0"/>
              <a:t>Single Point of Access for all Users.</a:t>
            </a:r>
          </a:p>
          <a:p>
            <a:pPr marL="590550" indent="-533400" eaLnBrk="1" hangingPunct="1"/>
            <a:r>
              <a:rPr lang="en-US" sz="2800" dirty="0" smtClean="0"/>
              <a:t>BI across Organizational Departments.</a:t>
            </a:r>
          </a:p>
          <a:p>
            <a:pPr marL="590550" indent="-533400" eaLnBrk="1" hangingPunct="1"/>
            <a:r>
              <a:rPr lang="en-US" sz="2800" dirty="0" smtClean="0"/>
              <a:t>Up-to-the-Minute Information for Everyone.</a:t>
            </a:r>
          </a:p>
          <a:p>
            <a:pPr marL="590550" indent="-533400" eaLnBrk="1" hangingPunct="1"/>
            <a:r>
              <a:rPr lang="en-US" sz="2800" dirty="0" smtClean="0"/>
              <a:t>Categories of BI benefits:</a:t>
            </a:r>
          </a:p>
          <a:p>
            <a:pPr marL="1619250" lvl="2" indent="-533400" eaLnBrk="1" hangingPunct="1"/>
            <a:r>
              <a:rPr lang="en-US" dirty="0" smtClean="0"/>
              <a:t>Direct quantifiable benefits.</a:t>
            </a:r>
          </a:p>
          <a:p>
            <a:pPr marL="1619250" lvl="2" indent="-533400" eaLnBrk="1" hangingPunct="1"/>
            <a:r>
              <a:rPr lang="en-US" dirty="0" smtClean="0"/>
              <a:t>Indirect quantifiable benefits.</a:t>
            </a:r>
          </a:p>
          <a:p>
            <a:pPr marL="1619250" lvl="2" indent="-533400" eaLnBrk="1" hangingPunct="1"/>
            <a:r>
              <a:rPr lang="en-US" dirty="0" smtClean="0"/>
              <a:t>Unpredictable benefits.</a:t>
            </a:r>
          </a:p>
          <a:p>
            <a:pPr marL="1619250" lvl="2" indent="-533400" eaLnBrk="1" hangingPunct="1"/>
            <a:r>
              <a:rPr lang="en-US" dirty="0" smtClean="0"/>
              <a:t>Intangible benefits.</a:t>
            </a:r>
          </a:p>
          <a:p>
            <a:pPr marL="590550" indent="-533400" eaLnBrk="1" hangingPunct="1">
              <a:buFontTx/>
              <a:buNone/>
            </a:pPr>
            <a:endParaRPr lang="en-US" dirty="0" smtClean="0"/>
          </a:p>
          <a:p>
            <a:pPr marL="990600" lvl="1" indent="-533400" eaLnBrk="1" hangingPunct="1">
              <a:buFont typeface="Arial" pitchFamily="34" charset="0"/>
              <a:buNone/>
            </a:pPr>
            <a:endParaRPr lang="en-US" dirty="0" smtClean="0"/>
          </a:p>
        </p:txBody>
      </p:sp>
    </p:spTree>
    <p:extLst>
      <p:ext uri="{BB962C8B-B14F-4D97-AF65-F5344CB8AC3E}">
        <p14:creationId xmlns:p14="http://schemas.microsoft.com/office/powerpoint/2010/main" val="17448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19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19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619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19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6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sz="4400" dirty="0" smtClean="0"/>
              <a:t>Types of Business Intelligence Systems</a:t>
            </a:r>
            <a:endParaRPr lang="en-CA" dirty="0"/>
          </a:p>
        </p:txBody>
      </p:sp>
      <p:sp>
        <p:nvSpPr>
          <p:cNvPr id="39938" name="Content Placeholder 2"/>
          <p:cNvSpPr>
            <a:spLocks noGrp="1"/>
          </p:cNvSpPr>
          <p:nvPr>
            <p:ph idx="1"/>
          </p:nvPr>
        </p:nvSpPr>
        <p:spPr/>
        <p:txBody>
          <a:bodyPr>
            <a:normAutofit/>
          </a:bodyPr>
          <a:lstStyle/>
          <a:p>
            <a:pPr eaLnBrk="1" hangingPunct="1"/>
            <a:r>
              <a:rPr lang="en-US" sz="2800" dirty="0" smtClean="0"/>
              <a:t>Two types of BI Systems:</a:t>
            </a:r>
          </a:p>
          <a:p>
            <a:pPr lvl="1" eaLnBrk="1" hangingPunct="1"/>
            <a:r>
              <a:rPr lang="en-US" dirty="0" smtClean="0"/>
              <a:t>Those that provide data analysis tools</a:t>
            </a:r>
          </a:p>
          <a:p>
            <a:pPr lvl="2" eaLnBrk="1" hangingPunct="1"/>
            <a:r>
              <a:rPr lang="en-US" dirty="0" smtClean="0"/>
              <a:t>Multidimensional data analysis (or online analytical processing) </a:t>
            </a:r>
          </a:p>
          <a:p>
            <a:pPr lvl="2" eaLnBrk="1" hangingPunct="1"/>
            <a:r>
              <a:rPr lang="en-US" dirty="0" smtClean="0"/>
              <a:t>Data mining</a:t>
            </a:r>
          </a:p>
          <a:p>
            <a:pPr lvl="2" eaLnBrk="1" hangingPunct="1"/>
            <a:r>
              <a:rPr lang="en-US" dirty="0" smtClean="0"/>
              <a:t>Decision support systems</a:t>
            </a:r>
            <a:endParaRPr lang="en-US" sz="3200" dirty="0" smtClean="0"/>
          </a:p>
          <a:p>
            <a:pPr lvl="1" eaLnBrk="1" hangingPunct="1"/>
            <a:r>
              <a:rPr lang="en-US" dirty="0" smtClean="0"/>
              <a:t>Those that provide information in structured format</a:t>
            </a:r>
          </a:p>
          <a:p>
            <a:pPr lvl="2" eaLnBrk="1" hangingPunct="1"/>
            <a:r>
              <a:rPr lang="en-US" dirty="0" smtClean="0"/>
              <a:t>Dashboards</a:t>
            </a:r>
            <a:endParaRPr lang="en-CA" dirty="0" smtClean="0"/>
          </a:p>
        </p:txBody>
      </p:sp>
      <p:sp>
        <p:nvSpPr>
          <p:cNvPr id="4" name="Slide Number Placeholder 3"/>
          <p:cNvSpPr>
            <a:spLocks noGrp="1"/>
          </p:cNvSpPr>
          <p:nvPr>
            <p:ph type="sldNum" sz="quarter" idx="12"/>
          </p:nvPr>
        </p:nvSpPr>
        <p:spPr/>
        <p:txBody>
          <a:bodyPr/>
          <a:lstStyle/>
          <a:p>
            <a:pPr>
              <a:defRPr/>
            </a:pPr>
            <a:fld id="{62BDFC50-0027-4B55-B37B-FD6A1282623C}" type="slidenum">
              <a:rPr lang="en-CA"/>
              <a:pPr>
                <a:defRPr/>
              </a:pPr>
              <a:t>51</a:t>
            </a:fld>
            <a:endParaRPr lang="en-CA"/>
          </a:p>
        </p:txBody>
      </p:sp>
    </p:spTree>
    <p:extLst>
      <p:ext uri="{BB962C8B-B14F-4D97-AF65-F5344CB8AC3E}">
        <p14:creationId xmlns:p14="http://schemas.microsoft.com/office/powerpoint/2010/main" val="40467997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Common BI Software Packages</a:t>
            </a:r>
            <a:endParaRPr lang="en-CA" dirty="0"/>
          </a:p>
        </p:txBody>
      </p:sp>
      <p:sp>
        <p:nvSpPr>
          <p:cNvPr id="3" name="Content Placeholder 2"/>
          <p:cNvSpPr>
            <a:spLocks noGrp="1"/>
          </p:cNvSpPr>
          <p:nvPr>
            <p:ph idx="1"/>
          </p:nvPr>
        </p:nvSpPr>
        <p:spPr/>
        <p:txBody>
          <a:bodyPr/>
          <a:lstStyle/>
          <a:p>
            <a:r>
              <a:rPr lang="en-CA" dirty="0" smtClean="0"/>
              <a:t>SAS</a:t>
            </a:r>
          </a:p>
          <a:p>
            <a:r>
              <a:rPr lang="en-CA" dirty="0" smtClean="0"/>
              <a:t>Hyperion (Oracle)</a:t>
            </a:r>
          </a:p>
          <a:p>
            <a:r>
              <a:rPr lang="en-CA" dirty="0" smtClean="0"/>
              <a:t>SAP Business Objects</a:t>
            </a:r>
          </a:p>
          <a:p>
            <a:r>
              <a:rPr lang="en-CA" dirty="0" smtClean="0"/>
              <a:t>IBM Cognos</a:t>
            </a:r>
          </a:p>
          <a:p>
            <a:r>
              <a:rPr lang="en-CA" dirty="0" smtClean="0"/>
              <a:t>SPSS</a:t>
            </a:r>
          </a:p>
          <a:p>
            <a:endParaRPr lang="en-CA" dirty="0"/>
          </a:p>
        </p:txBody>
      </p:sp>
    </p:spTree>
    <p:extLst>
      <p:ext uri="{BB962C8B-B14F-4D97-AF65-F5344CB8AC3E}">
        <p14:creationId xmlns:p14="http://schemas.microsoft.com/office/powerpoint/2010/main" val="855211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Decision Support </a:t>
            </a:r>
            <a:r>
              <a:rPr lang="en-CA" dirty="0"/>
              <a:t>S</a:t>
            </a:r>
            <a:r>
              <a:rPr lang="en-CA" dirty="0" smtClean="0"/>
              <a:t>ystems</a:t>
            </a:r>
            <a:endParaRPr lang="en-CA" dirty="0"/>
          </a:p>
        </p:txBody>
      </p:sp>
      <p:sp>
        <p:nvSpPr>
          <p:cNvPr id="44034" name="Content Placeholder 2"/>
          <p:cNvSpPr>
            <a:spLocks noGrp="1"/>
          </p:cNvSpPr>
          <p:nvPr>
            <p:ph idx="1"/>
          </p:nvPr>
        </p:nvSpPr>
        <p:spPr/>
        <p:txBody>
          <a:bodyPr>
            <a:normAutofit/>
          </a:bodyPr>
          <a:lstStyle/>
          <a:p>
            <a:r>
              <a:rPr lang="en-US" b="1" dirty="0"/>
              <a:t>Decision </a:t>
            </a:r>
            <a:r>
              <a:rPr lang="en-US" b="1" dirty="0" smtClean="0"/>
              <a:t>Support </a:t>
            </a:r>
            <a:r>
              <a:rPr lang="en-US" b="1" dirty="0"/>
              <a:t>S</a:t>
            </a:r>
            <a:r>
              <a:rPr lang="en-US" b="1" dirty="0" smtClean="0"/>
              <a:t>ystems </a:t>
            </a:r>
            <a:r>
              <a:rPr lang="en-US" b="1" dirty="0"/>
              <a:t>(DSSs)</a:t>
            </a:r>
            <a:r>
              <a:rPr lang="en-US" dirty="0"/>
              <a:t> </a:t>
            </a:r>
            <a:r>
              <a:rPr lang="en-US" dirty="0" smtClean="0"/>
              <a:t>- computer-based </a:t>
            </a:r>
            <a:r>
              <a:rPr lang="en-US" dirty="0"/>
              <a:t>information systems that combine models and data in an attempt to solve semi-structured and some unstructured problems with extensive user involvement</a:t>
            </a:r>
            <a:r>
              <a:rPr lang="en-US" dirty="0" smtClean="0"/>
              <a:t>.</a:t>
            </a:r>
          </a:p>
          <a:p>
            <a:pPr eaLnBrk="1" hangingPunct="1"/>
            <a:endParaRPr lang="en-US" dirty="0" smtClean="0"/>
          </a:p>
          <a:p>
            <a:pPr eaLnBrk="1" hangingPunct="1"/>
            <a:endParaRPr lang="en-US"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ACAF612A-9002-4D52-BA39-5CAFFE4DFCCB}" type="slidenum">
              <a:rPr lang="en-CA"/>
              <a:pPr>
                <a:defRPr/>
              </a:pPr>
              <a:t>53</a:t>
            </a:fld>
            <a:endParaRPr lang="en-CA"/>
          </a:p>
        </p:txBody>
      </p:sp>
    </p:spTree>
    <p:extLst>
      <p:ext uri="{BB962C8B-B14F-4D97-AF65-F5344CB8AC3E}">
        <p14:creationId xmlns:p14="http://schemas.microsoft.com/office/powerpoint/2010/main" val="21230792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CA" dirty="0" smtClean="0"/>
              <a:t>DSS Capabilities</a:t>
            </a:r>
            <a:endParaRPr lang="en-CA" dirty="0"/>
          </a:p>
        </p:txBody>
      </p:sp>
      <p:sp>
        <p:nvSpPr>
          <p:cNvPr id="44034" name="Content Placeholder 2"/>
          <p:cNvSpPr>
            <a:spLocks noGrp="1"/>
          </p:cNvSpPr>
          <p:nvPr>
            <p:ph idx="1"/>
          </p:nvPr>
        </p:nvSpPr>
        <p:spPr/>
        <p:txBody>
          <a:bodyPr>
            <a:normAutofit/>
          </a:bodyPr>
          <a:lstStyle/>
          <a:p>
            <a:r>
              <a:rPr lang="en-US" sz="2800" dirty="0" smtClean="0"/>
              <a:t>Sensitivity analysis </a:t>
            </a:r>
            <a:r>
              <a:rPr lang="en-US" sz="2800" dirty="0"/>
              <a:t>- the study of the impact that changes in one (or more) parts of a model have on other parts</a:t>
            </a:r>
            <a:r>
              <a:rPr lang="en-US" sz="2800" dirty="0" smtClean="0"/>
              <a:t>.</a:t>
            </a:r>
          </a:p>
          <a:p>
            <a:r>
              <a:rPr lang="en-US" sz="2800" dirty="0" smtClean="0"/>
              <a:t>What-if </a:t>
            </a:r>
            <a:r>
              <a:rPr lang="en-US" sz="2800" dirty="0"/>
              <a:t>analysis - the study of the impact of a change in the assumptions (input data) on the proposed </a:t>
            </a:r>
            <a:r>
              <a:rPr lang="en-US" sz="2800" dirty="0" smtClean="0"/>
              <a:t>solution.</a:t>
            </a:r>
          </a:p>
          <a:p>
            <a:r>
              <a:rPr lang="en-US" sz="2800" dirty="0" smtClean="0"/>
              <a:t>Goal-seeking </a:t>
            </a:r>
            <a:r>
              <a:rPr lang="en-US" sz="2800" dirty="0"/>
              <a:t>analysis - the study  that attempts to find the value of the inputs necessary to achieve a desired level of output</a:t>
            </a:r>
            <a:endParaRPr lang="en-US" sz="2800" dirty="0" smtClean="0"/>
          </a:p>
          <a:p>
            <a:pPr eaLnBrk="1" hangingPunct="1"/>
            <a:endParaRPr lang="en-US" dirty="0" smtClean="0"/>
          </a:p>
          <a:p>
            <a:pPr eaLnBrk="1" hangingPunct="1"/>
            <a:endParaRPr lang="en-CA" dirty="0" smtClean="0"/>
          </a:p>
        </p:txBody>
      </p:sp>
      <p:sp>
        <p:nvSpPr>
          <p:cNvPr id="4" name="Slide Number Placeholder 3"/>
          <p:cNvSpPr>
            <a:spLocks noGrp="1"/>
          </p:cNvSpPr>
          <p:nvPr>
            <p:ph type="sldNum" sz="quarter" idx="12"/>
          </p:nvPr>
        </p:nvSpPr>
        <p:spPr/>
        <p:txBody>
          <a:bodyPr/>
          <a:lstStyle/>
          <a:p>
            <a:pPr>
              <a:defRPr/>
            </a:pPr>
            <a:fld id="{ACAF612A-9002-4D52-BA39-5CAFFE4DFCCB}" type="slidenum">
              <a:rPr lang="en-CA"/>
              <a:pPr>
                <a:defRPr/>
              </a:pPr>
              <a:t>54</a:t>
            </a:fld>
            <a:endParaRPr lang="en-CA"/>
          </a:p>
        </p:txBody>
      </p:sp>
    </p:spTree>
    <p:extLst>
      <p:ext uri="{BB962C8B-B14F-4D97-AF65-F5344CB8AC3E}">
        <p14:creationId xmlns:p14="http://schemas.microsoft.com/office/powerpoint/2010/main" val="9498298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Digital Dashboards </a:t>
            </a:r>
            <a:endParaRPr lang="en-US" dirty="0" smtClean="0"/>
          </a:p>
        </p:txBody>
      </p:sp>
      <p:sp>
        <p:nvSpPr>
          <p:cNvPr id="46082" name="Content Placeholder 2"/>
          <p:cNvSpPr>
            <a:spLocks noGrp="1"/>
          </p:cNvSpPr>
          <p:nvPr>
            <p:ph idx="1"/>
          </p:nvPr>
        </p:nvSpPr>
        <p:spPr/>
        <p:txBody>
          <a:bodyPr/>
          <a:lstStyle/>
          <a:p>
            <a:pPr eaLnBrk="1" hangingPunct="1"/>
            <a:r>
              <a:rPr lang="en-US" sz="2000" b="1" smtClean="0"/>
              <a:t>Dashboards</a:t>
            </a:r>
            <a:r>
              <a:rPr lang="en-US" sz="2000" smtClean="0"/>
              <a:t>:</a:t>
            </a:r>
          </a:p>
          <a:p>
            <a:pPr lvl="1" eaLnBrk="1" hangingPunct="1"/>
            <a:r>
              <a:rPr lang="en-US" sz="2000" smtClean="0"/>
              <a:t>Provide rapid access to timely information.</a:t>
            </a:r>
          </a:p>
          <a:p>
            <a:pPr lvl="1" eaLnBrk="1" hangingPunct="1"/>
            <a:r>
              <a:rPr lang="en-US" sz="2000" smtClean="0"/>
              <a:t>Provide direct access to management reports.</a:t>
            </a:r>
          </a:p>
          <a:p>
            <a:pPr lvl="1" eaLnBrk="1" hangingPunct="1"/>
            <a:r>
              <a:rPr lang="en-US" sz="2000" smtClean="0"/>
              <a:t>Are very user-friendly and supported by graphics.</a:t>
            </a:r>
          </a:p>
          <a:p>
            <a:pPr eaLnBrk="1" hangingPunct="1"/>
            <a:endParaRPr lang="en-CA" sz="2000" smtClean="0"/>
          </a:p>
        </p:txBody>
      </p:sp>
      <p:sp>
        <p:nvSpPr>
          <p:cNvPr id="4" name="Slide Number Placeholder 3"/>
          <p:cNvSpPr>
            <a:spLocks noGrp="1"/>
          </p:cNvSpPr>
          <p:nvPr>
            <p:ph type="sldNum" sz="quarter" idx="12"/>
          </p:nvPr>
        </p:nvSpPr>
        <p:spPr/>
        <p:txBody>
          <a:bodyPr/>
          <a:lstStyle/>
          <a:p>
            <a:pPr>
              <a:defRPr/>
            </a:pPr>
            <a:fld id="{FB3F7AF0-6585-4E97-9D8A-9E177FDAF2C6}" type="slidenum">
              <a:rPr lang="en-CA"/>
              <a:pPr>
                <a:defRPr/>
              </a:pPr>
              <a:t>55</a:t>
            </a:fld>
            <a:endParaRPr lang="en-CA"/>
          </a:p>
        </p:txBody>
      </p:sp>
      <p:pic>
        <p:nvPicPr>
          <p:cNvPr id="46084" name="Picture 5" descr="Executive Dashboard"/>
          <p:cNvPicPr>
            <a:picLocks noChangeAspect="1" noChangeArrowheads="1"/>
          </p:cNvPicPr>
          <p:nvPr/>
        </p:nvPicPr>
        <p:blipFill>
          <a:blip r:embed="rId2" cstate="print"/>
          <a:srcRect/>
          <a:stretch>
            <a:fillRect/>
          </a:stretch>
        </p:blipFill>
        <p:spPr bwMode="auto">
          <a:xfrm>
            <a:off x="5148263" y="3141663"/>
            <a:ext cx="3581400" cy="3355975"/>
          </a:xfrm>
          <a:prstGeom prst="rect">
            <a:avLst/>
          </a:prstGeom>
          <a:noFill/>
          <a:ln w="9525">
            <a:noFill/>
            <a:miter lim="800000"/>
            <a:headEnd/>
            <a:tailEnd/>
          </a:ln>
        </p:spPr>
      </p:pic>
      <p:sp>
        <p:nvSpPr>
          <p:cNvPr id="46085" name="Rectangle 5"/>
          <p:cNvSpPr>
            <a:spLocks noChangeArrowheads="1"/>
          </p:cNvSpPr>
          <p:nvPr/>
        </p:nvSpPr>
        <p:spPr bwMode="auto">
          <a:xfrm>
            <a:off x="3132138" y="6488113"/>
            <a:ext cx="3979862" cy="369887"/>
          </a:xfrm>
          <a:prstGeom prst="rect">
            <a:avLst/>
          </a:prstGeom>
          <a:noFill/>
          <a:ln w="9525">
            <a:noFill/>
            <a:miter lim="800000"/>
            <a:headEnd/>
            <a:tailEnd/>
          </a:ln>
        </p:spPr>
        <p:txBody>
          <a:bodyPr wrap="none">
            <a:spAutoFit/>
          </a:bodyPr>
          <a:lstStyle/>
          <a:p>
            <a:r>
              <a:rPr lang="en-US">
                <a:latin typeface="Gill Sans MT"/>
              </a:rPr>
              <a:t>Samples of Performance Dashboard</a:t>
            </a:r>
            <a:endParaRPr lang="en-CA">
              <a:latin typeface="Gill Sans MT"/>
            </a:endParaRPr>
          </a:p>
        </p:txBody>
      </p:sp>
      <p:pic>
        <p:nvPicPr>
          <p:cNvPr id="46086" name="Picture 2" descr="Security Dashboard"/>
          <p:cNvPicPr>
            <a:picLocks noChangeAspect="1" noChangeArrowheads="1"/>
          </p:cNvPicPr>
          <p:nvPr/>
        </p:nvPicPr>
        <p:blipFill>
          <a:blip r:embed="rId3" cstate="print"/>
          <a:srcRect/>
          <a:stretch>
            <a:fillRect/>
          </a:stretch>
        </p:blipFill>
        <p:spPr bwMode="auto">
          <a:xfrm>
            <a:off x="900113" y="3141663"/>
            <a:ext cx="3997325" cy="3284537"/>
          </a:xfrm>
          <a:prstGeom prst="rect">
            <a:avLst/>
          </a:prstGeom>
          <a:noFill/>
          <a:ln w="9525">
            <a:noFill/>
            <a:miter lim="800000"/>
            <a:headEnd/>
            <a:tailEnd/>
          </a:ln>
        </p:spPr>
      </p:pic>
    </p:spTree>
    <p:extLst>
      <p:ext uri="{BB962C8B-B14F-4D97-AF65-F5344CB8AC3E}">
        <p14:creationId xmlns:p14="http://schemas.microsoft.com/office/powerpoint/2010/main" val="31740411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US" smtClean="0"/>
              <a:t>The Business Intelligence Pyramid</a:t>
            </a:r>
          </a:p>
        </p:txBody>
      </p:sp>
      <p:pic>
        <p:nvPicPr>
          <p:cNvPr id="35844" name="Picture 4" descr="w0053-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2098675"/>
            <a:ext cx="69373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296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Dell</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How does Dell use IT to differentiate itself from its primary competitor in terms of its direct sales and distribution of its products?</a:t>
            </a:r>
          </a:p>
          <a:p>
            <a:pPr marL="514350" indent="-514350">
              <a:buAutoNum type="arabicParenR"/>
            </a:pPr>
            <a:r>
              <a:rPr lang="en-US" dirty="0" smtClean="0"/>
              <a:t>What Business Intelligence and Decision Support Systems is Dell using?  How do they improve sales/service?</a:t>
            </a:r>
          </a:p>
          <a:p>
            <a:pPr marL="0" indent="0">
              <a:buNone/>
            </a:pPr>
            <a:endParaRPr lang="en-US" dirty="0"/>
          </a:p>
        </p:txBody>
      </p:sp>
    </p:spTree>
    <p:extLst>
      <p:ext uri="{BB962C8B-B14F-4D97-AF65-F5344CB8AC3E}">
        <p14:creationId xmlns:p14="http://schemas.microsoft.com/office/powerpoint/2010/main" val="441901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Need for Data Warehousing</a:t>
            </a:r>
            <a:endParaRPr lang="en-CA" dirty="0"/>
          </a:p>
        </p:txBody>
      </p:sp>
      <p:sp>
        <p:nvSpPr>
          <p:cNvPr id="3" name="Content Placeholder 2"/>
          <p:cNvSpPr>
            <a:spLocks noGrp="1"/>
          </p:cNvSpPr>
          <p:nvPr>
            <p:ph idx="1"/>
          </p:nvPr>
        </p:nvSpPr>
        <p:spPr/>
        <p:txBody>
          <a:bodyPr/>
          <a:lstStyle/>
          <a:p>
            <a:r>
              <a:rPr lang="en-CA" dirty="0" smtClean="0"/>
              <a:t>Today, the most successful organizations are those that can respond quickly to market changes and opportunities.</a:t>
            </a:r>
          </a:p>
          <a:p>
            <a:r>
              <a:rPr lang="en-CA" dirty="0" smtClean="0"/>
              <a:t>Access to corporate data is vital for managers so they can analyze the data and make decisions</a:t>
            </a:r>
            <a:endParaRPr lang="en-CA" dirty="0"/>
          </a:p>
        </p:txBody>
      </p:sp>
    </p:spTree>
    <p:extLst>
      <p:ext uri="{BB962C8B-B14F-4D97-AF65-F5344CB8AC3E}">
        <p14:creationId xmlns:p14="http://schemas.microsoft.com/office/powerpoint/2010/main" val="28374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Example</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If the manager of a local bookstore wants to know the profit margin on used books at her store, she could find out from her database, using SQL.</a:t>
            </a:r>
          </a:p>
          <a:p>
            <a:r>
              <a:rPr lang="en-CA" dirty="0" smtClean="0"/>
              <a:t>If she wants to know the trend in the profit margins on used books over the last 10 years, this would be a difficult SQL query.</a:t>
            </a:r>
          </a:p>
          <a:p>
            <a:pPr lvl="1"/>
            <a:r>
              <a:rPr lang="en-CA" dirty="0" smtClean="0"/>
              <a:t>This info exists in the database, but is not organized to be quickly found.</a:t>
            </a:r>
          </a:p>
          <a:p>
            <a:pPr lvl="1"/>
            <a:r>
              <a:rPr lang="en-CA" dirty="0" smtClean="0"/>
              <a:t>Data warehousing makes it easier and faster for users to access and query data.</a:t>
            </a:r>
            <a:endParaRPr lang="en-CA" dirty="0"/>
          </a:p>
        </p:txBody>
      </p:sp>
    </p:spTree>
    <p:extLst>
      <p:ext uri="{BB962C8B-B14F-4D97-AF65-F5344CB8AC3E}">
        <p14:creationId xmlns:p14="http://schemas.microsoft.com/office/powerpoint/2010/main" val="1757087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Data Warehouse - Definition</a:t>
            </a:r>
            <a:endParaRPr lang="en-CA" dirty="0"/>
          </a:p>
        </p:txBody>
      </p:sp>
      <p:sp>
        <p:nvSpPr>
          <p:cNvPr id="3" name="Content Placeholder 2"/>
          <p:cNvSpPr>
            <a:spLocks noGrp="1"/>
          </p:cNvSpPr>
          <p:nvPr>
            <p:ph idx="1"/>
          </p:nvPr>
        </p:nvSpPr>
        <p:spPr/>
        <p:txBody>
          <a:bodyPr>
            <a:noAutofit/>
          </a:bodyPr>
          <a:lstStyle/>
          <a:p>
            <a:r>
              <a:rPr lang="en-CA" sz="2800" dirty="0"/>
              <a:t>A data warehouse is a repository of historical data organized by subject to support decision makers in the organization. </a:t>
            </a:r>
          </a:p>
          <a:p>
            <a:pPr lvl="1"/>
            <a:r>
              <a:rPr lang="en-CA" sz="2400" dirty="0" smtClean="0"/>
              <a:t>It’s </a:t>
            </a:r>
            <a:r>
              <a:rPr lang="en-US" sz="2400" dirty="0" smtClean="0"/>
              <a:t>a </a:t>
            </a:r>
            <a:r>
              <a:rPr lang="en-US" sz="2400" dirty="0"/>
              <a:t>logical collection of information </a:t>
            </a:r>
            <a:r>
              <a:rPr lang="en-US" sz="2400" dirty="0" smtClean="0"/>
              <a:t>that is gathered </a:t>
            </a:r>
            <a:r>
              <a:rPr lang="en-US" sz="2400" dirty="0"/>
              <a:t>from many different operational </a:t>
            </a:r>
            <a:r>
              <a:rPr lang="en-US" sz="2400" dirty="0" smtClean="0"/>
              <a:t>databases</a:t>
            </a:r>
            <a:endParaRPr lang="en-US" sz="2400" dirty="0"/>
          </a:p>
          <a:p>
            <a:r>
              <a:rPr lang="en-US" sz="2800" dirty="0"/>
              <a:t>The primary purpose of a data warehouse is to aggregate information throughout an organization into a single repository for </a:t>
            </a:r>
            <a:r>
              <a:rPr lang="en-US" sz="2800" dirty="0" smtClean="0"/>
              <a:t>decision-making.</a:t>
            </a:r>
            <a:endParaRPr lang="en-CA" sz="2800" dirty="0" smtClean="0"/>
          </a:p>
          <a:p>
            <a:r>
              <a:rPr lang="en-CA" sz="2800" dirty="0" smtClean="0"/>
              <a:t>Data </a:t>
            </a:r>
            <a:r>
              <a:rPr lang="en-CA" sz="2800" dirty="0"/>
              <a:t>warehouses facilitate business intelligence </a:t>
            </a:r>
            <a:r>
              <a:rPr lang="en-CA" sz="2800" dirty="0" smtClean="0"/>
              <a:t>activities.</a:t>
            </a:r>
            <a:endParaRPr lang="en-CA" sz="2800" dirty="0"/>
          </a:p>
        </p:txBody>
      </p:sp>
    </p:spTree>
    <p:extLst>
      <p:ext uri="{BB962C8B-B14F-4D97-AF65-F5344CB8AC3E}">
        <p14:creationId xmlns:p14="http://schemas.microsoft.com/office/powerpoint/2010/main" val="19654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AutoShape 2"/>
          <p:cNvSpPr>
            <a:spLocks noGrp="1" noChangeArrowheads="1"/>
          </p:cNvSpPr>
          <p:nvPr>
            <p:ph type="title"/>
          </p:nvPr>
        </p:nvSpPr>
        <p:spPr/>
        <p:txBody>
          <a:bodyPr>
            <a:normAutofit fontScale="90000"/>
          </a:bodyPr>
          <a:lstStyle/>
          <a:p>
            <a:pPr eaLnBrk="1" hangingPunct="1"/>
            <a:r>
              <a:rPr lang="en-US" dirty="0" smtClean="0"/>
              <a:t>Extract, Transform, Load</a:t>
            </a:r>
          </a:p>
        </p:txBody>
      </p:sp>
      <p:sp>
        <p:nvSpPr>
          <p:cNvPr id="93186" name="Rectangle 3"/>
          <p:cNvSpPr>
            <a:spLocks noGrp="1" noChangeArrowheads="1"/>
          </p:cNvSpPr>
          <p:nvPr>
            <p:ph idx="1"/>
          </p:nvPr>
        </p:nvSpPr>
        <p:spPr/>
        <p:txBody>
          <a:bodyPr/>
          <a:lstStyle/>
          <a:p>
            <a:pPr eaLnBrk="1" hangingPunct="1"/>
            <a:r>
              <a:rPr lang="en-US" sz="2800" dirty="0" smtClean="0"/>
              <a:t>Extraction, transformation, and loading (ETL)</a:t>
            </a:r>
          </a:p>
          <a:p>
            <a:pPr lvl="1"/>
            <a:r>
              <a:rPr lang="en-US" sz="2400" dirty="0" smtClean="0"/>
              <a:t>a process that extracts information from internal and external databases, transforms the information using a common set of enterprise definitions, and loads the information into a data warehouse.</a:t>
            </a:r>
          </a:p>
          <a:p>
            <a:pPr eaLnBrk="1" hangingPunct="1">
              <a:buFontTx/>
              <a:buNone/>
            </a:pPr>
            <a:endParaRPr lang="en-US" sz="1000" dirty="0" smtClean="0"/>
          </a:p>
          <a:p>
            <a:pPr marL="0" indent="0" eaLnBrk="1" hangingPunct="1">
              <a:buNone/>
            </a:pPr>
            <a:endParaRPr lang="en-US" sz="2800" dirty="0" smtClean="0"/>
          </a:p>
        </p:txBody>
      </p:sp>
    </p:spTree>
    <p:extLst>
      <p:ext uri="{BB962C8B-B14F-4D97-AF65-F5344CB8AC3E}">
        <p14:creationId xmlns:p14="http://schemas.microsoft.com/office/powerpoint/2010/main" val="2863040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s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84A65E1-218B-4A21-AE79-F602396A74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C1A4F3-79AD-45D6-983F-7972D0765F95}">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0DF76E17-4C45-4ED6-B926-849D8EB4B3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SandraBlueTheme</Template>
  <TotalTime>0</TotalTime>
  <Words>4829</Words>
  <Application>Microsoft Office PowerPoint</Application>
  <PresentationFormat>On-screen Show (4:3)</PresentationFormat>
  <Paragraphs>519</Paragraphs>
  <Slides>57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Albertus (W1)</vt:lpstr>
      <vt:lpstr>Arial</vt:lpstr>
      <vt:lpstr>Calibri</vt:lpstr>
      <vt:lpstr>Constantia</vt:lpstr>
      <vt:lpstr>Franklin Gothic Book</vt:lpstr>
      <vt:lpstr>Gill Sans MT</vt:lpstr>
      <vt:lpstr>Verdana</vt:lpstr>
      <vt:lpstr>Wingdings</vt:lpstr>
      <vt:lpstr>Wingdings 2</vt:lpstr>
      <vt:lpstr>Sandra'sBlueTheme</vt:lpstr>
      <vt:lpstr>Data Warehousing and Business Intelligence</vt:lpstr>
      <vt:lpstr>Transactional Data &amp; Analytical Information</vt:lpstr>
      <vt:lpstr>The Costs of Poor Information</vt:lpstr>
      <vt:lpstr>The Benefits of Good Information</vt:lpstr>
      <vt:lpstr>History of Data Warehousing</vt:lpstr>
      <vt:lpstr>The Need for Data Warehousing</vt:lpstr>
      <vt:lpstr>Example</vt:lpstr>
      <vt:lpstr>Data Warehouse - Definition</vt:lpstr>
      <vt:lpstr>Extract, Transform, Load</vt:lpstr>
      <vt:lpstr>Data Warehouse Fundamentals</vt:lpstr>
      <vt:lpstr>Data Warehousing Characteristics</vt:lpstr>
      <vt:lpstr>Multi-dimensional Analysis </vt:lpstr>
      <vt:lpstr>Multi-dimensional Analysis</vt:lpstr>
      <vt:lpstr>Multi-dimensional Analysis </vt:lpstr>
      <vt:lpstr>Multi-dimensional Analysis </vt:lpstr>
      <vt:lpstr>Information Cleansing or Scrubbing </vt:lpstr>
      <vt:lpstr>Information Cleansing or Scrubbing</vt:lpstr>
      <vt:lpstr>Information Cleansing or Scrubbing</vt:lpstr>
      <vt:lpstr>Information Cleansing or Scrubbing</vt:lpstr>
      <vt:lpstr>Information Cleansing or Scrubbing</vt:lpstr>
      <vt:lpstr>Building a Data Warehouse</vt:lpstr>
      <vt:lpstr>Data Warehouse</vt:lpstr>
      <vt:lpstr>Database versus Data Warehouse</vt:lpstr>
      <vt:lpstr>Data Warehousing Benefits</vt:lpstr>
      <vt:lpstr>Data Warehousing Issues</vt:lpstr>
      <vt:lpstr>Data Marts</vt:lpstr>
      <vt:lpstr>Benefits of Data Marts</vt:lpstr>
      <vt:lpstr>OLAP and OLTP</vt:lpstr>
      <vt:lpstr>Online Transaction Processing (OLTP)</vt:lpstr>
      <vt:lpstr>Online Analytical Processing (OLAP)</vt:lpstr>
      <vt:lpstr>Exercise</vt:lpstr>
      <vt:lpstr>Business Intelligence Definition</vt:lpstr>
      <vt:lpstr>How Business Intelligence Works</vt:lpstr>
      <vt:lpstr>Characteristics of BI Systems</vt:lpstr>
      <vt:lpstr>How BI Can Provide Answers</vt:lpstr>
      <vt:lpstr>Operational, Tactical &amp; Strategic BI</vt:lpstr>
      <vt:lpstr>Strategic, Operational &amp; Tactical BI</vt:lpstr>
      <vt:lpstr>BI’s Operational Value (1)</vt:lpstr>
      <vt:lpstr>BI’s Operational Value (2)</vt:lpstr>
      <vt:lpstr>BI’s Operational Value (3)</vt:lpstr>
      <vt:lpstr>Data Mining</vt:lpstr>
      <vt:lpstr>Data Mining Examples</vt:lpstr>
      <vt:lpstr>Data Visualization</vt:lpstr>
      <vt:lpstr>Data Mining Techniques</vt:lpstr>
      <vt:lpstr>Data Mining Techniques</vt:lpstr>
      <vt:lpstr>Data Mining Techniques</vt:lpstr>
      <vt:lpstr>Data Mining Techniques</vt:lpstr>
      <vt:lpstr>Data Mining - RFM Analysis</vt:lpstr>
      <vt:lpstr>Data Mining - RFM Analysis</vt:lpstr>
      <vt:lpstr>Business Benefits of BI</vt:lpstr>
      <vt:lpstr>Types of Business Intelligence Systems</vt:lpstr>
      <vt:lpstr>Common BI Software Packages</vt:lpstr>
      <vt:lpstr>Decision Support Systems</vt:lpstr>
      <vt:lpstr>DSS Capabilities</vt:lpstr>
      <vt:lpstr>Digital Dashboards </vt:lpstr>
      <vt:lpstr>The Business Intelligence Pyramid</vt:lpstr>
      <vt:lpstr>Case Study: Dell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2010-08-26T04:08:56Z</dcterms:created>
  <dcterms:modified xsi:type="dcterms:W3CDTF">2016-04-12T17:55:07Z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