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4100" r:id="rId1"/>
  </p:sldMasterIdLst>
  <p:notesMasterIdLst>
    <p:notesMasterId r:id="rId27"/>
  </p:notesMasterIdLst>
  <p:sldIdLst>
    <p:sldId id="282" r:id="rId2"/>
    <p:sldId id="299" r:id="rId3"/>
    <p:sldId id="305" r:id="rId4"/>
    <p:sldId id="283" r:id="rId5"/>
    <p:sldId id="284" r:id="rId6"/>
    <p:sldId id="285" r:id="rId7"/>
    <p:sldId id="287" r:id="rId8"/>
    <p:sldId id="286" r:id="rId9"/>
    <p:sldId id="288" r:id="rId10"/>
    <p:sldId id="295" r:id="rId11"/>
    <p:sldId id="302" r:id="rId12"/>
    <p:sldId id="298" r:id="rId13"/>
    <p:sldId id="289" r:id="rId14"/>
    <p:sldId id="290" r:id="rId15"/>
    <p:sldId id="291" r:id="rId16"/>
    <p:sldId id="303" r:id="rId17"/>
    <p:sldId id="292" r:id="rId18"/>
    <p:sldId id="293" r:id="rId19"/>
    <p:sldId id="294" r:id="rId20"/>
    <p:sldId id="304" r:id="rId21"/>
    <p:sldId id="296" r:id="rId22"/>
    <p:sldId id="297" r:id="rId23"/>
    <p:sldId id="301" r:id="rId24"/>
    <p:sldId id="306" r:id="rId25"/>
    <p:sldId id="300" r:id="rId26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8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2214" autoAdjust="0"/>
  </p:normalViewPr>
  <p:slideViewPr>
    <p:cSldViewPr>
      <p:cViewPr varScale="1">
        <p:scale>
          <a:sx n="56" d="100"/>
          <a:sy n="56" d="100"/>
        </p:scale>
        <p:origin x="15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579C9B7-0A3D-4A36-8865-B54E044B70D7}" type="datetimeFigureOut">
              <a:rPr lang="en-US"/>
              <a:pPr>
                <a:defRPr/>
              </a:pPr>
              <a:t>4/10/2016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7400" cy="3449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69793"/>
            <a:ext cx="5486400" cy="413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E8CED48-B8D9-4901-8FD4-E3E7C3AB75E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5067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 hiring</a:t>
            </a:r>
            <a:r>
              <a:rPr lang="en-US" baseline="0" dirty="0" smtClean="0"/>
              <a:t> process.</a:t>
            </a:r>
          </a:p>
          <a:p>
            <a:r>
              <a:rPr lang="en-US" baseline="0" dirty="0" smtClean="0"/>
              <a:t>Show where resumes and cover letter comes in -&gt; get you to the interview</a:t>
            </a:r>
          </a:p>
          <a:p>
            <a:r>
              <a:rPr lang="en-US" baseline="0" dirty="0" smtClean="0"/>
              <a:t>In Comp </a:t>
            </a:r>
            <a:r>
              <a:rPr lang="en-US" baseline="0" dirty="0" err="1" smtClean="0"/>
              <a:t>Sci</a:t>
            </a:r>
            <a:r>
              <a:rPr lang="en-US" baseline="0" dirty="0" smtClean="0"/>
              <a:t>, also https://codility.com/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8CED48-B8D9-4901-8FD4-E3E7C3AB75E0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25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Early</a:t>
            </a:r>
            <a:r>
              <a:rPr lang="en-US" baseline="0" dirty="0" smtClean="0"/>
              <a:t> on in your career you don’t have a lot of experience to stand on, you have to sell yourself on raw abilities, skills and attitudes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8CED48-B8D9-4901-8FD4-E3E7C3AB75E0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82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8CED48-B8D9-4901-8FD4-E3E7C3AB75E0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8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FE0621-6BAE-444D-AA8B-5B11CE4110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53B54-9700-42CF-A8C5-CD3FE1AA64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01B317-6CCF-44A4-B99C-75730E0DA706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6019B-2F2E-4AAA-AC31-2274A4E5C4BD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0BAF7-B9D2-42A1-BEB3-16F69520B5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8C339-8612-4F5E-9CCC-8D7B48F7D8B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A5F207-A142-4459-BC7E-21E3E4257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DB3DA-83B5-4A08-A7A6-323677E4E18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581D4-F92F-414F-90FF-C2A29EA5BA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7AF8-9158-46E2-8393-DD655C2CD2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E77799-E3A9-4516-B428-D2DCE16620CD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B4D47-BCC5-43C1-AAD2-E2C4C3638E1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06688B-20E5-4279-9389-143F269CFCDC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673D32DB-0F8D-4317-BD58-0EE2A99E62C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8229600" cy="4680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30DA7AA-CCDA-4797-A7BF-5186D4BCE3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2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Preparing for a Job Interview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800" dirty="0"/>
          </a:p>
          <a:p>
            <a:r>
              <a:rPr lang="en-US" sz="2400" dirty="0" smtClean="0"/>
              <a:t>Business Information Systems– 420-E01</a:t>
            </a:r>
          </a:p>
          <a:p>
            <a:endParaRPr lang="en-CA" sz="2400" dirty="0"/>
          </a:p>
          <a:p>
            <a:r>
              <a:rPr lang="en-CA" sz="2400" dirty="0" smtClean="0"/>
              <a:t>References:</a:t>
            </a:r>
          </a:p>
          <a:p>
            <a:r>
              <a:rPr lang="en-CA" sz="2400" dirty="0" smtClean="0"/>
              <a:t>Business Communication Essentials, </a:t>
            </a:r>
            <a:r>
              <a:rPr lang="en-CA" sz="2400" dirty="0" err="1" smtClean="0"/>
              <a:t>Ch</a:t>
            </a:r>
            <a:r>
              <a:rPr lang="en-CA" sz="2400" dirty="0" smtClean="0"/>
              <a:t> 14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Steps to Prepare for a Job Interview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Practice</a:t>
            </a:r>
          </a:p>
          <a:p>
            <a:pPr lvl="1"/>
            <a:r>
              <a:rPr lang="en-CA" dirty="0" smtClean="0"/>
              <a:t>The more interviews you have, the easier they become.  Take every interview you can get.</a:t>
            </a:r>
          </a:p>
          <a:p>
            <a:pPr lvl="1"/>
            <a:r>
              <a:rPr lang="en-CA" dirty="0" smtClean="0"/>
              <a:t>Take part in mock interviews</a:t>
            </a:r>
          </a:p>
          <a:p>
            <a:r>
              <a:rPr lang="en-CA" dirty="0" smtClean="0"/>
              <a:t>Present a professional image</a:t>
            </a:r>
          </a:p>
          <a:p>
            <a:pPr lvl="1"/>
            <a:r>
              <a:rPr lang="en-CA" dirty="0" smtClean="0"/>
              <a:t>Looks count – not in your physical features, but in the way you present yourself.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 Summary…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9600" dirty="0" smtClean="0"/>
              <a:t>Be prepared!</a:t>
            </a:r>
          </a:p>
          <a:p>
            <a:pPr marL="0" indent="0">
              <a:buNone/>
            </a:pPr>
            <a:endParaRPr lang="en-CA" sz="3600" dirty="0"/>
          </a:p>
          <a:p>
            <a:pPr marL="0" indent="0">
              <a:buNone/>
            </a:pPr>
            <a:r>
              <a:rPr lang="en-CA" sz="3600" dirty="0" smtClean="0"/>
              <a:t>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000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Asking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kinds of questions should you ask in a job interview?</a:t>
            </a:r>
          </a:p>
          <a:p>
            <a:r>
              <a:rPr lang="en-CA" dirty="0" smtClean="0"/>
              <a:t>Should you ask about salary?</a:t>
            </a:r>
            <a:endParaRPr lang="en-US" dirty="0"/>
          </a:p>
        </p:txBody>
      </p:sp>
      <p:pic>
        <p:nvPicPr>
          <p:cNvPr id="1026" name="Picture 2" descr="http://t2.gstatic.com/images?q=tbn:ANd9GcRTkGI3kgflV7FO7o24XyhJkCbmesQysIXI-_1Uoo4pKhowVn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933056"/>
            <a:ext cx="2361352" cy="217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300" dirty="0" smtClean="0"/>
              <a:t>What Should I Wear to an Interview?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CA" i="1" dirty="0" smtClean="0"/>
              <a:t>Guys</a:t>
            </a:r>
            <a:r>
              <a:rPr lang="en-CA" dirty="0"/>
              <a:t>: dress pants, button up dress shirt, tie, dress shoes</a:t>
            </a:r>
            <a:endParaRPr lang="en-US" dirty="0"/>
          </a:p>
          <a:p>
            <a:pPr lvl="0"/>
            <a:r>
              <a:rPr lang="en-CA" i="1" dirty="0"/>
              <a:t>Girls</a:t>
            </a:r>
            <a:r>
              <a:rPr lang="en-CA" dirty="0"/>
              <a:t>: dress pants or skirt, blouse or some kind of dressy shirt, dress </a:t>
            </a:r>
            <a:r>
              <a:rPr lang="en-CA" dirty="0" smtClean="0"/>
              <a:t>shoes</a:t>
            </a:r>
          </a:p>
          <a:p>
            <a:pPr lvl="0"/>
            <a:r>
              <a:rPr lang="en-CA" dirty="0" smtClean="0"/>
              <a:t>Don’t forget about the shoes…</a:t>
            </a:r>
            <a:endParaRPr lang="en-US" dirty="0"/>
          </a:p>
          <a:p>
            <a:pPr lvl="0"/>
            <a:r>
              <a:rPr lang="en-CA" dirty="0"/>
              <a:t>It is important that you feel comfortable and confident in your outfit.   Wear something that you like and that makes you feel good about yourself.  </a:t>
            </a:r>
            <a:endParaRPr lang="en-US" dirty="0"/>
          </a:p>
          <a:p>
            <a:pPr lvl="0"/>
            <a:r>
              <a:rPr lang="en-CA" dirty="0"/>
              <a:t>Personal grooming is part of your “dress”.  Get a haircut.  Shower.  Have clean fingernails.  Don’t wear perfume or aftershave.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1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300" dirty="0" smtClean="0"/>
              <a:t>What Should I Bring to an Interview?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A </a:t>
            </a:r>
            <a:r>
              <a:rPr lang="en-CA" dirty="0"/>
              <a:t>nice looking folder or portfolio case that contains:</a:t>
            </a:r>
            <a:endParaRPr lang="en-US" dirty="0"/>
          </a:p>
          <a:p>
            <a:pPr lvl="1"/>
            <a:r>
              <a:rPr lang="en-CA" dirty="0"/>
              <a:t>A copy of your resume and cover letter</a:t>
            </a:r>
            <a:endParaRPr lang="en-US" dirty="0"/>
          </a:p>
          <a:p>
            <a:pPr lvl="1"/>
            <a:r>
              <a:rPr lang="en-CA" dirty="0"/>
              <a:t>A copy of the job description</a:t>
            </a:r>
            <a:endParaRPr lang="en-US" dirty="0"/>
          </a:p>
          <a:p>
            <a:pPr lvl="1"/>
            <a:r>
              <a:rPr lang="en-CA" dirty="0"/>
              <a:t>Your list of questions</a:t>
            </a:r>
            <a:endParaRPr lang="en-US" dirty="0"/>
          </a:p>
          <a:p>
            <a:pPr lvl="0"/>
            <a:r>
              <a:rPr lang="en-CA" dirty="0"/>
              <a:t>A bottle of water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Early Should I Arrive?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96855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CA" sz="3500" dirty="0" smtClean="0"/>
              <a:t>Don’t </a:t>
            </a:r>
            <a:r>
              <a:rPr lang="en-CA" sz="3500" dirty="0"/>
              <a:t>be late</a:t>
            </a:r>
            <a:r>
              <a:rPr lang="en-CA" sz="3500" dirty="0" smtClean="0"/>
              <a:t>!</a:t>
            </a:r>
          </a:p>
          <a:p>
            <a:pPr lvl="0"/>
            <a:endParaRPr lang="en-US" sz="3500" dirty="0"/>
          </a:p>
          <a:p>
            <a:pPr lvl="0"/>
            <a:r>
              <a:rPr lang="en-CA" sz="3500" dirty="0"/>
              <a:t>If you are going to the employer’s office for your interview, give yourself lots of time to find the place and account for bus/parking issues.  </a:t>
            </a:r>
            <a:endParaRPr lang="en-CA" sz="3500" dirty="0" smtClean="0"/>
          </a:p>
          <a:p>
            <a:pPr lvl="1"/>
            <a:r>
              <a:rPr lang="en-CA" sz="3000" dirty="0"/>
              <a:t>B</a:t>
            </a:r>
            <a:r>
              <a:rPr lang="en-CA" sz="3000" dirty="0" smtClean="0"/>
              <a:t>e </a:t>
            </a:r>
            <a:r>
              <a:rPr lang="en-CA" sz="3000" dirty="0"/>
              <a:t>there about ten minutes </a:t>
            </a:r>
            <a:r>
              <a:rPr lang="en-CA" sz="3000" dirty="0" smtClean="0"/>
              <a:t>early</a:t>
            </a:r>
          </a:p>
          <a:p>
            <a:pPr lvl="1"/>
            <a:endParaRPr lang="en-US" sz="3000" dirty="0" smtClean="0"/>
          </a:p>
          <a:p>
            <a:pPr lvl="0"/>
            <a:r>
              <a:rPr lang="en-CA" sz="3500" dirty="0" smtClean="0"/>
              <a:t>If you are having an interview at the College, arrive 5 minutes early and just wait outside the door.</a:t>
            </a:r>
            <a:endParaRPr lang="en-US" sz="3600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While You </a:t>
            </a:r>
            <a:r>
              <a:rPr lang="en-CA" dirty="0"/>
              <a:t>A</a:t>
            </a:r>
            <a:r>
              <a:rPr lang="en-CA" dirty="0" smtClean="0"/>
              <a:t>re Waiting…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968552"/>
          </a:xfrm>
        </p:spPr>
        <p:txBody>
          <a:bodyPr>
            <a:normAutofit/>
          </a:bodyPr>
          <a:lstStyle/>
          <a:p>
            <a:pPr lvl="0"/>
            <a:r>
              <a:rPr lang="en-CA" dirty="0" smtClean="0"/>
              <a:t>Review </a:t>
            </a:r>
            <a:r>
              <a:rPr lang="en-CA" dirty="0"/>
              <a:t>the job description &amp;</a:t>
            </a:r>
            <a:r>
              <a:rPr lang="en-CA" dirty="0" smtClean="0"/>
              <a:t> </a:t>
            </a:r>
            <a:r>
              <a:rPr lang="en-CA" dirty="0"/>
              <a:t>your </a:t>
            </a:r>
            <a:r>
              <a:rPr lang="en-CA" dirty="0" smtClean="0"/>
              <a:t>questions.</a:t>
            </a:r>
          </a:p>
          <a:p>
            <a:pPr lvl="0"/>
            <a:endParaRPr lang="en-US" dirty="0"/>
          </a:p>
          <a:p>
            <a:pPr lvl="0"/>
            <a:r>
              <a:rPr lang="en-CA" dirty="0"/>
              <a:t>Go to the washroom before the interview, and make sure you have had something to eat too</a:t>
            </a:r>
            <a:r>
              <a:rPr lang="en-CA" dirty="0" smtClean="0"/>
              <a:t>!</a:t>
            </a:r>
          </a:p>
          <a:p>
            <a:pPr lvl="0"/>
            <a:endParaRPr lang="en-US" dirty="0"/>
          </a:p>
          <a:p>
            <a:pPr lvl="0"/>
            <a:r>
              <a:rPr lang="en-CA" dirty="0"/>
              <a:t>Turn off your cellphone</a:t>
            </a:r>
            <a:r>
              <a:rPr lang="en-CA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7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Starting an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CA" dirty="0" smtClean="0"/>
              <a:t>Shake </a:t>
            </a:r>
            <a:r>
              <a:rPr lang="en-CA" dirty="0"/>
              <a:t>the interviewer(s) hand – firm, friendly handshake.  </a:t>
            </a:r>
            <a:endParaRPr lang="en-CA" dirty="0" smtClean="0"/>
          </a:p>
          <a:p>
            <a:pPr lvl="1"/>
            <a:r>
              <a:rPr lang="en-CA" dirty="0" smtClean="0"/>
              <a:t>Don’t </a:t>
            </a:r>
            <a:r>
              <a:rPr lang="en-CA" dirty="0"/>
              <a:t>give </a:t>
            </a:r>
            <a:r>
              <a:rPr lang="en-CA" dirty="0" smtClean="0"/>
              <a:t>a wimpy </a:t>
            </a:r>
            <a:r>
              <a:rPr lang="en-CA" dirty="0"/>
              <a:t>handshake, but also don’t break their hand....  It’s their first impression of you.  </a:t>
            </a:r>
            <a:endParaRPr lang="en-US" dirty="0"/>
          </a:p>
          <a:p>
            <a:pPr lvl="0"/>
            <a:r>
              <a:rPr lang="en-CA" dirty="0"/>
              <a:t>SMILE!</a:t>
            </a:r>
            <a:endParaRPr lang="en-US" dirty="0"/>
          </a:p>
          <a:p>
            <a:pPr lvl="0"/>
            <a:r>
              <a:rPr lang="en-CA" dirty="0"/>
              <a:t>Thank them for taking the time to interview </a:t>
            </a:r>
            <a:r>
              <a:rPr lang="en-CA" dirty="0" smtClean="0"/>
              <a:t>you.</a:t>
            </a:r>
          </a:p>
          <a:p>
            <a:pPr lvl="1"/>
            <a:r>
              <a:rPr lang="en-CA" dirty="0" smtClean="0"/>
              <a:t>If </a:t>
            </a:r>
            <a:r>
              <a:rPr lang="en-CA" dirty="0"/>
              <a:t>they have come to the College for an interview, thank them for coming here.</a:t>
            </a:r>
            <a:endParaRPr lang="en-US" dirty="0"/>
          </a:p>
          <a:p>
            <a:pPr lvl="0"/>
            <a:r>
              <a:rPr lang="en-CA" dirty="0"/>
              <a:t>Wait for them to show you where to sit.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First Impressions &amp; Body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CA" dirty="0" smtClean="0"/>
              <a:t>Stand </a:t>
            </a:r>
            <a:r>
              <a:rPr lang="en-CA" dirty="0"/>
              <a:t>up /sit up straight</a:t>
            </a:r>
            <a:endParaRPr lang="en-US" dirty="0"/>
          </a:p>
          <a:p>
            <a:pPr lvl="0"/>
            <a:r>
              <a:rPr lang="en-CA" dirty="0"/>
              <a:t>Initiate and maintain eye contact</a:t>
            </a:r>
            <a:endParaRPr lang="en-US" dirty="0"/>
          </a:p>
          <a:p>
            <a:pPr lvl="0"/>
            <a:r>
              <a:rPr lang="en-CA" dirty="0"/>
              <a:t>Smile!</a:t>
            </a:r>
            <a:endParaRPr lang="en-US" dirty="0"/>
          </a:p>
          <a:p>
            <a:pPr lvl="0"/>
            <a:r>
              <a:rPr lang="en-CA" dirty="0"/>
              <a:t>Be enthusiastic.  </a:t>
            </a:r>
            <a:endParaRPr lang="en-US" dirty="0"/>
          </a:p>
          <a:p>
            <a:pPr lvl="0"/>
            <a:r>
              <a:rPr lang="en-CA" dirty="0"/>
              <a:t>Don’t fidget.  Don’t shake your leg.  Don’t tap your foot.  Don’t play with your hair or jewellery.  Hold on to your water bottle/portfolio to prevent you from fidgeting.</a:t>
            </a:r>
            <a:endParaRPr lang="en-US" dirty="0"/>
          </a:p>
          <a:p>
            <a:pPr lvl="0"/>
            <a:r>
              <a:rPr lang="en-CA" dirty="0"/>
              <a:t>Don’t chew gum.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Dealing with Nerves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You </a:t>
            </a:r>
            <a:r>
              <a:rPr lang="en-CA" dirty="0"/>
              <a:t>will be nervous – everyone is, and interviewers know that.  The key is to make sure that your nerves don’t prevent you from communicating.</a:t>
            </a:r>
            <a:endParaRPr lang="en-US" dirty="0"/>
          </a:p>
          <a:p>
            <a:pPr lvl="0"/>
            <a:r>
              <a:rPr lang="en-CA" dirty="0"/>
              <a:t>If you find yourself really nervous, take a few deep breaths.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hQSERQSEhMQFBUWExYYGBUWGBgYHxgYExUXHBsXFx0eHyYeGxsjGxkbIS8iIycqLC0sGB4yNTArNSYrLCkBCQoKBQUFDQUFDSkYEhgpKSkpKSkpKSkpKSkpKSkpKSkpKSkpKSkpKSkpKSkpKSkpKSkpKSkpKSkpKSkpKSkpKf/AABEIAIUBfAMBIgACEQEDEQH/xAAcAAACAwEBAQEAAAAAAAAAAAAABgQFBwMCAQj/xABREAACAQMCAwMGCAoHBQcFAAABAgMABBESIQUTMQYiQRQWMlFh0gcXIzRUVXGUFUJSdIGRk6GjtCQlM2KSosE1coKxsghDRFNzwuFkdYOz0f/EABQBAQAAAAAAAAAAAAAAAAAAAAD/xAAUEQEAAAAAAAAAAAAAAAAAAAAA/9oADAMBAAIRAxEAPwBzgfiN3eXyQ3628dvOsap5NHLsYkfOokHq1TvNviv1wn3GL36OxXz3i356n8tFV/HxtDE8uCNBnGkkZbyZ2RiN+hK/vGaCg82+K/XCfcYvfo82+K/XCfcYvfrt59jRzzA/k7EpHJqXLyqDlNHgMhlDZ3K9ACCbninG0hC5BbU7J3SNmWGSXf1bJj/iFBQebfFfrhPuMXv0ebfFfrhPuMXv1fz8Y0wJccuRlIRmCjUyI4yWx1bTnJA3xnAPSqtu2RYZt4GmXS8hOsLmBDpEibHUXIbQuwYLksARkInm3xX64T7jF79Hm3xX64T7jF79XMXaRGTmKGKmeOIEY35ujS4/u4cH11w472ygtGdJSAVgEoBZV1guy6UyRltuntFBW+bfFfrhPuMXv0ebfFfrhPuMXv1Om7axKboaJD5MCxxj5REKiV499+WxIYddhjqK83/bVEmESoHzNyg7SJGpflJJhSx3OHXAHUk+qgh+bfFfrhPuMXv0ebfFfrhPuMXv1e9oeLvbQNMsJmCBmcB1TCopJbvdenSq5+20cbcq4UQzZgHKMkZJ8pmMYK797GNRwOhoIfm3xX64T7jF79Hm3xX64T7jF79e7Pt+rpduYceTRtIVWRHJVHkTD9OW2YycN4b52IEodsBrtk0R5uA7AieIrhHRe42cSMdecLvsaCF5t8V+uE+4xe/XPsp2rcWMk17JzWju5oNaoqatExRe6MKM+0/pp0rMOExk8KudOrP4SuTkKWIxctvsCR9oB/1AW3ELq+uOJS21teLaxx2sEuDBHMWMrSA+kQR6I8ak+bfFfrhPuMXv1z4GT+GbnOc/g+z6jH483hk4+zNN127hGMaqzgEqrHSGPgC2DjPrwaBV82+K/XCfcYvfo82+K/XCfcYvfr3L21kLJy4CqvPyfleYGEiRs0g0ojnCkadXokqxzjBNhZ9pC108EiGIamSMssoMjLk7MYxEcqCwCuTgdOoAVnm3xX64T7jF79Hm3xX64T7jF79XPaLiksCxtEkT6po421sy450iopGFOd29lcE4rdG6eDlW2lYxICJX1FXaVUGDHgHKDO+BnbOKCt82+K/XCfcYvfo82+K/XCfcYvfqy4N2kaaaSKSMwkFgisswLCNiCdTRrG2RhsIzbH9NRbvt1Gl1PbdzMcTFe+MtLFFzXjK9VHLKkN0OHH4u4R/Nviv1wn3GL36PNviv1wn3GL36ZPwh8tHGBs8LyA5/IaIYx/8Ak/dXDi3GxbvFzABHIXUyZ9BljLqCPUyo++eoUeNBRebfFfrhPuMXv0ebfFfrhPuMXv11sO18sjSgwInLtklKlpC2XhEgUnRoG50+lnYnFHAO2ElzbNMsUcrRyqrrCzHKNEkhMYYAl1EgGk+lpODuBQcvNviv1wn3GL36PNviv1wn3GL36YeC8SNxEJtOlHJaPrkxn0HYEAgsO9jwBAO+an0Cf5t8V+uE+4xe/Xnsdxe4EvEIrycT+SyRgSCJY+60IkPdXPr9Z6U5Ui8AgZ7zjaIQrNNAoOSMZtUBORuDjoR40HvtHxa6lu7K3s7lbdZ4LiRn5SzZ5XL04DY/KO9d/Nviv1wn3GL36jXCaeK8LUnUVs7sE+sqIQT0HiKt+Pwy+U2oS5uY1llZGVOVpASCWTPejYglkAO9BB82+K/XCfcYvfo82+K/XCfcYvfqt8670RKzxn5SCdYyhVi8zXMMcR06VCkBzsTg+PTNSZ+JXEkEeZbqCeK6ht5lVYRrE0saiYjTIBqjYN3WwpLDfTQSfNviv1wn3GL36PNviv1wn3GL3689quMTWkkLGbVGFLcsssbyshXKD5FxKzDoilCSx8MabftFdzr5N5NjU0xyjjZ1EEz8tj+JkqAG8DjYjIIVXm3xX64T7jF79Hm3xX64T7jF79V932ikZQ0s09qoFy0fcAaSZLmRY4WGDqKoFxGPT1ZBOKtrQXDXkQknuUD23OaH5IqrhkBizy9Wkaj+Nn20HHzb4r9cJ9xi9+jzb4r9cJ9xi9+p/HoJfKLYJc3MayyMjIgiwAkMr570bEElAOtLVz2lvvJeaw5Y8mmfmKyZYpcQ4JBjIj+SL7nI3JwcUFt5t8V+uE+4xe/R5t8V+uE+4xe/VmL524e0kUyNIInIl1LKNS5zvGmGxgjZPD0T0K3D2laSKNZLhooRK6y3aSJICRGroiyiJFXJYg9zrHpyS24WPm3xX64T7jF79Hm3xX64T7jF79VicevBPDM/lHJWKBpu6oURyNcqZXj08zLBI2On0M7jANMXD4JRfSq1zcuiRRSBG5WkmZpwRlYw2F0Ljf7c0EDzb4r9cJ9xi9+qnhvaK9jkuYJrhZmhuNAk5SR5Bhif0RnG7nxrRqyx/nvEPzwfyttQMfYr57xb89T+WiqDxM8PFzIjzXUcwm5YUMwA8rCNLyxgqY2LqZD+KQD3Tgmd2K+e8W/PU/loqsms7WWS7tdWZZF1yjxUTxrHlDj1RKTjOCVJ6igpbm3sM3OrygrA2DCGcJruPky8C5C6i7MmrICvr9Ekk+fJ4IBHMIuIzCZySOZDIDPIDDrf5TTzChKd06MY2yBgn4BawypCXuhKysJJ8Bw/l0kmBLqDRgvMuoDTjKgHZsHtFDawQIvOnkLzQXQKRjLlnXl6Y40ChToAIVQepO5JoLKPtVGkMjCC4CQYTGIslg4j0KA/UNtk4GxIOKqLx7NoYF03aZWW35ayCNuXA+iWOZi4UqrYGQxPe7p3Nd04Hbzc1BNIUvjKxjMSKdSMusMxQPlWBGmQnGSPDadcdiIzGYopHij5hkWMJDIiFgdYRZY3AViS2PAk4wCQQ+cXsYLeSKXRcOWlRUt4mAQyrGQr6WZVysaeJx3VOMgGvHl1tdTNHyp2ae2CSZ0qEj1zKUcMwYOHEgOkHGB7KsLvs2rQQQxyyxeTlDHINLMDGhQZ1qQ2VYg7eNRbbscI5Ypkmk1opDs6xOZNUjuxLFMoWLtnRpGCBjYYCsRbOIeUJa3BKzd2QIgNybyRoyNTMNcZZ84cjYIw2ANeIIbRYrKK3S8QsZpIijIHTDBJRIztg4MoXA1bLtsBVi3wfwtnW8jr8mqKwj7kcUySiLITU6ZQL3y2F2GMkn0/YaMGLlSvEIXkMS6Y5BGsujKRh1OlQyZGN1yQCFwAHziHaCCW3uEkjn5Wp7Zj3AZGZzCVTv5BLZ7zaR45xUt7C3nhkmcELNHGz5YHAgJZd1JXKnfIJ6VxHY8DykLM6pcMzlRHAcOzhs5aMlxnIw+oYYj1V0j7JoLOW05kmJdetwEUnm+lpVVCKCNsKB1J6kmgpXPDjFDIVliW5a4gJ3Qg3HNaSK49WH1Y1ZCtjBGcn7PeQiRDr4ixgEmu4Bj+TjecxsJfEprtychTgLk4FW0PYqBZNS69BbWYSdSFzDJE5bVknVG4BGcfJr7cxz2CjA0Rz3McTIySRgo3MjaaWQoXZS4GZXXIIOk9c70DRWWWBI4TdOObleJXf9mZASDcMD6B6YJ9IEezOCNSxWU2a44XPJqlXl8Tuz8njJ1XDL4suMZ65oGPgR/rm56f7Os+gI/Hm8DuPspwnYhWKjUwBwucZONhnwz66T+BnPGbn0v9n2fpdfTm6+2nC5PcbAYnSdlwCdui5IGfVk0CPccdt3it2uLWaNZjPODC7sY2TShdjEVYazLp2yMtvtuPEHG7byy3dLbEsqoflJWEiu8jQSaYsMrSR6SJHyCFzuamdn760iFntdIZeesDTkMQHaMsrFWIXUwXTnx22JAPuz4pBHNHJDa3jNchyjjl6TzG5kgw0gIwcsdvE4zmgrV47bXNjKZIDothFKEFyerO2kyOpBR1ZSzBs6e6d9sW79qoo54C6wo88SAyGdNPL5jhBG3SU5JJxjGsb7iq3+htapIltdBZR5OoR4laRJg0g1Hm47uCRrIZSdgMnM2aOCfyaFmv5Vmh155ugPFKV7s41rqHe6BScZHQ4IRuGcXti11dQQRmeNXblc8aypb5QmPJWFyV3GMkkAkE13m4hbcpkmtirOIbnlhtXMkupeWNDAjLayqnoMSKOhrlE9vKk80a38vdZQFmVmWOZtTtErS5jU6B6WDgAAY2r1Yz27/g7Nrenci3eQxnA5WrMhEhJXQAwyCcxqcZAoPvZzhlrdKQsTItvLIqYu5XdTqCsrYfUgPKU6CSOm3WpHbzjKRJyprdJ4miaV1Z2XIhkhAVAqMWYs6ncqNtziuXDeIWojl0TXSJK1yrKzf2DLzJJGXxT8ZlIyCMYqZKkd00RYXtu4EiJhuWxRljZgxViQCFU+DAqehoPE727t5UkTSO8nIGmVlWTuOFLANoZSGIBIOxHqFdOykgkZ38kW3MY8n1CQOWEDFdBwBspGxP5R9ZqPawWiXSRos6yI4VbbU2ldEZUXIQnBTljGvJGcDGvNWd7cpYxllimcS3AyE0k8y5kAB77KAC7AbdM+regtLW2WNFjQBVRQqqOgCjAA/RXWvgNfaApB4WhNxx4DGS8e3XP9DXb0l/6h9tP1Z9w/PP49goMSRHvYxgWiE5yCMYz1BoCBccR4OMFcWF0NJ6jCwbHc/8zVr2p4/JDJJpnjhENuJlRgpNwzM45YzvjuBe53tUq+oBqyL/AGjwjbH9Buv+mD2D/lV1xXizJeIssSchDGRKY+YQ0pKg6gwEXe0jcEnfoN6D52f4jcS3d0shblRSMijlxhd0idRq1ly4DnPdx7a48aurqK5IW4QR+TTziMwr0gMQ0atWcHX1xXLgXbNroS8hIWkVxKI+8plt2JUEE4HOwuD1XOgZAYET2407WEt7ojBMMkkSsCfkyMoJN85YAMygjGceGaCmu+1dybe4k3tmis4LhTIsTaywl1gYcjSSqgZII/TXbjXaqe38owUljjtYWEoXdZJFlw7qNjE5TGR6JP5OSs+34gXnNpcJbSEMAzKvdZTHzIxoYtpYaW7pJ2AYddqvh/bJjcxQlLdYZOUmBG/SRZ9PymeWBmMKqEZbXt7Qs7PtGzXnKZ1w0k0SwqqlkMOSHkOvWNajUO4Vw6bgnvSeK31xHPHEugpPIAj7Zi5aF5FKn09SI2kjox3GAKgT8Wnja7k5dq7x3FvCmFMbOszQnDuWPhLgbY1LnocD554NMSsCoHErKOarkpy7dJJFZF7xmyxXQD0BO4G4QbftbMFDmaKUyQNM8YVf6KI5IwVYjfAV2Ul99UZIwMgMvD+LGWS5CGN0jKKhB2LGMMwLDPQkfZmofE+Oxw2Ru4hAGnEWksrBXkmIVDJhQ5UasnbVgHapfAuKQy2azQCOGPQxwVCrGyk6ww7oGlgc9OlAucI7bSsEUgzytJGWWPycgxSxyn5MpMy7NESNbAlfX4c5u18zIWeWO1MUU8hWQITM8NxLHyTudgIxq5ZLZlXBHjNsr6caY18iWWW7nQSLAyqvk4k1Oy83MjsFGO8MBmO+neNf9oZnWF4oYXKpLKUEQk1PBcLHI8bF10ruzBt2II6nYhMvu1rpG26LNz2HKYDUsYhaXdc5yFwSa6cb4+dURhu7eFORNKXfQ6M0RhwjEkELiQk6SD0pgtRFKFuFVDzIlw5UZMbjUASRnG+cGvi8GgACiGAANqA5aYDbd4DHXYb+wUHvht2ZYY5SpQvGjlD1UuoOk+0ZxWav894h+eD+Vtq1Ossf57xD88H8rbUDH2L+e8W/PU/loqmp2QxceVCeTneUNJk508t1VGh0asY5aINXXUinwxULsV894t+ep/LRU4UFXN2eie6F06qzrGqJqGdBVnOpfb3yKpYvg8SLltbyCKSOOJdTKXDmF0YMylx6nGAR6fspurha3ayatOe45Q59a4zj9dBWcN7O8to5Hk1yK0zs2nSGa4K50rk6VGkADJ6bknJN1RRQFFFFAUUUUBRRRQFFFFAVlNpNp4VcYzq/ClyUAYrlluWbrg42B9WfXWrVk0Mh/BFyuGw/FLlSVz3R5Q5DHCPtkAdB16+BBl4G+eM3J9fD7M9c9Xm8fGmziF0sUUkjtoREZmbGdKqpJbGDnAGcYNKfAwfwzc56/g+zz/jmpk7QWqS2s8cjiNHhkVnOMKrIQWOSBgA560C75FZ28YS4nkkWAtE3MVQMXug6WCoAVGM6h6OCSe7tOgsrWLkoJZM2UgQBiWOq6UKockZbPMGCPHqdjVRc8BsC0bCcxRTNkRRl0MjRxyQk5B1BdMuCOno+upVp2fgEkMhuy/kziFwcfKPEW8nWU9dcYlJz+MSCfCg+cD7N2s9sEBlltxIkqJLAsakDJHWNearBhucnYb5otLC1LwmG5kBt5prZQwSQoQ2swkyIWUKIiFbIOnHeOxrr2Znt7O2IFzbtDzAiMkbISxye8dTCRiuN1AGFJ+zq3ZSDVHIZWDNPM46LzRcc9uUw/G0iRyp6jves5Dh2ctbeSeSRJbhmaOTQJI0jBindSZIyI1aVSVGGYsQMflZPopAHt4lnuUWwG78sGMmKDSyyylCoIiJzgjqfEbSuHcPW3niE10ruITDbx6VjOjKlidzzHIjTJGB3dlGTXNrRHYwC7Tk3QuGEIVdbagRLy5M+irvqxpJB2zjagqwnDdCySmaMJqjJmDxF474yhdYwMxnmSaWONHe3HerzyLNSJV4jIsjXXK8oxASZEiccpzyuWe6T32GScd7oK+rLayyM1xfxyyRtCTiPlqFt3YhWU5yzs5yc75AVR4yr7h9hG8UrPGkMirpgCZRkSCSFmZQO7Hy5UBJAUaFBIzQWEnHrY8m5RpJ2KzRJyUMjOA6cxtKjOFaMb9N9sllqLxK7t54GgN5ICgiui6qpYxmXmRsoZCCgZVGw20gHrvxlt4knneC9ihdHYsGQOkQljgV1PeUbtHG432LHIINceJ9nrNFMMl0yMYoYkORrUxpJk7DfmIx1AjBHq2wDuo2G+fb66+1At+OwPM9usimVM6k3zsFJxkYONS5xnGoZ61PoCkHhTMLnjmhGkYzQAIpAJ1WqA4ztsDn9FP1IfBlJuuOgEg8yPBBI/wDBr4jcUHlYGTifClfVqFneZDaMj+x7vcVVwOgwo2A2zV3xe2Rr+2D2trIWRyJ3PfTlEHSo0HPp5HeGO908aOM/1jwj0j/Qbr0iSfRg6kgZP6Kcbrg0ck0c7B+ZFnQRJIoGrrlQwVs+0GgXOB9o0nFuIraNJxbPojdtIjTEJAVgrExOuCGA/wC7wQCCBzte0jMlvA9raLHcCVFQSyMuiFljZCBBjfUdj3cKckUz2vA4IzEUjRTDGY4z4qjYyoPXB0jY+quEvZmArGul15ZcoY5ZYyOacv3kYMQTvgnHSgVeH3NvI9zw9bKzKxm4kSFWwWe3dFBkBQBS+pcMC2Bsak3naGFraaSC1gljS1t3kDnQNLBmWEgI2GjXDYxtrHSmf8Bw6lfljUsrShsnIdxhiDnxB3HQ+quMnZe3MMsHL0xzOzyKrOmtnOWJKsDvjpnGNulAvG9ijuLs+R22teS0rBm1SORE6tvFoIV3GCW1dzOBtV1xRbaUrE8UEwlueXICFOmSOB3BbbdgqBfXhh4bV2k7LwMSSJTqQIwM02HATQNa68O2n8ZgW2BzkCvNp2St4n1org94nMspy7qVaVgWIaUqSvMPextmgsXsYyEBRcRkFBgYUqCAVHhgEivi2EYEgCJiQkuMDDllCksOhyAAa7RRhVCjoAANydgPWdzXqgrW7N2xgFsYIeSDkR6RpByTkD15JOfaaL3s3bTLGslvC6xrpRSowq7d0Dpp7o26bCrKig+KuBgbAV9oooCssf57xD88H8rbVqdZY/z3iH54P5W2oGPsV894t+ep/LRU4Un9ivnvFvz1P5aKnCgDVdwT0ZD67ib/ACyMv/tqwJ9dR+H2pjUqSDmSVs/+pK7gfoDY/RQSaKKKAooooCiiigKKKKAooooCst4cP6pusI7kcSuiFUMT85boV3X7f/7WpUn/AAY/Np//ALhe/wAw1By4AuOMXAxj+rrPbGnHfl2xvj7PCmvilkJoZIjp76MveBIyRsSAQdjvsQfUR1pa4b/ty8/MbX/9k1N9Al2/ZC6Ro5ecrNHK7BDLdaQrogI1s7SNl0DFWyu/TxMubsVqlaUSBS90JXAXIkiBQ8qQHqQVOG6gMR0JFNNFAjJ2GuAmnnL3XhZEEt0F+RLgtqaRnjLI2nShxgb58GTidjM8cTIYhNE6uA2ooW0MjKT6WMOcHrsKtaM0Ca3YueaW2e6nD+TFgHjMkbyh1bLMVIKMDoHdJBw3rwPPmDIp1x3DK0QXyf8AGwUmmk+VZgXIYS6G0sCyg5zmnSigXuJdmmkN0dSfLcgoG5g0PB46kZXBO2GUgjrv0qDB2Vuo1yk0JkaOSJuaJZQkbuWUIzOXbTk5DnvZHohQKb6KBXsOyTI9xGxWS3nQKQzyasciOMjT/Z5OgksACdXsqOOx0ypE/OEs6ztK7s0kQcGLlKMxnUMIkeRuCVORvThRQLMHZJ0ujdrMdRmZjGcsnLljiV1A/FfMeQ4+wgg7MUAbB16c6mxpyO7qOnr46cZ9ua6UUBSDwpAbnjoIzmSIYADEk2iYAB2JzjAPWn6s9sYlafjodEkUTQMUdigIS2Rt2Ho9OtB7jUjiXCAwIbyG6yCoQ5xB1UbKfZT/AEhc4PxPhLAaQbG6IXVrwMQbaurfaafaAqPaXgkMgAI0SFPtIAOf31Iqs4L1nP8A9S/7go/0oLOiiigh8U4tHbpzJmKpqC5Cs27HAzpBIydvtIHjRf8AFo4UWSQsAzKqgI7MWboAigsT7MbYNRe01k08DQRyRJI+CpcFvQZWJCggnGB4+NceOQmRYlWe3SeJ0m74JU6AQ2V1BguGO+dtutB1n7V2yLG5lysilgyqzgIpAZ30g6EUkAs2AD1xUpeNQkuokXMciRuPFXl06FI/va1wem9LI4KwjZo7y11Sao7hzHqXVcyGQcpRINDZmwobVq1ITn8bs/ZCJZTifRJzYZl6ajDbC2Uxvk99NUIOrbSzjHjqC3ue1NvHIsTO2tjhQscjBvXhlUqceO+3jUu54rHHIkTMdb+ioVmOMgajpB0rkgamwN+tVnELmF7qzPlESsNbpHkEyrLGVBXfYZ3B8cHFVXHVgv5VS1vLMTKrqdLF5FAI7ycuVDqQ5IDBhk+G+Qvz2mt9Mja20xvoY8uTGvmcvSp0986+7hc71YQTh1DLnBGRkFT+kEAj9IpWbsfLouYhJFollMyk87UH54lAbEgAGcgmPQdwetMnDonWJFkKFgMHRqxt0xqJbpjqTQSayx/nvEPzwfyttWp1lj/PeIfng/lbagY+xXz3i356n8tFUT4T+3r8MNky6THJORMCpJMSgatHgCNWftx7al9ivnvFvz1P5aKqz4VuyicQe0gkkeFdUmlxgjW4UAEHqRjoNzq8NyAsu2l75bw25is1knaWHShQd068bayQp2O4B9h9VHwXcVuJLMQ3kcsdzbkRuJBpLLjMbj1grtnxKGrDhXY1be2tbdJrjTbYwdbrzO9qIcKwyOuATgZxgjaoycOa2vFn0IFmlaNmE0jnTICVGlxj+0GcKe7zG2xQNVFeXkAGSQB6ycV8hnVxqRlYetSCNvaKD3RRRQFFFReJ3whhlmbpHG7n7EUn/SgUu1fwitbzci3h5rDZpH1iMN+QGVTqYeO4x03OQJHZn4REupFikiaJ39Ag60fYtgMAMErvggZ8CaXOEOiwhBf24acq5j5mGkUgnmSPhzG5JBOkBcLj21N4z2O5U9vcagz64wsUUfLRpUy2tt2wTjG2nYEnOKDRaKKKArJ7UH8GSafre5yu+XHOl7qqAdZ8dOD6JPhkaxWZcCsjLw+VFERP4Vujpd+WWCzSZEb4JR/HIHQMPHNBY9k3B4pKQVIPC7EgqQRgmXoRsR9m1PlIPY0f1lJuh/qqw3RdCneX0FwNK+oYGBT9QFFFFAVXIM3jZ/Ft0x/xyPqx/gX9Qqxqu4gjpIkyAsBlJEHUoxGHX1lTvjxDN1OBQWNfC37+lVfaPizQQkxgNIQdIOMAKMs7ZZRhR62GSVGRqzWeX3Z0yQre3Fw7sWIzLC5KnBGByHkWNOu4BXB33oNYorLeHcfksZFVndoyFwjyGQNHv8ojOTtpIY6TgAYwT00+KUMoYZwQCM7bEZoPdFFFAUUUUBWf8OH9I49uR8pF03PzRNhuMk9Bv1NaBWe2MgW442WUuPKLYFQyp1giHpNsoHUk+ANB0VMcS4QMacWF13cYx3YNsZOPszT9SENP4T4ToUovkN3hSc4GIPHx+2n2g8JKGzgg4ODg5wR4H1HeqaXjVva3UNoSwlu2lkQYJBZQC2T4Z8B7PsrGeynbySy47eW53huL6cFXPSUyOEbV+LlsA7HbHXFOfwj/AAe3d/JFdJcW0MlsmUj74AIbVqMmdug30jp+oNPoqr7M8X8ptYpm0B2QcxUIYLIuzoCCejAjrVpQU3H+HzuySWxiEirKmZMjSJgvyi4ByysqnScA7jI61T+aM89ws9zIIyITExgkYF9h390GkNlyV3x3dzTjRQLln2T0tZudBeCJUkIziQxxaUYjoxVixUsMjUcV0452aNxcRzCTlmOCVUYDLLJI8RBx0ZNKMrKeob9Iuru4EaO56KrMf+EE/wClebCRmijZ/SKKW+0qM/voFO37IXCRrCGtyrrac2U6g6G0SMERLghgTHlSSukuxw3Sr634bIk91MCh5qx6FJI70aMO/tsCcdM+NWpNIvH+NcRldTZQsttj+2AjZ5M6hqVWbuptkd0lsqdgaB5XON8Z9lfazPhPbK7gdUueY4AXUsyBZNOD3gVABOcEkgjutuK0sGg+1lj/AD3iH54P5W2rU6yx/nvEPzwfyttQWnCeNR2cnG7mXOiK6Vjjqf6NFhR7SSAPtpO7MfCte8U4girFCkEIeYxLqLMEUhQzgMSdTDGld/VUntrGTZdocHGLy3P6AtvtS7/2eYR5RdOcZEKL/jkyf+mg3Gw7UQyAZblk9NZXDY66XBKk+zOoY3ApV7QcTSOS4lZ4JCCr2/L5ssivCyyMHZmMcS7YwuNj49Km9oOEtKG0DAePS5jI1H1F1bCyjHgSrbbE5xVVecPfSkkyOYVKhkaV8xqSNSw7jEbYAIk7wz1wO6DbZ8PiS38oniRpDGZZGZQTkguwyc7DoB7BUzs9acu3jBAVmGtwBj5SU632/wB5j+gCk28u5Bw4R62fVM4UZIeW3IfSUX+0cHKgADOPWOrdb8KZ1UzzSSHSMquYlzgb6R3v0MxoLWiq9uEkHMc06ezVrH6pA2P0YoC3CnrBKPaGjP6SNQP6hQWFK/aq9eRhawnctHrwM6jqVuUT6IzGGcgkEqMDrkXDcSdRl4JtgfQ0uNvVghj/AIaUre/wXkcmKZu6quCjLJc4aVwGABEcaoituDyyM97cFzsx2plu7m8gvbOzdEmfdlcHXEVjAziRR3ExtgHB3O9Wfwg9sbjyR3tFWN4GEus4cMImCyKqlcdzWpYnYdBk503UN4sUcnKbGoctWG/LgthoZx6zzGkCj8ZmG2AagCAmCdJkj3jig5a5GhZye4clstpkV2Od2PsBIRPge+E+biZmhuUjEkSqwdBp1KTg6lzsQcbjbfoPHTa/Pf8A2bof6ZdP6rYL/ikU/wDtr9CUBWQiFfwXJIYw5j4tdMCY1lCAzyKxZWVu7g42HUr06jXqxyPeyILYA4nfPg6cErMQMhoJQ2NR2wPXvjYGjsoSeKS6lKH8F2OUKhSpzLlSo2UjpgdKe6Qex0ITiUirnC8KsAMnOwMoGTgZ/UPsFP1AUUUUBRRVNx7iZVo4EfQZNWpxuURVJyNiFyRgM2w9tAudp+MwG4KSyQxuHVI5JOkIQcxptxpyXCoFJGSnqzXrhlhb3GRBfQ3Mne1k4YEsFAkREYKrKqhdS+GcnOSaHjHbm1srSGO4Ry04m0zIRK8Yc6yWyyyhsyAFSR47mmDgl3w26FverlJFGVeQclnxldUgGFfOM53/ANKD32u7ItLCpe6mbk7qQqCV8AZQOox3mVWOUPo+AzTL2fn120RwB3dIx0IQlQw3OzABhudiNzS72+7YwQ2E7o0M0gQ6Ixh8sMd4r10p6RPgB1G1Kvwf/DsLydLW7hWKSQ6UkjJ0lz0VlO656A5O5HSg1yiiigKKKKArOYIGefjaoGZjdWmAoBOeVDuMkaSOur8XGrwrRqRuAWhlvONRh2QtcW41L1H9Gj/d6x6s0HFExxLhIIYYsbvZl0HpD6S+B9Yp+NJV9b8vi/DE1FtNndrqPU4EAyfaarPhN+GJOGv5NDGJrjSGOo4SMN01Y3Ykb4GNiN6CZ2W7DWpne5ltUNzFMTzT0MjAMzAA4Y6yWDEbahjGMK3ycJQPJKiRLLImlmKA6unp4wzDYDGfCljsr2ikihRbxPlZFM7NECR8r3yAnpHRqCnTqxjJwCCWLiV8r2ztHLbd9GCNKQYyxBA1YO656gUFf2eblXVxbExbJDLiPIHfDIcg5KnEaEjJzqz40x0gT9oY45oPJjCXRJUdUUBJXbQTHGe6WctEBqUEAsuc5xTtacQSSNJAcB8YDbHP5ODvqGCMeygk0UUUHiaEOrK24YEEewjBqrsuJiFVhuCI2UBQ7bJIFGAysdskdVO4OeowTb18NBUdqr1I7ciSRY0dgjOTjCHd8H1lAwHtIpU7PSRyKoj4hAryBMW6PpY6dRIlOrmGbcamXTuuMEbV04t2iDSG5OmaGGK5PK3KFAECuW0ldcg16S3dxlQc6iYXYzjVhxGOWTyObSJ1cBodehsDHLZNTYDJnwA6ACgte1/Z5nt0ae4j+RydWjSzAggxlmcrpO27D8UeO9NfB5Ga3iLKVYxplTnY6R1zv+veqDtd2hVrSaK379w8bCOJlZCc4BJ1hcKM9TjcgdSAV3sB8NkV/MtrNC0E7Z0kHUjMoJK74KnAOAc9MZzjIabWWP8APeIfng/lbatTrLH+e8Q/PB/K21By4tEJIe0EGQZJJhy48952W2iYKi9WOQNgKrPgX7F39oZ5JbbliVYwplcKRoLE5UZbxGxAp67FRjy7izYGfLEGcb48ni2z6qcaChi4DOuT5USxOcNEpRR+SoyHx9rn9HSva9m9YK3MhlUggxqvLQg7YYZLMMbYLaTk7Vd0UEWy4XFD/ZRxpnqVUAn7T1P6alUUUBRRRQFeXQEYIBB8DvXqigrT2ct8krGIyepiJjzjPXQRnqevrNQbjsnnOieRcyrKdSo4LKVIzsGx3VHpdAKYKKDOvg/+DaXg73DI6XQm5Y/8plCFz0OoNnUPxh0p2/C2Dh4rhNuujWP1xlv31PooIcXGIWbSJY9X5BIDf4Thv3Vm3D/J14bLJch8JxW60tHyy6s07juiTutnONODnOwyBWoT2yOMOqsPUwBH76yiHu8ImCBT/WtwoQ6Qp+XfusGGgrj8Vyq7bkUFz2bhZeJSJCEQDhdio16zpCmQAaThjttuQacvwbIdzcTav7ojC/oUqdvtJPtpX7Lrjiswwq44ZZd1Qqgd6XYBSVAHqUkeokU80FcFuV8YJR7Q0R/WNYP6hX0cUK/2kMye0ASDb/cJb9YFWFFBEt+KxOdKyIW/Jzhv8J3/AHUvIfKJWG+mdyD12trfK4HskcnHrWQ+qme4tEkGHRHHqYA/86gR9nYkYtDrhJUL8m22FzgBWygAyeg8aBH+ELsrFxOeInpbuYlCgZnkfBMbNnKxro3IyRiX1DLSOCx2duAJrpQuB3WyWdjjCKQRlm6KNt8DArpB2fkiZDHIjrGpCJIuN2x3y6/jY1DOn8dvXUbiwui2swZ0LiJUZXUO+xlcHQzYUkBQvTV4t3QqOHRC6ciZ5ZVaOQSB9QBVgV8nXurqVQSXYDBfRnoAMC4fwZoOMxW2+qO/jjB9emdQD+rBr9FWk0ccyJqZdMEmWmBjLPI6EltQGWYgscdSTWY33Dw/a+IAf95DKf8Agt1cn/LQfoCiiigKKKKArMgV8r4sGLfPLfuLOIC48lQEasjIAbVpzuQM1ptZkHxdcXxqZhdwFY1lWEyFbMYUMxx1wcbg4AIxmgueJsDxjhpDah5JeYbIOoYh3yNjn2Vg3wuPr45df+pGv6oox/pW88S/2xwzp80vOnTpB0x4Vh/wxWjLx2fCklzC6gDOcxR9B494Gg/QHELXXEwwSV3TBKkOo7pRvxT4ercg7EilSSTRK0gcc5ssxRI0dx/5UiFGaOYDOmRMhiuGOOjI6yyOJLZHJOA3N1RxuvUde+GGThlQg9DnYiYfKT6NuAcdWmUL+tQzEf8ACOpoEy64dHJOstvLKsMmUDuuczzMdSd4agXLKeZglGAC4GRV9bPDLI9rFbESlCzyXBOU16WJGSZCdUgO2gZyQRXm37NyQSQmXmTqskkiRQqAqSnGkMWO4wSdRKgFB68G6TgjSXC3LhIWAAxETqdVOQkr7Bk/uhev41BJi4Q+kcy5nZwANS6UGR4hQMb/AN7VXoQXCejJHKPVIug/402/yVY0UFcOJuuObBKv95MSr/l7/wDlqDxvjsTQmOOVQ8ncx0ZFIJd2U4ZdMYY7jrj11f1wurCOUYkjjkHqdQ3/ADoFia012/JYMpvM6xnSUtwABGPFe6UTHgZGNcOzHZy1s7IuEIjBYxkM2ooWwgBBBZpDhgBjJkFXk3ZaIklGniJUrlJGwAc7KralXqTsKjXfA58RqjwOkQ+TRlKYYLpRmK6gdIzgBQN8+AoKXh6lpwkgYEShmJkaQFkjEiQRkknTHnU24yyZx3tsuk4Fye1cUcY0q11HMoG3ddeYwHszqFa4lrJE9srQThYzKzSLiXLyIQWOjvksWck6BufClWS0SbtPZyqRhbSRj1B1JzUAIO+e+NvUBQa0Ky1/nvEPzwfyttWp1mKw5vOInP8A4wfyttQdOFdsrSyv+KJdS8tnu0ZRokbKi3jGe6pHUVd/G1wz6V/Cm9ymabiEausbNhm6DB8TgZPQZOwz1rgePwZxzBnOMYbOTggdOpByB4jcZFBQfG1wz6V/Cm9yj42uGfSv4U3uUxxcXiYZVwRq0+PXTqHh4rvnoRXMcft9vlot+neHqzv6tvXQUHxtcM+lfwpvco+Nrhn0r+FN7lML8ahBI5gJDBe7lt2DEDYHfCn9Ven4xCOssW5x6Q/K0+v17UC58bXDPpX8Kb3KPja4Z9K/hTe5TMnEIi2gSRlskaQyk5AyRjOelcouNwMuvmoFyBljp69PSx18PXQL3xtcM+lfwpvco+Nrhn0r+FN7lMS8ZgLFRLHkHB7w64BxnpnBFerfisMh0pLGxzjAYHPdDbevusDt66Bb+Nrhn0r+FN7lHxtcM+lfwpvcpk/CsOSObGCCQQWAIIbT0O/XapdAofG1wz6V/Cm9yj42uGfSv4U3uU30UCh8bXDPpX8Kb3KpeyPBlv8Ahk0YdkSTiFzIGAbdDOzDYkA5BGzAr61NaTRQZq3H7bhvFphcyFE/B9pGjctjq5bS52jTSNsbAAeoVc/G7wz6Sf2U/uU40UCd8bvDPpJ/ZT+5R8bvDPpJ/ZT+5TjRQJ3xu8M+kn9lP7lHxu8M+kn9lP7lONFAnfG7wz6Sf2U/uUfG5wz6Sf2U/uU40UCa/wALPCyMG5yD4GGb3Kp5O1nADMs4aNJlziWOGeNxkEHdUGdiRvmtKooM/HwoWK+jxEt7JbaVsfpREP6819+OSyXrIrj1xrNn9TxqP81P9FAlwfDDwxlBM7r/AHWhmBH24Qj99e/jd4Z9JP7Kf3KcaKBO+Nzhn0k/sp/cqj7NRrxGbikltPJGj3duySqrDUFtgpGltORnOzbZUZBGx02igzbthex2fEOGtPM8aJa3KNKqZJOIQNlVguceA2qZa/CJwaNzIsw5hGDI0U7OQPAuyFsezOKfaKBO+Nzhf0k/sp/co+N3hn0k/sp/cpxooE743OF/ST+xn9yj43eGfST+yn9ynGigTvjd4Z9JP7Kf3KPjd4Z9JP7Kf3KcaKBO+N3hn0k/sp/co+N3hn0k/sp/cpxooE743eGfST+yn9yj43eGfST+yn9ynGigTvjc4X9JP7Kf3K5XHwpcJkGHnVx6mgmYfvjp2ooM8+MDhK/2V7PF/uLOQPsR0ZB+gVWdnb1Z5L2aN2lR7zKyFCmoC2txnGBjcEdB0rVqKCNNw9GdZGXLL0OSOhyMgHBwdxnODUXzcg/IO2+dcmc5J1Z1Z1Ak4PUajjqaKKDqOCRBSoUgEg7MwIIGBgg5AC7YBAxtXB+y9sesQ8PFvDOPH20UUHeHgkKnZB6WoAkkA4cbAnAHfbYbd41H81rbb5IDAxszgY38A2PH9W3QV9ooOltwCBGDLGNQLEMSzHLYycknPQda5js1BrD6TkZ6sxySYzqJJySOWoGTsMjxNFFAJ2Xtx0jIwukYeQYXCjSO9suFXbpsK9W3ZyCMgomkg5B1MSNsdST4ZH6T6zRRQe24FCW16O9qZshmBy+NR2PjpH6NvE1PVcDH/wA0UUH2iiigKKKKAooooCiiigKKKKAooooCiiigKKKKAooooCiiigKKKKAooooCiiigKKKKAooooCiiigKKKKAooooP/9k="/>
          <p:cNvSpPr>
            <a:spLocks noChangeAspect="1" noChangeArrowheads="1"/>
          </p:cNvSpPr>
          <p:nvPr/>
        </p:nvSpPr>
        <p:spPr bwMode="auto">
          <a:xfrm>
            <a:off x="63500" y="-614363"/>
            <a:ext cx="36195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08720"/>
            <a:ext cx="76866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to Answer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968552"/>
          </a:xfrm>
        </p:spPr>
        <p:txBody>
          <a:bodyPr>
            <a:normAutofit/>
          </a:bodyPr>
          <a:lstStyle/>
          <a:p>
            <a:pPr lvl="0"/>
            <a:r>
              <a:rPr lang="en-CA" sz="2800" dirty="0" smtClean="0"/>
              <a:t>Try </a:t>
            </a:r>
            <a:r>
              <a:rPr lang="en-CA" sz="2800" dirty="0"/>
              <a:t>to answer every question with a positive, upbeat answer.  Demonstrate that you are an eager, hard working person</a:t>
            </a:r>
            <a:r>
              <a:rPr lang="en-CA" sz="2800" dirty="0" smtClean="0"/>
              <a:t>.</a:t>
            </a:r>
          </a:p>
          <a:p>
            <a:pPr marL="0" lvl="0" indent="0">
              <a:buNone/>
            </a:pPr>
            <a:endParaRPr lang="en-US" sz="2800" dirty="0"/>
          </a:p>
          <a:p>
            <a:pPr lvl="0"/>
            <a:r>
              <a:rPr lang="en-CA" sz="2800" dirty="0"/>
              <a:t>Never give one word answers.  Employers are looking to assess your communication skills.  Explain what you mean, give examples, etc</a:t>
            </a:r>
            <a:r>
              <a:rPr lang="en-CA" sz="2800" dirty="0" smtClean="0"/>
              <a:t>.</a:t>
            </a:r>
          </a:p>
          <a:p>
            <a:pPr marL="0" lvl="0" indent="0">
              <a:buNone/>
            </a:pPr>
            <a:endParaRPr lang="en-US" sz="2800" dirty="0"/>
          </a:p>
          <a:p>
            <a:pPr lvl="0"/>
            <a:r>
              <a:rPr lang="en-CA" sz="2800" dirty="0"/>
              <a:t>Be honest.  Don’t make stuff up – it will show.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to Answer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968552"/>
          </a:xfrm>
        </p:spPr>
        <p:txBody>
          <a:bodyPr>
            <a:normAutofit/>
          </a:bodyPr>
          <a:lstStyle/>
          <a:p>
            <a:pPr lvl="0"/>
            <a:r>
              <a:rPr lang="en-CA" dirty="0" smtClean="0"/>
              <a:t>Be </a:t>
            </a:r>
            <a:r>
              <a:rPr lang="en-CA" dirty="0"/>
              <a:t>positive – don’t point out negative stuff.</a:t>
            </a:r>
            <a:endParaRPr lang="en-US" dirty="0"/>
          </a:p>
          <a:p>
            <a:pPr lvl="0"/>
            <a:r>
              <a:rPr lang="en-CA" dirty="0"/>
              <a:t>If you don’t know the answer, then </a:t>
            </a:r>
            <a:r>
              <a:rPr lang="en-CA" dirty="0" smtClean="0"/>
              <a:t>admit it.</a:t>
            </a:r>
          </a:p>
          <a:p>
            <a:pPr lvl="1"/>
            <a:r>
              <a:rPr lang="en-CA" dirty="0" smtClean="0"/>
              <a:t>Don’t </a:t>
            </a:r>
            <a:r>
              <a:rPr lang="en-CA" dirty="0"/>
              <a:t>make up an </a:t>
            </a:r>
            <a:r>
              <a:rPr lang="en-CA" dirty="0" smtClean="0"/>
              <a:t>answer.  </a:t>
            </a:r>
          </a:p>
          <a:p>
            <a:pPr lvl="1"/>
            <a:r>
              <a:rPr lang="en-CA" dirty="0" smtClean="0"/>
              <a:t>If </a:t>
            </a:r>
            <a:r>
              <a:rPr lang="en-CA" dirty="0"/>
              <a:t>it is a problem solving type question, then say that you don’t know, but try and tell them how you would figure out the answer.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5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Ending the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Shake </a:t>
            </a:r>
            <a:r>
              <a:rPr lang="en-CA" dirty="0"/>
              <a:t>hands</a:t>
            </a:r>
            <a:endParaRPr lang="en-US" dirty="0"/>
          </a:p>
          <a:p>
            <a:pPr lvl="0"/>
            <a:r>
              <a:rPr lang="en-CA" dirty="0"/>
              <a:t>Thank the interviewer(s) for their time.</a:t>
            </a:r>
            <a:endParaRPr lang="en-US" dirty="0"/>
          </a:p>
          <a:p>
            <a:r>
              <a:rPr lang="en-CA" dirty="0"/>
              <a:t>If you really want the job... tell them that!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Autofit/>
          </a:bodyPr>
          <a:lstStyle/>
          <a:p>
            <a:r>
              <a:rPr lang="en-CA" sz="4400" dirty="0" smtClean="0"/>
              <a:t>Traits Interviewers Don’t Like to See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4038600" cy="4726125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Poor personal appearance</a:t>
            </a:r>
          </a:p>
          <a:p>
            <a:r>
              <a:rPr lang="en-CA" dirty="0" smtClean="0"/>
              <a:t>A know-it-all attitude</a:t>
            </a:r>
          </a:p>
          <a:p>
            <a:r>
              <a:rPr lang="en-CA" dirty="0" smtClean="0"/>
              <a:t>Inability to express ideas clearly</a:t>
            </a:r>
          </a:p>
          <a:p>
            <a:r>
              <a:rPr lang="en-CA" dirty="0" smtClean="0"/>
              <a:t>Poor preparation for interview</a:t>
            </a:r>
          </a:p>
          <a:p>
            <a:r>
              <a:rPr lang="en-CA" dirty="0" smtClean="0"/>
              <a:t>Lack of enthusiasm</a:t>
            </a:r>
          </a:p>
          <a:p>
            <a:r>
              <a:rPr lang="en-CA" dirty="0" smtClean="0"/>
              <a:t>Lack of confidence</a:t>
            </a:r>
          </a:p>
          <a:p>
            <a:r>
              <a:rPr lang="en-CA" dirty="0" smtClean="0"/>
              <a:t>Failure to participate in extracurricular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038600" cy="4726125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Overemphasis on salary</a:t>
            </a:r>
          </a:p>
          <a:p>
            <a:r>
              <a:rPr lang="en-CA" dirty="0" smtClean="0"/>
              <a:t>Poor scholastic record</a:t>
            </a:r>
          </a:p>
          <a:p>
            <a:r>
              <a:rPr lang="en-CA" dirty="0" smtClean="0"/>
              <a:t>Tendency to make excuses</a:t>
            </a:r>
          </a:p>
          <a:p>
            <a:r>
              <a:rPr lang="en-CA" dirty="0" smtClean="0"/>
              <a:t>Evasive answers</a:t>
            </a:r>
          </a:p>
          <a:p>
            <a:r>
              <a:rPr lang="en-CA" dirty="0" smtClean="0"/>
              <a:t>Poor manners</a:t>
            </a:r>
          </a:p>
          <a:p>
            <a:r>
              <a:rPr lang="en-CA" dirty="0" smtClean="0"/>
              <a:t>Lack of social skills</a:t>
            </a:r>
          </a:p>
          <a:p>
            <a:r>
              <a:rPr lang="en-CA" dirty="0" smtClean="0"/>
              <a:t>Marked dislike for schoolwork</a:t>
            </a:r>
          </a:p>
          <a:p>
            <a:r>
              <a:rPr lang="en-CA" dirty="0" smtClean="0"/>
              <a:t>Failure to look interviewer in the eye</a:t>
            </a:r>
          </a:p>
          <a:p>
            <a:r>
              <a:rPr lang="en-CA" dirty="0" smtClean="0"/>
              <a:t>Weak handshake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Autofit/>
          </a:bodyPr>
          <a:lstStyle/>
          <a:p>
            <a:r>
              <a:rPr lang="en-CA" sz="4400" dirty="0" smtClean="0"/>
              <a:t>Other tools in the pipeline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8363272" cy="4726125"/>
          </a:xfrm>
        </p:spPr>
        <p:txBody>
          <a:bodyPr>
            <a:normAutofit/>
          </a:bodyPr>
          <a:lstStyle/>
          <a:p>
            <a:r>
              <a:rPr lang="en-CA" dirty="0" smtClean="0"/>
              <a:t>online assessment of </a:t>
            </a:r>
            <a:r>
              <a:rPr lang="en-CA" dirty="0"/>
              <a:t>coding </a:t>
            </a:r>
            <a:r>
              <a:rPr lang="en-CA" dirty="0" smtClean="0"/>
              <a:t>ability</a:t>
            </a:r>
          </a:p>
          <a:p>
            <a:pPr lvl="1"/>
            <a:r>
              <a:rPr lang="en-CA" dirty="0" smtClean="0"/>
              <a:t>Given a problem, choose language, code and test within web browser</a:t>
            </a:r>
          </a:p>
          <a:p>
            <a:pPr lvl="1"/>
            <a:r>
              <a:rPr lang="en-CA" dirty="0" smtClean="0"/>
              <a:t>Compiles and automatically analyses and tests your program providing a score for the employer</a:t>
            </a:r>
          </a:p>
          <a:p>
            <a:pPr lvl="1"/>
            <a:r>
              <a:rPr lang="en-CA" dirty="0" smtClean="0"/>
              <a:t>Employer can see a playback to determine how you coded and watch your strategy</a:t>
            </a:r>
          </a:p>
          <a:p>
            <a:pPr lvl="1"/>
            <a:r>
              <a:rPr lang="en-CA" dirty="0" err="1" smtClean="0"/>
              <a:t>i.e</a:t>
            </a:r>
            <a:r>
              <a:rPr lang="en-CA" dirty="0" smtClean="0"/>
              <a:t> Codility.com </a:t>
            </a:r>
          </a:p>
          <a:p>
            <a:r>
              <a:rPr lang="en-CA" dirty="0" smtClean="0"/>
              <a:t>On-site testing</a:t>
            </a:r>
          </a:p>
          <a:p>
            <a:pPr lvl="1"/>
            <a:r>
              <a:rPr lang="en-CA" dirty="0" smtClean="0"/>
              <a:t>Personality/behaviour quizzes</a:t>
            </a:r>
          </a:p>
          <a:p>
            <a:pPr lvl="1"/>
            <a:r>
              <a:rPr lang="en-CA" dirty="0" smtClean="0"/>
              <a:t>Technical quizzes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One Last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Your online presence can prevent you from getting a job.</a:t>
            </a:r>
          </a:p>
          <a:p>
            <a:pPr lvl="1"/>
            <a:r>
              <a:rPr lang="en-CA" dirty="0" smtClean="0"/>
              <a:t>Google &amp; Bing yourself</a:t>
            </a:r>
          </a:p>
          <a:p>
            <a:pPr lvl="1"/>
            <a:r>
              <a:rPr lang="en-CA" dirty="0" smtClean="0"/>
              <a:t>Make sure your Facebook profile is open only to your friends.</a:t>
            </a:r>
          </a:p>
          <a:p>
            <a:pPr lvl="1"/>
            <a:r>
              <a:rPr lang="en-CA" dirty="0" smtClean="0"/>
              <a:t>Check your </a:t>
            </a:r>
            <a:r>
              <a:rPr lang="en-CA" dirty="0" err="1" smtClean="0"/>
              <a:t>Instagram</a:t>
            </a:r>
            <a:r>
              <a:rPr lang="en-CA" dirty="0" smtClean="0"/>
              <a:t> settings, and any other social media sites that you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8180908" cy="2863318"/>
          </a:xfrm>
        </p:spPr>
      </p:pic>
      <p:sp>
        <p:nvSpPr>
          <p:cNvPr id="4" name="AutoShape 2" descr="data:image/jpeg;base64,/9j/4AAQSkZJRgABAQAAAQABAAD/2wCEAAkGBhQSERQSEhMQFBUWExYYGBUWGBgYHxgYExUXHBsXFx0eHyYeGxsjGxkbIS8iIycqLC0sGB4yNTArNSYrLCkBCQoKBQUFDQUFDSkYEhgpKSkpKSkpKSkpKSkpKSkpKSkpKSkpKSkpKSkpKSkpKSkpKSkpKSkpKSkpKSkpKSkpKf/AABEIAIUBfAMBIgACEQEDEQH/xAAcAAACAwEBAQEAAAAAAAAAAAAABgQFBwMCAQj/xABREAACAQMCAwMGCAoHBQcFAAABAgMABBESIQUTMQYiQRQWMlFh0gcXIzRUVXGUFUJSdIGRk6GjtCQlM2KSosE1coKxsghDRFNzwuFkdYOz0f/EABQBAQAAAAAAAAAAAAAAAAAAAAD/xAAUEQEAAAAAAAAAAAAAAAAAAAAA/9oADAMBAAIRAxEAPwBzgfiN3eXyQ3628dvOsap5NHLsYkfOokHq1TvNviv1wn3GL36OxXz3i356n8tFV/HxtDE8uCNBnGkkZbyZ2RiN+hK/vGaCg82+K/XCfcYvfo82+K/XCfcYvfrt59jRzzA/k7EpHJqXLyqDlNHgMhlDZ3K9ACCbninG0hC5BbU7J3SNmWGSXf1bJj/iFBQebfFfrhPuMXv0ebfFfrhPuMXv1fz8Y0wJccuRlIRmCjUyI4yWx1bTnJA3xnAPSqtu2RYZt4GmXS8hOsLmBDpEibHUXIbQuwYLksARkInm3xX64T7jF79Hm3xX64T7jF79XMXaRGTmKGKmeOIEY35ujS4/u4cH11w472ygtGdJSAVgEoBZV1guy6UyRltuntFBW+bfFfrhPuMXv0ebfFfrhPuMXv1Om7axKboaJD5MCxxj5REKiV499+WxIYddhjqK83/bVEmESoHzNyg7SJGpflJJhSx3OHXAHUk+qgh+bfFfrhPuMXv0ebfFfrhPuMXv1e9oeLvbQNMsJmCBmcB1TCopJbvdenSq5+20cbcq4UQzZgHKMkZJ8pmMYK797GNRwOhoIfm3xX64T7jF79Hm3xX64T7jF79e7Pt+rpduYceTRtIVWRHJVHkTD9OW2YycN4b52IEodsBrtk0R5uA7AieIrhHRe42cSMdecLvsaCF5t8V+uE+4xe/XPsp2rcWMk17JzWju5oNaoqatExRe6MKM+0/pp0rMOExk8KudOrP4SuTkKWIxctvsCR9oB/1AW3ELq+uOJS21teLaxx2sEuDBHMWMrSA+kQR6I8ak+bfFfrhPuMXv1z4GT+GbnOc/g+z6jH483hk4+zNN127hGMaqzgEqrHSGPgC2DjPrwaBV82+K/XCfcYvfo82+K/XCfcYvfr3L21kLJy4CqvPyfleYGEiRs0g0ojnCkadXokqxzjBNhZ9pC108EiGIamSMssoMjLk7MYxEcqCwCuTgdOoAVnm3xX64T7jF79Hm3xX64T7jF79XPaLiksCxtEkT6po421sy450iopGFOd29lcE4rdG6eDlW2lYxICJX1FXaVUGDHgHKDO+BnbOKCt82+K/XCfcYvfo82+K/XCfcYvfqy4N2kaaaSKSMwkFgisswLCNiCdTRrG2RhsIzbH9NRbvt1Gl1PbdzMcTFe+MtLFFzXjK9VHLKkN0OHH4u4R/Nviv1wn3GL36PNviv1wn3GL36ZPwh8tHGBs8LyA5/IaIYx/8Ak/dXDi3GxbvFzABHIXUyZ9BljLqCPUyo++eoUeNBRebfFfrhPuMXv0ebfFfrhPuMXv11sO18sjSgwInLtklKlpC2XhEgUnRoG50+lnYnFHAO2ElzbNMsUcrRyqrrCzHKNEkhMYYAl1EgGk+lpODuBQcvNviv1wn3GL36PNviv1wn3GL36YeC8SNxEJtOlHJaPrkxn0HYEAgsO9jwBAO+an0Cf5t8V+uE+4xe/Xnsdxe4EvEIrycT+SyRgSCJY+60IkPdXPr9Z6U5Ui8AgZ7zjaIQrNNAoOSMZtUBORuDjoR40HvtHxa6lu7K3s7lbdZ4LiRn5SzZ5XL04DY/KO9d/Nviv1wn3GL36jXCaeK8LUnUVs7sE+sqIQT0HiKt+Pwy+U2oS5uY1llZGVOVpASCWTPejYglkAO9BB82+K/XCfcYvfo82+K/XCfcYvfqt8670RKzxn5SCdYyhVi8zXMMcR06VCkBzsTg+PTNSZ+JXEkEeZbqCeK6ht5lVYRrE0saiYjTIBqjYN3WwpLDfTQSfNviv1wn3GL36PNviv1wn3GL3689quMTWkkLGbVGFLcsssbyshXKD5FxKzDoilCSx8MabftFdzr5N5NjU0xyjjZ1EEz8tj+JkqAG8DjYjIIVXm3xX64T7jF79Hm3xX64T7jF79V932ikZQ0s09qoFy0fcAaSZLmRY4WGDqKoFxGPT1ZBOKtrQXDXkQknuUD23OaH5IqrhkBizy9Wkaj+Nn20HHzb4r9cJ9xi9+jzb4r9cJ9xi9+p/HoJfKLYJc3MayyMjIgiwAkMr570bEElAOtLVz2lvvJeaw5Y8mmfmKyZYpcQ4JBjIj+SL7nI3JwcUFt5t8V+uE+4xe/R5t8V+uE+4xe/VmL524e0kUyNIInIl1LKNS5zvGmGxgjZPD0T0K3D2laSKNZLhooRK6y3aSJICRGroiyiJFXJYg9zrHpyS24WPm3xX64T7jF79Hm3xX64T7jF79VicevBPDM/lHJWKBpu6oURyNcqZXj08zLBI2On0M7jANMXD4JRfSq1zcuiRRSBG5WkmZpwRlYw2F0Ljf7c0EDzb4r9cJ9xi9+qnhvaK9jkuYJrhZmhuNAk5SR5Bhif0RnG7nxrRqyx/nvEPzwfyttQMfYr57xb89T+WiqDxM8PFzIjzXUcwm5YUMwA8rCNLyxgqY2LqZD+KQD3Tgmd2K+e8W/PU/loqsms7WWS7tdWZZF1yjxUTxrHlDj1RKTjOCVJ6igpbm3sM3OrygrA2DCGcJruPky8C5C6i7MmrICvr9Ekk+fJ4IBHMIuIzCZySOZDIDPIDDrf5TTzChKd06MY2yBgn4BawypCXuhKysJJ8Bw/l0kmBLqDRgvMuoDTjKgHZsHtFDawQIvOnkLzQXQKRjLlnXl6Y40ChToAIVQepO5JoLKPtVGkMjCC4CQYTGIslg4j0KA/UNtk4GxIOKqLx7NoYF03aZWW35ayCNuXA+iWOZi4UqrYGQxPe7p3Nd04Hbzc1BNIUvjKxjMSKdSMusMxQPlWBGmQnGSPDadcdiIzGYopHij5hkWMJDIiFgdYRZY3AViS2PAk4wCQQ+cXsYLeSKXRcOWlRUt4mAQyrGQr6WZVysaeJx3VOMgGvHl1tdTNHyp2ae2CSZ0qEj1zKUcMwYOHEgOkHGB7KsLvs2rQQQxyyxeTlDHINLMDGhQZ1qQ2VYg7eNRbbscI5Ypkmk1opDs6xOZNUjuxLFMoWLtnRpGCBjYYCsRbOIeUJa3BKzd2QIgNybyRoyNTMNcZZ84cjYIw2ANeIIbRYrKK3S8QsZpIijIHTDBJRIztg4MoXA1bLtsBVi3wfwtnW8jr8mqKwj7kcUySiLITU6ZQL3y2F2GMkn0/YaMGLlSvEIXkMS6Y5BGsujKRh1OlQyZGN1yQCFwAHziHaCCW3uEkjn5Wp7Zj3AZGZzCVTv5BLZ7zaR45xUt7C3nhkmcELNHGz5YHAgJZd1JXKnfIJ6VxHY8DykLM6pcMzlRHAcOzhs5aMlxnIw+oYYj1V0j7JoLOW05kmJdetwEUnm+lpVVCKCNsKB1J6kmgpXPDjFDIVliW5a4gJ3Qg3HNaSK49WH1Y1ZCtjBGcn7PeQiRDr4ixgEmu4Bj+TjecxsJfEprtychTgLk4FW0PYqBZNS69BbWYSdSFzDJE5bVknVG4BGcfJr7cxz2CjA0Rz3McTIySRgo3MjaaWQoXZS4GZXXIIOk9c70DRWWWBI4TdOObleJXf9mZASDcMD6B6YJ9IEezOCNSxWU2a44XPJqlXl8Tuz8njJ1XDL4suMZ65oGPgR/rm56f7Os+gI/Hm8DuPspwnYhWKjUwBwucZONhnwz66T+BnPGbn0v9n2fpdfTm6+2nC5PcbAYnSdlwCdui5IGfVk0CPccdt3it2uLWaNZjPODC7sY2TShdjEVYazLp2yMtvtuPEHG7byy3dLbEsqoflJWEiu8jQSaYsMrSR6SJHyCFzuamdn760iFntdIZeesDTkMQHaMsrFWIXUwXTnx22JAPuz4pBHNHJDa3jNchyjjl6TzG5kgw0gIwcsdvE4zmgrV47bXNjKZIDothFKEFyerO2kyOpBR1ZSzBs6e6d9sW79qoo54C6wo88SAyGdNPL5jhBG3SU5JJxjGsb7iq3+htapIltdBZR5OoR4laRJg0g1Hm47uCRrIZSdgMnM2aOCfyaFmv5Vmh155ugPFKV7s41rqHe6BScZHQ4IRuGcXti11dQQRmeNXblc8aypb5QmPJWFyV3GMkkAkE13m4hbcpkmtirOIbnlhtXMkupeWNDAjLayqnoMSKOhrlE9vKk80a38vdZQFmVmWOZtTtErS5jU6B6WDgAAY2r1Yz27/g7Nrenci3eQxnA5WrMhEhJXQAwyCcxqcZAoPvZzhlrdKQsTItvLIqYu5XdTqCsrYfUgPKU6CSOm3WpHbzjKRJyprdJ4miaV1Z2XIhkhAVAqMWYs6ncqNtziuXDeIWojl0TXSJK1yrKzf2DLzJJGXxT8ZlIyCMYqZKkd00RYXtu4EiJhuWxRljZgxViQCFU+DAqehoPE727t5UkTSO8nIGmVlWTuOFLANoZSGIBIOxHqFdOykgkZ38kW3MY8n1CQOWEDFdBwBspGxP5R9ZqPawWiXSRos6yI4VbbU2ldEZUXIQnBTljGvJGcDGvNWd7cpYxllimcS3AyE0k8y5kAB77KAC7AbdM+regtLW2WNFjQBVRQqqOgCjAA/RXWvgNfaApB4WhNxx4DGS8e3XP9DXb0l/6h9tP1Z9w/PP49goMSRHvYxgWiE5yCMYz1BoCBccR4OMFcWF0NJ6jCwbHc/8zVr2p4/JDJJpnjhENuJlRgpNwzM45YzvjuBe53tUq+oBqyL/AGjwjbH9Buv+mD2D/lV1xXizJeIssSchDGRKY+YQ0pKg6gwEXe0jcEnfoN6D52f4jcS3d0shblRSMijlxhd0idRq1ly4DnPdx7a48aurqK5IW4QR+TTziMwr0gMQ0atWcHX1xXLgXbNroS8hIWkVxKI+8plt2JUEE4HOwuD1XOgZAYET2407WEt7ojBMMkkSsCfkyMoJN85YAMygjGceGaCmu+1dybe4k3tmis4LhTIsTaywl1gYcjSSqgZII/TXbjXaqe38owUljjtYWEoXdZJFlw7qNjE5TGR6JP5OSs+34gXnNpcJbSEMAzKvdZTHzIxoYtpYaW7pJ2AYddqvh/bJjcxQlLdYZOUmBG/SRZ9PymeWBmMKqEZbXt7Qs7PtGzXnKZ1w0k0SwqqlkMOSHkOvWNajUO4Vw6bgnvSeK31xHPHEugpPIAj7Zi5aF5FKn09SI2kjox3GAKgT8Wnja7k5dq7x3FvCmFMbOszQnDuWPhLgbY1LnocD554NMSsCoHErKOarkpy7dJJFZF7xmyxXQD0BO4G4QbftbMFDmaKUyQNM8YVf6KI5IwVYjfAV2Ul99UZIwMgMvD+LGWS5CGN0jKKhB2LGMMwLDPQkfZmofE+Oxw2Ru4hAGnEWksrBXkmIVDJhQ5UasnbVgHapfAuKQy2azQCOGPQxwVCrGyk6ww7oGlgc9OlAucI7bSsEUgzytJGWWPycgxSxyn5MpMy7NESNbAlfX4c5u18zIWeWO1MUU8hWQITM8NxLHyTudgIxq5ZLZlXBHjNsr6caY18iWWW7nQSLAyqvk4k1Oy83MjsFGO8MBmO+neNf9oZnWF4oYXKpLKUEQk1PBcLHI8bF10ruzBt2II6nYhMvu1rpG26LNz2HKYDUsYhaXdc5yFwSa6cb4+dURhu7eFORNKXfQ6M0RhwjEkELiQk6SD0pgtRFKFuFVDzIlw5UZMbjUASRnG+cGvi8GgACiGAANqA5aYDbd4DHXYb+wUHvht2ZYY5SpQvGjlD1UuoOk+0ZxWav894h+eD+Vtq1Ossf57xD88H8rbUDH2L+e8W/PU/loqmp2QxceVCeTneUNJk508t1VGh0asY5aINXXUinwxULsV894t+ep/LRU4UFXN2eie6F06qzrGqJqGdBVnOpfb3yKpYvg8SLltbyCKSOOJdTKXDmF0YMylx6nGAR6fspurha3ayatOe45Q59a4zj9dBWcN7O8to5Hk1yK0zs2nSGa4K50rk6VGkADJ6bknJN1RRQFFFFAUUUUBRRRQFFFFAVlNpNp4VcYzq/ClyUAYrlluWbrg42B9WfXWrVk0Mh/BFyuGw/FLlSVz3R5Q5DHCPtkAdB16+BBl4G+eM3J9fD7M9c9Xm8fGmziF0sUUkjtoREZmbGdKqpJbGDnAGcYNKfAwfwzc56/g+zz/jmpk7QWqS2s8cjiNHhkVnOMKrIQWOSBgA560C75FZ28YS4nkkWAtE3MVQMXug6WCoAVGM6h6OCSe7tOgsrWLkoJZM2UgQBiWOq6UKockZbPMGCPHqdjVRc8BsC0bCcxRTNkRRl0MjRxyQk5B1BdMuCOno+upVp2fgEkMhuy/kziFwcfKPEW8nWU9dcYlJz+MSCfCg+cD7N2s9sEBlltxIkqJLAsakDJHWNearBhucnYb5otLC1LwmG5kBt5prZQwSQoQ2swkyIWUKIiFbIOnHeOxrr2Znt7O2IFzbtDzAiMkbISxye8dTCRiuN1AGFJ+zq3ZSDVHIZWDNPM46LzRcc9uUw/G0iRyp6jves5Dh2ctbeSeSRJbhmaOTQJI0jBindSZIyI1aVSVGGYsQMflZPopAHt4lnuUWwG78sGMmKDSyyylCoIiJzgjqfEbSuHcPW3niE10ruITDbx6VjOjKlidzzHIjTJGB3dlGTXNrRHYwC7Tk3QuGEIVdbagRLy5M+irvqxpJB2zjagqwnDdCySmaMJqjJmDxF474yhdYwMxnmSaWONHe3HerzyLNSJV4jIsjXXK8oxASZEiccpzyuWe6T32GScd7oK+rLayyM1xfxyyRtCTiPlqFt3YhWU5yzs5yc75AVR4yr7h9hG8UrPGkMirpgCZRkSCSFmZQO7Hy5UBJAUaFBIzQWEnHrY8m5RpJ2KzRJyUMjOA6cxtKjOFaMb9N9sllqLxK7t54GgN5ICgiui6qpYxmXmRsoZCCgZVGw20gHrvxlt4knneC9ihdHYsGQOkQljgV1PeUbtHG432LHIINceJ9nrNFMMl0yMYoYkORrUxpJk7DfmIx1AjBHq2wDuo2G+fb66+1At+OwPM9usimVM6k3zsFJxkYONS5xnGoZ61PoCkHhTMLnjmhGkYzQAIpAJ1WqA4ztsDn9FP1IfBlJuuOgEg8yPBBI/wDBr4jcUHlYGTifClfVqFneZDaMj+x7vcVVwOgwo2A2zV3xe2Rr+2D2trIWRyJ3PfTlEHSo0HPp5HeGO908aOM/1jwj0j/Qbr0iSfRg6kgZP6Kcbrg0ck0c7B+ZFnQRJIoGrrlQwVs+0GgXOB9o0nFuIraNJxbPojdtIjTEJAVgrExOuCGA/wC7wQCCBzte0jMlvA9raLHcCVFQSyMuiFljZCBBjfUdj3cKckUz2vA4IzEUjRTDGY4z4qjYyoPXB0jY+quEvZmArGul15ZcoY5ZYyOacv3kYMQTvgnHSgVeH3NvI9zw9bKzKxm4kSFWwWe3dFBkBQBS+pcMC2Bsak3naGFraaSC1gljS1t3kDnQNLBmWEgI2GjXDYxtrHSmf8Bw6lfljUsrShsnIdxhiDnxB3HQ+quMnZe3MMsHL0xzOzyKrOmtnOWJKsDvjpnGNulAvG9ijuLs+R22teS0rBm1SORE6tvFoIV3GCW1dzOBtV1xRbaUrE8UEwlueXICFOmSOB3BbbdgqBfXhh4bV2k7LwMSSJTqQIwM02HATQNa68O2n8ZgW2BzkCvNp2St4n1org94nMspy7qVaVgWIaUqSvMPextmgsXsYyEBRcRkFBgYUqCAVHhgEivi2EYEgCJiQkuMDDllCksOhyAAa7RRhVCjoAANydgPWdzXqgrW7N2xgFsYIeSDkR6RpByTkD15JOfaaL3s3bTLGslvC6xrpRSowq7d0Dpp7o26bCrKig+KuBgbAV9oooCssf57xD88H8rbVqdZY/z3iH54P5W2oGPsV894t+ep/LRU4Un9ivnvFvz1P5aKnCgDVdwT0ZD67ib/ACyMv/tqwJ9dR+H2pjUqSDmSVs/+pK7gfoDY/RQSaKKKAooooCiiigKKKKAooooCst4cP6pusI7kcSuiFUMT85boV3X7f/7WpUn/AAY/Np//ALhe/wAw1By4AuOMXAxj+rrPbGnHfl2xvj7PCmvilkJoZIjp76MveBIyRsSAQdjvsQfUR1pa4b/ty8/MbX/9k1N9Al2/ZC6Ro5ecrNHK7BDLdaQrogI1s7SNl0DFWyu/TxMubsVqlaUSBS90JXAXIkiBQ8qQHqQVOG6gMR0JFNNFAjJ2GuAmnnL3XhZEEt0F+RLgtqaRnjLI2nShxgb58GTidjM8cTIYhNE6uA2ooW0MjKT6WMOcHrsKtaM0Ca3YueaW2e6nD+TFgHjMkbyh1bLMVIKMDoHdJBw3rwPPmDIp1x3DK0QXyf8AGwUmmk+VZgXIYS6G0sCyg5zmnSigXuJdmmkN0dSfLcgoG5g0PB46kZXBO2GUgjrv0qDB2Vuo1yk0JkaOSJuaJZQkbuWUIzOXbTk5DnvZHohQKb6KBXsOyTI9xGxWS3nQKQzyasciOMjT/Z5OgksACdXsqOOx0ypE/OEs6ztK7s0kQcGLlKMxnUMIkeRuCVORvThRQLMHZJ0ujdrMdRmZjGcsnLljiV1A/FfMeQ4+wgg7MUAbB16c6mxpyO7qOnr46cZ9ua6UUBSDwpAbnjoIzmSIYADEk2iYAB2JzjAPWn6s9sYlafjodEkUTQMUdigIS2Rt2Ho9OtB7jUjiXCAwIbyG6yCoQ5xB1UbKfZT/AEhc4PxPhLAaQbG6IXVrwMQbaurfaafaAqPaXgkMgAI0SFPtIAOf31Iqs4L1nP8A9S/7go/0oLOiiigh8U4tHbpzJmKpqC5Cs27HAzpBIydvtIHjRf8AFo4UWSQsAzKqgI7MWboAigsT7MbYNRe01k08DQRyRJI+CpcFvQZWJCggnGB4+NceOQmRYlWe3SeJ0m74JU6AQ2V1BguGO+dtutB1n7V2yLG5lysilgyqzgIpAZ30g6EUkAs2AD1xUpeNQkuokXMciRuPFXl06FI/va1wem9LI4KwjZo7y11Sao7hzHqXVcyGQcpRINDZmwobVq1ITn8bs/ZCJZTifRJzYZl6ajDbC2Uxvk99NUIOrbSzjHjqC3ue1NvHIsTO2tjhQscjBvXhlUqceO+3jUu54rHHIkTMdb+ioVmOMgajpB0rkgamwN+tVnELmF7qzPlESsNbpHkEyrLGVBXfYZ3B8cHFVXHVgv5VS1vLMTKrqdLF5FAI7ycuVDqQ5IDBhk+G+Qvz2mt9Mja20xvoY8uTGvmcvSp0986+7hc71YQTh1DLnBGRkFT+kEAj9IpWbsfLouYhJFollMyk87UH54lAbEgAGcgmPQdwetMnDonWJFkKFgMHRqxt0xqJbpjqTQSayx/nvEPzwfyttWp1lj/PeIfng/lbagY+xXz3i356n8tFUT4T+3r8MNky6THJORMCpJMSgatHgCNWftx7al9ivnvFvz1P5aKqz4VuyicQe0gkkeFdUmlxgjW4UAEHqRjoNzq8NyAsu2l75bw25is1knaWHShQd068bayQp2O4B9h9VHwXcVuJLMQ3kcsdzbkRuJBpLLjMbj1grtnxKGrDhXY1be2tbdJrjTbYwdbrzO9qIcKwyOuATgZxgjaoycOa2vFn0IFmlaNmE0jnTICVGlxj+0GcKe7zG2xQNVFeXkAGSQB6ycV8hnVxqRlYetSCNvaKD3RRRQFFFReJ3whhlmbpHG7n7EUn/SgUu1fwitbzci3h5rDZpH1iMN+QGVTqYeO4x03OQJHZn4REupFikiaJ39Ag60fYtgMAMErvggZ8CaXOEOiwhBf24acq5j5mGkUgnmSPhzG5JBOkBcLj21N4z2O5U9vcagz64wsUUfLRpUy2tt2wTjG2nYEnOKDRaKKKArJ7UH8GSafre5yu+XHOl7qqAdZ8dOD6JPhkaxWZcCsjLw+VFERP4Vujpd+WWCzSZEb4JR/HIHQMPHNBY9k3B4pKQVIPC7EgqQRgmXoRsR9m1PlIPY0f1lJuh/qqw3RdCneX0FwNK+oYGBT9QFFFFAVXIM3jZ/Ft0x/xyPqx/gX9Qqxqu4gjpIkyAsBlJEHUoxGHX1lTvjxDN1OBQWNfC37+lVfaPizQQkxgNIQdIOMAKMs7ZZRhR62GSVGRqzWeX3Z0yQre3Fw7sWIzLC5KnBGByHkWNOu4BXB33oNYorLeHcfksZFVndoyFwjyGQNHv8ojOTtpIY6TgAYwT00+KUMoYZwQCM7bEZoPdFFFAUUUUBWf8OH9I49uR8pF03PzRNhuMk9Bv1NaBWe2MgW442WUuPKLYFQyp1giHpNsoHUk+ANB0VMcS4QMacWF13cYx3YNsZOPszT9SENP4T4ToUovkN3hSc4GIPHx+2n2g8JKGzgg4ODg5wR4H1HeqaXjVva3UNoSwlu2lkQYJBZQC2T4Z8B7PsrGeynbySy47eW53huL6cFXPSUyOEbV+LlsA7HbHXFOfwj/AAe3d/JFdJcW0MlsmUj74AIbVqMmdug30jp+oNPoqr7M8X8ptYpm0B2QcxUIYLIuzoCCejAjrVpQU3H+HzuySWxiEirKmZMjSJgvyi4ByysqnScA7jI61T+aM89ws9zIIyITExgkYF9h390GkNlyV3x3dzTjRQLln2T0tZudBeCJUkIziQxxaUYjoxVixUsMjUcV0452aNxcRzCTlmOCVUYDLLJI8RBx0ZNKMrKeob9Iuru4EaO56KrMf+EE/wClebCRmijZ/SKKW+0qM/voFO37IXCRrCGtyrrac2U6g6G0SMERLghgTHlSSukuxw3Sr634bIk91MCh5qx6FJI70aMO/tsCcdM+NWpNIvH+NcRldTZQsttj+2AjZ5M6hqVWbuptkd0lsqdgaB5XON8Z9lfazPhPbK7gdUueY4AXUsyBZNOD3gVABOcEkgjutuK0sGg+1lj/AD3iH54P5W2rU6yx/nvEPzwfyttQWnCeNR2cnG7mXOiK6Vjjqf6NFhR7SSAPtpO7MfCte8U4girFCkEIeYxLqLMEUhQzgMSdTDGld/VUntrGTZdocHGLy3P6AtvtS7/2eYR5RdOcZEKL/jkyf+mg3Gw7UQyAZblk9NZXDY66XBKk+zOoY3ApV7QcTSOS4lZ4JCCr2/L5ssivCyyMHZmMcS7YwuNj49Km9oOEtKG0DAePS5jI1H1F1bCyjHgSrbbE5xVVecPfSkkyOYVKhkaV8xqSNSw7jEbYAIk7wz1wO6DbZ8PiS38oniRpDGZZGZQTkguwyc7DoB7BUzs9acu3jBAVmGtwBj5SU632/wB5j+gCk28u5Bw4R62fVM4UZIeW3IfSUX+0cHKgADOPWOrdb8KZ1UzzSSHSMquYlzgb6R3v0MxoLWiq9uEkHMc06ezVrH6pA2P0YoC3CnrBKPaGjP6SNQP6hQWFK/aq9eRhawnctHrwM6jqVuUT6IzGGcgkEqMDrkXDcSdRl4JtgfQ0uNvVghj/AIaUre/wXkcmKZu6quCjLJc4aVwGABEcaoituDyyM97cFzsx2plu7m8gvbOzdEmfdlcHXEVjAziRR3ExtgHB3O9Wfwg9sbjyR3tFWN4GEus4cMImCyKqlcdzWpYnYdBk503UN4sUcnKbGoctWG/LgthoZx6zzGkCj8ZmG2AagCAmCdJkj3jig5a5GhZye4clstpkV2Od2PsBIRPge+E+biZmhuUjEkSqwdBp1KTg6lzsQcbjbfoPHTa/Pf8A2bof6ZdP6rYL/ikU/wDtr9CUBWQiFfwXJIYw5j4tdMCY1lCAzyKxZWVu7g42HUr06jXqxyPeyILYA4nfPg6cErMQMhoJQ2NR2wPXvjYGjsoSeKS6lKH8F2OUKhSpzLlSo2UjpgdKe6Qex0ITiUirnC8KsAMnOwMoGTgZ/UPsFP1AUUUUBRRVNx7iZVo4EfQZNWpxuURVJyNiFyRgM2w9tAudp+MwG4KSyQxuHVI5JOkIQcxptxpyXCoFJGSnqzXrhlhb3GRBfQ3Mne1k4YEsFAkREYKrKqhdS+GcnOSaHjHbm1srSGO4Ry04m0zIRK8Yc6yWyyyhsyAFSR47mmDgl3w26FverlJFGVeQclnxldUgGFfOM53/ANKD32u7ItLCpe6mbk7qQqCV8AZQOox3mVWOUPo+AzTL2fn120RwB3dIx0IQlQw3OzABhudiNzS72+7YwQ2E7o0M0gQ6Ixh8sMd4r10p6RPgB1G1Kvwf/DsLydLW7hWKSQ6UkjJ0lz0VlO656A5O5HSg1yiiigKKKKArOYIGefjaoGZjdWmAoBOeVDuMkaSOur8XGrwrRqRuAWhlvONRh2QtcW41L1H9Gj/d6x6s0HFExxLhIIYYsbvZl0HpD6S+B9Yp+NJV9b8vi/DE1FtNndrqPU4EAyfaarPhN+GJOGv5NDGJrjSGOo4SMN01Y3Ykb4GNiN6CZ2W7DWpne5ltUNzFMTzT0MjAMzAA4Y6yWDEbahjGMK3ycJQPJKiRLLImlmKA6unp4wzDYDGfCljsr2ikihRbxPlZFM7NECR8r3yAnpHRqCnTqxjJwCCWLiV8r2ztHLbd9GCNKQYyxBA1YO656gUFf2eblXVxbExbJDLiPIHfDIcg5KnEaEjJzqz40x0gT9oY45oPJjCXRJUdUUBJXbQTHGe6WctEBqUEAsuc5xTtacQSSNJAcB8YDbHP5ODvqGCMeygk0UUUHiaEOrK24YEEewjBqrsuJiFVhuCI2UBQ7bJIFGAysdskdVO4OeowTb18NBUdqr1I7ciSRY0dgjOTjCHd8H1lAwHtIpU7PSRyKoj4hAryBMW6PpY6dRIlOrmGbcamXTuuMEbV04t2iDSG5OmaGGK5PK3KFAECuW0ldcg16S3dxlQc6iYXYzjVhxGOWTyObSJ1cBodehsDHLZNTYDJnwA6ACgte1/Z5nt0ae4j+RydWjSzAggxlmcrpO27D8UeO9NfB5Ga3iLKVYxplTnY6R1zv+veqDtd2hVrSaK379w8bCOJlZCc4BJ1hcKM9TjcgdSAV3sB8NkV/MtrNC0E7Z0kHUjMoJK74KnAOAc9MZzjIabWWP8APeIfng/lbatTrLH+e8Q/PB/K21By4tEJIe0EGQZJJhy48952W2iYKi9WOQNgKrPgX7F39oZ5JbbliVYwplcKRoLE5UZbxGxAp67FRjy7izYGfLEGcb48ni2z6qcaChi4DOuT5USxOcNEpRR+SoyHx9rn9HSva9m9YK3MhlUggxqvLQg7YYZLMMbYLaTk7Vd0UEWy4XFD/ZRxpnqVUAn7T1P6alUUUBRRRQFeXQEYIBB8DvXqigrT2ct8krGIyepiJjzjPXQRnqevrNQbjsnnOieRcyrKdSo4LKVIzsGx3VHpdAKYKKDOvg/+DaXg73DI6XQm5Y/8plCFz0OoNnUPxh0p2/C2Dh4rhNuujWP1xlv31PooIcXGIWbSJY9X5BIDf4Thv3Vm3D/J14bLJch8JxW60tHyy6s07juiTutnONODnOwyBWoT2yOMOqsPUwBH76yiHu8ImCBT/WtwoQ6Qp+XfusGGgrj8Vyq7bkUFz2bhZeJSJCEQDhdio16zpCmQAaThjttuQacvwbIdzcTav7ojC/oUqdvtJPtpX7Lrjiswwq44ZZd1Qqgd6XYBSVAHqUkeokU80FcFuV8YJR7Q0R/WNYP6hX0cUK/2kMye0ASDb/cJb9YFWFFBEt+KxOdKyIW/Jzhv8J3/AHUvIfKJWG+mdyD12trfK4HskcnHrWQ+qme4tEkGHRHHqYA/86gR9nYkYtDrhJUL8m22FzgBWygAyeg8aBH+ELsrFxOeInpbuYlCgZnkfBMbNnKxro3IyRiX1DLSOCx2duAJrpQuB3WyWdjjCKQRlm6KNt8DArpB2fkiZDHIjrGpCJIuN2x3y6/jY1DOn8dvXUbiwui2swZ0LiJUZXUO+xlcHQzYUkBQvTV4t3QqOHRC6ciZ5ZVaOQSB9QBVgV8nXurqVQSXYDBfRnoAMC4fwZoOMxW2+qO/jjB9emdQD+rBr9FWk0ccyJqZdMEmWmBjLPI6EltQGWYgscdSTWY33Dw/a+IAf95DKf8Agt1cn/LQfoCiiigKKKKArMgV8r4sGLfPLfuLOIC48lQEasjIAbVpzuQM1ptZkHxdcXxqZhdwFY1lWEyFbMYUMxx1wcbg4AIxmgueJsDxjhpDah5JeYbIOoYh3yNjn2Vg3wuPr45df+pGv6oox/pW88S/2xwzp80vOnTpB0x4Vh/wxWjLx2fCklzC6gDOcxR9B494Gg/QHELXXEwwSV3TBKkOo7pRvxT4ercg7EilSSTRK0gcc5ssxRI0dx/5UiFGaOYDOmRMhiuGOOjI6yyOJLZHJOA3N1RxuvUde+GGThlQg9DnYiYfKT6NuAcdWmUL+tQzEf8ACOpoEy64dHJOstvLKsMmUDuuczzMdSd4agXLKeZglGAC4GRV9bPDLI9rFbESlCzyXBOU16WJGSZCdUgO2gZyQRXm37NyQSQmXmTqskkiRQqAqSnGkMWO4wSdRKgFB68G6TgjSXC3LhIWAAxETqdVOQkr7Bk/uhev41BJi4Q+kcy5nZwANS6UGR4hQMb/AN7VXoQXCejJHKPVIug/402/yVY0UFcOJuuObBKv95MSr/l7/wDlqDxvjsTQmOOVQ8ncx0ZFIJd2U4ZdMYY7jrj11f1wurCOUYkjjkHqdQ3/ADoFia012/JYMpvM6xnSUtwABGPFe6UTHgZGNcOzHZy1s7IuEIjBYxkM2ooWwgBBBZpDhgBjJkFXk3ZaIklGniJUrlJGwAc7KralXqTsKjXfA58RqjwOkQ+TRlKYYLpRmK6gdIzgBQN8+AoKXh6lpwkgYEShmJkaQFkjEiQRkknTHnU24yyZx3tsuk4Fye1cUcY0q11HMoG3ddeYwHszqFa4lrJE9srQThYzKzSLiXLyIQWOjvksWck6BufClWS0SbtPZyqRhbSRj1B1JzUAIO+e+NvUBQa0Ky1/nvEPzwfyttWp1mKw5vOInP8A4wfyttQdOFdsrSyv+KJdS8tnu0ZRokbKi3jGe6pHUVd/G1wz6V/Cm9ymabiEausbNhm6DB8TgZPQZOwz1rgePwZxzBnOMYbOTggdOpByB4jcZFBQfG1wz6V/Cm9yj42uGfSv4U3uUxxcXiYZVwRq0+PXTqHh4rvnoRXMcft9vlot+neHqzv6tvXQUHxtcM+lfwpvco+Nrhn0r+FN7lML8ahBI5gJDBe7lt2DEDYHfCn9Ven4xCOssW5x6Q/K0+v17UC58bXDPpX8Kb3KPja4Z9K/hTe5TMnEIi2gSRlskaQyk5AyRjOelcouNwMuvmoFyBljp69PSx18PXQL3xtcM+lfwpvco+Nrhn0r+FN7lMS8ZgLFRLHkHB7w64BxnpnBFerfisMh0pLGxzjAYHPdDbevusDt66Bb+Nrhn0r+FN7lHxtcM+lfwpvcpk/CsOSObGCCQQWAIIbT0O/XapdAofG1wz6V/Cm9yj42uGfSv4U3uU30UCh8bXDPpX8Kb3KpeyPBlv8Ahk0YdkSTiFzIGAbdDOzDYkA5BGzAr61NaTRQZq3H7bhvFphcyFE/B9pGjctjq5bS52jTSNsbAAeoVc/G7wz6Sf2U/uU40UCd8bvDPpJ/ZT+5R8bvDPpJ/ZT+5TjRQJ3xu8M+kn9lP7lHxu8M+kn9lP7lONFAnfG7wz6Sf2U/uUfG5wz6Sf2U/uU40UCa/wALPCyMG5yD4GGb3Kp5O1nADMs4aNJlziWOGeNxkEHdUGdiRvmtKooM/HwoWK+jxEt7JbaVsfpREP6819+OSyXrIrj1xrNn9TxqP81P9FAlwfDDwxlBM7r/AHWhmBH24Qj99e/jd4Z9JP7Kf3KcaKBO+Nzhn0k/sp/cqj7NRrxGbikltPJGj3duySqrDUFtgpGltORnOzbZUZBGx02igzbthex2fEOGtPM8aJa3KNKqZJOIQNlVguceA2qZa/CJwaNzIsw5hGDI0U7OQPAuyFsezOKfaKBO+Nzhf0k/sp/co+N3hn0k/sp/cpxooE743OF/ST+xn9yj43eGfST+yn9ynGigTvjd4Z9JP7Kf3KPjd4Z9JP7Kf3KcaKBO+N3hn0k/sp/co+N3hn0k/sp/cpxooE743eGfST+yn9yj43eGfST+yn9ynGigTvjc4X9JP7Kf3K5XHwpcJkGHnVx6mgmYfvjp2ooM8+MDhK/2V7PF/uLOQPsR0ZB+gVWdnb1Z5L2aN2lR7zKyFCmoC2txnGBjcEdB0rVqKCNNw9GdZGXLL0OSOhyMgHBwdxnODUXzcg/IO2+dcmc5J1Z1Z1Ak4PUajjqaKKDqOCRBSoUgEg7MwIIGBgg5AC7YBAxtXB+y9sesQ8PFvDOPH20UUHeHgkKnZB6WoAkkA4cbAnAHfbYbd41H81rbb5IDAxszgY38A2PH9W3QV9ooOltwCBGDLGNQLEMSzHLYycknPQda5js1BrD6TkZ6sxySYzqJJySOWoGTsMjxNFFAJ2Xtx0jIwukYeQYXCjSO9suFXbpsK9W3ZyCMgomkg5B1MSNsdST4ZH6T6zRRQe24FCW16O9qZshmBy+NR2PjpH6NvE1PVcDH/wA0UUH2iiigKKKKAooooCiiigKKKKAooooCiiigKKKKAooooCiiigKKKKAooooCiiigKKKKAooooCiiigKKKKAooooP/9k="/>
          <p:cNvSpPr>
            <a:spLocks noChangeAspect="1" noChangeArrowheads="1"/>
          </p:cNvSpPr>
          <p:nvPr/>
        </p:nvSpPr>
        <p:spPr bwMode="auto">
          <a:xfrm>
            <a:off x="63500" y="-614363"/>
            <a:ext cx="36195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Common Types of 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Structured</a:t>
            </a:r>
          </a:p>
          <a:p>
            <a:pPr lvl="1"/>
            <a:r>
              <a:rPr lang="en-CA" dirty="0" smtClean="0"/>
              <a:t>The interviewer asks a series of questions in a predetermined order.</a:t>
            </a:r>
          </a:p>
          <a:p>
            <a:r>
              <a:rPr lang="en-CA" dirty="0" smtClean="0"/>
              <a:t>Open-ended</a:t>
            </a:r>
          </a:p>
          <a:p>
            <a:pPr lvl="1"/>
            <a:r>
              <a:rPr lang="en-CA" dirty="0" smtClean="0"/>
              <a:t>The interviewer adapts his or her line of questioning based on the answers you give and any questions you 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Number of Interviewers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Interviews can be one-on-one or panel interviews.</a:t>
            </a:r>
          </a:p>
          <a:p>
            <a:r>
              <a:rPr lang="en-CA" dirty="0" smtClean="0"/>
              <a:t>In a panel interview, you meet with several interviewers at once.</a:t>
            </a:r>
          </a:p>
          <a:p>
            <a:pPr lvl="1"/>
            <a:r>
              <a:rPr lang="en-CA" dirty="0" smtClean="0"/>
              <a:t>Try to make a connection with each person on the panel.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Behavioural 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Questions are asked to relate specific incidents and experiences from your past.</a:t>
            </a:r>
          </a:p>
          <a:p>
            <a:r>
              <a:rPr lang="en-CA" dirty="0" smtClean="0"/>
              <a:t>The interviewer is looking for you to provide specific examples of a situation.</a:t>
            </a:r>
          </a:p>
          <a:p>
            <a:r>
              <a:rPr lang="en-CA" dirty="0" smtClean="0"/>
              <a:t>Very popular interview style, which tends to be a better predictor of fit in a company.</a:t>
            </a:r>
          </a:p>
          <a:p>
            <a:r>
              <a:rPr lang="en-CA" dirty="0" smtClean="0"/>
              <a:t>These are often difficult for students, because you don’t have much experience to draw from.  But, you will still get asked these types of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000" dirty="0" smtClean="0"/>
              <a:t>How to Answer Behavioural Questions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CA" dirty="0" smtClean="0"/>
              <a:t>Describe a specific situation</a:t>
            </a:r>
          </a:p>
          <a:p>
            <a:pPr marL="514350" indent="-514350">
              <a:buAutoNum type="arabicPeriod"/>
            </a:pPr>
            <a:r>
              <a:rPr lang="en-CA" dirty="0" smtClean="0"/>
              <a:t>Explain what your role was</a:t>
            </a:r>
          </a:p>
          <a:p>
            <a:pPr marL="514350" indent="-514350">
              <a:buAutoNum type="arabicPeriod"/>
            </a:pPr>
            <a:r>
              <a:rPr lang="en-CA" dirty="0" smtClean="0"/>
              <a:t>Explain what actions you took</a:t>
            </a:r>
          </a:p>
          <a:p>
            <a:pPr marL="514350" indent="-514350">
              <a:buAutoNum type="arabicPeriod"/>
            </a:pPr>
            <a:r>
              <a:rPr lang="en-CA" dirty="0" smtClean="0"/>
              <a:t>Describe the positive result of your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Example Behavioral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Describe a situation where you had to persuade someone to do things your way.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Give an example of a difficult situation you have faced and how you handled it.</a:t>
            </a:r>
          </a:p>
          <a:p>
            <a:endParaRPr lang="en-CA" dirty="0"/>
          </a:p>
          <a:p>
            <a:r>
              <a:rPr lang="en-CA" dirty="0" smtClean="0"/>
              <a:t>Give an example of a time when you used good judgement &amp; logic in solving a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Steps to Prepare for a Job Interview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Learn about the organization</a:t>
            </a:r>
          </a:p>
          <a:p>
            <a:pPr lvl="1"/>
            <a:r>
              <a:rPr lang="en-CA" dirty="0" smtClean="0"/>
              <a:t>Look at their website to see what they do, where they are located</a:t>
            </a:r>
          </a:p>
          <a:p>
            <a:pPr lvl="1"/>
            <a:r>
              <a:rPr lang="en-CA" dirty="0" smtClean="0"/>
              <a:t>Re-read the job description to understand the key attributes they are looking for</a:t>
            </a:r>
          </a:p>
          <a:p>
            <a:r>
              <a:rPr lang="en-CA" dirty="0" smtClean="0"/>
              <a:t>Prepare answers to common questions</a:t>
            </a:r>
          </a:p>
          <a:p>
            <a:r>
              <a:rPr lang="en-CA" dirty="0" smtClean="0"/>
              <a:t>Plan questions of your own</a:t>
            </a:r>
          </a:p>
          <a:p>
            <a:pPr lvl="2"/>
            <a:r>
              <a:rPr lang="en-CA" dirty="0" smtClean="0"/>
              <a:t>You will look foolish if you can not ask some intelligent questions about the organization/position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dra'sBlue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Systems</Template>
  <TotalTime>1417</TotalTime>
  <Words>1174</Words>
  <Application>Microsoft Office PowerPoint</Application>
  <PresentationFormat>On-screen Show (4:3)</PresentationFormat>
  <Paragraphs>146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Constantia</vt:lpstr>
      <vt:lpstr>Franklin Gothic Book</vt:lpstr>
      <vt:lpstr>Wingdings 2</vt:lpstr>
      <vt:lpstr>Sandra'sBlueTheme</vt:lpstr>
      <vt:lpstr>Preparing for a Job Interview</vt:lpstr>
      <vt:lpstr>PowerPoint Presentation</vt:lpstr>
      <vt:lpstr>PowerPoint Presentation</vt:lpstr>
      <vt:lpstr>Common Types of Interviews</vt:lpstr>
      <vt:lpstr>Number of Interviewers</vt:lpstr>
      <vt:lpstr>Behavioural Interviews</vt:lpstr>
      <vt:lpstr>How to Answer Behavioural Questions</vt:lpstr>
      <vt:lpstr>Example Behavioral Questions</vt:lpstr>
      <vt:lpstr>Steps to Prepare for a Job Interview</vt:lpstr>
      <vt:lpstr>Steps to Prepare for a Job Interview</vt:lpstr>
      <vt:lpstr>In Summary…</vt:lpstr>
      <vt:lpstr>Asking Questions</vt:lpstr>
      <vt:lpstr>What Should I Wear to an Interview?</vt:lpstr>
      <vt:lpstr>What Should I Bring to an Interview?</vt:lpstr>
      <vt:lpstr>How Early Should I Arrive?</vt:lpstr>
      <vt:lpstr>While You Are Waiting…</vt:lpstr>
      <vt:lpstr>Starting an Interview</vt:lpstr>
      <vt:lpstr>First Impressions &amp; Body Language</vt:lpstr>
      <vt:lpstr>Dealing with Nerves</vt:lpstr>
      <vt:lpstr>How to Answer Questions</vt:lpstr>
      <vt:lpstr>How to Answer Questions</vt:lpstr>
      <vt:lpstr>Ending the Interview</vt:lpstr>
      <vt:lpstr>Traits Interviewers Don’t Like to See</vt:lpstr>
      <vt:lpstr>Other tools in the pipeline</vt:lpstr>
      <vt:lpstr>One Last Thing</vt:lpstr>
    </vt:vector>
  </TitlesOfParts>
  <Company>Up In The Air Enterprises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 and Package Diagrams</dc:title>
  <dc:creator>Stark Sandra</dc:creator>
  <cp:lastModifiedBy>Philip Dumaresq</cp:lastModifiedBy>
  <cp:revision>57</cp:revision>
  <dcterms:created xsi:type="dcterms:W3CDTF">2009-03-30T01:42:08Z</dcterms:created>
  <dcterms:modified xsi:type="dcterms:W3CDTF">2016-04-10T14:07:45Z</dcterms:modified>
</cp:coreProperties>
</file>