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48"/>
  </p:notesMasterIdLst>
  <p:sldIdLst>
    <p:sldId id="314" r:id="rId2"/>
    <p:sldId id="29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91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6" r:id="rId21"/>
    <p:sldId id="320" r:id="rId22"/>
    <p:sldId id="321" r:id="rId23"/>
    <p:sldId id="322" r:id="rId24"/>
    <p:sldId id="313" r:id="rId25"/>
    <p:sldId id="288" r:id="rId26"/>
    <p:sldId id="316" r:id="rId27"/>
    <p:sldId id="317" r:id="rId28"/>
    <p:sldId id="318" r:id="rId29"/>
    <p:sldId id="319" r:id="rId30"/>
    <p:sldId id="289" r:id="rId31"/>
    <p:sldId id="315" r:id="rId32"/>
    <p:sldId id="293" r:id="rId33"/>
    <p:sldId id="294" r:id="rId34"/>
    <p:sldId id="295" r:id="rId35"/>
    <p:sldId id="300" r:id="rId36"/>
    <p:sldId id="297" r:id="rId37"/>
    <p:sldId id="298" r:id="rId38"/>
    <p:sldId id="299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1743" autoAdjust="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686" y="-90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379" y="2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r">
              <a:defRPr sz="1200"/>
            </a:lvl1pPr>
          </a:lstStyle>
          <a:p>
            <a:pPr>
              <a:defRPr/>
            </a:pPr>
            <a:fld id="{F2B5218A-82F4-4777-883A-6805660EEE83}" type="datetimeFigureOut">
              <a:rPr lang="en-US"/>
              <a:pPr>
                <a:defRPr/>
              </a:pPr>
              <a:t>4/10/2016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0" y="690563"/>
            <a:ext cx="3136900" cy="2352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13" tIns="45856" rIns="91713" bIns="45856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110" y="3228182"/>
            <a:ext cx="5485783" cy="5280790"/>
          </a:xfrm>
          <a:prstGeom prst="rect">
            <a:avLst/>
          </a:prstGeom>
        </p:spPr>
        <p:txBody>
          <a:bodyPr vert="horz" lIns="91713" tIns="45856" rIns="91713" bIns="45856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38648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379" y="8738648"/>
            <a:ext cx="2971081" cy="459353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r">
              <a:defRPr sz="1200"/>
            </a:lvl1pPr>
          </a:lstStyle>
          <a:p>
            <a:pPr>
              <a:defRPr/>
            </a:pPr>
            <a:fld id="{600DABC2-260F-4302-910E-567AAD0AA8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492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thergate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Little_Green_Footballs" TargetMode="External"/><Relationship Id="rId5" Type="http://schemas.openxmlformats.org/officeDocument/2006/relationships/hyperlink" Target="http://en.wikipedia.org/wiki/Forgery" TargetMode="External"/><Relationship Id="rId4" Type="http://schemas.openxmlformats.org/officeDocument/2006/relationships/hyperlink" Target="http://en.wikipedia.org/wiki/60_Minutes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dirty="0" smtClean="0"/>
              <a:t>Pfeiffer</a:t>
            </a:r>
            <a:r>
              <a:rPr lang="en-CA" baseline="0" dirty="0" smtClean="0"/>
              <a:t> book</a:t>
            </a:r>
            <a:r>
              <a:rPr lang="en-CA" baseline="0" smtClean="0"/>
              <a:t>, Chapter 3-5</a:t>
            </a:r>
            <a:endParaRPr lang="en-CA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293F43-96DA-4BC8-B069-9D7F4ED59C6E}" type="slidenum">
              <a:rPr lang="en-CA" smtClean="0"/>
              <a:pPr/>
              <a:t>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6296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17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1811"/>
            <a:r>
              <a:rPr lang="en-CA" dirty="0" smtClean="0"/>
              <a:t>Purpose</a:t>
            </a:r>
            <a:r>
              <a:rPr lang="en-CA" baseline="0" dirty="0" smtClean="0"/>
              <a:t> - </a:t>
            </a:r>
            <a:r>
              <a:rPr lang="en-CA" dirty="0" smtClean="0"/>
              <a:t>Example on</a:t>
            </a:r>
            <a:r>
              <a:rPr lang="en-CA" baseline="0" dirty="0" smtClean="0"/>
              <a:t> page 197 of text</a:t>
            </a:r>
            <a:endParaRPr lang="en-CA" dirty="0" smtClean="0"/>
          </a:p>
          <a:p>
            <a:r>
              <a:rPr lang="en-CA" baseline="0" dirty="0" smtClean="0"/>
              <a:t>Format is important – Template on page 206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49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</a:t>
            </a:r>
            <a:r>
              <a:rPr lang="en-CA" baseline="0" dirty="0" smtClean="0"/>
              <a:t>– example 8-3 – first paragraph of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260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429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Positive</a:t>
            </a:r>
          </a:p>
          <a:p>
            <a:pPr lvl="1"/>
            <a:r>
              <a:rPr lang="en-CA" dirty="0" smtClean="0"/>
              <a:t>Announcing bonuses, Commending an employee, Improved benefits</a:t>
            </a:r>
          </a:p>
          <a:p>
            <a:r>
              <a:rPr lang="en-CA" dirty="0" smtClean="0"/>
              <a:t>Negative	</a:t>
            </a:r>
          </a:p>
          <a:p>
            <a:pPr lvl="1"/>
            <a:r>
              <a:rPr lang="en-CA" dirty="0" smtClean="0"/>
              <a:t>Decreased sales, Need things to be done better, Asking for extra work</a:t>
            </a:r>
          </a:p>
          <a:p>
            <a:r>
              <a:rPr lang="en-CA" dirty="0" smtClean="0"/>
              <a:t>Neutral</a:t>
            </a:r>
          </a:p>
          <a:p>
            <a:pPr lvl="1"/>
            <a:r>
              <a:rPr lang="en-CA" dirty="0" smtClean="0"/>
              <a:t>Announcing Meeting, Summarizing results, Explaining procedure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21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Blogs were among the driving forces behind the "</a:t>
            </a:r>
            <a:r>
              <a:rPr lang="en-US" dirty="0" err="1" smtClean="0">
                <a:hlinkClick r:id="rId3" tooltip="Rathergate"/>
              </a:rPr>
              <a:t>Rathergate</a:t>
            </a:r>
            <a:r>
              <a:rPr lang="en-US" dirty="0" smtClean="0"/>
              <a:t>" scandal, to wit: (television journalist) Dan Rather presented documents (on the CBS show </a:t>
            </a:r>
            <a:r>
              <a:rPr lang="en-US" i="1" dirty="0" smtClean="0">
                <a:hlinkClick r:id="rId4" tooltip="60 Minutes"/>
              </a:rPr>
              <a:t>60 Minutes</a:t>
            </a:r>
            <a:r>
              <a:rPr lang="en-US" dirty="0" smtClean="0"/>
              <a:t>) that conflicted with accepted accounts of President Bush's military service record. Bloggers declared the documents to be </a:t>
            </a:r>
            <a:r>
              <a:rPr lang="en-US" dirty="0" smtClean="0">
                <a:hlinkClick r:id="rId5" tooltip="Forgery"/>
              </a:rPr>
              <a:t>forgeries</a:t>
            </a:r>
            <a:r>
              <a:rPr lang="en-US" dirty="0" smtClean="0"/>
              <a:t> and presented evidence and arguments in support of that view, and CBS apologized for what it said were inadequate reporting techniques (see </a:t>
            </a:r>
            <a:r>
              <a:rPr lang="en-US" dirty="0" smtClean="0">
                <a:hlinkClick r:id="rId6" tooltip="Little Green Footballs"/>
              </a:rPr>
              <a:t>Little Green Footballs</a:t>
            </a:r>
            <a:r>
              <a:rPr lang="en-US" dirty="0" smtClean="0"/>
              <a:t>). Many bloggers view this scandal as the advent of blogs' acceptance by the mass media, both as a news source and opinion and as means of applying political pressure.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 – </a:t>
            </a:r>
            <a:r>
              <a:rPr lang="en-US" dirty="0" err="1" smtClean="0"/>
              <a:t>tumblr</a:t>
            </a:r>
            <a:r>
              <a:rPr lang="en-US" dirty="0" smtClean="0"/>
              <a:t>, </a:t>
            </a:r>
            <a:r>
              <a:rPr lang="en-US" dirty="0" err="1" smtClean="0"/>
              <a:t>squeelr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plurk</a:t>
            </a:r>
            <a:r>
              <a:rPr lang="en-US" baseline="0" dirty="0" smtClean="0"/>
              <a:t>, identi.ca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342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731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Poorly written sentence:</a:t>
            </a:r>
            <a:r>
              <a:rPr lang="en-US" dirty="0" smtClean="0"/>
              <a:t> Updates to the company website will be conducted by our lead computer technician.</a:t>
            </a:r>
          </a:p>
          <a:p>
            <a:r>
              <a:rPr lang="en-US" u="sng" dirty="0" smtClean="0"/>
              <a:t>Properly written sentence:</a:t>
            </a:r>
            <a:r>
              <a:rPr lang="en-US" dirty="0" smtClean="0"/>
              <a:t> Our lead computer technician will conduct the updates to our company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53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79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If emotions</a:t>
            </a:r>
            <a:r>
              <a:rPr lang="en-CA" baseline="0" dirty="0" smtClean="0"/>
              <a:t> are escalating, pick up the phone or meet in person.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47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47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53" indent="-225453">
              <a:buAutoNum type="arabicPeriod"/>
            </a:pPr>
            <a:r>
              <a:rPr lang="en-CA" baseline="0" dirty="0" smtClean="0"/>
              <a:t>Casual is usually okay; like phone conversation; slang &amp; fragments okay but be careful</a:t>
            </a:r>
            <a:br>
              <a:rPr lang="en-CA" baseline="0" dirty="0" smtClean="0"/>
            </a:br>
            <a:r>
              <a:rPr lang="en-CA" baseline="0" dirty="0" smtClean="0"/>
              <a:t>Avoid negative or angry tone</a:t>
            </a:r>
            <a:br>
              <a:rPr lang="en-CA" baseline="0" dirty="0" smtClean="0"/>
            </a:br>
            <a:r>
              <a:rPr lang="en-CA" baseline="0" dirty="0" smtClean="0"/>
              <a:t>Formal style may be more appropriate by times</a:t>
            </a:r>
          </a:p>
          <a:p>
            <a:pPr marL="225453" indent="-225453">
              <a:buAutoNum type="arabicPeriod"/>
            </a:pPr>
            <a:r>
              <a:rPr lang="en-CA" baseline="0" dirty="0" smtClean="0"/>
              <a:t>Context is key – people don’t read; When replying supply some of the context as well</a:t>
            </a:r>
          </a:p>
          <a:p>
            <a:pPr marL="225453" indent="-225453">
              <a:buAutoNum type="arabicPeriod"/>
            </a:pPr>
            <a:r>
              <a:rPr lang="en-CA" baseline="0" dirty="0" smtClean="0"/>
              <a:t>Short messages, can just pre-</a:t>
            </a:r>
            <a:r>
              <a:rPr lang="en-CA" baseline="0" dirty="0" err="1" smtClean="0"/>
              <a:t>pend</a:t>
            </a:r>
            <a:r>
              <a:rPr lang="en-CA" baseline="0" dirty="0" smtClean="0"/>
              <a:t> or append information.  Longer ones may need to put comments in line.  Make sure reader knows which comments are yours – different colour, no indentation, etc</a:t>
            </a:r>
          </a:p>
          <a:p>
            <a:pPr marL="225453" indent="-225453">
              <a:buAutoNum type="arabicPeriod"/>
            </a:pPr>
            <a:r>
              <a:rPr lang="en-CA" baseline="0" dirty="0" smtClean="0"/>
              <a:t>Use headings, bulleted lists, white space, separators (row of asterisks, etc)</a:t>
            </a:r>
          </a:p>
          <a:p>
            <a:pPr marL="225453" indent="-225453">
              <a:buAutoNum type="arabicPeriod"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449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53" indent="-225453">
              <a:buAutoNum type="arabicPeriod"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29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53" indent="-225453">
              <a:buFont typeface="+mj-lt"/>
              <a:buAutoNum type="arabicPeriod"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207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65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Look at example</a:t>
            </a:r>
            <a:r>
              <a:rPr lang="en-CA" baseline="0" dirty="0" smtClean="0"/>
              <a:t> 8-3, page 207</a:t>
            </a:r>
          </a:p>
          <a:p>
            <a:endParaRPr lang="en-CA" baseline="0" dirty="0" smtClean="0"/>
          </a:p>
          <a:p>
            <a:r>
              <a:rPr lang="en-CA" baseline="0" dirty="0" smtClean="0"/>
              <a:t>Brief, clear and tactful!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DABC2-260F-4302-910E-567AAD0AA812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52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FE0621-6BAE-444D-AA8B-5B11CE4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70268-E77B-41BA-B48E-0A77BF0F69A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01B317-6CCF-44A4-B99C-75730E0DA706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E8C8AA-CFD0-4FF7-948C-5C76137B0B5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692B48-2303-4100-9B76-06378F243C05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2CC99D-BB0A-4576-BA4E-59A4CEECD078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9B81F-C347-4BEF-BFDF-29C42F48304A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AA9841-0811-4DBA-9B3E-FD63D1C04733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F60C15-F0EB-4A3F-9AA6-89BB1FE35C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1D0A7D-16E2-4D44-A9C5-45714B8C9B94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77799-E3A9-4516-B428-D2DCE16620CD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70CEE1-8158-40D3-B079-ECBD086504D9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06688B-20E5-4279-9389-143F269CFCDC}" type="datetime1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5C60175-B3AB-4947-93BF-EA282CDD9C1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7544" y="1628800"/>
            <a:ext cx="8229600" cy="4680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Franklin Gothic Book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udacity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2286000"/>
            <a:ext cx="7924800" cy="1066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800" dirty="0" smtClean="0"/>
              <a:t>Writing Business Messages: </a:t>
            </a:r>
            <a:br>
              <a:rPr lang="en-US" sz="4800" dirty="0" smtClean="0"/>
            </a:br>
            <a:r>
              <a:rPr lang="en-US" sz="3600" dirty="0" smtClean="0"/>
              <a:t>Email, Letters, Memos, Blogs, Podcasts</a:t>
            </a:r>
            <a:endParaRPr lang="en-US" sz="6600" dirty="0"/>
          </a:p>
        </p:txBody>
      </p:sp>
      <p:sp>
        <p:nvSpPr>
          <p:cNvPr id="14338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3400" y="4191000"/>
            <a:ext cx="7315200" cy="167640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Business Information Systems – 420-E01</a:t>
            </a:r>
            <a:endParaRPr lang="en-CA" sz="2000" dirty="0" smtClean="0"/>
          </a:p>
          <a:p>
            <a:r>
              <a:rPr lang="en-CA" sz="2000" dirty="0" smtClean="0"/>
              <a:t>Reference: Business Communication Essentials, 3</a:t>
            </a:r>
            <a:r>
              <a:rPr lang="en-CA" sz="2000" baseline="30000" dirty="0" smtClean="0"/>
              <a:t>rd</a:t>
            </a:r>
            <a:r>
              <a:rPr lang="en-CA" sz="2000" dirty="0" smtClean="0"/>
              <a:t> Can. Ed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142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Email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Put your message into context </a:t>
            </a:r>
          </a:p>
          <a:p>
            <a:pPr lvl="1"/>
            <a:r>
              <a:rPr lang="en-US" sz="2400" dirty="0" smtClean="0"/>
              <a:t>Need to spell it out for the reader</a:t>
            </a:r>
          </a:p>
          <a:p>
            <a:r>
              <a:rPr lang="en-US" sz="2800" dirty="0" smtClean="0"/>
              <a:t>Choose the most appropriate method for replying to a message</a:t>
            </a:r>
          </a:p>
          <a:p>
            <a:pPr lvl="1"/>
            <a:r>
              <a:rPr lang="en-US" sz="2400" dirty="0" smtClean="0"/>
              <a:t>Reply-all only when necessary</a:t>
            </a:r>
          </a:p>
          <a:p>
            <a:r>
              <a:rPr lang="en-US" sz="2800" dirty="0" smtClean="0"/>
              <a:t>Format your message carefully </a:t>
            </a:r>
          </a:p>
          <a:p>
            <a:pPr lvl="1"/>
            <a:r>
              <a:rPr lang="en-CA" sz="2400" dirty="0" smtClean="0"/>
              <a:t>Use headings, bulleted lists, white space, separators (row of asterisks, etc)</a:t>
            </a:r>
          </a:p>
          <a:p>
            <a:r>
              <a:rPr lang="en-US" sz="2800" dirty="0" smtClean="0"/>
              <a:t>Chunk information for easy scanning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Email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writing to groups, give readers a method to abstain from receiving future notices </a:t>
            </a:r>
          </a:p>
          <a:p>
            <a:r>
              <a:rPr lang="en-US" sz="2800" dirty="0" smtClean="0"/>
              <a:t>When writing to groups, suppress recipients’ email addresses </a:t>
            </a:r>
          </a:p>
          <a:p>
            <a:pPr lvl="1"/>
            <a:r>
              <a:rPr lang="en-CA" sz="2400" dirty="0" smtClean="0"/>
              <a:t>Other people do not want their email address broadcast unless they have agreed to it</a:t>
            </a:r>
          </a:p>
          <a:p>
            <a:pPr lvl="1"/>
            <a:r>
              <a:rPr lang="en-CA" sz="2400" dirty="0" smtClean="0"/>
              <a:t>Use </a:t>
            </a:r>
            <a:r>
              <a:rPr lang="en-CA" sz="2400" b="1" dirty="0" smtClean="0"/>
              <a:t>bcc</a:t>
            </a:r>
            <a:r>
              <a:rPr lang="en-CA" sz="2400" dirty="0" smtClean="0"/>
              <a:t> command to suppress group members</a:t>
            </a:r>
          </a:p>
          <a:p>
            <a:r>
              <a:rPr lang="en-CA" sz="2800" dirty="0"/>
              <a:t>Don’t send large attachments unless </a:t>
            </a:r>
            <a:r>
              <a:rPr lang="en-CA" sz="2800" dirty="0" smtClean="0"/>
              <a:t>necessary</a:t>
            </a:r>
          </a:p>
          <a:p>
            <a:r>
              <a:rPr lang="en-CA" sz="2800" dirty="0" smtClean="0"/>
              <a:t>Proofread </a:t>
            </a:r>
            <a:r>
              <a:rPr lang="en-CA" sz="2800" dirty="0"/>
              <a:t>every message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Memos – Header 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Subject</a:t>
            </a:r>
          </a:p>
          <a:p>
            <a:pPr lvl="1"/>
            <a:r>
              <a:rPr lang="en-CA" sz="2400" dirty="0" smtClean="0"/>
              <a:t>Brief and direct</a:t>
            </a:r>
          </a:p>
          <a:p>
            <a:r>
              <a:rPr lang="en-CA" sz="2800" dirty="0" smtClean="0"/>
              <a:t>From </a:t>
            </a:r>
          </a:p>
          <a:p>
            <a:pPr lvl="1"/>
            <a:r>
              <a:rPr lang="en-CA" sz="2400" dirty="0" smtClean="0"/>
              <a:t>Sign with your initials after the line</a:t>
            </a:r>
          </a:p>
          <a:p>
            <a:pPr lvl="1"/>
            <a:r>
              <a:rPr lang="en-CA" sz="2400" dirty="0" smtClean="0"/>
              <a:t>Include title if appropriate</a:t>
            </a:r>
          </a:p>
          <a:p>
            <a:r>
              <a:rPr lang="en-CA" sz="2800" dirty="0" smtClean="0"/>
              <a:t>Reference Line </a:t>
            </a:r>
          </a:p>
          <a:p>
            <a:pPr lvl="1"/>
            <a:r>
              <a:rPr lang="en-CA" sz="2400" dirty="0" smtClean="0"/>
              <a:t>Confidential, FAX, etc.</a:t>
            </a:r>
          </a:p>
          <a:p>
            <a:r>
              <a:rPr lang="en-CA" sz="2800" dirty="0" smtClean="0"/>
              <a:t>Reference Initials</a:t>
            </a:r>
          </a:p>
          <a:p>
            <a:pPr lvl="1"/>
            <a:r>
              <a:rPr lang="en-CA" sz="2400" dirty="0" smtClean="0"/>
              <a:t>If someone else types it put writer’s initials after author’s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Memos – Header Lines 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Enclosure Notation</a:t>
            </a:r>
          </a:p>
          <a:p>
            <a:pPr lvl="1"/>
            <a:r>
              <a:rPr lang="en-CA" sz="2400" dirty="0" smtClean="0"/>
              <a:t>If attaching a document or other pages</a:t>
            </a:r>
          </a:p>
          <a:p>
            <a:r>
              <a:rPr lang="en-CA" sz="2800" dirty="0" smtClean="0"/>
              <a:t>Copy Notation</a:t>
            </a:r>
          </a:p>
          <a:p>
            <a:pPr lvl="1"/>
            <a:r>
              <a:rPr lang="en-CA" sz="2400" dirty="0" smtClean="0"/>
              <a:t>Like cc in email</a:t>
            </a:r>
          </a:p>
          <a:p>
            <a:r>
              <a:rPr lang="en-CA" sz="2800" dirty="0" smtClean="0"/>
              <a:t>Postscripts</a:t>
            </a:r>
          </a:p>
          <a:p>
            <a:pPr lvl="1"/>
            <a:r>
              <a:rPr lang="en-CA" sz="2400" dirty="0" smtClean="0"/>
              <a:t>Should be avoided, but sometimes necessary</a:t>
            </a:r>
          </a:p>
          <a:p>
            <a:r>
              <a:rPr lang="en-CA" sz="2800" dirty="0" smtClean="0"/>
              <a:t>Page Headings</a:t>
            </a:r>
          </a:p>
          <a:p>
            <a:pPr lvl="1"/>
            <a:r>
              <a:rPr lang="en-CA" sz="2400" dirty="0" smtClean="0"/>
              <a:t>If multiple pages to make sure link it there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Memo Text - Abstract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Clear statement of memo's purpose </a:t>
            </a:r>
          </a:p>
          <a:p>
            <a:pPr lvl="1"/>
            <a:r>
              <a:rPr lang="en-US" sz="2400" dirty="0" smtClean="0"/>
              <a:t>E.g. “Please review the list of items in the suggested standard software bundle for employees and return any comments by reply email”</a:t>
            </a:r>
          </a:p>
          <a:p>
            <a:r>
              <a:rPr lang="en-US" sz="2800" dirty="0" smtClean="0"/>
              <a:t>Outline of memo’s main parts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Memo Text - Body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138"/>
            <a:ext cx="8534400" cy="452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Supporting points, with strong points at the beginning and/or end </a:t>
            </a:r>
          </a:p>
          <a:p>
            <a:r>
              <a:rPr lang="en-US" sz="2800" dirty="0" smtClean="0"/>
              <a:t>Frequent use of short paragraphs or listed items </a:t>
            </a:r>
          </a:p>
          <a:p>
            <a:r>
              <a:rPr lang="en-US" sz="2800" dirty="0" smtClean="0"/>
              <a:t>Absolute clarity about what memo has to do with reader </a:t>
            </a:r>
          </a:p>
          <a:p>
            <a:r>
              <a:rPr lang="en-US" sz="2800" dirty="0" smtClean="0"/>
              <a:t>Tactful presentation of negative news </a:t>
            </a:r>
          </a:p>
          <a:p>
            <a:r>
              <a:rPr lang="en-US" sz="2800" dirty="0" smtClean="0"/>
              <a:t>Reference to attachments, when more detail is required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Memo Text – Conclusion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Clear statement of what step should occur next </a:t>
            </a:r>
          </a:p>
          <a:p>
            <a:endParaRPr lang="en-US" sz="2800" dirty="0" smtClean="0"/>
          </a:p>
          <a:p>
            <a:r>
              <a:rPr lang="en-US" sz="2800" dirty="0" smtClean="0"/>
              <a:t>Another effort to retain good will and cooperation of readers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Memo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Know your purpose </a:t>
            </a:r>
          </a:p>
          <a:p>
            <a:r>
              <a:rPr lang="en-CA" sz="2800" dirty="0" smtClean="0"/>
              <a:t>Know your readers  - who are you trying to influence?</a:t>
            </a:r>
          </a:p>
          <a:p>
            <a:r>
              <a:rPr lang="en-US" sz="2800" dirty="0" smtClean="0"/>
              <a:t>Follow the ABC format for all letters / memos </a:t>
            </a:r>
          </a:p>
          <a:p>
            <a:r>
              <a:rPr lang="en-US" sz="2800" dirty="0" smtClean="0"/>
              <a:t>Use the 3Cs Strategy for persuasive messages</a:t>
            </a:r>
          </a:p>
          <a:p>
            <a:pPr lvl="1"/>
            <a:r>
              <a:rPr lang="en-CA" sz="2400" dirty="0" smtClean="0"/>
              <a:t>Capture their attention</a:t>
            </a:r>
          </a:p>
          <a:p>
            <a:pPr lvl="1"/>
            <a:r>
              <a:rPr lang="en-CA" sz="2400" dirty="0" smtClean="0"/>
              <a:t>Convince the reader</a:t>
            </a:r>
          </a:p>
          <a:p>
            <a:pPr lvl="1"/>
            <a:r>
              <a:rPr lang="en-CA" sz="2400" dirty="0" smtClean="0"/>
              <a:t>Control closing so know what is happening next</a:t>
            </a:r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Memo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Stress the “you” attitude </a:t>
            </a:r>
          </a:p>
          <a:p>
            <a:pPr lvl="1"/>
            <a:r>
              <a:rPr lang="en-CA" sz="2400" dirty="0" smtClean="0"/>
              <a:t>Not written from writer’s perspective</a:t>
            </a:r>
          </a:p>
          <a:p>
            <a:pPr lvl="1"/>
            <a:r>
              <a:rPr lang="en-CA" sz="2400" dirty="0" smtClean="0"/>
              <a:t>Takes into account reader’s desires, problems emotions and reactions</a:t>
            </a:r>
            <a:endParaRPr lang="en-US" sz="2400" dirty="0" smtClean="0"/>
          </a:p>
          <a:p>
            <a:r>
              <a:rPr lang="en-US" sz="2800" dirty="0" smtClean="0"/>
              <a:t>Use attachments for details </a:t>
            </a:r>
          </a:p>
          <a:p>
            <a:r>
              <a:rPr lang="en-CA" sz="2800" dirty="0" smtClean="0"/>
              <a:t>Be diplomatic </a:t>
            </a:r>
          </a:p>
          <a:p>
            <a:r>
              <a:rPr lang="en-CA" sz="2800" dirty="0" smtClean="0"/>
              <a:t>Edit carefully </a:t>
            </a:r>
          </a:p>
          <a:p>
            <a:r>
              <a:rPr lang="en-CA" sz="2800" dirty="0" smtClean="0"/>
              <a:t>Respond quickly 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Letters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Generally for someone </a:t>
            </a:r>
            <a:r>
              <a:rPr lang="en-CA" sz="2800" b="1" dirty="0" smtClean="0"/>
              <a:t>outside</a:t>
            </a:r>
            <a:r>
              <a:rPr lang="en-CA" sz="2800" dirty="0" smtClean="0"/>
              <a:t> the organization while memos are internal</a:t>
            </a:r>
          </a:p>
          <a:p>
            <a:endParaRPr lang="en-CA" sz="2800" dirty="0" smtClean="0"/>
          </a:p>
          <a:p>
            <a:r>
              <a:rPr lang="en-CA" sz="2800" dirty="0" smtClean="0"/>
              <a:t>Different formats depending on formality</a:t>
            </a:r>
          </a:p>
          <a:p>
            <a:endParaRPr lang="en-CA" sz="2800" dirty="0" smtClean="0"/>
          </a:p>
          <a:p>
            <a:r>
              <a:rPr lang="en-CA" sz="2800" dirty="0" smtClean="0"/>
              <a:t>Different types of letters depending on what you want to convey</a:t>
            </a:r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</a:t>
            </a:r>
            <a:r>
              <a:rPr lang="en-CA" dirty="0"/>
              <a:t>A</a:t>
            </a:r>
            <a:r>
              <a:rPr lang="en-CA" dirty="0" smtClean="0"/>
              <a:t>re You </a:t>
            </a:r>
            <a:r>
              <a:rPr lang="en-CA" dirty="0"/>
              <a:t>L</a:t>
            </a:r>
            <a:r>
              <a:rPr lang="en-CA" dirty="0" smtClean="0"/>
              <a:t>earning </a:t>
            </a:r>
            <a:r>
              <a:rPr lang="en-CA" dirty="0"/>
              <a:t>T</a:t>
            </a:r>
            <a:r>
              <a:rPr lang="en-CA" dirty="0" smtClean="0"/>
              <a:t>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Memos, email and blogs make up the bulk of the correspondence done in industry.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Mastering these forms of communication directly increases job efficiency and effectiveness.</a:t>
            </a:r>
            <a:endParaRPr lang="en-CA" sz="2800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Types of Email/Memos/Letters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Positive</a:t>
            </a:r>
          </a:p>
          <a:p>
            <a:pPr lvl="1"/>
            <a:r>
              <a:rPr lang="en-CA" sz="2400" dirty="0" smtClean="0"/>
              <a:t>State good news right away</a:t>
            </a:r>
          </a:p>
          <a:p>
            <a:r>
              <a:rPr lang="en-CA" sz="2800" dirty="0" smtClean="0"/>
              <a:t>Negative</a:t>
            </a:r>
          </a:p>
          <a:p>
            <a:pPr lvl="1"/>
            <a:r>
              <a:rPr lang="en-US" sz="2400" dirty="0" smtClean="0"/>
              <a:t>Buffer the bad news, but still be clear </a:t>
            </a:r>
            <a:endParaRPr lang="en-CA" sz="2400" dirty="0" smtClean="0"/>
          </a:p>
          <a:p>
            <a:r>
              <a:rPr lang="en-CA" sz="2800" dirty="0" smtClean="0"/>
              <a:t>Neutral</a:t>
            </a:r>
          </a:p>
          <a:p>
            <a:pPr lvl="1"/>
            <a:r>
              <a:rPr lang="en-US" sz="2400" dirty="0" smtClean="0"/>
              <a:t>Be absolutely clear about your inquiry or response</a:t>
            </a:r>
            <a:endParaRPr lang="en-CA" sz="2400" dirty="0" smtClean="0"/>
          </a:p>
          <a:p>
            <a:r>
              <a:rPr lang="en-CA" sz="2800" dirty="0" smtClean="0"/>
              <a:t>Persuasive</a:t>
            </a:r>
          </a:p>
          <a:p>
            <a:pPr lvl="1"/>
            <a:r>
              <a:rPr lang="en-US" sz="2400" dirty="0" smtClean="0"/>
              <a:t>Convince reader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900" dirty="0"/>
              <a:t>Writing </a:t>
            </a:r>
            <a:r>
              <a:rPr lang="en-CA" sz="4900" dirty="0" smtClean="0"/>
              <a:t>Positive Business </a:t>
            </a:r>
            <a:r>
              <a:rPr lang="en-CA" sz="4900" dirty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Main rule: State good news immediately!</a:t>
            </a:r>
          </a:p>
          <a:p>
            <a:r>
              <a:rPr lang="en-CA" sz="2800" dirty="0" smtClean="0"/>
              <a:t>Abstract</a:t>
            </a:r>
          </a:p>
          <a:p>
            <a:pPr lvl="1"/>
            <a:r>
              <a:rPr lang="en-CA" sz="2400" dirty="0" smtClean="0"/>
              <a:t>Clear statement of good news you have to report</a:t>
            </a:r>
          </a:p>
          <a:p>
            <a:r>
              <a:rPr lang="en-CA" sz="2800" dirty="0" smtClean="0"/>
              <a:t>Body</a:t>
            </a:r>
          </a:p>
          <a:p>
            <a:pPr lvl="1"/>
            <a:r>
              <a:rPr lang="en-CA" sz="2400" dirty="0" smtClean="0"/>
              <a:t>Clarification of any questions reader may have</a:t>
            </a:r>
          </a:p>
          <a:p>
            <a:pPr lvl="1"/>
            <a:r>
              <a:rPr lang="en-CA" sz="2400" dirty="0" smtClean="0"/>
              <a:t>Qualification, if any, or the good news</a:t>
            </a:r>
          </a:p>
          <a:p>
            <a:r>
              <a:rPr lang="en-CA" sz="2800" dirty="0" smtClean="0"/>
              <a:t>Conclusion</a:t>
            </a:r>
          </a:p>
          <a:p>
            <a:pPr lvl="1"/>
            <a:r>
              <a:rPr lang="en-CA" sz="2400" dirty="0" smtClean="0"/>
              <a:t>Clear statement, if appropriate, of what next step should be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638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/>
              <a:t>Writing </a:t>
            </a:r>
            <a:r>
              <a:rPr lang="en-CA" sz="4400" dirty="0" smtClean="0"/>
              <a:t>Negative Business </a:t>
            </a:r>
            <a:r>
              <a:rPr lang="en-CA" sz="4400" dirty="0"/>
              <a:t>Messages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3300" dirty="0"/>
              <a:t>Main rule: </a:t>
            </a:r>
            <a:r>
              <a:rPr lang="en-CA" sz="3300" dirty="0" smtClean="0"/>
              <a:t>Buffer the bad news, but still be clear</a:t>
            </a:r>
            <a:endParaRPr lang="en-CA" sz="3300" dirty="0"/>
          </a:p>
          <a:p>
            <a:r>
              <a:rPr lang="en-CA" sz="3300" dirty="0"/>
              <a:t>Abstract</a:t>
            </a:r>
            <a:endParaRPr lang="en-CA" dirty="0"/>
          </a:p>
          <a:p>
            <a:pPr lvl="1"/>
            <a:r>
              <a:rPr lang="en-CA" dirty="0" smtClean="0"/>
              <a:t>General statement of purpose or appreciations – in an effort to find common bond or area of agreement</a:t>
            </a:r>
            <a:endParaRPr lang="en-CA" dirty="0"/>
          </a:p>
          <a:p>
            <a:r>
              <a:rPr lang="en-CA" sz="3300" dirty="0"/>
              <a:t>Body</a:t>
            </a:r>
          </a:p>
          <a:p>
            <a:pPr lvl="1"/>
            <a:r>
              <a:rPr lang="en-CA" dirty="0" smtClean="0"/>
              <a:t>Buffered yet clear statement of what cannot be done, with clear statement of reasons for negative news</a:t>
            </a:r>
          </a:p>
          <a:p>
            <a:pPr lvl="1"/>
            <a:r>
              <a:rPr lang="en-CA" dirty="0" smtClean="0"/>
              <a:t>Facts that support your views</a:t>
            </a:r>
            <a:endParaRPr lang="en-CA" dirty="0"/>
          </a:p>
          <a:p>
            <a:r>
              <a:rPr lang="en-CA" sz="3300" dirty="0"/>
              <a:t>Conclusion</a:t>
            </a:r>
          </a:p>
          <a:p>
            <a:pPr lvl="1"/>
            <a:r>
              <a:rPr lang="en-CA" dirty="0"/>
              <a:t>Clear statement, if appropriate, of </a:t>
            </a:r>
            <a:r>
              <a:rPr lang="en-CA" dirty="0" smtClean="0"/>
              <a:t>what will happen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400" dirty="0"/>
              <a:t>Writing </a:t>
            </a:r>
            <a:r>
              <a:rPr lang="en-CA" sz="4400" dirty="0" smtClean="0"/>
              <a:t>Neutral Business </a:t>
            </a:r>
            <a:r>
              <a:rPr lang="en-CA" sz="4400" dirty="0"/>
              <a:t>Messages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Main rule: </a:t>
            </a:r>
            <a:r>
              <a:rPr lang="en-CA" sz="2800" dirty="0" smtClean="0"/>
              <a:t>Be absolutely clear about your inquiry or response</a:t>
            </a:r>
            <a:endParaRPr lang="en-CA" sz="2800" dirty="0"/>
          </a:p>
          <a:p>
            <a:r>
              <a:rPr lang="en-CA" sz="2800" dirty="0"/>
              <a:t>Abstract</a:t>
            </a:r>
          </a:p>
          <a:p>
            <a:pPr lvl="1"/>
            <a:r>
              <a:rPr lang="en-CA" sz="2400" dirty="0" smtClean="0"/>
              <a:t>Precise purpose of message (e.g., request, invitation)</a:t>
            </a:r>
            <a:endParaRPr lang="en-CA" sz="2400" dirty="0"/>
          </a:p>
          <a:p>
            <a:r>
              <a:rPr lang="en-CA" sz="2800" dirty="0"/>
              <a:t>Body</a:t>
            </a:r>
          </a:p>
          <a:p>
            <a:pPr lvl="1"/>
            <a:r>
              <a:rPr lang="en-CA" sz="2400" dirty="0" smtClean="0"/>
              <a:t>Details that support the purpose statement</a:t>
            </a:r>
            <a:endParaRPr lang="en-CA" sz="2400" dirty="0"/>
          </a:p>
          <a:p>
            <a:r>
              <a:rPr lang="en-CA" sz="2800" dirty="0"/>
              <a:t>Conclusion</a:t>
            </a:r>
          </a:p>
          <a:p>
            <a:pPr lvl="1"/>
            <a:r>
              <a:rPr lang="en-CA" sz="2400" dirty="0" smtClean="0"/>
              <a:t>Description of actions that should occur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000" dirty="0" smtClean="0"/>
              <a:t>Writing Persuasive </a:t>
            </a:r>
            <a:r>
              <a:rPr lang="en-CA" sz="4000" dirty="0"/>
              <a:t>B</a:t>
            </a:r>
            <a:r>
              <a:rPr lang="en-CA" sz="4000" dirty="0" smtClean="0"/>
              <a:t>usiness </a:t>
            </a:r>
            <a:r>
              <a:rPr lang="en-CA" sz="4000" dirty="0"/>
              <a:t>M</a:t>
            </a:r>
            <a:r>
              <a:rPr lang="en-CA" sz="4000" dirty="0" smtClean="0"/>
              <a:t>essages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07680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Use the AIDA Model to organize your message</a:t>
            </a:r>
          </a:p>
          <a:p>
            <a:r>
              <a:rPr lang="en-CA" dirty="0" smtClean="0"/>
              <a:t>Attention</a:t>
            </a:r>
          </a:p>
          <a:p>
            <a:pPr lvl="1"/>
            <a:r>
              <a:rPr lang="en-CA" dirty="0" smtClean="0"/>
              <a:t>Encourage your audience to want to hear about your problem/idea/product.</a:t>
            </a:r>
          </a:p>
          <a:p>
            <a:r>
              <a:rPr lang="en-CA" dirty="0" smtClean="0"/>
              <a:t>Interest</a:t>
            </a:r>
          </a:p>
          <a:p>
            <a:pPr lvl="1"/>
            <a:r>
              <a:rPr lang="en-CA" dirty="0" smtClean="0"/>
              <a:t>Provide additional details that prompt audience members to imagine how the solution might benefit them</a:t>
            </a:r>
          </a:p>
          <a:p>
            <a:r>
              <a:rPr lang="en-CA" dirty="0" smtClean="0"/>
              <a:t>Desire</a:t>
            </a:r>
          </a:p>
          <a:p>
            <a:pPr lvl="1"/>
            <a:r>
              <a:rPr lang="en-CA" dirty="0" smtClean="0"/>
              <a:t>Help audience members embrace your idea by explaining how the change will benefit them and answer potential objections</a:t>
            </a:r>
          </a:p>
          <a:p>
            <a:r>
              <a:rPr lang="en-CA" dirty="0" smtClean="0"/>
              <a:t>Action</a:t>
            </a:r>
          </a:p>
          <a:p>
            <a:pPr lvl="1"/>
            <a:r>
              <a:rPr lang="en-CA" dirty="0" smtClean="0"/>
              <a:t>Suggest the specific action you want the audience to 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Website where entries are made in journal style and are recorded in reverse chronological order</a:t>
            </a:r>
          </a:p>
          <a:p>
            <a:r>
              <a:rPr lang="en-US" sz="3000" dirty="0" smtClean="0"/>
              <a:t>Usually include regular update on a topic</a:t>
            </a:r>
          </a:p>
          <a:p>
            <a:r>
              <a:rPr lang="en-US" sz="3000" dirty="0" smtClean="0"/>
              <a:t>Often personal with other people commenting</a:t>
            </a:r>
          </a:p>
          <a:p>
            <a:r>
              <a:rPr lang="en-US" sz="3000" dirty="0" smtClean="0"/>
              <a:t>Those written by experts can be of use</a:t>
            </a:r>
          </a:p>
          <a:p>
            <a:pPr lvl="1"/>
            <a:r>
              <a:rPr lang="en-US" sz="2600" dirty="0" smtClean="0"/>
              <a:t>Need to check the author/source</a:t>
            </a:r>
          </a:p>
          <a:p>
            <a:r>
              <a:rPr lang="en-US" sz="3000" dirty="0" smtClean="0"/>
              <a:t>Types</a:t>
            </a:r>
          </a:p>
          <a:p>
            <a:pPr lvl="1"/>
            <a:r>
              <a:rPr lang="en-US" sz="2600" dirty="0" smtClean="0"/>
              <a:t>Personal, Corporate, Genre, Media type, Device</a:t>
            </a:r>
          </a:p>
          <a:p>
            <a:r>
              <a:rPr lang="en-US" sz="3000" dirty="0" err="1" smtClean="0"/>
              <a:t>Microblogs</a:t>
            </a:r>
            <a:endParaRPr lang="en-US" sz="3000" dirty="0" smtClean="0"/>
          </a:p>
          <a:p>
            <a:pPr lvl="1"/>
            <a:r>
              <a:rPr lang="en-US" sz="2600" dirty="0" smtClean="0"/>
              <a:t>Twitter, identi.ca and others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Business Uses of Blogs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Project management and team communication</a:t>
            </a:r>
          </a:p>
          <a:p>
            <a:r>
              <a:rPr lang="en-CA" sz="2800" dirty="0" smtClean="0"/>
              <a:t>Company news</a:t>
            </a:r>
          </a:p>
          <a:p>
            <a:r>
              <a:rPr lang="en-CA" sz="2800" dirty="0" smtClean="0"/>
              <a:t>Customer support</a:t>
            </a:r>
          </a:p>
          <a:p>
            <a:r>
              <a:rPr lang="en-CA" sz="2800" dirty="0" smtClean="0"/>
              <a:t>Recruiting</a:t>
            </a:r>
          </a:p>
          <a:p>
            <a:r>
              <a:rPr lang="en-CA" sz="2800" dirty="0" smtClean="0"/>
              <a:t>Crisis communication</a:t>
            </a:r>
          </a:p>
          <a:p>
            <a:r>
              <a:rPr lang="en-CA" sz="2800" dirty="0" smtClean="0"/>
              <a:t>Brainstorming</a:t>
            </a:r>
          </a:p>
          <a:p>
            <a:r>
              <a:rPr lang="en-CA" sz="2800" dirty="0" smtClean="0"/>
              <a:t>Viral marketing</a:t>
            </a:r>
            <a:endParaRPr lang="en-CA" dirty="0" smtClean="0"/>
          </a:p>
          <a:p>
            <a:pPr marL="9144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Blogging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95456" cy="4680520"/>
          </a:xfrm>
        </p:spPr>
        <p:txBody>
          <a:bodyPr>
            <a:normAutofit lnSpcReduction="10000"/>
          </a:bodyPr>
          <a:lstStyle/>
          <a:p>
            <a:r>
              <a:rPr lang="en-CA" sz="2600" dirty="0" smtClean="0"/>
              <a:t>Defining the target audience for a blog can be challenging, but you still need to do it.  </a:t>
            </a:r>
          </a:p>
          <a:p>
            <a:pPr lvl="1"/>
            <a:r>
              <a:rPr lang="en-CA" sz="2200" dirty="0" smtClean="0"/>
              <a:t>You want an audience large enough to justify the time invested, but narrow enough that you can provide a clear focus.</a:t>
            </a:r>
          </a:p>
          <a:p>
            <a:r>
              <a:rPr lang="en-CA" sz="2600" dirty="0" smtClean="0"/>
              <a:t>Use a comfortable, personal writing style.  </a:t>
            </a:r>
          </a:p>
          <a:p>
            <a:pPr lvl="1"/>
            <a:r>
              <a:rPr lang="en-CA" sz="2200" dirty="0" smtClean="0"/>
              <a:t>Sloppy writing damages your credibility.</a:t>
            </a:r>
          </a:p>
          <a:p>
            <a:r>
              <a:rPr lang="en-CA" sz="2600" dirty="0" smtClean="0"/>
              <a:t>Keep it brief.</a:t>
            </a:r>
          </a:p>
          <a:p>
            <a:r>
              <a:rPr lang="en-CA" sz="2600" dirty="0" smtClean="0"/>
              <a:t>Don’t post anything you don’t want the entire world to see.</a:t>
            </a:r>
          </a:p>
          <a:p>
            <a:r>
              <a:rPr lang="en-CA" sz="2600" dirty="0" smtClean="0"/>
              <a:t>Write compelling, specific headlines.</a:t>
            </a:r>
          </a:p>
          <a:p>
            <a:r>
              <a:rPr lang="en-CA" sz="2600" dirty="0" smtClean="0"/>
              <a:t>Tag material to make it easy to find.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</a:t>
            </a:r>
            <a:r>
              <a:rPr lang="en-CA" dirty="0" smtClean="0"/>
              <a:t>odcasting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The process of recording audio or video files and distributing them online.</a:t>
            </a:r>
          </a:p>
          <a:p>
            <a:r>
              <a:rPr lang="en-CA" sz="2800" dirty="0" smtClean="0"/>
              <a:t>Uses of podcasting:	</a:t>
            </a:r>
          </a:p>
          <a:p>
            <a:pPr lvl="1"/>
            <a:r>
              <a:rPr lang="en-CA" sz="2400" dirty="0" smtClean="0"/>
              <a:t>Training</a:t>
            </a:r>
          </a:p>
          <a:p>
            <a:pPr lvl="1"/>
            <a:r>
              <a:rPr lang="en-CA" sz="2400" dirty="0" smtClean="0"/>
              <a:t>Marketing</a:t>
            </a:r>
          </a:p>
          <a:p>
            <a:pPr lvl="1"/>
            <a:r>
              <a:rPr lang="en-CA" sz="2400" dirty="0" smtClean="0"/>
              <a:t>Recruiting</a:t>
            </a:r>
          </a:p>
          <a:p>
            <a:pPr lvl="1"/>
            <a:r>
              <a:rPr lang="en-CA" sz="2400" dirty="0" smtClean="0"/>
              <a:t>Often go hand in hand with 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Podcasting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Don’t speak from a prepared script.  Speak from an outline and notes.</a:t>
            </a:r>
          </a:p>
          <a:p>
            <a:pPr lvl="1"/>
            <a:r>
              <a:rPr lang="en-CA" sz="2400" dirty="0" smtClean="0"/>
              <a:t>Podcasting is meant to have a conversational feel</a:t>
            </a:r>
          </a:p>
          <a:p>
            <a:r>
              <a:rPr lang="en-CA" sz="2800" dirty="0" smtClean="0"/>
              <a:t>Plan your podcast content carefully, since editing is more difficult</a:t>
            </a:r>
          </a:p>
          <a:p>
            <a:r>
              <a:rPr lang="en-CA" sz="2800" dirty="0" smtClean="0"/>
              <a:t>For basic podcasts, your computer/smartphone are probably all you need.</a:t>
            </a:r>
          </a:p>
          <a:p>
            <a:r>
              <a:rPr lang="en-CA" sz="2800" dirty="0" smtClean="0"/>
              <a:t>Free editing software can be found at </a:t>
            </a:r>
            <a:r>
              <a:rPr lang="en-CA" sz="2800" dirty="0" smtClean="0">
                <a:hlinkClick r:id="rId2"/>
              </a:rPr>
              <a:t>http://audacity.sourceforge.net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Definitions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Memorandum</a:t>
            </a:r>
          </a:p>
          <a:p>
            <a:pPr lvl="1"/>
            <a:r>
              <a:rPr lang="en-CA" sz="2400" dirty="0" smtClean="0"/>
              <a:t>A document written to one or more members of your organization usually covering only one point.  </a:t>
            </a:r>
          </a:p>
          <a:p>
            <a:pPr lvl="1"/>
            <a:r>
              <a:rPr lang="en-CA" sz="2400" dirty="0" smtClean="0"/>
              <a:t>Usually &lt;1 page.</a:t>
            </a:r>
          </a:p>
          <a:p>
            <a:pPr marL="393192" lvl="1" indent="0">
              <a:buNone/>
            </a:pPr>
            <a:endParaRPr lang="en-CA" sz="2400" dirty="0" smtClean="0"/>
          </a:p>
          <a:p>
            <a:r>
              <a:rPr lang="en-CA" sz="2800" dirty="0" smtClean="0"/>
              <a:t>Email</a:t>
            </a:r>
          </a:p>
          <a:p>
            <a:pPr lvl="1"/>
            <a:r>
              <a:rPr lang="en-CA" sz="2400" dirty="0" smtClean="0"/>
              <a:t>Informal document to internal or external audience.</a:t>
            </a:r>
          </a:p>
          <a:p>
            <a:pPr lvl="1"/>
            <a:r>
              <a:rPr lang="en-CA" sz="2400" dirty="0" smtClean="0"/>
              <a:t>Characterized by speed it is written and delivered.  </a:t>
            </a:r>
          </a:p>
          <a:p>
            <a:pPr lvl="1"/>
            <a:r>
              <a:rPr lang="en-CA" sz="2400" dirty="0" smtClean="0"/>
              <a:t>Can include formal attachments.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Wikis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Website that allows people to collaborate on topics</a:t>
            </a:r>
          </a:p>
          <a:p>
            <a:pPr lvl="1"/>
            <a:r>
              <a:rPr lang="en-US" sz="2400" dirty="0" smtClean="0"/>
              <a:t>Body of knowledge will grow with more people contributing</a:t>
            </a:r>
          </a:p>
          <a:p>
            <a:r>
              <a:rPr lang="en-US" sz="2800" dirty="0" smtClean="0"/>
              <a:t>Different people can add, delete and edit information</a:t>
            </a:r>
          </a:p>
          <a:p>
            <a:r>
              <a:rPr lang="en-US" sz="2800" dirty="0" smtClean="0"/>
              <a:t>Multiple pages are easily linked together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to Write Business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800" dirty="0" smtClean="0"/>
              <a:t>We are going to look at 4 things you can do to write successful messages:</a:t>
            </a:r>
          </a:p>
          <a:p>
            <a:pPr marL="514350" indent="-514350">
              <a:buAutoNum type="arabicPeriod"/>
            </a:pPr>
            <a:r>
              <a:rPr lang="en-CA" sz="2800" dirty="0" smtClean="0"/>
              <a:t>Adopt the “you” attitude</a:t>
            </a:r>
          </a:p>
          <a:p>
            <a:pPr marL="514350" indent="-514350">
              <a:buAutoNum type="arabicPeriod"/>
            </a:pPr>
            <a:r>
              <a:rPr lang="en-CA" sz="2800" dirty="0" smtClean="0"/>
              <a:t>Maintain standards of etiquette</a:t>
            </a:r>
          </a:p>
          <a:p>
            <a:pPr marL="514350" indent="-514350">
              <a:buAutoNum type="arabicPeriod"/>
            </a:pPr>
            <a:r>
              <a:rPr lang="en-CA" sz="2800" dirty="0" smtClean="0"/>
              <a:t>Emphasize the positive</a:t>
            </a:r>
          </a:p>
          <a:p>
            <a:pPr marL="514350" indent="-514350">
              <a:buAutoNum type="arabicPeriod"/>
            </a:pPr>
            <a:r>
              <a:rPr lang="en-CA" sz="2800" dirty="0" smtClean="0"/>
              <a:t>Select active or passive voice appropriately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Adopt the “You” Attitude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Write in terms of your audience’s wishes, interests and preferences.</a:t>
            </a:r>
          </a:p>
          <a:p>
            <a:r>
              <a:rPr lang="en-CA" sz="2800" dirty="0" smtClean="0"/>
              <a:t>Replace words that refer to yourself and your company with terms that refer to your audience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66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“You” Attitude </a:t>
            </a:r>
            <a:r>
              <a:rPr lang="en-CA" dirty="0"/>
              <a:t>E</a:t>
            </a:r>
            <a:r>
              <a:rPr lang="en-CA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Instead of “Tuesday is the only day that we can promise quick response to purchase order requests.”</a:t>
            </a:r>
          </a:p>
          <a:p>
            <a:pPr marL="0" indent="0">
              <a:buNone/>
            </a:pPr>
            <a:endParaRPr lang="en-CA" sz="2800" dirty="0" smtClean="0"/>
          </a:p>
          <a:p>
            <a:r>
              <a:rPr lang="en-CA" sz="2800" dirty="0" smtClean="0"/>
              <a:t>Becomes “If you need a quick response, please submit your purchase order requests on Tuesday.”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666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The “You” Attitude </a:t>
            </a:r>
            <a:r>
              <a:rPr lang="en-CA" dirty="0"/>
              <a:t>E</a:t>
            </a:r>
            <a:r>
              <a:rPr lang="en-CA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Instead of “We offer MP3 players with 50, 75 or 100 gigabytes of storage capacity.”</a:t>
            </a:r>
          </a:p>
          <a:p>
            <a:endParaRPr lang="en-CA" sz="2800" dirty="0" smtClean="0"/>
          </a:p>
          <a:p>
            <a:r>
              <a:rPr lang="en-CA" sz="2800" dirty="0" smtClean="0"/>
              <a:t>Becomes “You can choose an MP3 player with 50, 75 or 100 gigabytes of storage capacity”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96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3000" dirty="0" smtClean="0"/>
              <a:t>Rewrite these sentences to reflect the audience’s viewpoint:</a:t>
            </a:r>
          </a:p>
          <a:p>
            <a:pPr marL="514350" indent="-514350">
              <a:buAutoNum type="alphaLcParenR"/>
            </a:pPr>
            <a:r>
              <a:rPr lang="en-CA" sz="2800" dirty="0" smtClean="0"/>
              <a:t>We request that you use the order form supplied in the back of our catalogue</a:t>
            </a:r>
          </a:p>
          <a:p>
            <a:pPr marL="514350" indent="-514350">
              <a:buAutoNum type="alphaLcParenR"/>
            </a:pPr>
            <a:r>
              <a:rPr lang="en-CA" sz="2800" dirty="0" smtClean="0"/>
              <a:t>As requested, we are sending the refund for $25.</a:t>
            </a:r>
          </a:p>
          <a:p>
            <a:pPr marL="514350" indent="-514350">
              <a:buAutoNum type="alphaLcParenR"/>
            </a:pPr>
            <a:r>
              <a:rPr lang="en-CA" sz="2800" dirty="0" smtClean="0"/>
              <a:t>I am applying for the position of bookkeeper in your office.  I feel that my grades prove that I am bright and capable, and I think I can do a good job for you.</a:t>
            </a:r>
          </a:p>
          <a:p>
            <a:pPr marL="514350" indent="-514350">
              <a:buAutoNum type="alphaLcParenR"/>
            </a:pPr>
            <a:r>
              <a:rPr lang="en-CA" sz="2800" dirty="0" smtClean="0"/>
              <a:t>We want to get rid of all our 15 inch monitors to make room in our warehouse for the 19 inch screens.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19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Maintaining Standards of Etiquette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95456" cy="468052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Respect your audience</a:t>
            </a:r>
          </a:p>
          <a:p>
            <a:endParaRPr lang="en-CA" sz="2800" dirty="0" smtClean="0"/>
          </a:p>
          <a:p>
            <a:r>
              <a:rPr lang="en-CA" sz="2800" dirty="0" smtClean="0"/>
              <a:t>Although you may be tempted to be brutally frank, try to express facts in a kind and thoughtful manner.</a:t>
            </a:r>
          </a:p>
          <a:p>
            <a:endParaRPr lang="en-CA" sz="2800" dirty="0" smtClean="0"/>
          </a:p>
          <a:p>
            <a:r>
              <a:rPr lang="en-CA" sz="2800" dirty="0" smtClean="0"/>
              <a:t>Use extra tact when communicating with people higher up in the organization or outside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5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Etiquette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Instead of “Once again, you’ve managed to bring down the website through your incompetent programming.”</a:t>
            </a:r>
          </a:p>
          <a:p>
            <a:endParaRPr lang="en-CA" sz="2800" dirty="0" smtClean="0"/>
          </a:p>
          <a:p>
            <a:r>
              <a:rPr lang="en-CA" sz="2800" dirty="0" smtClean="0"/>
              <a:t>Becomes “Let’s review the last website update so that we can identify potential problems before the next update.”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773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Etiquette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Instead of “You’ve been sitting on our order for two weeks, and we need it now!”</a:t>
            </a:r>
          </a:p>
          <a:p>
            <a:endParaRPr lang="en-CA" sz="2800" dirty="0" smtClean="0"/>
          </a:p>
          <a:p>
            <a:r>
              <a:rPr lang="en-CA" sz="2800" dirty="0" smtClean="0"/>
              <a:t>Becomes “Our production schedules depend on timely delivery, but we have not yet received the order scheduled for delivery two weeks ago.  Please respond today with a firm delivery commitment.”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Emphasize the Positive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Don’t hide negative news, but look for the positive points to foster a good relationship.</a:t>
            </a:r>
          </a:p>
          <a:p>
            <a:endParaRPr lang="en-CA" sz="2800" dirty="0" smtClean="0"/>
          </a:p>
          <a:p>
            <a:r>
              <a:rPr lang="en-CA" sz="2800" dirty="0" smtClean="0"/>
              <a:t>Instead of “It is impossible to repair your laptop today.”</a:t>
            </a:r>
          </a:p>
          <a:p>
            <a:r>
              <a:rPr lang="en-CA" sz="2800" dirty="0" smtClean="0"/>
              <a:t>Becomes “Your computer can be ready by Tuesday.  Would you like a loaner until then?”</a:t>
            </a:r>
          </a:p>
        </p:txBody>
      </p:sp>
    </p:spTree>
    <p:extLst>
      <p:ext uri="{BB962C8B-B14F-4D97-AF65-F5344CB8AC3E}">
        <p14:creationId xmlns:p14="http://schemas.microsoft.com/office/powerpoint/2010/main" val="3387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Email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Different because of the speed and distribution</a:t>
            </a:r>
          </a:p>
          <a:p>
            <a:r>
              <a:rPr lang="en-CA" sz="2800" dirty="0" smtClean="0"/>
              <a:t>Can be more conversational</a:t>
            </a:r>
          </a:p>
          <a:p>
            <a:r>
              <a:rPr lang="en-CA" sz="2800" dirty="0" smtClean="0"/>
              <a:t>Reflection of today’s business world</a:t>
            </a:r>
          </a:p>
          <a:p>
            <a:pPr lvl="1"/>
            <a:r>
              <a:rPr lang="en-CA" sz="2400" dirty="0" smtClean="0"/>
              <a:t>Gets there quickly</a:t>
            </a:r>
          </a:p>
          <a:p>
            <a:pPr lvl="1"/>
            <a:r>
              <a:rPr lang="en-CA" sz="2400" dirty="0" smtClean="0"/>
              <a:t>Can be confirmed to have arrived</a:t>
            </a:r>
          </a:p>
          <a:p>
            <a:pPr lvl="1"/>
            <a:r>
              <a:rPr lang="en-CA" sz="2400" dirty="0" smtClean="0"/>
              <a:t>Can reply quickly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Emphasize the Positive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Instead of “I am tired of seeing so many errors in the customer service blog.”</a:t>
            </a:r>
          </a:p>
          <a:p>
            <a:endParaRPr lang="en-CA" dirty="0" smtClean="0"/>
          </a:p>
          <a:p>
            <a:r>
              <a:rPr lang="en-CA" dirty="0" smtClean="0"/>
              <a:t>Becomes “Proofreading your blog postings will help avoid embarrassing mistakes that erode confidence in our brand.”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5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000" dirty="0" smtClean="0"/>
              <a:t>Revise these sentences to emphasize the positive rather than the negative.</a:t>
            </a:r>
          </a:p>
          <a:p>
            <a:pPr marL="514350" indent="-514350">
              <a:buAutoNum type="alphaLcParenR"/>
            </a:pPr>
            <a:r>
              <a:rPr lang="en-CA" sz="3000" dirty="0" smtClean="0"/>
              <a:t>To avoid the loss of your credit rating, please remit payment within 10 days.</a:t>
            </a:r>
          </a:p>
          <a:p>
            <a:pPr marL="514350" indent="-514350">
              <a:buAutoNum type="alphaLcParenR"/>
            </a:pPr>
            <a:r>
              <a:rPr lang="en-CA" sz="3000" dirty="0" smtClean="0"/>
              <a:t>We don’t make refunds on returned merchandise that is opened.</a:t>
            </a:r>
          </a:p>
          <a:p>
            <a:pPr marL="514350" indent="-514350">
              <a:buAutoNum type="alphaLcParenR"/>
            </a:pPr>
            <a:r>
              <a:rPr lang="en-CA" sz="3000" dirty="0" smtClean="0"/>
              <a:t>You failed to specify the colour of the jacket that you ordered.</a:t>
            </a:r>
          </a:p>
          <a:p>
            <a:pPr marL="514350" indent="-514350">
              <a:buAutoNum type="alphaLcParenR"/>
            </a:pPr>
            <a:r>
              <a:rPr lang="en-CA" sz="3000" dirty="0" smtClean="0"/>
              <a:t>Because we are temporarily out of tablets, we won’t be able to ship your order for 10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</a:t>
            </a:r>
            <a:r>
              <a:rPr lang="en-CA" dirty="0" smtClean="0"/>
              <a:t>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 smtClean="0"/>
              <a:t>Revise these sentences to make them more courteous.</a:t>
            </a:r>
          </a:p>
          <a:p>
            <a:pPr marL="514350" indent="-514350">
              <a:buAutoNum type="alphaLcParenR"/>
            </a:pPr>
            <a:r>
              <a:rPr lang="en-CA" sz="2800" dirty="0" smtClean="0"/>
              <a:t>You claim that you mailed your cheque last Thursday, but we have not received it.</a:t>
            </a:r>
          </a:p>
          <a:p>
            <a:pPr marL="514350" indent="-514350">
              <a:buAutoNum type="alphaLcParenR"/>
            </a:pPr>
            <a:r>
              <a:rPr lang="en-CA" sz="2800" dirty="0" smtClean="0"/>
              <a:t>You neglected to sign the enclosed contract.</a:t>
            </a:r>
          </a:p>
          <a:p>
            <a:pPr marL="514350" indent="-514350">
              <a:buAutoNum type="alphaLcParenR"/>
            </a:pPr>
            <a:r>
              <a:rPr lang="en-CA" sz="2800" dirty="0" smtClean="0"/>
              <a:t>I received your letter, in which you assert that our shipment was three days late.</a:t>
            </a:r>
          </a:p>
          <a:p>
            <a:pPr marL="514350" indent="-514350">
              <a:buAutoNum type="alphaLcParenR"/>
            </a:pPr>
            <a:r>
              <a:rPr lang="en-CA" sz="2800" dirty="0" smtClean="0"/>
              <a:t>You failed to enclose your instructions for your new will.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Selecting Active or Passive </a:t>
            </a:r>
            <a:r>
              <a:rPr lang="en-CA" dirty="0"/>
              <a:t>V</a:t>
            </a:r>
            <a:r>
              <a:rPr lang="en-CA" dirty="0" smtClean="0"/>
              <a:t>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The choice of active or passive voice affects the tone of your message.  </a:t>
            </a:r>
          </a:p>
          <a:p>
            <a:r>
              <a:rPr lang="en-CA" sz="2800" dirty="0" smtClean="0"/>
              <a:t>Active voice</a:t>
            </a:r>
          </a:p>
          <a:p>
            <a:pPr lvl="1"/>
            <a:r>
              <a:rPr lang="en-CA" sz="2400" dirty="0" smtClean="0"/>
              <a:t>The subject performs the action and the object receives the action.</a:t>
            </a:r>
          </a:p>
          <a:p>
            <a:pPr lvl="1"/>
            <a:r>
              <a:rPr lang="en-CA" sz="2400" dirty="0" smtClean="0"/>
              <a:t>“Jody sent the email message”</a:t>
            </a:r>
            <a:endParaRPr lang="en-US" sz="2400" dirty="0" smtClean="0"/>
          </a:p>
          <a:p>
            <a:r>
              <a:rPr lang="en-CA" sz="2800" dirty="0" smtClean="0"/>
              <a:t>Passive voice</a:t>
            </a:r>
          </a:p>
          <a:p>
            <a:pPr lvl="1"/>
            <a:r>
              <a:rPr lang="en-CA" sz="2400" dirty="0" smtClean="0"/>
              <a:t>The subject receives the action</a:t>
            </a:r>
          </a:p>
          <a:p>
            <a:pPr lvl="1"/>
            <a:r>
              <a:rPr lang="en-CA" sz="2400" dirty="0" smtClean="0"/>
              <a:t>“The email message was sent by Jody.”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552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Selecting Active or Passive </a:t>
            </a:r>
            <a:r>
              <a:rPr lang="en-CA" dirty="0"/>
              <a:t>V</a:t>
            </a:r>
            <a:r>
              <a:rPr lang="en-CA" dirty="0" smtClean="0"/>
              <a:t>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Active voice makes writing more direct, livelier and easier to read.</a:t>
            </a:r>
          </a:p>
          <a:p>
            <a:r>
              <a:rPr lang="en-CA" sz="2800" dirty="0" smtClean="0"/>
              <a:t>Passive voice can be lengthy and vague.</a:t>
            </a:r>
          </a:p>
          <a:p>
            <a:r>
              <a:rPr lang="en-CA" sz="2800" dirty="0" smtClean="0"/>
              <a:t>Usually, active voice is the best choice.</a:t>
            </a:r>
          </a:p>
          <a:p>
            <a:r>
              <a:rPr lang="en-CA" sz="2800" dirty="0" smtClean="0"/>
              <a:t>Passive voice is useful when you want to:</a:t>
            </a:r>
          </a:p>
          <a:p>
            <a:pPr lvl="1"/>
            <a:r>
              <a:rPr lang="en-CA" sz="2400" dirty="0" smtClean="0"/>
              <a:t>Be diplomatic about pointing out a problem/error</a:t>
            </a:r>
          </a:p>
          <a:p>
            <a:pPr lvl="1"/>
            <a:r>
              <a:rPr lang="en-CA" sz="2400" dirty="0" smtClean="0"/>
              <a:t>Point out what’s being done without attributing blame</a:t>
            </a:r>
          </a:p>
          <a:p>
            <a:pPr lvl="1"/>
            <a:r>
              <a:rPr lang="en-CA" sz="2400" dirty="0" smtClean="0"/>
              <a:t>Avoid personal pronouns (I/we) in order to create an objective tone.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909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Passive: “Legal problems are created by this contract.”</a:t>
            </a:r>
          </a:p>
          <a:p>
            <a:r>
              <a:rPr lang="en-CA" sz="2800" dirty="0" smtClean="0"/>
              <a:t>Active: This contract creates legal problems.”</a:t>
            </a:r>
          </a:p>
          <a:p>
            <a:pPr lvl="1"/>
            <a:r>
              <a:rPr lang="en-CA" sz="2400" dirty="0" smtClean="0"/>
              <a:t>Active better</a:t>
            </a:r>
          </a:p>
          <a:p>
            <a:pPr lvl="1"/>
            <a:endParaRPr lang="en-CA" sz="2400" dirty="0"/>
          </a:p>
          <a:p>
            <a:r>
              <a:rPr lang="en-CA" sz="2800" dirty="0" smtClean="0"/>
              <a:t>Active: “You lost the shipment.”</a:t>
            </a:r>
          </a:p>
          <a:p>
            <a:r>
              <a:rPr lang="en-CA" sz="2800" dirty="0" smtClean="0"/>
              <a:t>Passive: “The shipment was lost.”</a:t>
            </a:r>
          </a:p>
          <a:p>
            <a:pPr lvl="1"/>
            <a:r>
              <a:rPr lang="en-CA" sz="2400" dirty="0" smtClean="0"/>
              <a:t>Passive better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876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</a:t>
            </a:r>
            <a:r>
              <a:rPr lang="en-CA" dirty="0" smtClean="0"/>
              <a:t>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3000" dirty="0" smtClean="0"/>
              <a:t>Rewrite these sentences so that they are active rather than passive.</a:t>
            </a:r>
          </a:p>
          <a:p>
            <a:pPr marL="514350" indent="-514350">
              <a:buAutoNum type="alphaLcParenR"/>
            </a:pPr>
            <a:r>
              <a:rPr lang="en-CA" sz="3000" dirty="0" smtClean="0"/>
              <a:t>The raw data are submitted to the data processing division by the sales representative each Friday.</a:t>
            </a:r>
          </a:p>
          <a:p>
            <a:pPr marL="514350" indent="-514350">
              <a:buAutoNum type="alphaLcParenR"/>
            </a:pPr>
            <a:r>
              <a:rPr lang="en-CA" sz="3000" dirty="0" smtClean="0"/>
              <a:t>High profits are publicized by management.</a:t>
            </a:r>
          </a:p>
          <a:p>
            <a:pPr marL="514350" indent="-514350">
              <a:buAutoNum type="alphaLcParenR"/>
            </a:pPr>
            <a:r>
              <a:rPr lang="en-CA" sz="3000" dirty="0" smtClean="0"/>
              <a:t>The policies announced in the directive were implemented by the staff.</a:t>
            </a:r>
          </a:p>
          <a:p>
            <a:pPr marL="514350" indent="-514350">
              <a:buAutoNum type="alphaLcParenR"/>
            </a:pPr>
            <a:r>
              <a:rPr lang="en-CA" sz="3000" dirty="0" smtClean="0"/>
              <a:t>Our computers are serviced by Santee Company.</a:t>
            </a:r>
          </a:p>
          <a:p>
            <a:pPr marL="514350" indent="-514350">
              <a:buAutoNum type="alphaLcParenR"/>
            </a:pPr>
            <a:r>
              <a:rPr lang="en-CA" sz="3000" dirty="0" smtClean="0"/>
              <a:t>The employees were represented by Janet.</a:t>
            </a:r>
          </a:p>
          <a:p>
            <a:pPr marL="514350" indent="-514350">
              <a:buAutoNum type="alphaLcParenR"/>
            </a:pPr>
            <a:r>
              <a:rPr lang="en-CA" sz="3000" dirty="0" smtClean="0"/>
              <a:t>Updates to the company website will be conducted by our lead computer technician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Email – Bad as Well 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NOT private</a:t>
            </a:r>
          </a:p>
          <a:p>
            <a:r>
              <a:rPr lang="en-CA" sz="2800" dirty="0" smtClean="0"/>
              <a:t>Can be forwarded on to multiple people</a:t>
            </a:r>
          </a:p>
          <a:p>
            <a:r>
              <a:rPr lang="en-CA" sz="2800" dirty="0" smtClean="0"/>
              <a:t>Less formal and less demanding</a:t>
            </a:r>
          </a:p>
          <a:p>
            <a:r>
              <a:rPr lang="en-CA" sz="2800" dirty="0" smtClean="0"/>
              <a:t>Casual writing style</a:t>
            </a:r>
          </a:p>
          <a:p>
            <a:r>
              <a:rPr lang="en-CA" sz="2800" dirty="0" smtClean="0"/>
              <a:t>Abbreviations and language of its own</a:t>
            </a:r>
          </a:p>
          <a:p>
            <a:r>
              <a:rPr lang="en-CA" sz="2800" dirty="0" smtClean="0"/>
              <a:t>Sent too quickly</a:t>
            </a:r>
          </a:p>
          <a:p>
            <a:r>
              <a:rPr lang="en-CA" sz="2800" dirty="0" smtClean="0"/>
              <a:t>Emotions can interfere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Email ABC Format - Abstract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Casual, friendly greeting if justified by relationship </a:t>
            </a:r>
          </a:p>
          <a:p>
            <a:r>
              <a:rPr lang="en-US" sz="2800" dirty="0" smtClean="0"/>
              <a:t>Short, clear statement of purpose for writing </a:t>
            </a:r>
            <a:endParaRPr lang="en-CA" sz="2800" dirty="0" smtClean="0"/>
          </a:p>
          <a:p>
            <a:r>
              <a:rPr lang="en-US" sz="2800" dirty="0" smtClean="0"/>
              <a:t>List of main topics covered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Email ABC Format - Body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Supporting information </a:t>
            </a:r>
          </a:p>
          <a:p>
            <a:r>
              <a:rPr lang="en-US" sz="2800" dirty="0" smtClean="0"/>
              <a:t>Short paragraphs that start with main ideas </a:t>
            </a:r>
          </a:p>
          <a:p>
            <a:r>
              <a:rPr lang="en-US" sz="2800" dirty="0" smtClean="0"/>
              <a:t>Headings and Lists</a:t>
            </a:r>
            <a:endParaRPr lang="en-CA" sz="2800" dirty="0" smtClean="0"/>
          </a:p>
          <a:p>
            <a:r>
              <a:rPr lang="en-US" sz="2800" dirty="0" smtClean="0"/>
              <a:t>Abbreviations and jargon only when understood by all readers</a:t>
            </a:r>
          </a:p>
          <a:p>
            <a:r>
              <a:rPr lang="en-US" sz="2800" dirty="0" smtClean="0"/>
              <a:t>Harder to read on a screen, so make sure that it can be easily read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Email ABC Format - Conclusion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Summary of main point </a:t>
            </a:r>
          </a:p>
          <a:p>
            <a:r>
              <a:rPr lang="en-US" sz="2800" dirty="0" smtClean="0"/>
              <a:t>Recommendations for what comes next 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Email Guidelines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Don’t forget to fill in the subject line!</a:t>
            </a:r>
          </a:p>
          <a:p>
            <a:r>
              <a:rPr lang="en-US" sz="2800" dirty="0" smtClean="0"/>
              <a:t>Focus on one main subject in a message</a:t>
            </a:r>
          </a:p>
          <a:p>
            <a:pPr lvl="1"/>
            <a:r>
              <a:rPr lang="en-US" sz="2400" dirty="0" smtClean="0"/>
              <a:t>State subject clearly in subject line </a:t>
            </a:r>
          </a:p>
          <a:p>
            <a:r>
              <a:rPr lang="en-CA" sz="2800" dirty="0" smtClean="0"/>
              <a:t>Use a positive conversational style </a:t>
            </a:r>
          </a:p>
          <a:p>
            <a:pPr lvl="1"/>
            <a:r>
              <a:rPr lang="en-CA" sz="2400" dirty="0" smtClean="0"/>
              <a:t>Casual is usually okay; like phone conversation</a:t>
            </a:r>
          </a:p>
          <a:p>
            <a:pPr lvl="1"/>
            <a:r>
              <a:rPr lang="en-CA" sz="2400" dirty="0" smtClean="0"/>
              <a:t>Slang &amp; fragments okay but be careful</a:t>
            </a:r>
          </a:p>
          <a:p>
            <a:pPr lvl="1"/>
            <a:r>
              <a:rPr lang="en-CA" sz="2400" dirty="0" smtClean="0"/>
              <a:t>Avoid negative or angry tone</a:t>
            </a:r>
          </a:p>
          <a:p>
            <a:pPr lvl="1"/>
            <a:r>
              <a:rPr lang="en-CA" sz="2400" dirty="0" smtClean="0"/>
              <a:t>Formal style may be more appropriate by times</a:t>
            </a:r>
          </a:p>
          <a:p>
            <a:r>
              <a:rPr lang="en-CA" sz="2800" dirty="0"/>
              <a:t>Use complete sentences, with proper grammar/punctuation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raBlue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SandraBlueTheme</Template>
  <TotalTime>9009</TotalTime>
  <Words>2380</Words>
  <Application>Microsoft Office PowerPoint</Application>
  <PresentationFormat>On-screen Show (4:3)</PresentationFormat>
  <Paragraphs>348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Constantia</vt:lpstr>
      <vt:lpstr>Franklin Gothic Book</vt:lpstr>
      <vt:lpstr>Wingdings 2</vt:lpstr>
      <vt:lpstr>SandraBlueTheme</vt:lpstr>
      <vt:lpstr>Writing Business Messages:  Email, Letters, Memos, Blogs, Podcasts</vt:lpstr>
      <vt:lpstr>Why Are You Learning This?</vt:lpstr>
      <vt:lpstr>Definitions</vt:lpstr>
      <vt:lpstr>Email</vt:lpstr>
      <vt:lpstr>Email – Bad as Well </vt:lpstr>
      <vt:lpstr>Email ABC Format - Abstract</vt:lpstr>
      <vt:lpstr>Email ABC Format - Body</vt:lpstr>
      <vt:lpstr>Email ABC Format - Conclusion</vt:lpstr>
      <vt:lpstr>Email Guidelines</vt:lpstr>
      <vt:lpstr>Email Guidelines</vt:lpstr>
      <vt:lpstr>Email Guidelines</vt:lpstr>
      <vt:lpstr>Memos – Header Lines</vt:lpstr>
      <vt:lpstr>Memos – Header Lines </vt:lpstr>
      <vt:lpstr>Memo Text - Abstract</vt:lpstr>
      <vt:lpstr>Memo Text - Body</vt:lpstr>
      <vt:lpstr>Memo Text – Conclusion</vt:lpstr>
      <vt:lpstr>Memo Guidelines</vt:lpstr>
      <vt:lpstr>Memo Guidelines</vt:lpstr>
      <vt:lpstr>Letters</vt:lpstr>
      <vt:lpstr>Types of Email/Memos/Letters</vt:lpstr>
      <vt:lpstr>Writing Positive Business Messages</vt:lpstr>
      <vt:lpstr>Writing Negative Business Messages</vt:lpstr>
      <vt:lpstr>Writing Neutral Business Messages</vt:lpstr>
      <vt:lpstr>Writing Persuasive Business Messages</vt:lpstr>
      <vt:lpstr>Blogs</vt:lpstr>
      <vt:lpstr>Business Uses of Blogs</vt:lpstr>
      <vt:lpstr>Blogging Tips</vt:lpstr>
      <vt:lpstr>Podcasting</vt:lpstr>
      <vt:lpstr>Podcasting Tips</vt:lpstr>
      <vt:lpstr>Wikis</vt:lpstr>
      <vt:lpstr>How to Write Business Messages</vt:lpstr>
      <vt:lpstr>Adopt the “You” Attitude</vt:lpstr>
      <vt:lpstr>The “You” Attitude Examples</vt:lpstr>
      <vt:lpstr>The “You” Attitude Examples</vt:lpstr>
      <vt:lpstr>Exercise</vt:lpstr>
      <vt:lpstr>Maintaining Standards of Etiquette</vt:lpstr>
      <vt:lpstr>Etiquette Examples</vt:lpstr>
      <vt:lpstr>Etiquette Examples</vt:lpstr>
      <vt:lpstr>Emphasize the Positive</vt:lpstr>
      <vt:lpstr>Emphasize the Positive</vt:lpstr>
      <vt:lpstr>Exercises</vt:lpstr>
      <vt:lpstr>Exercises</vt:lpstr>
      <vt:lpstr>Selecting Active or Passive Voice</vt:lpstr>
      <vt:lpstr>Selecting Active or Passive Voice</vt:lpstr>
      <vt:lpstr>Examples</vt:lpstr>
      <vt:lpstr>Exercises</vt:lpstr>
    </vt:vector>
  </TitlesOfParts>
  <Company>Up In The Air Enterprises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Sandra Stark</dc:creator>
  <cp:lastModifiedBy>Philip Dumaresq</cp:lastModifiedBy>
  <cp:revision>124</cp:revision>
  <dcterms:created xsi:type="dcterms:W3CDTF">2007-08-16T02:01:34Z</dcterms:created>
  <dcterms:modified xsi:type="dcterms:W3CDTF">2016-04-10T14:08:20Z</dcterms:modified>
</cp:coreProperties>
</file>