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3" r:id="rId1"/>
  </p:sldMasterIdLst>
  <p:notesMasterIdLst>
    <p:notesMasterId r:id="rId26"/>
  </p:notesMasterIdLst>
  <p:sldIdLst>
    <p:sldId id="270" r:id="rId2"/>
    <p:sldId id="271" r:id="rId3"/>
    <p:sldId id="272" r:id="rId4"/>
    <p:sldId id="273" r:id="rId5"/>
    <p:sldId id="295" r:id="rId6"/>
    <p:sldId id="294" r:id="rId7"/>
    <p:sldId id="298" r:id="rId8"/>
    <p:sldId id="274" r:id="rId9"/>
    <p:sldId id="275" r:id="rId10"/>
    <p:sldId id="276" r:id="rId11"/>
    <p:sldId id="277" r:id="rId12"/>
    <p:sldId id="278" r:id="rId13"/>
    <p:sldId id="281" r:id="rId14"/>
    <p:sldId id="282" r:id="rId15"/>
    <p:sldId id="283" r:id="rId16"/>
    <p:sldId id="284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</p:sldIdLst>
  <p:sldSz cx="9144000" cy="6858000" type="screen4x3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 autoAdjust="0"/>
    <p:restoredTop sz="81743" autoAdjust="0"/>
  </p:normalViewPr>
  <p:slideViewPr>
    <p:cSldViewPr>
      <p:cViewPr varScale="1">
        <p:scale>
          <a:sx n="56" d="100"/>
          <a:sy n="56" d="100"/>
        </p:scale>
        <p:origin x="15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-1476" y="-96"/>
      </p:cViewPr>
      <p:guideLst>
        <p:guide orient="horz" pos="289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3FC422-419C-4DCD-B021-831B8BE3C0AA}" type="doc">
      <dgm:prSet loTypeId="urn:microsoft.com/office/officeart/2005/8/layout/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A92B5DD7-8C55-447E-A0F9-02C5AA76C0BC}">
      <dgm:prSet phldrT="[Text]"/>
      <dgm:spPr/>
      <dgm:t>
        <a:bodyPr/>
        <a:lstStyle/>
        <a:p>
          <a:r>
            <a:rPr lang="en-CA" dirty="0" smtClean="0"/>
            <a:t>Determine Purpose</a:t>
          </a:r>
          <a:endParaRPr lang="en-CA" dirty="0"/>
        </a:p>
      </dgm:t>
    </dgm:pt>
    <dgm:pt modelId="{F14FFE2A-A91B-43CC-8733-3826EFCC9D97}" type="parTrans" cxnId="{1AD26A4F-FDDF-49E7-8721-622D1EFB424E}">
      <dgm:prSet/>
      <dgm:spPr/>
      <dgm:t>
        <a:bodyPr/>
        <a:lstStyle/>
        <a:p>
          <a:endParaRPr lang="en-CA"/>
        </a:p>
      </dgm:t>
    </dgm:pt>
    <dgm:pt modelId="{F3498998-C668-44BF-8669-4A473B905EAA}" type="sibTrans" cxnId="{1AD26A4F-FDDF-49E7-8721-622D1EFB424E}">
      <dgm:prSet/>
      <dgm:spPr/>
      <dgm:t>
        <a:bodyPr/>
        <a:lstStyle/>
        <a:p>
          <a:endParaRPr lang="en-CA"/>
        </a:p>
      </dgm:t>
    </dgm:pt>
    <dgm:pt modelId="{3189B4BD-336C-4074-80DC-8E33E6E234D1}">
      <dgm:prSet phldrT="[Text]"/>
      <dgm:spPr/>
      <dgm:t>
        <a:bodyPr/>
        <a:lstStyle/>
        <a:p>
          <a:r>
            <a:rPr lang="en-CA" dirty="0" smtClean="0"/>
            <a:t>Analyze Readers </a:t>
          </a:r>
          <a:endParaRPr lang="en-CA" dirty="0"/>
        </a:p>
      </dgm:t>
    </dgm:pt>
    <dgm:pt modelId="{7B6B1F12-CD8F-4D80-B7E6-FD7E4A22B89F}" type="parTrans" cxnId="{A38368A1-006A-4C37-B31B-8A9A0E4AF8EB}">
      <dgm:prSet/>
      <dgm:spPr/>
      <dgm:t>
        <a:bodyPr/>
        <a:lstStyle/>
        <a:p>
          <a:endParaRPr lang="en-CA"/>
        </a:p>
      </dgm:t>
    </dgm:pt>
    <dgm:pt modelId="{4E8DAE10-BF8D-48E9-A691-E1CBC570CB69}" type="sibTrans" cxnId="{A38368A1-006A-4C37-B31B-8A9A0E4AF8EB}">
      <dgm:prSet/>
      <dgm:spPr/>
      <dgm:t>
        <a:bodyPr/>
        <a:lstStyle/>
        <a:p>
          <a:endParaRPr lang="en-CA"/>
        </a:p>
      </dgm:t>
    </dgm:pt>
    <dgm:pt modelId="{3D2622C2-9D4A-4783-84B4-B920C1A010F0}">
      <dgm:prSet phldrT="[Text]"/>
      <dgm:spPr/>
      <dgm:t>
        <a:bodyPr/>
        <a:lstStyle/>
        <a:p>
          <a:r>
            <a:rPr lang="en-CA" dirty="0" smtClean="0"/>
            <a:t>Collect Research</a:t>
          </a:r>
          <a:endParaRPr lang="en-CA" dirty="0"/>
        </a:p>
      </dgm:t>
    </dgm:pt>
    <dgm:pt modelId="{E54AF820-4145-4FA4-8830-D7B65BB3A5C3}" type="parTrans" cxnId="{C1ED6E0B-DE90-4BD9-9E5D-34D29057995D}">
      <dgm:prSet/>
      <dgm:spPr/>
      <dgm:t>
        <a:bodyPr/>
        <a:lstStyle/>
        <a:p>
          <a:endParaRPr lang="en-CA"/>
        </a:p>
      </dgm:t>
    </dgm:pt>
    <dgm:pt modelId="{39935F34-0A6B-4B3F-92CB-4E0A6C08B8FE}" type="sibTrans" cxnId="{C1ED6E0B-DE90-4BD9-9E5D-34D29057995D}">
      <dgm:prSet/>
      <dgm:spPr/>
      <dgm:t>
        <a:bodyPr/>
        <a:lstStyle/>
        <a:p>
          <a:endParaRPr lang="en-CA"/>
        </a:p>
      </dgm:t>
    </dgm:pt>
    <dgm:pt modelId="{74EE9330-8F00-4092-B318-39047C85B36F}">
      <dgm:prSet phldrT="[Text]"/>
      <dgm:spPr/>
      <dgm:t>
        <a:bodyPr/>
        <a:lstStyle/>
        <a:p>
          <a:r>
            <a:rPr lang="en-CA" dirty="0" smtClean="0"/>
            <a:t>Complete Outline</a:t>
          </a:r>
          <a:endParaRPr lang="en-CA" dirty="0"/>
        </a:p>
      </dgm:t>
    </dgm:pt>
    <dgm:pt modelId="{9242C325-AFC5-497E-98B4-DB0C60B4CD72}" type="parTrans" cxnId="{B11FD6B8-DEA8-459A-80F8-7E785DA5AC6C}">
      <dgm:prSet/>
      <dgm:spPr/>
      <dgm:t>
        <a:bodyPr/>
        <a:lstStyle/>
        <a:p>
          <a:endParaRPr lang="en-CA"/>
        </a:p>
      </dgm:t>
    </dgm:pt>
    <dgm:pt modelId="{AE86D66A-F524-4131-9EFE-DBB59978B2AE}" type="sibTrans" cxnId="{B11FD6B8-DEA8-459A-80F8-7E785DA5AC6C}">
      <dgm:prSet/>
      <dgm:spPr/>
      <dgm:t>
        <a:bodyPr/>
        <a:lstStyle/>
        <a:p>
          <a:endParaRPr lang="en-CA"/>
        </a:p>
      </dgm:t>
    </dgm:pt>
    <dgm:pt modelId="{CBC50992-2A6E-456B-B92E-1AEF8FD377E5}">
      <dgm:prSet phldrT="[Text]"/>
      <dgm:spPr/>
      <dgm:t>
        <a:bodyPr/>
        <a:lstStyle/>
        <a:p>
          <a:r>
            <a:rPr lang="en-CA" dirty="0" smtClean="0"/>
            <a:t>Write Initial Drafts</a:t>
          </a:r>
          <a:endParaRPr lang="en-CA" dirty="0"/>
        </a:p>
      </dgm:t>
    </dgm:pt>
    <dgm:pt modelId="{88467718-700F-4884-BAAE-C929DF625537}" type="parTrans" cxnId="{59EF93BA-C170-46FB-BB91-2F45D3918D91}">
      <dgm:prSet/>
      <dgm:spPr/>
      <dgm:t>
        <a:bodyPr/>
        <a:lstStyle/>
        <a:p>
          <a:endParaRPr lang="en-CA"/>
        </a:p>
      </dgm:t>
    </dgm:pt>
    <dgm:pt modelId="{7551C5AA-12C4-4739-BD16-BE4446DF1E9C}" type="sibTrans" cxnId="{59EF93BA-C170-46FB-BB91-2F45D3918D91}">
      <dgm:prSet/>
      <dgm:spPr/>
      <dgm:t>
        <a:bodyPr/>
        <a:lstStyle/>
        <a:p>
          <a:endParaRPr lang="en-CA"/>
        </a:p>
      </dgm:t>
    </dgm:pt>
    <dgm:pt modelId="{DCE03F46-A461-4D33-9306-BDDBD81A6484}">
      <dgm:prSet phldrT="[Text]"/>
      <dgm:spPr/>
      <dgm:t>
        <a:bodyPr/>
        <a:lstStyle/>
        <a:p>
          <a:r>
            <a:rPr lang="en-CA" dirty="0" smtClean="0"/>
            <a:t>Adjust Content</a:t>
          </a:r>
          <a:endParaRPr lang="en-CA" dirty="0"/>
        </a:p>
      </dgm:t>
    </dgm:pt>
    <dgm:pt modelId="{71DBF51A-5EEF-4177-8E83-3FDE8A473D80}" type="parTrans" cxnId="{6A31E0C9-D985-42B6-8AC0-9DACD7B49B88}">
      <dgm:prSet/>
      <dgm:spPr/>
      <dgm:t>
        <a:bodyPr/>
        <a:lstStyle/>
        <a:p>
          <a:endParaRPr lang="en-CA"/>
        </a:p>
      </dgm:t>
    </dgm:pt>
    <dgm:pt modelId="{30C68B29-EF59-4A5A-A449-6445A94D2C24}" type="sibTrans" cxnId="{6A31E0C9-D985-42B6-8AC0-9DACD7B49B88}">
      <dgm:prSet/>
      <dgm:spPr/>
      <dgm:t>
        <a:bodyPr/>
        <a:lstStyle/>
        <a:p>
          <a:endParaRPr lang="en-CA"/>
        </a:p>
      </dgm:t>
    </dgm:pt>
    <dgm:pt modelId="{1F73E80A-AFC7-483D-AF22-4FF7AF4A838C}">
      <dgm:prSet phldrT="[Text]"/>
      <dgm:spPr/>
      <dgm:t>
        <a:bodyPr/>
        <a:lstStyle/>
        <a:p>
          <a:r>
            <a:rPr lang="en-CA" dirty="0" smtClean="0"/>
            <a:t>Edit For Style</a:t>
          </a:r>
          <a:endParaRPr lang="en-CA" dirty="0"/>
        </a:p>
      </dgm:t>
    </dgm:pt>
    <dgm:pt modelId="{6C5FDE44-5C33-4CCF-8FFF-09E8AF0C7137}" type="parTrans" cxnId="{8F55074D-19CA-4242-8EEA-255454CA6F55}">
      <dgm:prSet/>
      <dgm:spPr/>
      <dgm:t>
        <a:bodyPr/>
        <a:lstStyle/>
        <a:p>
          <a:endParaRPr lang="en-CA"/>
        </a:p>
      </dgm:t>
    </dgm:pt>
    <dgm:pt modelId="{AF7FFC8C-E68A-4326-97E2-E843B4BD7900}" type="sibTrans" cxnId="{8F55074D-19CA-4242-8EEA-255454CA6F55}">
      <dgm:prSet/>
      <dgm:spPr/>
      <dgm:t>
        <a:bodyPr/>
        <a:lstStyle/>
        <a:p>
          <a:endParaRPr lang="en-CA"/>
        </a:p>
      </dgm:t>
    </dgm:pt>
    <dgm:pt modelId="{A8C4BECF-A334-41A7-A160-43606FDDF28F}">
      <dgm:prSet phldrT="[Text]"/>
      <dgm:spPr/>
      <dgm:t>
        <a:bodyPr/>
        <a:lstStyle/>
        <a:p>
          <a:r>
            <a:rPr lang="en-CA" dirty="0" smtClean="0"/>
            <a:t>Edit for Grammar</a:t>
          </a:r>
          <a:endParaRPr lang="en-CA" dirty="0"/>
        </a:p>
      </dgm:t>
    </dgm:pt>
    <dgm:pt modelId="{79E64049-16FF-4BA1-AA34-259A8CE9B835}" type="parTrans" cxnId="{5116671B-D75A-4891-A6FC-65659DBD6798}">
      <dgm:prSet/>
      <dgm:spPr/>
      <dgm:t>
        <a:bodyPr/>
        <a:lstStyle/>
        <a:p>
          <a:endParaRPr lang="en-CA"/>
        </a:p>
      </dgm:t>
    </dgm:pt>
    <dgm:pt modelId="{49B9F380-5C47-4827-ADD8-6C42237AC857}" type="sibTrans" cxnId="{5116671B-D75A-4891-A6FC-65659DBD6798}">
      <dgm:prSet/>
      <dgm:spPr/>
      <dgm:t>
        <a:bodyPr/>
        <a:lstStyle/>
        <a:p>
          <a:endParaRPr lang="en-CA"/>
        </a:p>
      </dgm:t>
    </dgm:pt>
    <dgm:pt modelId="{565BCE97-8707-4B2F-8597-B84610916A8C}">
      <dgm:prSet phldrT="[Text]"/>
      <dgm:spPr/>
      <dgm:t>
        <a:bodyPr/>
        <a:lstStyle/>
        <a:p>
          <a:r>
            <a:rPr lang="en-CA" dirty="0" smtClean="0"/>
            <a:t>Edit for Mechanics</a:t>
          </a:r>
          <a:endParaRPr lang="en-CA" dirty="0"/>
        </a:p>
      </dgm:t>
    </dgm:pt>
    <dgm:pt modelId="{3A388448-003C-4647-B884-1416D4EDF2CE}" type="parTrans" cxnId="{047C9A7B-9EEE-42B6-B928-2F15B3BEAABE}">
      <dgm:prSet/>
      <dgm:spPr/>
      <dgm:t>
        <a:bodyPr/>
        <a:lstStyle/>
        <a:p>
          <a:endParaRPr lang="en-CA"/>
        </a:p>
      </dgm:t>
    </dgm:pt>
    <dgm:pt modelId="{EF491AB9-3157-4836-A3B4-96EAE04DBACB}" type="sibTrans" cxnId="{047C9A7B-9EEE-42B6-B928-2F15B3BEAABE}">
      <dgm:prSet/>
      <dgm:spPr/>
      <dgm:t>
        <a:bodyPr/>
        <a:lstStyle/>
        <a:p>
          <a:endParaRPr lang="en-CA"/>
        </a:p>
      </dgm:t>
    </dgm:pt>
    <dgm:pt modelId="{3894716E-B832-47DF-80F0-EB6E5B2C400F}" type="pres">
      <dgm:prSet presAssocID="{D93FC422-419C-4DCD-B021-831B8BE3C0A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9FA800-9D87-454A-B88F-2E3B502522AE}" type="pres">
      <dgm:prSet presAssocID="{A92B5DD7-8C55-447E-A0F9-02C5AA76C0BC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C651D73-96D6-4CF5-8A90-E9B6CC0DFC42}" type="pres">
      <dgm:prSet presAssocID="{F3498998-C668-44BF-8669-4A473B905EA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AB73FD7D-E50F-4682-94BD-34269B8B545C}" type="pres">
      <dgm:prSet presAssocID="{F3498998-C668-44BF-8669-4A473B905EA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57800DAF-7D49-4F8C-9AA3-3FA5E1D49150}" type="pres">
      <dgm:prSet presAssocID="{3189B4BD-336C-4074-80DC-8E33E6E234D1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1EDEF19-9EBD-448A-828F-5260BD50738B}" type="pres">
      <dgm:prSet presAssocID="{4E8DAE10-BF8D-48E9-A691-E1CBC570CB69}" presName="sibTrans" presStyleLbl="sibTrans2D1" presStyleIdx="1" presStyleCnt="8"/>
      <dgm:spPr/>
      <dgm:t>
        <a:bodyPr/>
        <a:lstStyle/>
        <a:p>
          <a:endParaRPr lang="en-US"/>
        </a:p>
      </dgm:t>
    </dgm:pt>
    <dgm:pt modelId="{DC1CECC1-CDA3-4A98-BADD-633FD4F8220D}" type="pres">
      <dgm:prSet presAssocID="{4E8DAE10-BF8D-48E9-A691-E1CBC570CB69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15EADBA9-1275-414C-88F6-BA6580E5619F}" type="pres">
      <dgm:prSet presAssocID="{3D2622C2-9D4A-4783-84B4-B920C1A010F0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C7628C2-EE1C-4756-82FF-0259A80945B5}" type="pres">
      <dgm:prSet presAssocID="{39935F34-0A6B-4B3F-92CB-4E0A6C08B8FE}" presName="sibTrans" presStyleLbl="sibTrans2D1" presStyleIdx="2" presStyleCnt="8" custLinFactNeighborX="5785" custLinFactNeighborY="5840"/>
      <dgm:spPr/>
      <dgm:t>
        <a:bodyPr/>
        <a:lstStyle/>
        <a:p>
          <a:endParaRPr lang="en-US"/>
        </a:p>
      </dgm:t>
    </dgm:pt>
    <dgm:pt modelId="{D0FECF1C-9B31-4B39-AE82-3954B3AA5889}" type="pres">
      <dgm:prSet presAssocID="{39935F34-0A6B-4B3F-92CB-4E0A6C08B8FE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DBE10FEF-841C-4BEC-B7D9-0C15E0685539}" type="pres">
      <dgm:prSet presAssocID="{74EE9330-8F00-4092-B318-39047C85B36F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BAD2835-B15A-4DB9-964C-9288BFC78491}" type="pres">
      <dgm:prSet presAssocID="{AE86D66A-F524-4131-9EFE-DBB59978B2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F4BBCE67-A3C5-427A-95D0-4A152D3C40FB}" type="pres">
      <dgm:prSet presAssocID="{AE86D66A-F524-4131-9EFE-DBB59978B2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D3387FE7-9FEE-4E83-805C-8AD1B32356C1}" type="pres">
      <dgm:prSet presAssocID="{CBC50992-2A6E-456B-B92E-1AEF8FD377E5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B39F12A-9F1A-46F4-B8C5-F26C35EF0B90}" type="pres">
      <dgm:prSet presAssocID="{7551C5AA-12C4-4739-BD16-BE4446DF1E9C}" presName="sibTrans" presStyleLbl="sibTrans2D1" presStyleIdx="4" presStyleCnt="8"/>
      <dgm:spPr/>
      <dgm:t>
        <a:bodyPr/>
        <a:lstStyle/>
        <a:p>
          <a:endParaRPr lang="en-US"/>
        </a:p>
      </dgm:t>
    </dgm:pt>
    <dgm:pt modelId="{0CDDC473-D2D7-4099-A147-61401EFC5A67}" type="pres">
      <dgm:prSet presAssocID="{7551C5AA-12C4-4739-BD16-BE4446DF1E9C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EA475483-93B2-474D-9EDF-99C91A2B2048}" type="pres">
      <dgm:prSet presAssocID="{DCE03F46-A461-4D33-9306-BDDBD81A6484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3E3170-9D6C-49FD-8454-5D16D99A0E2E}" type="pres">
      <dgm:prSet presAssocID="{30C68B29-EF59-4A5A-A449-6445A94D2C24}" presName="sibTrans" presStyleLbl="sibTrans2D1" presStyleIdx="5" presStyleCnt="8"/>
      <dgm:spPr/>
      <dgm:t>
        <a:bodyPr/>
        <a:lstStyle/>
        <a:p>
          <a:endParaRPr lang="en-US"/>
        </a:p>
      </dgm:t>
    </dgm:pt>
    <dgm:pt modelId="{F4641F9B-4744-4853-AC8F-AFDA606E1C00}" type="pres">
      <dgm:prSet presAssocID="{30C68B29-EF59-4A5A-A449-6445A94D2C24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01C80D87-1110-4360-A678-A5E2B5EB0BA1}" type="pres">
      <dgm:prSet presAssocID="{1F73E80A-AFC7-483D-AF22-4FF7AF4A838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3BF8C8A-EB8B-4785-9A7E-4DF49E3E70D1}" type="pres">
      <dgm:prSet presAssocID="{AF7FFC8C-E68A-4326-97E2-E843B4BD7900}" presName="sibTrans" presStyleLbl="sibTrans2D1" presStyleIdx="6" presStyleCnt="8"/>
      <dgm:spPr/>
      <dgm:t>
        <a:bodyPr/>
        <a:lstStyle/>
        <a:p>
          <a:endParaRPr lang="en-US"/>
        </a:p>
      </dgm:t>
    </dgm:pt>
    <dgm:pt modelId="{9C6D19C1-F46B-432E-9E87-2DA563DC772B}" type="pres">
      <dgm:prSet presAssocID="{AF7FFC8C-E68A-4326-97E2-E843B4BD7900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B9760A0F-2895-4364-98F3-D695A5A97377}" type="pres">
      <dgm:prSet presAssocID="{A8C4BECF-A334-41A7-A160-43606FDDF28F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96AB6E5-A911-44E1-93FE-23E8BBFD73AF}" type="pres">
      <dgm:prSet presAssocID="{49B9F380-5C47-4827-ADD8-6C42237AC857}" presName="sibTrans" presStyleLbl="sibTrans2D1" presStyleIdx="7" presStyleCnt="8"/>
      <dgm:spPr/>
      <dgm:t>
        <a:bodyPr/>
        <a:lstStyle/>
        <a:p>
          <a:endParaRPr lang="en-US"/>
        </a:p>
      </dgm:t>
    </dgm:pt>
    <dgm:pt modelId="{4C649202-81E7-48F2-9CE4-93BE95D1B855}" type="pres">
      <dgm:prSet presAssocID="{49B9F380-5C47-4827-ADD8-6C42237AC857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479F2B82-C366-4929-A72C-76BA905F2258}" type="pres">
      <dgm:prSet presAssocID="{565BCE97-8707-4B2F-8597-B84610916A8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D67DD118-FB59-45FA-A948-163E22B050C5}" type="presOf" srcId="{49B9F380-5C47-4827-ADD8-6C42237AC857}" destId="{D96AB6E5-A911-44E1-93FE-23E8BBFD73AF}" srcOrd="0" destOrd="0" presId="urn:microsoft.com/office/officeart/2005/8/layout/process5"/>
    <dgm:cxn modelId="{92FB2B08-0CC1-44AC-BF18-2975E6346814}" type="presOf" srcId="{7551C5AA-12C4-4739-BD16-BE4446DF1E9C}" destId="{0CDDC473-D2D7-4099-A147-61401EFC5A67}" srcOrd="1" destOrd="0" presId="urn:microsoft.com/office/officeart/2005/8/layout/process5"/>
    <dgm:cxn modelId="{B11FD6B8-DEA8-459A-80F8-7E785DA5AC6C}" srcId="{D93FC422-419C-4DCD-B021-831B8BE3C0AA}" destId="{74EE9330-8F00-4092-B318-39047C85B36F}" srcOrd="3" destOrd="0" parTransId="{9242C325-AFC5-497E-98B4-DB0C60B4CD72}" sibTransId="{AE86D66A-F524-4131-9EFE-DBB59978B2AE}"/>
    <dgm:cxn modelId="{9A7F6D42-598F-4963-B9F4-728BC723DEE5}" type="presOf" srcId="{D93FC422-419C-4DCD-B021-831B8BE3C0AA}" destId="{3894716E-B832-47DF-80F0-EB6E5B2C400F}" srcOrd="0" destOrd="0" presId="urn:microsoft.com/office/officeart/2005/8/layout/process5"/>
    <dgm:cxn modelId="{5D72534C-8C4B-4DA7-B31B-9AD0921E6690}" type="presOf" srcId="{4E8DAE10-BF8D-48E9-A691-E1CBC570CB69}" destId="{DC1CECC1-CDA3-4A98-BADD-633FD4F8220D}" srcOrd="1" destOrd="0" presId="urn:microsoft.com/office/officeart/2005/8/layout/process5"/>
    <dgm:cxn modelId="{F6905647-8762-4D8F-A8F3-A43C3310B22E}" type="presOf" srcId="{A8C4BECF-A334-41A7-A160-43606FDDF28F}" destId="{B9760A0F-2895-4364-98F3-D695A5A97377}" srcOrd="0" destOrd="0" presId="urn:microsoft.com/office/officeart/2005/8/layout/process5"/>
    <dgm:cxn modelId="{2518ADDE-F366-4E76-B664-CD45B9CF2B91}" type="presOf" srcId="{30C68B29-EF59-4A5A-A449-6445A94D2C24}" destId="{933E3170-9D6C-49FD-8454-5D16D99A0E2E}" srcOrd="0" destOrd="0" presId="urn:microsoft.com/office/officeart/2005/8/layout/process5"/>
    <dgm:cxn modelId="{6A31E0C9-D985-42B6-8AC0-9DACD7B49B88}" srcId="{D93FC422-419C-4DCD-B021-831B8BE3C0AA}" destId="{DCE03F46-A461-4D33-9306-BDDBD81A6484}" srcOrd="5" destOrd="0" parTransId="{71DBF51A-5EEF-4177-8E83-3FDE8A473D80}" sibTransId="{30C68B29-EF59-4A5A-A449-6445A94D2C24}"/>
    <dgm:cxn modelId="{32D568F8-11F6-40EA-9A8F-CA4208E08BF1}" type="presOf" srcId="{49B9F380-5C47-4827-ADD8-6C42237AC857}" destId="{4C649202-81E7-48F2-9CE4-93BE95D1B855}" srcOrd="1" destOrd="0" presId="urn:microsoft.com/office/officeart/2005/8/layout/process5"/>
    <dgm:cxn modelId="{A126B71E-4571-4076-ACC1-4615CA52F0E5}" type="presOf" srcId="{F3498998-C668-44BF-8669-4A473B905EAA}" destId="{AB73FD7D-E50F-4682-94BD-34269B8B545C}" srcOrd="1" destOrd="0" presId="urn:microsoft.com/office/officeart/2005/8/layout/process5"/>
    <dgm:cxn modelId="{387134F1-054D-431E-906A-D0E77AFE17BA}" type="presOf" srcId="{4E8DAE10-BF8D-48E9-A691-E1CBC570CB69}" destId="{01EDEF19-9EBD-448A-828F-5260BD50738B}" srcOrd="0" destOrd="0" presId="urn:microsoft.com/office/officeart/2005/8/layout/process5"/>
    <dgm:cxn modelId="{1AD26A4F-FDDF-49E7-8721-622D1EFB424E}" srcId="{D93FC422-419C-4DCD-B021-831B8BE3C0AA}" destId="{A92B5DD7-8C55-447E-A0F9-02C5AA76C0BC}" srcOrd="0" destOrd="0" parTransId="{F14FFE2A-A91B-43CC-8733-3826EFCC9D97}" sibTransId="{F3498998-C668-44BF-8669-4A473B905EAA}"/>
    <dgm:cxn modelId="{59EF93BA-C170-46FB-BB91-2F45D3918D91}" srcId="{D93FC422-419C-4DCD-B021-831B8BE3C0AA}" destId="{CBC50992-2A6E-456B-B92E-1AEF8FD377E5}" srcOrd="4" destOrd="0" parTransId="{88467718-700F-4884-BAAE-C929DF625537}" sibTransId="{7551C5AA-12C4-4739-BD16-BE4446DF1E9C}"/>
    <dgm:cxn modelId="{C1ED6E0B-DE90-4BD9-9E5D-34D29057995D}" srcId="{D93FC422-419C-4DCD-B021-831B8BE3C0AA}" destId="{3D2622C2-9D4A-4783-84B4-B920C1A010F0}" srcOrd="2" destOrd="0" parTransId="{E54AF820-4145-4FA4-8830-D7B65BB3A5C3}" sibTransId="{39935F34-0A6B-4B3F-92CB-4E0A6C08B8FE}"/>
    <dgm:cxn modelId="{047C9A7B-9EEE-42B6-B928-2F15B3BEAABE}" srcId="{D93FC422-419C-4DCD-B021-831B8BE3C0AA}" destId="{565BCE97-8707-4B2F-8597-B84610916A8C}" srcOrd="8" destOrd="0" parTransId="{3A388448-003C-4647-B884-1416D4EDF2CE}" sibTransId="{EF491AB9-3157-4836-A3B4-96EAE04DBACB}"/>
    <dgm:cxn modelId="{C2DAF6CC-CCE2-492D-82D3-07F2F7BC5E81}" type="presOf" srcId="{39935F34-0A6B-4B3F-92CB-4E0A6C08B8FE}" destId="{3C7628C2-EE1C-4756-82FF-0259A80945B5}" srcOrd="0" destOrd="0" presId="urn:microsoft.com/office/officeart/2005/8/layout/process5"/>
    <dgm:cxn modelId="{20C38F70-F158-4FB4-B464-DCFFE296F749}" type="presOf" srcId="{3189B4BD-336C-4074-80DC-8E33E6E234D1}" destId="{57800DAF-7D49-4F8C-9AA3-3FA5E1D49150}" srcOrd="0" destOrd="0" presId="urn:microsoft.com/office/officeart/2005/8/layout/process5"/>
    <dgm:cxn modelId="{DE20730F-3A8C-4ACF-81FC-87C373FC5057}" type="presOf" srcId="{3D2622C2-9D4A-4783-84B4-B920C1A010F0}" destId="{15EADBA9-1275-414C-88F6-BA6580E5619F}" srcOrd="0" destOrd="0" presId="urn:microsoft.com/office/officeart/2005/8/layout/process5"/>
    <dgm:cxn modelId="{FF86B973-D57C-4BF1-9964-0D6E6EF810C9}" type="presOf" srcId="{39935F34-0A6B-4B3F-92CB-4E0A6C08B8FE}" destId="{D0FECF1C-9B31-4B39-AE82-3954B3AA5889}" srcOrd="1" destOrd="0" presId="urn:microsoft.com/office/officeart/2005/8/layout/process5"/>
    <dgm:cxn modelId="{871921A4-BF0A-47B1-A668-122D41199CDD}" type="presOf" srcId="{7551C5AA-12C4-4739-BD16-BE4446DF1E9C}" destId="{CB39F12A-9F1A-46F4-B8C5-F26C35EF0B90}" srcOrd="0" destOrd="0" presId="urn:microsoft.com/office/officeart/2005/8/layout/process5"/>
    <dgm:cxn modelId="{68AC81EB-7DF6-4750-865E-BB6E96B141DB}" type="presOf" srcId="{30C68B29-EF59-4A5A-A449-6445A94D2C24}" destId="{F4641F9B-4744-4853-AC8F-AFDA606E1C00}" srcOrd="1" destOrd="0" presId="urn:microsoft.com/office/officeart/2005/8/layout/process5"/>
    <dgm:cxn modelId="{9CF6B0E7-DEDD-4640-A083-58AD17D3BBE0}" type="presOf" srcId="{74EE9330-8F00-4092-B318-39047C85B36F}" destId="{DBE10FEF-841C-4BEC-B7D9-0C15E0685539}" srcOrd="0" destOrd="0" presId="urn:microsoft.com/office/officeart/2005/8/layout/process5"/>
    <dgm:cxn modelId="{5B37DF8C-4A7A-43B5-B707-B192499D42BB}" type="presOf" srcId="{AF7FFC8C-E68A-4326-97E2-E843B4BD7900}" destId="{9C6D19C1-F46B-432E-9E87-2DA563DC772B}" srcOrd="1" destOrd="0" presId="urn:microsoft.com/office/officeart/2005/8/layout/process5"/>
    <dgm:cxn modelId="{8F55074D-19CA-4242-8EEA-255454CA6F55}" srcId="{D93FC422-419C-4DCD-B021-831B8BE3C0AA}" destId="{1F73E80A-AFC7-483D-AF22-4FF7AF4A838C}" srcOrd="6" destOrd="0" parTransId="{6C5FDE44-5C33-4CCF-8FFF-09E8AF0C7137}" sibTransId="{AF7FFC8C-E68A-4326-97E2-E843B4BD7900}"/>
    <dgm:cxn modelId="{729143D0-66EA-469D-92EF-67BB204CBA27}" type="presOf" srcId="{AE86D66A-F524-4131-9EFE-DBB59978B2AE}" destId="{F4BBCE67-A3C5-427A-95D0-4A152D3C40FB}" srcOrd="1" destOrd="0" presId="urn:microsoft.com/office/officeart/2005/8/layout/process5"/>
    <dgm:cxn modelId="{5332E249-C72D-43F3-A16B-732AEA22CE32}" type="presOf" srcId="{AE86D66A-F524-4131-9EFE-DBB59978B2AE}" destId="{3BAD2835-B15A-4DB9-964C-9288BFC78491}" srcOrd="0" destOrd="0" presId="urn:microsoft.com/office/officeart/2005/8/layout/process5"/>
    <dgm:cxn modelId="{DA93235F-276C-480C-BACD-D5DC36E093EE}" type="presOf" srcId="{CBC50992-2A6E-456B-B92E-1AEF8FD377E5}" destId="{D3387FE7-9FEE-4E83-805C-8AD1B32356C1}" srcOrd="0" destOrd="0" presId="urn:microsoft.com/office/officeart/2005/8/layout/process5"/>
    <dgm:cxn modelId="{9B327A9D-3BAE-451D-A681-D8AF114F3973}" type="presOf" srcId="{565BCE97-8707-4B2F-8597-B84610916A8C}" destId="{479F2B82-C366-4929-A72C-76BA905F2258}" srcOrd="0" destOrd="0" presId="urn:microsoft.com/office/officeart/2005/8/layout/process5"/>
    <dgm:cxn modelId="{F2360420-B0BC-465C-A0D0-CA224FB4A10E}" type="presOf" srcId="{F3498998-C668-44BF-8669-4A473B905EAA}" destId="{7C651D73-96D6-4CF5-8A90-E9B6CC0DFC42}" srcOrd="0" destOrd="0" presId="urn:microsoft.com/office/officeart/2005/8/layout/process5"/>
    <dgm:cxn modelId="{76C25EED-FE7A-4583-969A-6404AD31CAB5}" type="presOf" srcId="{1F73E80A-AFC7-483D-AF22-4FF7AF4A838C}" destId="{01C80D87-1110-4360-A678-A5E2B5EB0BA1}" srcOrd="0" destOrd="0" presId="urn:microsoft.com/office/officeart/2005/8/layout/process5"/>
    <dgm:cxn modelId="{5116671B-D75A-4891-A6FC-65659DBD6798}" srcId="{D93FC422-419C-4DCD-B021-831B8BE3C0AA}" destId="{A8C4BECF-A334-41A7-A160-43606FDDF28F}" srcOrd="7" destOrd="0" parTransId="{79E64049-16FF-4BA1-AA34-259A8CE9B835}" sibTransId="{49B9F380-5C47-4827-ADD8-6C42237AC857}"/>
    <dgm:cxn modelId="{62CFB832-DCE2-4D6F-BE35-6AF0833CC7DC}" type="presOf" srcId="{DCE03F46-A461-4D33-9306-BDDBD81A6484}" destId="{EA475483-93B2-474D-9EDF-99C91A2B2048}" srcOrd="0" destOrd="0" presId="urn:microsoft.com/office/officeart/2005/8/layout/process5"/>
    <dgm:cxn modelId="{A38368A1-006A-4C37-B31B-8A9A0E4AF8EB}" srcId="{D93FC422-419C-4DCD-B021-831B8BE3C0AA}" destId="{3189B4BD-336C-4074-80DC-8E33E6E234D1}" srcOrd="1" destOrd="0" parTransId="{7B6B1F12-CD8F-4D80-B7E6-FD7E4A22B89F}" sibTransId="{4E8DAE10-BF8D-48E9-A691-E1CBC570CB69}"/>
    <dgm:cxn modelId="{FB027C7B-6398-497E-BAA2-5CA4E327ED0D}" type="presOf" srcId="{A92B5DD7-8C55-447E-A0F9-02C5AA76C0BC}" destId="{4B9FA800-9D87-454A-B88F-2E3B502522AE}" srcOrd="0" destOrd="0" presId="urn:microsoft.com/office/officeart/2005/8/layout/process5"/>
    <dgm:cxn modelId="{59A26178-37EA-4C1C-A477-332F8A01B36C}" type="presOf" srcId="{AF7FFC8C-E68A-4326-97E2-E843B4BD7900}" destId="{A3BF8C8A-EB8B-4785-9A7E-4DF49E3E70D1}" srcOrd="0" destOrd="0" presId="urn:microsoft.com/office/officeart/2005/8/layout/process5"/>
    <dgm:cxn modelId="{E9791CF5-DF71-4938-ACC7-BD0B8FB7164D}" type="presParOf" srcId="{3894716E-B832-47DF-80F0-EB6E5B2C400F}" destId="{4B9FA800-9D87-454A-B88F-2E3B502522AE}" srcOrd="0" destOrd="0" presId="urn:microsoft.com/office/officeart/2005/8/layout/process5"/>
    <dgm:cxn modelId="{4C806723-005C-4F01-9AC8-9515EE28EF25}" type="presParOf" srcId="{3894716E-B832-47DF-80F0-EB6E5B2C400F}" destId="{7C651D73-96D6-4CF5-8A90-E9B6CC0DFC42}" srcOrd="1" destOrd="0" presId="urn:microsoft.com/office/officeart/2005/8/layout/process5"/>
    <dgm:cxn modelId="{CEB4F37A-C29F-4397-8702-4FFCDAD97048}" type="presParOf" srcId="{7C651D73-96D6-4CF5-8A90-E9B6CC0DFC42}" destId="{AB73FD7D-E50F-4682-94BD-34269B8B545C}" srcOrd="0" destOrd="0" presId="urn:microsoft.com/office/officeart/2005/8/layout/process5"/>
    <dgm:cxn modelId="{9EFD1ECD-8AA2-460D-9BE0-CD9A092B52AC}" type="presParOf" srcId="{3894716E-B832-47DF-80F0-EB6E5B2C400F}" destId="{57800DAF-7D49-4F8C-9AA3-3FA5E1D49150}" srcOrd="2" destOrd="0" presId="urn:microsoft.com/office/officeart/2005/8/layout/process5"/>
    <dgm:cxn modelId="{DBC7E52A-D68A-4810-A96B-D14808332BB8}" type="presParOf" srcId="{3894716E-B832-47DF-80F0-EB6E5B2C400F}" destId="{01EDEF19-9EBD-448A-828F-5260BD50738B}" srcOrd="3" destOrd="0" presId="urn:microsoft.com/office/officeart/2005/8/layout/process5"/>
    <dgm:cxn modelId="{FB102373-E24B-444B-AA52-9281487FD905}" type="presParOf" srcId="{01EDEF19-9EBD-448A-828F-5260BD50738B}" destId="{DC1CECC1-CDA3-4A98-BADD-633FD4F8220D}" srcOrd="0" destOrd="0" presId="urn:microsoft.com/office/officeart/2005/8/layout/process5"/>
    <dgm:cxn modelId="{5DAE16BD-C060-41B2-B928-2A4CD0A20437}" type="presParOf" srcId="{3894716E-B832-47DF-80F0-EB6E5B2C400F}" destId="{15EADBA9-1275-414C-88F6-BA6580E5619F}" srcOrd="4" destOrd="0" presId="urn:microsoft.com/office/officeart/2005/8/layout/process5"/>
    <dgm:cxn modelId="{891C6DE3-8A0D-4F14-BE5E-6B90FCA810EE}" type="presParOf" srcId="{3894716E-B832-47DF-80F0-EB6E5B2C400F}" destId="{3C7628C2-EE1C-4756-82FF-0259A80945B5}" srcOrd="5" destOrd="0" presId="urn:microsoft.com/office/officeart/2005/8/layout/process5"/>
    <dgm:cxn modelId="{C709CCFB-605A-47FC-9FA7-50959FA9344E}" type="presParOf" srcId="{3C7628C2-EE1C-4756-82FF-0259A80945B5}" destId="{D0FECF1C-9B31-4B39-AE82-3954B3AA5889}" srcOrd="0" destOrd="0" presId="urn:microsoft.com/office/officeart/2005/8/layout/process5"/>
    <dgm:cxn modelId="{4E3E76F2-41AD-4CE1-A81F-97EBEC6D8B69}" type="presParOf" srcId="{3894716E-B832-47DF-80F0-EB6E5B2C400F}" destId="{DBE10FEF-841C-4BEC-B7D9-0C15E0685539}" srcOrd="6" destOrd="0" presId="urn:microsoft.com/office/officeart/2005/8/layout/process5"/>
    <dgm:cxn modelId="{00815444-6B02-4130-92D2-CA206273DF4C}" type="presParOf" srcId="{3894716E-B832-47DF-80F0-EB6E5B2C400F}" destId="{3BAD2835-B15A-4DB9-964C-9288BFC78491}" srcOrd="7" destOrd="0" presId="urn:microsoft.com/office/officeart/2005/8/layout/process5"/>
    <dgm:cxn modelId="{F46BE871-55E9-45CD-BED4-34BC46778E9E}" type="presParOf" srcId="{3BAD2835-B15A-4DB9-964C-9288BFC78491}" destId="{F4BBCE67-A3C5-427A-95D0-4A152D3C40FB}" srcOrd="0" destOrd="0" presId="urn:microsoft.com/office/officeart/2005/8/layout/process5"/>
    <dgm:cxn modelId="{003B1CAE-DE26-45A2-9207-AC4916FB67BD}" type="presParOf" srcId="{3894716E-B832-47DF-80F0-EB6E5B2C400F}" destId="{D3387FE7-9FEE-4E83-805C-8AD1B32356C1}" srcOrd="8" destOrd="0" presId="urn:microsoft.com/office/officeart/2005/8/layout/process5"/>
    <dgm:cxn modelId="{BC9275EA-7EFC-4C94-9F36-7C7F32E6E4B5}" type="presParOf" srcId="{3894716E-B832-47DF-80F0-EB6E5B2C400F}" destId="{CB39F12A-9F1A-46F4-B8C5-F26C35EF0B90}" srcOrd="9" destOrd="0" presId="urn:microsoft.com/office/officeart/2005/8/layout/process5"/>
    <dgm:cxn modelId="{E7A14DAB-56D2-470E-9178-6EE1C2E9E22B}" type="presParOf" srcId="{CB39F12A-9F1A-46F4-B8C5-F26C35EF0B90}" destId="{0CDDC473-D2D7-4099-A147-61401EFC5A67}" srcOrd="0" destOrd="0" presId="urn:microsoft.com/office/officeart/2005/8/layout/process5"/>
    <dgm:cxn modelId="{16234CDE-C5EB-4E88-8440-BAAEEE7FF9A3}" type="presParOf" srcId="{3894716E-B832-47DF-80F0-EB6E5B2C400F}" destId="{EA475483-93B2-474D-9EDF-99C91A2B2048}" srcOrd="10" destOrd="0" presId="urn:microsoft.com/office/officeart/2005/8/layout/process5"/>
    <dgm:cxn modelId="{AE0A2F11-BBAC-4D2F-A3A7-A6508C3C1F8E}" type="presParOf" srcId="{3894716E-B832-47DF-80F0-EB6E5B2C400F}" destId="{933E3170-9D6C-49FD-8454-5D16D99A0E2E}" srcOrd="11" destOrd="0" presId="urn:microsoft.com/office/officeart/2005/8/layout/process5"/>
    <dgm:cxn modelId="{E151FA41-D7B1-4F86-8B2D-07571494CE60}" type="presParOf" srcId="{933E3170-9D6C-49FD-8454-5D16D99A0E2E}" destId="{F4641F9B-4744-4853-AC8F-AFDA606E1C00}" srcOrd="0" destOrd="0" presId="urn:microsoft.com/office/officeart/2005/8/layout/process5"/>
    <dgm:cxn modelId="{9C5B0477-9C45-4E2D-BE80-D52AD998F1A6}" type="presParOf" srcId="{3894716E-B832-47DF-80F0-EB6E5B2C400F}" destId="{01C80D87-1110-4360-A678-A5E2B5EB0BA1}" srcOrd="12" destOrd="0" presId="urn:microsoft.com/office/officeart/2005/8/layout/process5"/>
    <dgm:cxn modelId="{9D6E5327-2A56-42D4-B685-D25EB03E184A}" type="presParOf" srcId="{3894716E-B832-47DF-80F0-EB6E5B2C400F}" destId="{A3BF8C8A-EB8B-4785-9A7E-4DF49E3E70D1}" srcOrd="13" destOrd="0" presId="urn:microsoft.com/office/officeart/2005/8/layout/process5"/>
    <dgm:cxn modelId="{6FE46134-6770-4FA0-BE9C-1763915CE6BB}" type="presParOf" srcId="{A3BF8C8A-EB8B-4785-9A7E-4DF49E3E70D1}" destId="{9C6D19C1-F46B-432E-9E87-2DA563DC772B}" srcOrd="0" destOrd="0" presId="urn:microsoft.com/office/officeart/2005/8/layout/process5"/>
    <dgm:cxn modelId="{FFB293EE-B1C3-4839-BDE1-0DCA99429C64}" type="presParOf" srcId="{3894716E-B832-47DF-80F0-EB6E5B2C400F}" destId="{B9760A0F-2895-4364-98F3-D695A5A97377}" srcOrd="14" destOrd="0" presId="urn:microsoft.com/office/officeart/2005/8/layout/process5"/>
    <dgm:cxn modelId="{17866B99-B10D-4732-9333-851CF8301755}" type="presParOf" srcId="{3894716E-B832-47DF-80F0-EB6E5B2C400F}" destId="{D96AB6E5-A911-44E1-93FE-23E8BBFD73AF}" srcOrd="15" destOrd="0" presId="urn:microsoft.com/office/officeart/2005/8/layout/process5"/>
    <dgm:cxn modelId="{2FE603C7-1099-47CD-BFF9-F861B57E55FC}" type="presParOf" srcId="{D96AB6E5-A911-44E1-93FE-23E8BBFD73AF}" destId="{4C649202-81E7-48F2-9CE4-93BE95D1B855}" srcOrd="0" destOrd="0" presId="urn:microsoft.com/office/officeart/2005/8/layout/process5"/>
    <dgm:cxn modelId="{861869A2-2C3F-4580-88A1-125166B74CA3}" type="presParOf" srcId="{3894716E-B832-47DF-80F0-EB6E5B2C400F}" destId="{479F2B82-C366-4929-A72C-76BA905F2258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FA800-9D87-454A-B88F-2E3B502522AE}">
      <dsp:nvSpPr>
        <dsp:cNvPr id="0" name=""/>
        <dsp:cNvSpPr/>
      </dsp:nvSpPr>
      <dsp:spPr>
        <a:xfrm>
          <a:off x="698189" y="2294"/>
          <a:ext cx="1798215" cy="1078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kern="1200" dirty="0" smtClean="0"/>
            <a:t>Determine Purpose</a:t>
          </a:r>
          <a:endParaRPr lang="en-CA" sz="2300" kern="1200" dirty="0"/>
        </a:p>
      </dsp:txBody>
      <dsp:txXfrm>
        <a:off x="729790" y="33895"/>
        <a:ext cx="1735013" cy="1015727"/>
      </dsp:txXfrm>
    </dsp:sp>
    <dsp:sp modelId="{7C651D73-96D6-4CF5-8A90-E9B6CC0DFC42}">
      <dsp:nvSpPr>
        <dsp:cNvPr id="0" name=""/>
        <dsp:cNvSpPr/>
      </dsp:nvSpPr>
      <dsp:spPr>
        <a:xfrm>
          <a:off x="2654648" y="318780"/>
          <a:ext cx="381221" cy="4459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800" kern="1200"/>
        </a:p>
      </dsp:txBody>
      <dsp:txXfrm>
        <a:off x="2654648" y="407971"/>
        <a:ext cx="266855" cy="267575"/>
      </dsp:txXfrm>
    </dsp:sp>
    <dsp:sp modelId="{57800DAF-7D49-4F8C-9AA3-3FA5E1D49150}">
      <dsp:nvSpPr>
        <dsp:cNvPr id="0" name=""/>
        <dsp:cNvSpPr/>
      </dsp:nvSpPr>
      <dsp:spPr>
        <a:xfrm>
          <a:off x="3215692" y="2294"/>
          <a:ext cx="1798215" cy="1078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kern="1200" dirty="0" smtClean="0"/>
            <a:t>Analyze Readers </a:t>
          </a:r>
          <a:endParaRPr lang="en-CA" sz="2300" kern="1200" dirty="0"/>
        </a:p>
      </dsp:txBody>
      <dsp:txXfrm>
        <a:off x="3247293" y="33895"/>
        <a:ext cx="1735013" cy="1015727"/>
      </dsp:txXfrm>
    </dsp:sp>
    <dsp:sp modelId="{01EDEF19-9EBD-448A-828F-5260BD50738B}">
      <dsp:nvSpPr>
        <dsp:cNvPr id="0" name=""/>
        <dsp:cNvSpPr/>
      </dsp:nvSpPr>
      <dsp:spPr>
        <a:xfrm>
          <a:off x="5172150" y="318780"/>
          <a:ext cx="381221" cy="4459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800" kern="1200"/>
        </a:p>
      </dsp:txBody>
      <dsp:txXfrm>
        <a:off x="5172150" y="407971"/>
        <a:ext cx="266855" cy="267575"/>
      </dsp:txXfrm>
    </dsp:sp>
    <dsp:sp modelId="{15EADBA9-1275-414C-88F6-BA6580E5619F}">
      <dsp:nvSpPr>
        <dsp:cNvPr id="0" name=""/>
        <dsp:cNvSpPr/>
      </dsp:nvSpPr>
      <dsp:spPr>
        <a:xfrm>
          <a:off x="5733194" y="2294"/>
          <a:ext cx="1798215" cy="1078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kern="1200" dirty="0" smtClean="0"/>
            <a:t>Collect Research</a:t>
          </a:r>
          <a:endParaRPr lang="en-CA" sz="2300" kern="1200" dirty="0"/>
        </a:p>
      </dsp:txBody>
      <dsp:txXfrm>
        <a:off x="5764795" y="33895"/>
        <a:ext cx="1735013" cy="1015727"/>
      </dsp:txXfrm>
    </dsp:sp>
    <dsp:sp modelId="{3C7628C2-EE1C-4756-82FF-0259A80945B5}">
      <dsp:nvSpPr>
        <dsp:cNvPr id="0" name=""/>
        <dsp:cNvSpPr/>
      </dsp:nvSpPr>
      <dsp:spPr>
        <a:xfrm rot="5400000">
          <a:off x="6463744" y="1233142"/>
          <a:ext cx="381221" cy="4459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800" kern="1200"/>
        </a:p>
      </dsp:txBody>
      <dsp:txXfrm rot="-5400000">
        <a:off x="6520567" y="1265510"/>
        <a:ext cx="267575" cy="266855"/>
      </dsp:txXfrm>
    </dsp:sp>
    <dsp:sp modelId="{DBE10FEF-841C-4BEC-B7D9-0C15E0685539}">
      <dsp:nvSpPr>
        <dsp:cNvPr id="0" name=""/>
        <dsp:cNvSpPr/>
      </dsp:nvSpPr>
      <dsp:spPr>
        <a:xfrm>
          <a:off x="5733194" y="1800510"/>
          <a:ext cx="1798215" cy="1078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kern="1200" dirty="0" smtClean="0"/>
            <a:t>Complete Outline</a:t>
          </a:r>
          <a:endParaRPr lang="en-CA" sz="2300" kern="1200" dirty="0"/>
        </a:p>
      </dsp:txBody>
      <dsp:txXfrm>
        <a:off x="5764795" y="1832111"/>
        <a:ext cx="1735013" cy="1015727"/>
      </dsp:txXfrm>
    </dsp:sp>
    <dsp:sp modelId="{3BAD2835-B15A-4DB9-964C-9288BFC78491}">
      <dsp:nvSpPr>
        <dsp:cNvPr id="0" name=""/>
        <dsp:cNvSpPr/>
      </dsp:nvSpPr>
      <dsp:spPr>
        <a:xfrm rot="10800000">
          <a:off x="5193729" y="2116996"/>
          <a:ext cx="381221" cy="4459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800" kern="1200"/>
        </a:p>
      </dsp:txBody>
      <dsp:txXfrm rot="10800000">
        <a:off x="5308095" y="2206187"/>
        <a:ext cx="266855" cy="267575"/>
      </dsp:txXfrm>
    </dsp:sp>
    <dsp:sp modelId="{D3387FE7-9FEE-4E83-805C-8AD1B32356C1}">
      <dsp:nvSpPr>
        <dsp:cNvPr id="0" name=""/>
        <dsp:cNvSpPr/>
      </dsp:nvSpPr>
      <dsp:spPr>
        <a:xfrm>
          <a:off x="3215692" y="1800510"/>
          <a:ext cx="1798215" cy="1078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kern="1200" dirty="0" smtClean="0"/>
            <a:t>Write Initial Drafts</a:t>
          </a:r>
          <a:endParaRPr lang="en-CA" sz="2300" kern="1200" dirty="0"/>
        </a:p>
      </dsp:txBody>
      <dsp:txXfrm>
        <a:off x="3247293" y="1832111"/>
        <a:ext cx="1735013" cy="1015727"/>
      </dsp:txXfrm>
    </dsp:sp>
    <dsp:sp modelId="{CB39F12A-9F1A-46F4-B8C5-F26C35EF0B90}">
      <dsp:nvSpPr>
        <dsp:cNvPr id="0" name=""/>
        <dsp:cNvSpPr/>
      </dsp:nvSpPr>
      <dsp:spPr>
        <a:xfrm rot="10800000">
          <a:off x="2676227" y="2116996"/>
          <a:ext cx="381221" cy="4459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800" kern="1200"/>
        </a:p>
      </dsp:txBody>
      <dsp:txXfrm rot="10800000">
        <a:off x="2790593" y="2206187"/>
        <a:ext cx="266855" cy="267575"/>
      </dsp:txXfrm>
    </dsp:sp>
    <dsp:sp modelId="{EA475483-93B2-474D-9EDF-99C91A2B2048}">
      <dsp:nvSpPr>
        <dsp:cNvPr id="0" name=""/>
        <dsp:cNvSpPr/>
      </dsp:nvSpPr>
      <dsp:spPr>
        <a:xfrm>
          <a:off x="698189" y="1800510"/>
          <a:ext cx="1798215" cy="1078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kern="1200" dirty="0" smtClean="0"/>
            <a:t>Adjust Content</a:t>
          </a:r>
          <a:endParaRPr lang="en-CA" sz="2300" kern="1200" dirty="0"/>
        </a:p>
      </dsp:txBody>
      <dsp:txXfrm>
        <a:off x="729790" y="1832111"/>
        <a:ext cx="1735013" cy="1015727"/>
      </dsp:txXfrm>
    </dsp:sp>
    <dsp:sp modelId="{933E3170-9D6C-49FD-8454-5D16D99A0E2E}">
      <dsp:nvSpPr>
        <dsp:cNvPr id="0" name=""/>
        <dsp:cNvSpPr/>
      </dsp:nvSpPr>
      <dsp:spPr>
        <a:xfrm rot="5400000">
          <a:off x="1406686" y="3005314"/>
          <a:ext cx="381221" cy="4459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800" kern="1200"/>
        </a:p>
      </dsp:txBody>
      <dsp:txXfrm rot="-5400000">
        <a:off x="1463509" y="3037682"/>
        <a:ext cx="267575" cy="266855"/>
      </dsp:txXfrm>
    </dsp:sp>
    <dsp:sp modelId="{01C80D87-1110-4360-A678-A5E2B5EB0BA1}">
      <dsp:nvSpPr>
        <dsp:cNvPr id="0" name=""/>
        <dsp:cNvSpPr/>
      </dsp:nvSpPr>
      <dsp:spPr>
        <a:xfrm>
          <a:off x="698189" y="3598726"/>
          <a:ext cx="1798215" cy="1078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kern="1200" dirty="0" smtClean="0"/>
            <a:t>Edit For Style</a:t>
          </a:r>
          <a:endParaRPr lang="en-CA" sz="2300" kern="1200" dirty="0"/>
        </a:p>
      </dsp:txBody>
      <dsp:txXfrm>
        <a:off x="729790" y="3630327"/>
        <a:ext cx="1735013" cy="1015727"/>
      </dsp:txXfrm>
    </dsp:sp>
    <dsp:sp modelId="{A3BF8C8A-EB8B-4785-9A7E-4DF49E3E70D1}">
      <dsp:nvSpPr>
        <dsp:cNvPr id="0" name=""/>
        <dsp:cNvSpPr/>
      </dsp:nvSpPr>
      <dsp:spPr>
        <a:xfrm>
          <a:off x="2654648" y="3915212"/>
          <a:ext cx="381221" cy="4459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800" kern="1200"/>
        </a:p>
      </dsp:txBody>
      <dsp:txXfrm>
        <a:off x="2654648" y="4004403"/>
        <a:ext cx="266855" cy="267575"/>
      </dsp:txXfrm>
    </dsp:sp>
    <dsp:sp modelId="{B9760A0F-2895-4364-98F3-D695A5A97377}">
      <dsp:nvSpPr>
        <dsp:cNvPr id="0" name=""/>
        <dsp:cNvSpPr/>
      </dsp:nvSpPr>
      <dsp:spPr>
        <a:xfrm>
          <a:off x="3215692" y="3598726"/>
          <a:ext cx="1798215" cy="1078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kern="1200" dirty="0" smtClean="0"/>
            <a:t>Edit for Grammar</a:t>
          </a:r>
          <a:endParaRPr lang="en-CA" sz="2300" kern="1200" dirty="0"/>
        </a:p>
      </dsp:txBody>
      <dsp:txXfrm>
        <a:off x="3247293" y="3630327"/>
        <a:ext cx="1735013" cy="1015727"/>
      </dsp:txXfrm>
    </dsp:sp>
    <dsp:sp modelId="{D96AB6E5-A911-44E1-93FE-23E8BBFD73AF}">
      <dsp:nvSpPr>
        <dsp:cNvPr id="0" name=""/>
        <dsp:cNvSpPr/>
      </dsp:nvSpPr>
      <dsp:spPr>
        <a:xfrm>
          <a:off x="5172150" y="3915212"/>
          <a:ext cx="381221" cy="4459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800" kern="1200"/>
        </a:p>
      </dsp:txBody>
      <dsp:txXfrm>
        <a:off x="5172150" y="4004403"/>
        <a:ext cx="266855" cy="267575"/>
      </dsp:txXfrm>
    </dsp:sp>
    <dsp:sp modelId="{479F2B82-C366-4929-A72C-76BA905F2258}">
      <dsp:nvSpPr>
        <dsp:cNvPr id="0" name=""/>
        <dsp:cNvSpPr/>
      </dsp:nvSpPr>
      <dsp:spPr>
        <a:xfrm>
          <a:off x="5733194" y="3598726"/>
          <a:ext cx="1798215" cy="1078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kern="1200" dirty="0" smtClean="0"/>
            <a:t>Edit for Mechanics</a:t>
          </a:r>
          <a:endParaRPr lang="en-CA" sz="2300" kern="1200" dirty="0"/>
        </a:p>
      </dsp:txBody>
      <dsp:txXfrm>
        <a:off x="5764795" y="3630327"/>
        <a:ext cx="1735013" cy="101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081" cy="459353"/>
          </a:xfrm>
          <a:prstGeom prst="rect">
            <a:avLst/>
          </a:prstGeom>
        </p:spPr>
        <p:txBody>
          <a:bodyPr vert="horz" lIns="91719" tIns="45859" rIns="91719" bIns="45859" rtlCol="0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378" y="1"/>
            <a:ext cx="2971081" cy="459353"/>
          </a:xfrm>
          <a:prstGeom prst="rect">
            <a:avLst/>
          </a:prstGeom>
        </p:spPr>
        <p:txBody>
          <a:bodyPr vert="horz" lIns="91719" tIns="45859" rIns="91719" bIns="45859" rtlCol="0"/>
          <a:lstStyle>
            <a:lvl1pPr algn="r">
              <a:defRPr sz="1200"/>
            </a:lvl1pPr>
          </a:lstStyle>
          <a:p>
            <a:pPr>
              <a:defRPr/>
            </a:pPr>
            <a:fld id="{F2B5218A-82F4-4777-883A-6805660EEE83}" type="datetimeFigureOut">
              <a:rPr lang="en-US"/>
              <a:pPr>
                <a:defRPr/>
              </a:pPr>
              <a:t>4/10/2016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690563"/>
            <a:ext cx="2413000" cy="1809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19" tIns="45859" rIns="91719" bIns="45859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109" y="2649874"/>
            <a:ext cx="5485783" cy="5859097"/>
          </a:xfrm>
          <a:prstGeom prst="rect">
            <a:avLst/>
          </a:prstGeom>
        </p:spPr>
        <p:txBody>
          <a:bodyPr vert="horz" lIns="91719" tIns="45859" rIns="91719" bIns="4585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38648"/>
            <a:ext cx="2971081" cy="459353"/>
          </a:xfrm>
          <a:prstGeom prst="rect">
            <a:avLst/>
          </a:prstGeom>
        </p:spPr>
        <p:txBody>
          <a:bodyPr vert="horz" lIns="91719" tIns="45859" rIns="91719" bIns="4585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378" y="8738648"/>
            <a:ext cx="2971081" cy="459353"/>
          </a:xfrm>
          <a:prstGeom prst="rect">
            <a:avLst/>
          </a:prstGeom>
        </p:spPr>
        <p:txBody>
          <a:bodyPr vert="horz" lIns="91719" tIns="45859" rIns="91719" bIns="45859" rtlCol="0" anchor="b"/>
          <a:lstStyle>
            <a:lvl1pPr algn="r">
              <a:defRPr sz="1200"/>
            </a:lvl1pPr>
          </a:lstStyle>
          <a:p>
            <a:pPr>
              <a:defRPr/>
            </a:pPr>
            <a:fld id="{600DABC2-260F-4302-910E-567AAD0AA81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20611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CA" dirty="0" smtClean="0"/>
              <a:t>Pfeiffer</a:t>
            </a:r>
            <a:r>
              <a:rPr lang="en-CA" baseline="0" dirty="0" smtClean="0"/>
              <a:t> book</a:t>
            </a:r>
            <a:r>
              <a:rPr lang="en-CA" baseline="0" smtClean="0"/>
              <a:t>, Chapter 3-5</a:t>
            </a:r>
            <a:endParaRPr lang="en-CA" dirty="0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3293F43-96DA-4BC8-B069-9D7F4ED59C6E}" type="slidenum">
              <a:rPr lang="en-CA" smtClean="0"/>
              <a:pPr/>
              <a:t>1</a:t>
            </a:fld>
            <a:endParaRPr lang="en-CA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b="0" dirty="0" smtClean="0"/>
              <a:t>Same process as for public speaking or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don’t know why</a:t>
            </a:r>
            <a:r>
              <a:rPr lang="en-US" baseline="0" dirty="0" smtClean="0"/>
              <a:t> you are writing it, then you probably should not be doing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3708" indent="-223708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Why do you want</a:t>
            </a:r>
            <a:r>
              <a:rPr lang="en-CA" baseline="0" dirty="0" smtClean="0"/>
              <a:t> to block time to write the initial draft? – so have the same ideas in your head and not re-doing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Those people who read the whole document (rare</a:t>
            </a:r>
            <a:r>
              <a:rPr lang="en-CA" baseline="0" dirty="0" smtClean="0"/>
              <a:t> that they are) understand the repetition as emphasis of how important the points are.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Go back to example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FE0621-6BAE-444D-AA8B-5B11CE4110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70268-E77B-41BA-B48E-0A77BF0F69A4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01B317-6CCF-44A4-B99C-75730E0DA706}" type="datetime1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8E8C8AA-CFD0-4FF7-948C-5C76137B0B5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3692B48-2303-4100-9B76-06378F243C05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AA9841-0811-4DBA-9B3E-FD63D1C0473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82CC99D-BB0A-4576-BA4E-59A4CEECD078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AA9841-0811-4DBA-9B3E-FD63D1C0473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3F60C15-F0EB-4A3F-9AA6-89BB1FE35CC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1D0A7D-16E2-4D44-A9C5-45714B8C9B94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E77799-E3A9-4516-B428-D2DCE16620CD}" type="datetime1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70CEE1-8158-40D3-B079-ECBD086504D9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06688B-20E5-4279-9389-143F269CFCDC}" type="datetime1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C60175-B3AB-4947-93BF-EA282CDD9C1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7544" y="1628800"/>
            <a:ext cx="8229600" cy="46805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2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8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4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6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09600" y="2286000"/>
            <a:ext cx="7924800" cy="10668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800" dirty="0" smtClean="0"/>
              <a:t>Introduction to </a:t>
            </a:r>
            <a:br>
              <a:rPr lang="en-US" sz="4800" dirty="0" smtClean="0"/>
            </a:br>
            <a:r>
              <a:rPr lang="en-US" sz="4800" dirty="0" smtClean="0"/>
              <a:t>Technical Writing</a:t>
            </a:r>
            <a:endParaRPr lang="en-US" sz="6600" dirty="0"/>
          </a:p>
        </p:txBody>
      </p:sp>
      <p:sp>
        <p:nvSpPr>
          <p:cNvPr id="14338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3400" y="4191000"/>
            <a:ext cx="7315200" cy="1676400"/>
          </a:xfrm>
        </p:spPr>
        <p:txBody>
          <a:bodyPr>
            <a:normAutofit/>
          </a:bodyPr>
          <a:lstStyle/>
          <a:p>
            <a:r>
              <a:rPr lang="en-CA" sz="2800" dirty="0" smtClean="0"/>
              <a:t>Business Information Systems – 420-E01</a:t>
            </a:r>
            <a:endParaRPr lang="en-CA" sz="2000" dirty="0" smtClean="0"/>
          </a:p>
          <a:p>
            <a:r>
              <a:rPr lang="en-CA" sz="2000" dirty="0" smtClean="0"/>
              <a:t>Reference: Technical </a:t>
            </a:r>
            <a:r>
              <a:rPr lang="en-CA" sz="2000" dirty="0" err="1" smtClean="0"/>
              <a:t>Communciation</a:t>
            </a:r>
            <a:r>
              <a:rPr lang="en-CA" sz="2000" dirty="0" smtClean="0"/>
              <a:t>, A Practical Approach, 7</a:t>
            </a:r>
            <a:r>
              <a:rPr lang="en-CA" sz="2000" baseline="30000" dirty="0" smtClean="0"/>
              <a:t>th</a:t>
            </a:r>
            <a:r>
              <a:rPr lang="en-CA" sz="2000" dirty="0" smtClean="0"/>
              <a:t> Ed</a:t>
            </a:r>
            <a:endParaRPr lang="en-CA" sz="2800" dirty="0" smtClean="0"/>
          </a:p>
          <a:p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Analyze Your Readers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Write for your readers and not for yourself</a:t>
            </a:r>
          </a:p>
          <a:p>
            <a:pPr lvl="1"/>
            <a:r>
              <a:rPr lang="en-CA" sz="2400" dirty="0" smtClean="0"/>
              <a:t>Readers may not know the field as well as you do</a:t>
            </a:r>
          </a:p>
          <a:p>
            <a:pPr lvl="1"/>
            <a:r>
              <a:rPr lang="en-CA" sz="2400" dirty="0" smtClean="0"/>
              <a:t>Don’t write so you can be understood; write so no one can possibly misunderstand</a:t>
            </a:r>
          </a:p>
          <a:p>
            <a:pPr marL="393192" lvl="1" indent="0">
              <a:buNone/>
            </a:pPr>
            <a:endParaRPr lang="en-CA" sz="2400" dirty="0" smtClean="0"/>
          </a:p>
          <a:p>
            <a:r>
              <a:rPr lang="en-CA" sz="2800" dirty="0" smtClean="0"/>
              <a:t>Answer these questions about your readers</a:t>
            </a:r>
          </a:p>
          <a:p>
            <a:pPr lvl="1"/>
            <a:r>
              <a:rPr lang="en-CA" sz="2400" dirty="0" smtClean="0"/>
              <a:t> What you know about them</a:t>
            </a:r>
          </a:p>
          <a:p>
            <a:pPr lvl="1"/>
            <a:r>
              <a:rPr lang="en-CA" sz="2400" dirty="0" smtClean="0"/>
              <a:t> Who makes decisions;</a:t>
            </a:r>
          </a:p>
          <a:p>
            <a:pPr lvl="1"/>
            <a:r>
              <a:rPr lang="en-CA" sz="2400" dirty="0" smtClean="0"/>
              <a:t> Who are you writing to…do they have time for details, etc</a:t>
            </a:r>
            <a:endParaRPr lang="en-CA" dirty="0" smtClean="0"/>
          </a:p>
          <a:p>
            <a:pPr lvl="1"/>
            <a:endParaRPr lang="en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Obstacles for Readers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Constant Interruptions</a:t>
            </a:r>
          </a:p>
          <a:p>
            <a:pPr lvl="1"/>
            <a:r>
              <a:rPr lang="en-CA" sz="2400" dirty="0" smtClean="0"/>
              <a:t>Rare to have time to read entire report at one time</a:t>
            </a:r>
          </a:p>
          <a:p>
            <a:r>
              <a:rPr lang="en-CA" sz="2800" dirty="0" smtClean="0"/>
              <a:t>Impatient to find information they need</a:t>
            </a:r>
          </a:p>
          <a:p>
            <a:r>
              <a:rPr lang="en-CA" sz="2800" dirty="0" smtClean="0"/>
              <a:t>Technical background different from the writer’s</a:t>
            </a:r>
          </a:p>
          <a:p>
            <a:pPr lvl="1"/>
            <a:r>
              <a:rPr lang="en-CA" sz="2400" dirty="0" smtClean="0"/>
              <a:t>Still be technical, but in a language that they can understand</a:t>
            </a:r>
          </a:p>
          <a:p>
            <a:endParaRPr lang="en-CA" sz="2800" dirty="0" smtClean="0"/>
          </a:p>
          <a:p>
            <a:pPr marL="0" indent="0" algn="ctr">
              <a:buNone/>
            </a:pPr>
            <a:r>
              <a:rPr lang="en-CA" sz="3600" b="1" dirty="0" smtClean="0"/>
              <a:t>Documents have more than one reader!</a:t>
            </a:r>
            <a:endParaRPr lang="en-CA" sz="40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Types of Readers 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Managers</a:t>
            </a:r>
          </a:p>
          <a:p>
            <a:pPr lvl="1"/>
            <a:r>
              <a:rPr lang="en-CA" sz="2400" dirty="0" smtClean="0"/>
              <a:t>Need background; highlights</a:t>
            </a:r>
          </a:p>
          <a:p>
            <a:pPr lvl="1"/>
            <a:r>
              <a:rPr lang="en-CA" sz="2400" dirty="0" smtClean="0"/>
              <a:t>Clear and concise</a:t>
            </a:r>
          </a:p>
          <a:p>
            <a:r>
              <a:rPr lang="en-CA" sz="2800" dirty="0" smtClean="0"/>
              <a:t>Experts</a:t>
            </a:r>
          </a:p>
          <a:p>
            <a:pPr lvl="1"/>
            <a:r>
              <a:rPr lang="en-CA" sz="2400" dirty="0" smtClean="0"/>
              <a:t>Thorough on technical details</a:t>
            </a:r>
          </a:p>
          <a:p>
            <a:r>
              <a:rPr lang="en-CA" sz="2800" dirty="0" smtClean="0"/>
              <a:t>Operators</a:t>
            </a:r>
          </a:p>
          <a:p>
            <a:pPr lvl="1"/>
            <a:r>
              <a:rPr lang="en-CA" sz="2400" dirty="0" smtClean="0"/>
              <a:t>Procedural and Instructional </a:t>
            </a:r>
          </a:p>
          <a:p>
            <a:r>
              <a:rPr lang="en-CA" sz="2800" dirty="0" smtClean="0"/>
              <a:t>General Readers</a:t>
            </a:r>
          </a:p>
          <a:p>
            <a:pPr lvl="1"/>
            <a:r>
              <a:rPr lang="en-CA" sz="2400" dirty="0" smtClean="0"/>
              <a:t>Definitions; lots of graphics</a:t>
            </a:r>
            <a:endParaRPr lang="en-C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Write an Initial Draft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Block the time (for efficiency)</a:t>
            </a:r>
          </a:p>
          <a:p>
            <a:pPr marL="0" indent="0">
              <a:buNone/>
            </a:pPr>
            <a:endParaRPr lang="en-CA" sz="2800" dirty="0" smtClean="0"/>
          </a:p>
          <a:p>
            <a:r>
              <a:rPr lang="en-CA" sz="2800" dirty="0" smtClean="0"/>
              <a:t>Do NOT stop to edit</a:t>
            </a:r>
          </a:p>
          <a:p>
            <a:endParaRPr lang="en-CA" sz="2800" dirty="0" smtClean="0"/>
          </a:p>
          <a:p>
            <a:r>
              <a:rPr lang="en-CA" sz="2800" dirty="0" smtClean="0"/>
              <a:t>Begin with the easy sections</a:t>
            </a:r>
          </a:p>
          <a:p>
            <a:endParaRPr lang="en-CA" sz="2800" dirty="0" smtClean="0"/>
          </a:p>
          <a:p>
            <a:r>
              <a:rPr lang="en-CA" sz="2800" dirty="0" smtClean="0"/>
              <a:t>Write the summaries last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Revise the Draft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Adjust and reorganize content</a:t>
            </a:r>
          </a:p>
          <a:p>
            <a:r>
              <a:rPr lang="en-CA" sz="2800" dirty="0" smtClean="0"/>
              <a:t>Edit for Style</a:t>
            </a:r>
          </a:p>
          <a:p>
            <a:pPr lvl="1"/>
            <a:r>
              <a:rPr lang="en-CA" sz="2400" dirty="0" smtClean="0"/>
              <a:t>Shorten and rearrange paragraphs</a:t>
            </a:r>
          </a:p>
          <a:p>
            <a:pPr lvl="1"/>
            <a:r>
              <a:rPr lang="en-CA" sz="2400" dirty="0" smtClean="0"/>
              <a:t>Active voice</a:t>
            </a:r>
          </a:p>
          <a:p>
            <a:pPr lvl="1"/>
            <a:r>
              <a:rPr lang="en-CA" sz="2400" dirty="0" smtClean="0"/>
              <a:t>Headings, lists, graphics</a:t>
            </a:r>
          </a:p>
          <a:p>
            <a:r>
              <a:rPr lang="en-CA" sz="2800" dirty="0" smtClean="0"/>
              <a:t>Edit for Grammar</a:t>
            </a:r>
          </a:p>
          <a:p>
            <a:r>
              <a:rPr lang="en-CA" sz="2800" dirty="0" smtClean="0"/>
              <a:t>Edit of Mechanics</a:t>
            </a:r>
          </a:p>
          <a:p>
            <a:pPr lvl="1"/>
            <a:r>
              <a:rPr lang="en-CA" sz="2400" dirty="0" smtClean="0"/>
              <a:t>Misspellings, subject-verb agreement, errors in references</a:t>
            </a:r>
            <a:endParaRPr lang="en-C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Organizing the Information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Write different parts for different readers</a:t>
            </a:r>
          </a:p>
          <a:p>
            <a:pPr lvl="1"/>
            <a:r>
              <a:rPr lang="en-CA" sz="2400" dirty="0" smtClean="0"/>
              <a:t>Quick scan</a:t>
            </a:r>
          </a:p>
          <a:p>
            <a:pPr lvl="1"/>
            <a:r>
              <a:rPr lang="en-CA" sz="2400" dirty="0" smtClean="0"/>
              <a:t>Focused search</a:t>
            </a:r>
          </a:p>
          <a:p>
            <a:pPr lvl="1"/>
            <a:r>
              <a:rPr lang="en-CA" sz="2400" dirty="0" smtClean="0"/>
              <a:t>Short follow-ups</a:t>
            </a:r>
          </a:p>
          <a:p>
            <a:r>
              <a:rPr lang="en-CA" sz="2800" dirty="0" smtClean="0"/>
              <a:t>Need to write for different nonlinear reading</a:t>
            </a:r>
          </a:p>
          <a:p>
            <a:r>
              <a:rPr lang="en-CA" sz="2800" dirty="0" smtClean="0"/>
              <a:t>Direct each section to the audience that will use it</a:t>
            </a:r>
            <a:endParaRPr lang="en-C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Organizing the Information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Emphasize beginnings and endings</a:t>
            </a:r>
          </a:p>
          <a:p>
            <a:pPr lvl="1"/>
            <a:r>
              <a:rPr lang="en-CA" sz="2400" dirty="0" smtClean="0"/>
              <a:t>The beginning of the document</a:t>
            </a:r>
          </a:p>
          <a:p>
            <a:pPr lvl="1"/>
            <a:r>
              <a:rPr lang="en-CA" sz="2400" dirty="0" smtClean="0"/>
              <a:t>The beginning of sections</a:t>
            </a:r>
          </a:p>
          <a:p>
            <a:pPr lvl="1"/>
            <a:r>
              <a:rPr lang="en-CA" sz="2400" dirty="0" smtClean="0"/>
              <a:t>The beginning of paragraphs</a:t>
            </a:r>
          </a:p>
          <a:p>
            <a:pPr marL="393192" lvl="1" indent="0">
              <a:buNone/>
            </a:pPr>
            <a:endParaRPr lang="en-CA" sz="2400" dirty="0" smtClean="0"/>
          </a:p>
          <a:p>
            <a:r>
              <a:rPr lang="en-CA" sz="2800" dirty="0" smtClean="0"/>
              <a:t>Repeat Key Points</a:t>
            </a:r>
          </a:p>
          <a:p>
            <a:pPr lvl="1"/>
            <a:r>
              <a:rPr lang="en-CA" sz="2400" dirty="0" smtClean="0"/>
              <a:t>Executive Summary</a:t>
            </a:r>
          </a:p>
          <a:p>
            <a:pPr lvl="1"/>
            <a:r>
              <a:rPr lang="en-CA" sz="2400" dirty="0" smtClean="0"/>
              <a:t>Conclusion</a:t>
            </a:r>
            <a:endParaRPr lang="en-C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ABC Format for Documents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382000" cy="4525962"/>
          </a:xfrm>
        </p:spPr>
        <p:txBody>
          <a:bodyPr/>
          <a:lstStyle/>
          <a:p>
            <a:pPr marL="0" indent="0">
              <a:buNone/>
            </a:pPr>
            <a:endParaRPr lang="en-CA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2800" b="1" dirty="0" smtClean="0">
                <a:solidFill>
                  <a:srgbClr val="FF0000"/>
                </a:solidFill>
              </a:rPr>
              <a:t>A</a:t>
            </a:r>
            <a:r>
              <a:rPr lang="en-CA" sz="2800" dirty="0" smtClean="0"/>
              <a:t>bstract: A brief beginning component giving the summary of the main points</a:t>
            </a:r>
          </a:p>
          <a:p>
            <a:endParaRPr lang="en-CA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2800" b="1" dirty="0" smtClean="0">
                <a:solidFill>
                  <a:srgbClr val="FF0000"/>
                </a:solidFill>
              </a:rPr>
              <a:t>B</a:t>
            </a:r>
            <a:r>
              <a:rPr lang="en-CA" sz="2800" dirty="0" smtClean="0"/>
              <a:t>ody: Longer middle component supplying the supporting details</a:t>
            </a:r>
          </a:p>
          <a:p>
            <a:endParaRPr lang="en-CA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2800" b="1" dirty="0" smtClean="0">
                <a:solidFill>
                  <a:srgbClr val="FF0000"/>
                </a:solidFill>
              </a:rPr>
              <a:t>C</a:t>
            </a:r>
            <a:r>
              <a:rPr lang="en-CA" sz="2800" dirty="0" smtClean="0"/>
              <a:t>onclusion: A brief ending component that gives the readers what they need to act</a:t>
            </a:r>
            <a:endParaRPr lang="en-C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Abstract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Overview &amp; summary of document’s main points</a:t>
            </a:r>
          </a:p>
          <a:p>
            <a:r>
              <a:rPr lang="en-CA" sz="2800" dirty="0" smtClean="0"/>
              <a:t>Always include</a:t>
            </a:r>
          </a:p>
          <a:p>
            <a:pPr lvl="1"/>
            <a:r>
              <a:rPr lang="en-CA" sz="2400" dirty="0" smtClean="0"/>
              <a:t>Your conclusion</a:t>
            </a:r>
          </a:p>
          <a:p>
            <a:pPr lvl="1"/>
            <a:r>
              <a:rPr lang="en-CA" sz="2400" dirty="0" smtClean="0"/>
              <a:t>Purpose statement for the document</a:t>
            </a:r>
          </a:p>
          <a:p>
            <a:pPr lvl="1"/>
            <a:r>
              <a:rPr lang="en-CA" sz="2400" dirty="0" smtClean="0"/>
              <a:t>Most important points for decision makers</a:t>
            </a:r>
          </a:p>
          <a:p>
            <a:r>
              <a:rPr lang="en-CA" sz="2800" dirty="0" smtClean="0"/>
              <a:t>Called: Summary, Executive Summary, Overview</a:t>
            </a:r>
          </a:p>
          <a:p>
            <a:r>
              <a:rPr lang="en-CA" sz="2800" dirty="0" smtClean="0"/>
              <a:t>Can be written last</a:t>
            </a:r>
            <a:endParaRPr lang="en-CA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Body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Middle and longest section</a:t>
            </a:r>
          </a:p>
          <a:p>
            <a:r>
              <a:rPr lang="en-CA" sz="2800" dirty="0" smtClean="0"/>
              <a:t>Explain conclusion</a:t>
            </a:r>
          </a:p>
          <a:p>
            <a:r>
              <a:rPr lang="en-CA" sz="2800" dirty="0" smtClean="0"/>
              <a:t>Write about:</a:t>
            </a:r>
          </a:p>
          <a:p>
            <a:pPr lvl="1"/>
            <a:r>
              <a:rPr lang="en-CA" sz="2400" dirty="0" smtClean="0"/>
              <a:t>Project background</a:t>
            </a:r>
          </a:p>
          <a:p>
            <a:pPr lvl="1"/>
            <a:r>
              <a:rPr lang="en-CA" sz="2400" dirty="0" smtClean="0"/>
              <a:t>Work that document is based on</a:t>
            </a:r>
          </a:p>
          <a:p>
            <a:pPr lvl="1"/>
            <a:r>
              <a:rPr lang="en-CA" sz="2400" dirty="0" smtClean="0"/>
              <a:t>Details of conclusions &amp; recommendations</a:t>
            </a:r>
          </a:p>
          <a:p>
            <a:r>
              <a:rPr lang="en-CA" sz="2800" dirty="0" smtClean="0"/>
              <a:t>What support is there for points made in the abstract?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Academic Writing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Purpose </a:t>
            </a:r>
          </a:p>
          <a:p>
            <a:pPr lvl="1"/>
            <a:r>
              <a:rPr lang="en-CA" sz="2400" dirty="0" smtClean="0"/>
              <a:t>Show what you know about a topic to get a good grade</a:t>
            </a:r>
          </a:p>
          <a:p>
            <a:r>
              <a:rPr lang="en-CA" sz="2800" dirty="0" smtClean="0"/>
              <a:t>Your Knowledge </a:t>
            </a:r>
          </a:p>
          <a:p>
            <a:pPr lvl="1"/>
            <a:r>
              <a:rPr lang="en-CA" sz="2400" dirty="0" smtClean="0"/>
              <a:t>Less than the teacher’s</a:t>
            </a:r>
          </a:p>
          <a:p>
            <a:r>
              <a:rPr lang="en-CA" sz="2800" dirty="0" smtClean="0"/>
              <a:t>Audience </a:t>
            </a:r>
          </a:p>
          <a:p>
            <a:pPr lvl="1"/>
            <a:r>
              <a:rPr lang="en-CA" sz="2400" dirty="0" smtClean="0"/>
              <a:t>Teacher</a:t>
            </a:r>
          </a:p>
          <a:p>
            <a:r>
              <a:rPr lang="en-CA" sz="2800" dirty="0" smtClean="0"/>
              <a:t>Evaluation Criteria </a:t>
            </a:r>
          </a:p>
          <a:p>
            <a:pPr lvl="1"/>
            <a:r>
              <a:rPr lang="en-CA" sz="2400" dirty="0" smtClean="0"/>
              <a:t>Depth, logic, clarity, unity and grammar</a:t>
            </a:r>
          </a:p>
          <a:p>
            <a:pPr lvl="1"/>
            <a:endParaRPr lang="en-CA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Body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Separate fact from opinion</a:t>
            </a:r>
          </a:p>
          <a:p>
            <a:pPr lvl="1"/>
            <a:r>
              <a:rPr lang="en-CA" sz="2400" dirty="0" smtClean="0"/>
              <a:t>Never leave the reader confused</a:t>
            </a:r>
          </a:p>
          <a:p>
            <a:r>
              <a:rPr lang="en-CA" sz="2800" dirty="0" smtClean="0"/>
              <a:t>Use a format that reveals the structure</a:t>
            </a:r>
          </a:p>
          <a:p>
            <a:pPr lvl="1"/>
            <a:r>
              <a:rPr lang="en-CA" sz="2400" dirty="0" smtClean="0"/>
              <a:t>Frequent headings and subheadings</a:t>
            </a:r>
          </a:p>
          <a:p>
            <a:r>
              <a:rPr lang="en-CA" sz="2800" dirty="0" smtClean="0"/>
              <a:t>Use graphics</a:t>
            </a:r>
          </a:p>
          <a:p>
            <a:pPr lvl="1"/>
            <a:r>
              <a:rPr lang="en-CA" sz="2400" dirty="0" smtClean="0"/>
              <a:t>A picture is worth a thousand words</a:t>
            </a:r>
          </a:p>
          <a:p>
            <a:r>
              <a:rPr lang="en-CA" sz="2800" dirty="0" smtClean="0"/>
              <a:t>Don’t interrupt flow of information</a:t>
            </a:r>
          </a:p>
          <a:p>
            <a:pPr lvl="1"/>
            <a:r>
              <a:rPr lang="en-CA" sz="2400" dirty="0" smtClean="0"/>
              <a:t>Do not include raw data, but discuss conclusions of that data</a:t>
            </a:r>
            <a:endParaRPr lang="en-CA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Final section of the document</a:t>
            </a:r>
          </a:p>
          <a:p>
            <a:r>
              <a:rPr lang="en-CA" sz="2800" dirty="0" smtClean="0"/>
              <a:t>Bring reader back to main point</a:t>
            </a:r>
          </a:p>
          <a:p>
            <a:r>
              <a:rPr lang="en-CA" sz="2800" dirty="0" smtClean="0"/>
              <a:t>Provide closure to document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 algn="ctr">
              <a:buNone/>
            </a:pPr>
            <a:r>
              <a:rPr lang="en-CA" sz="2800" b="1" dirty="0" smtClean="0"/>
              <a:t>Make sure the reader knows what to do next</a:t>
            </a:r>
          </a:p>
          <a:p>
            <a:endParaRPr lang="en-CA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Document Sections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ABC format applies to individual sections as well</a:t>
            </a:r>
          </a:p>
          <a:p>
            <a:pPr marL="0" indent="0">
              <a:buNone/>
            </a:pPr>
            <a:endParaRPr lang="en-CA" sz="2800" dirty="0" smtClean="0"/>
          </a:p>
          <a:p>
            <a:r>
              <a:rPr lang="en-CA" sz="2800" dirty="0" smtClean="0"/>
              <a:t>Each section needs a mini-abstract</a:t>
            </a:r>
          </a:p>
          <a:p>
            <a:pPr marL="0" indent="0">
              <a:buNone/>
            </a:pPr>
            <a:endParaRPr lang="en-CA" sz="2800" dirty="0" smtClean="0"/>
          </a:p>
          <a:p>
            <a:r>
              <a:rPr lang="en-CA" sz="2800" b="1" dirty="0" smtClean="0">
                <a:solidFill>
                  <a:srgbClr val="FF0000"/>
                </a:solidFill>
              </a:rPr>
              <a:t>Interest grabber </a:t>
            </a:r>
            <a:r>
              <a:rPr lang="en-CA" sz="2800" dirty="0" smtClean="0"/>
              <a:t>to make reader want to read it</a:t>
            </a:r>
          </a:p>
          <a:p>
            <a:pPr marL="0" indent="0">
              <a:buNone/>
            </a:pPr>
            <a:endParaRPr lang="en-CA" sz="2800" dirty="0" smtClean="0"/>
          </a:p>
          <a:p>
            <a:r>
              <a:rPr lang="en-CA" sz="2800" b="1" dirty="0" smtClean="0">
                <a:solidFill>
                  <a:srgbClr val="FF0000"/>
                </a:solidFill>
              </a:rPr>
              <a:t>Lead-in </a:t>
            </a:r>
            <a:r>
              <a:rPr lang="en-CA" sz="2800" dirty="0" smtClean="0"/>
              <a:t>that indicates main topics of the section</a:t>
            </a:r>
            <a:endParaRPr lang="en-CA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Document Paragraphs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3000" dirty="0" smtClean="0"/>
              <a:t>Topic sentence</a:t>
            </a:r>
          </a:p>
          <a:p>
            <a:pPr lvl="1"/>
            <a:r>
              <a:rPr lang="en-CA" sz="2600" dirty="0" smtClean="0"/>
              <a:t>Main idea to be developed in the paragraph</a:t>
            </a:r>
          </a:p>
          <a:p>
            <a:pPr lvl="1"/>
            <a:r>
              <a:rPr lang="en-CA" sz="2600" dirty="0" smtClean="0"/>
              <a:t>Usually first sentence</a:t>
            </a:r>
          </a:p>
          <a:p>
            <a:r>
              <a:rPr lang="en-CA" sz="3000" dirty="0" smtClean="0"/>
              <a:t>Develop main idea</a:t>
            </a:r>
          </a:p>
          <a:p>
            <a:pPr lvl="1"/>
            <a:r>
              <a:rPr lang="en-CA" sz="2600" dirty="0" smtClean="0"/>
              <a:t>Supporting sentences about main idea</a:t>
            </a:r>
          </a:p>
          <a:p>
            <a:r>
              <a:rPr lang="en-CA" sz="3000" dirty="0" smtClean="0"/>
              <a:t>Transitional elements</a:t>
            </a:r>
          </a:p>
          <a:p>
            <a:pPr lvl="1"/>
            <a:r>
              <a:rPr lang="en-CA" sz="2600" dirty="0" smtClean="0"/>
              <a:t>Transition between sentences</a:t>
            </a:r>
          </a:p>
          <a:p>
            <a:pPr lvl="1"/>
            <a:r>
              <a:rPr lang="en-CA" sz="2600" dirty="0" smtClean="0"/>
              <a:t>Use repeated pronouns or nouns</a:t>
            </a:r>
          </a:p>
          <a:p>
            <a:r>
              <a:rPr lang="en-CA" sz="3000" dirty="0" smtClean="0"/>
              <a:t>Closing sentence</a:t>
            </a:r>
          </a:p>
          <a:p>
            <a:pPr lvl="1"/>
            <a:r>
              <a:rPr lang="en-CA" sz="2600" dirty="0" smtClean="0"/>
              <a:t>Concluding point, re-state main point</a:t>
            </a:r>
            <a:endParaRPr lang="en-CA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Paragraphs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Length</a:t>
            </a:r>
          </a:p>
          <a:p>
            <a:pPr lvl="1"/>
            <a:r>
              <a:rPr lang="en-CA" sz="2400" dirty="0" smtClean="0"/>
              <a:t>No more than 6-10 lines long</a:t>
            </a:r>
          </a:p>
          <a:p>
            <a:r>
              <a:rPr lang="en-CA" sz="2800" dirty="0" smtClean="0"/>
              <a:t>Listings</a:t>
            </a:r>
          </a:p>
          <a:p>
            <a:pPr lvl="1"/>
            <a:r>
              <a:rPr lang="en-CA" sz="2400" dirty="0" smtClean="0"/>
              <a:t>Short; long lists are skipped</a:t>
            </a:r>
          </a:p>
          <a:p>
            <a:r>
              <a:rPr lang="en-CA" sz="2800" dirty="0" smtClean="0"/>
              <a:t>Numbers</a:t>
            </a:r>
          </a:p>
          <a:p>
            <a:pPr lvl="1"/>
            <a:r>
              <a:rPr lang="en-CA" sz="2400" dirty="0" smtClean="0"/>
              <a:t>Use tables or figures to present numbers</a:t>
            </a:r>
          </a:p>
          <a:p>
            <a:pPr lvl="1"/>
            <a:r>
              <a:rPr lang="en-CA" sz="2400" dirty="0" smtClean="0"/>
              <a:t>Paragraphs are bad way to display numbers</a:t>
            </a:r>
            <a:endParaRPr lang="en-CA" dirty="0" smtClean="0"/>
          </a:p>
          <a:p>
            <a:pPr lvl="1"/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Technical Writing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Purpose</a:t>
            </a:r>
          </a:p>
          <a:p>
            <a:pPr lvl="1"/>
            <a:r>
              <a:rPr lang="en-CA" sz="2400" dirty="0" smtClean="0"/>
              <a:t>Getting something done in an organization</a:t>
            </a:r>
          </a:p>
          <a:p>
            <a:r>
              <a:rPr lang="en-CA" sz="2800" dirty="0" smtClean="0"/>
              <a:t>Your Knowledge</a:t>
            </a:r>
          </a:p>
          <a:p>
            <a:pPr lvl="1"/>
            <a:r>
              <a:rPr lang="en-CA" sz="2400" dirty="0" smtClean="0"/>
              <a:t>Greater than the reader</a:t>
            </a:r>
          </a:p>
          <a:p>
            <a:r>
              <a:rPr lang="en-CA" sz="2800" dirty="0" smtClean="0"/>
              <a:t>Audience</a:t>
            </a:r>
          </a:p>
          <a:p>
            <a:pPr lvl="1"/>
            <a:r>
              <a:rPr lang="en-CA" sz="2400" dirty="0" smtClean="0"/>
              <a:t>Several people with different technical backgrounds</a:t>
            </a:r>
          </a:p>
          <a:p>
            <a:r>
              <a:rPr lang="en-CA" sz="2800" dirty="0" smtClean="0"/>
              <a:t>Evaluation Criteria</a:t>
            </a:r>
          </a:p>
          <a:p>
            <a:pPr lvl="1"/>
            <a:r>
              <a:rPr lang="en-CA" sz="2400" dirty="0" smtClean="0"/>
              <a:t>Clear &amp; simple organization in a format that meets the need of users</a:t>
            </a: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Differences in Styles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800" dirty="0" smtClean="0"/>
              <a:t>Technical writing has a practical role on the job; academic writing is to display knowledge</a:t>
            </a:r>
          </a:p>
          <a:p>
            <a:pPr marL="0" indent="0">
              <a:buNone/>
            </a:pPr>
            <a:endParaRPr lang="en-CA" sz="2800" dirty="0" smtClean="0"/>
          </a:p>
          <a:p>
            <a:r>
              <a:rPr lang="en-CA" sz="2800" dirty="0" smtClean="0"/>
              <a:t>Technical writing conveys information to uninformed reader; academic writing is done for a teacher by a student</a:t>
            </a:r>
          </a:p>
          <a:p>
            <a:pPr marL="0" indent="0">
              <a:buNone/>
            </a:pPr>
            <a:endParaRPr lang="en-CA" sz="2800" dirty="0" smtClean="0"/>
          </a:p>
          <a:p>
            <a:r>
              <a:rPr lang="en-CA" sz="2800" dirty="0" smtClean="0"/>
              <a:t>Technical writing is read by many readers; academic writing is aimed at one person – the teacher</a:t>
            </a:r>
            <a:endParaRPr lang="en-CA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Differences in Styles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Technical writing:</a:t>
            </a:r>
          </a:p>
          <a:p>
            <a:pPr lvl="1"/>
            <a:r>
              <a:rPr lang="en-CA" sz="2600" dirty="0" smtClean="0"/>
              <a:t>is an “outline” rather than an essay</a:t>
            </a:r>
          </a:p>
          <a:p>
            <a:pPr lvl="1"/>
            <a:r>
              <a:rPr lang="en-CA" sz="2600" dirty="0" smtClean="0"/>
              <a:t>uses different fonts and sizes to create “eye relief”</a:t>
            </a:r>
          </a:p>
          <a:p>
            <a:pPr lvl="1"/>
            <a:r>
              <a:rPr lang="en-CA" sz="2600" dirty="0" smtClean="0"/>
              <a:t>is flush left not indented</a:t>
            </a:r>
          </a:p>
          <a:p>
            <a:pPr lvl="1"/>
            <a:r>
              <a:rPr lang="en-CA" sz="2600" dirty="0" smtClean="0"/>
              <a:t>is single spaced separated by a line</a:t>
            </a:r>
          </a:p>
          <a:p>
            <a:pPr lvl="1"/>
            <a:r>
              <a:rPr lang="en-CA" sz="2600" dirty="0"/>
              <a:t>u</a:t>
            </a:r>
            <a:r>
              <a:rPr lang="en-CA" sz="2600" dirty="0" smtClean="0"/>
              <a:t>ses headings</a:t>
            </a:r>
            <a:endParaRPr lang="en-CA" sz="2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Targeted Responses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Everything written for business/technical reasons is to produce a targeted response such as:</a:t>
            </a:r>
          </a:p>
          <a:p>
            <a:pPr lvl="1"/>
            <a:r>
              <a:rPr lang="en-CA" sz="2400" dirty="0" smtClean="0"/>
              <a:t>The understanding of information</a:t>
            </a:r>
          </a:p>
          <a:p>
            <a:pPr lvl="1"/>
            <a:r>
              <a:rPr lang="en-CA" sz="2400" dirty="0" smtClean="0"/>
              <a:t>The acceptance of a proposal</a:t>
            </a:r>
          </a:p>
          <a:p>
            <a:pPr lvl="1"/>
            <a:r>
              <a:rPr lang="en-CA" sz="2400" dirty="0" smtClean="0"/>
              <a:t>The consideration of a feasibility study</a:t>
            </a:r>
          </a:p>
          <a:p>
            <a:pPr lvl="1"/>
            <a:r>
              <a:rPr lang="en-CA" sz="2400" dirty="0" smtClean="0"/>
              <a:t>The return of a (defective) item</a:t>
            </a:r>
          </a:p>
          <a:p>
            <a:pPr lvl="1"/>
            <a:r>
              <a:rPr lang="en-CA" sz="2400" dirty="0" smtClean="0"/>
              <a:t>The establishment of goodwill</a:t>
            </a:r>
          </a:p>
          <a:p>
            <a:pPr lvl="1"/>
            <a:r>
              <a:rPr lang="en-CA" sz="2400" dirty="0" smtClean="0"/>
              <a:t>The sale of merchandise</a:t>
            </a:r>
          </a:p>
          <a:p>
            <a:pPr lvl="1"/>
            <a:r>
              <a:rPr lang="en-CA" sz="2400" dirty="0" smtClean="0"/>
              <a:t>Hiring someone (like a good writer!)</a:t>
            </a:r>
            <a:endParaRPr lang="en-CA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CA" sz="4400" dirty="0" smtClean="0"/>
              <a:t>Examples of Technical </a:t>
            </a:r>
            <a:r>
              <a:rPr lang="en-CA" sz="4400" dirty="0"/>
              <a:t>W</a:t>
            </a:r>
            <a:r>
              <a:rPr lang="en-CA" sz="4400" dirty="0" smtClean="0"/>
              <a:t>riting</a:t>
            </a:r>
            <a:endParaRPr lang="en-C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Correspondence</a:t>
            </a:r>
          </a:p>
          <a:p>
            <a:pPr lvl="1"/>
            <a:r>
              <a:rPr lang="en-CA" dirty="0" smtClean="0"/>
              <a:t>Memo to subordinates</a:t>
            </a:r>
          </a:p>
          <a:p>
            <a:pPr lvl="1"/>
            <a:r>
              <a:rPr lang="en-CA" dirty="0" smtClean="0"/>
              <a:t>Letter to customers</a:t>
            </a:r>
          </a:p>
          <a:p>
            <a:pPr lvl="1"/>
            <a:r>
              <a:rPr lang="en-CA" dirty="0" smtClean="0"/>
              <a:t>“Good news”, “Bad News” letters</a:t>
            </a:r>
          </a:p>
          <a:p>
            <a:pPr lvl="1"/>
            <a:r>
              <a:rPr lang="en-CA" dirty="0" smtClean="0"/>
              <a:t>Email messages</a:t>
            </a:r>
          </a:p>
          <a:p>
            <a:pPr lvl="1"/>
            <a:r>
              <a:rPr lang="en-CA" dirty="0" smtClean="0"/>
              <a:t>Blog postings</a:t>
            </a:r>
          </a:p>
          <a:p>
            <a:pPr lvl="1"/>
            <a:r>
              <a:rPr lang="en-CA" dirty="0" smtClean="0"/>
              <a:t>Wiki entries</a:t>
            </a:r>
          </a:p>
          <a:p>
            <a:pPr lvl="1"/>
            <a:r>
              <a:rPr lang="en-CA" dirty="0" smtClean="0"/>
              <a:t>Twitter posts</a:t>
            </a:r>
          </a:p>
          <a:p>
            <a:endParaRPr lang="en-CA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Short Reports</a:t>
            </a:r>
          </a:p>
          <a:p>
            <a:pPr lvl="1"/>
            <a:r>
              <a:rPr lang="en-CA" dirty="0"/>
              <a:t>Problem analysis</a:t>
            </a:r>
          </a:p>
          <a:p>
            <a:pPr lvl="1"/>
            <a:r>
              <a:rPr lang="en-CA" dirty="0"/>
              <a:t>Recommendation</a:t>
            </a:r>
          </a:p>
          <a:p>
            <a:pPr lvl="1"/>
            <a:r>
              <a:rPr lang="en-CA" dirty="0"/>
              <a:t>Feasibility analysis</a:t>
            </a:r>
          </a:p>
          <a:p>
            <a:pPr lvl="1"/>
            <a:r>
              <a:rPr lang="en-CA" dirty="0"/>
              <a:t>Progress Reports</a:t>
            </a:r>
          </a:p>
          <a:p>
            <a:r>
              <a:rPr lang="en-CA" b="1" dirty="0"/>
              <a:t>Long Reports</a:t>
            </a:r>
          </a:p>
          <a:p>
            <a:pPr lvl="1"/>
            <a:r>
              <a:rPr lang="en-CA" dirty="0"/>
              <a:t>Complex Report</a:t>
            </a:r>
          </a:p>
          <a:p>
            <a:pPr lvl="1"/>
            <a:r>
              <a:rPr lang="en-CA" dirty="0"/>
              <a:t>Feasibility Report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Technical Writing Process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8313" y="1628775"/>
          <a:ext cx="8229600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Purpose of Document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Why Am I Writing This Document?</a:t>
            </a:r>
          </a:p>
          <a:p>
            <a:pPr lvl="1"/>
            <a:r>
              <a:rPr lang="en-CA" sz="2400" dirty="0" smtClean="0"/>
              <a:t>One sentence answer</a:t>
            </a:r>
          </a:p>
          <a:p>
            <a:pPr lvl="1"/>
            <a:r>
              <a:rPr lang="en-CA" sz="2400" dirty="0" smtClean="0"/>
              <a:t>Can be beginning of outline/draft</a:t>
            </a:r>
          </a:p>
          <a:p>
            <a:pPr marL="393192" lvl="1" indent="0">
              <a:buNone/>
            </a:pPr>
            <a:endParaRPr lang="en-CA" sz="2400" dirty="0" smtClean="0"/>
          </a:p>
          <a:p>
            <a:r>
              <a:rPr lang="en-CA" sz="2800" dirty="0" smtClean="0"/>
              <a:t>What Response Do I Want from Readers?</a:t>
            </a:r>
          </a:p>
          <a:p>
            <a:pPr lvl="1"/>
            <a:r>
              <a:rPr lang="en-CA" sz="2400" dirty="0" smtClean="0"/>
              <a:t>Only one or two sentences long</a:t>
            </a:r>
          </a:p>
          <a:p>
            <a:pPr lvl="1"/>
            <a:r>
              <a:rPr lang="en-CA" sz="2400" dirty="0" smtClean="0"/>
              <a:t>Must pinpoint precisely the result you want for the document</a:t>
            </a:r>
            <a:endParaRPr lang="en-CA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ndraBlue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SandraBlueTheme</Template>
  <TotalTime>8543</TotalTime>
  <Words>988</Words>
  <Application>Microsoft Office PowerPoint</Application>
  <PresentationFormat>On-screen Show (4:3)</PresentationFormat>
  <Paragraphs>218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Constantia</vt:lpstr>
      <vt:lpstr>Franklin Gothic Book</vt:lpstr>
      <vt:lpstr>Wingdings 2</vt:lpstr>
      <vt:lpstr>SandraBlueTheme</vt:lpstr>
      <vt:lpstr>Introduction to  Technical Writing</vt:lpstr>
      <vt:lpstr>Academic Writing</vt:lpstr>
      <vt:lpstr>Technical Writing</vt:lpstr>
      <vt:lpstr>Differences in Styles</vt:lpstr>
      <vt:lpstr>Differences in Styles</vt:lpstr>
      <vt:lpstr>Targeted Responses</vt:lpstr>
      <vt:lpstr>Examples of Technical Writing</vt:lpstr>
      <vt:lpstr>Technical Writing Process</vt:lpstr>
      <vt:lpstr>Purpose of Document</vt:lpstr>
      <vt:lpstr>Analyze Your Readers</vt:lpstr>
      <vt:lpstr>Obstacles for Readers</vt:lpstr>
      <vt:lpstr>Types of Readers </vt:lpstr>
      <vt:lpstr>Write an Initial Draft</vt:lpstr>
      <vt:lpstr>Revise the Draft</vt:lpstr>
      <vt:lpstr>Organizing the Information</vt:lpstr>
      <vt:lpstr>Organizing the Information</vt:lpstr>
      <vt:lpstr>ABC Format for Documents</vt:lpstr>
      <vt:lpstr>Abstract</vt:lpstr>
      <vt:lpstr>Body</vt:lpstr>
      <vt:lpstr>Body</vt:lpstr>
      <vt:lpstr>Conclusion</vt:lpstr>
      <vt:lpstr>Document Sections</vt:lpstr>
      <vt:lpstr>Document Paragraphs</vt:lpstr>
      <vt:lpstr>Paragraphs</vt:lpstr>
    </vt:vector>
  </TitlesOfParts>
  <Company>Up In The Air Enterprises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Sandra Stark</dc:creator>
  <cp:lastModifiedBy>Philip Dumaresq</cp:lastModifiedBy>
  <cp:revision>75</cp:revision>
  <dcterms:created xsi:type="dcterms:W3CDTF">2007-08-16T02:01:34Z</dcterms:created>
  <dcterms:modified xsi:type="dcterms:W3CDTF">2016-04-10T14:08:03Z</dcterms:modified>
</cp:coreProperties>
</file>