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20"/>
  </p:notesMasterIdLst>
  <p:sldIdLst>
    <p:sldId id="292" r:id="rId2"/>
    <p:sldId id="271" r:id="rId3"/>
    <p:sldId id="273" r:id="rId4"/>
    <p:sldId id="274" r:id="rId5"/>
    <p:sldId id="290" r:id="rId6"/>
    <p:sldId id="291" r:id="rId7"/>
    <p:sldId id="275" r:id="rId8"/>
    <p:sldId id="278" r:id="rId9"/>
    <p:sldId id="277" r:id="rId10"/>
    <p:sldId id="284" r:id="rId11"/>
    <p:sldId id="285" r:id="rId12"/>
    <p:sldId id="282" r:id="rId13"/>
    <p:sldId id="279" r:id="rId14"/>
    <p:sldId id="281" r:id="rId15"/>
    <p:sldId id="283" r:id="rId16"/>
    <p:sldId id="286" r:id="rId17"/>
    <p:sldId id="287" r:id="rId18"/>
    <p:sldId id="288" r:id="rId19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81743" autoAdjust="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768" y="-96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379" y="2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r">
              <a:defRPr sz="1200"/>
            </a:lvl1pPr>
          </a:lstStyle>
          <a:p>
            <a:pPr>
              <a:defRPr/>
            </a:pPr>
            <a:fld id="{F2B5218A-82F4-4777-883A-6805660EEE83}" type="datetimeFigureOut">
              <a:rPr lang="en-US"/>
              <a:pPr>
                <a:defRPr/>
              </a:pPr>
              <a:t>4/10/2016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1200" y="637381"/>
            <a:ext cx="3078691" cy="23090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13" tIns="45856" rIns="91713" bIns="45856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110" y="3075782"/>
            <a:ext cx="5485783" cy="5433190"/>
          </a:xfrm>
          <a:prstGeom prst="rect">
            <a:avLst/>
          </a:prstGeom>
        </p:spPr>
        <p:txBody>
          <a:bodyPr vert="horz" lIns="91713" tIns="45856" rIns="91713" bIns="4585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38648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379" y="8738648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r">
              <a:defRPr sz="1200"/>
            </a:lvl1pPr>
          </a:lstStyle>
          <a:p>
            <a:pPr>
              <a:defRPr/>
            </a:pPr>
            <a:fld id="{600DABC2-260F-4302-910E-567AAD0AA8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25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dirty="0" smtClean="0"/>
              <a:t>Pfeiffer</a:t>
            </a:r>
            <a:r>
              <a:rPr lang="en-CA" baseline="0" dirty="0" smtClean="0"/>
              <a:t> book</a:t>
            </a:r>
            <a:r>
              <a:rPr lang="en-CA" baseline="0" smtClean="0"/>
              <a:t>, Chapter 3-5</a:t>
            </a:r>
            <a:endParaRPr lang="en-CA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293F43-96DA-4BC8-B069-9D7F4ED59C6E}" type="slidenum">
              <a:rPr lang="en-CA" smtClean="0"/>
              <a:pPr/>
              <a:t>1</a:t>
            </a:fld>
            <a:endParaRPr lang="en-CA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636588"/>
            <a:ext cx="3078163" cy="2309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 did this; I did that; this is my analysis; this is the recommendations – walk</a:t>
            </a:r>
            <a:r>
              <a:rPr lang="en-CA" baseline="0" dirty="0" smtClean="0"/>
              <a:t> the user through with you</a:t>
            </a:r>
          </a:p>
          <a:p>
            <a:r>
              <a:rPr lang="en-CA" dirty="0" smtClean="0"/>
              <a:t>Listings for descriptions.  Paragraphs</a:t>
            </a:r>
            <a:r>
              <a:rPr lang="en-CA" baseline="0" dirty="0" smtClean="0"/>
              <a:t> for transitions and explanations</a:t>
            </a:r>
          </a:p>
          <a:p>
            <a:r>
              <a:rPr lang="en-CA" baseline="0" dirty="0" smtClean="0"/>
              <a:t>Determining what detail is excessive is difficult.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636588"/>
            <a:ext cx="3078163" cy="2309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636588"/>
            <a:ext cx="3078163" cy="2309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Requirements</a:t>
            </a:r>
            <a:r>
              <a:rPr lang="en-CA" baseline="0" dirty="0" smtClean="0"/>
              <a:t> specification and feasibility analysis is what you will be doing for your Formal Report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636588"/>
            <a:ext cx="3078163" cy="2309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636588"/>
            <a:ext cx="3078163" cy="2309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636588"/>
            <a:ext cx="3078163" cy="2309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3708" indent="-223708">
              <a:buAutoNum type="arabicParenR"/>
            </a:pPr>
            <a:r>
              <a:rPr lang="en-CA" baseline="0" dirty="0" smtClean="0"/>
              <a:t>Trying to convince readers you are right “now” not when you wrote the report</a:t>
            </a:r>
          </a:p>
          <a:p>
            <a:pPr marL="223708" indent="-223708">
              <a:buAutoNum type="arabicParenR"/>
            </a:pPr>
            <a:r>
              <a:rPr lang="en-CA" dirty="0" smtClean="0"/>
              <a:t>One page is</a:t>
            </a:r>
            <a:r>
              <a:rPr lang="en-CA" baseline="0" dirty="0" smtClean="0"/>
              <a:t> max most people will read to get a capsule; also easily distributed for meetings; sometimes longer</a:t>
            </a:r>
          </a:p>
          <a:p>
            <a:pPr marL="223708" indent="-223708">
              <a:buAutoNum type="arabicParenR"/>
            </a:pPr>
            <a:r>
              <a:rPr lang="en-CA" dirty="0" smtClean="0"/>
              <a:t>Only use jargon your highest</a:t>
            </a:r>
            <a:r>
              <a:rPr lang="en-CA" baseline="0" dirty="0" smtClean="0"/>
              <a:t> level reader will understand</a:t>
            </a:r>
          </a:p>
          <a:p>
            <a:pPr marL="223708" indent="-223708">
              <a:buAutoNum type="arabicParenR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636588"/>
            <a:ext cx="3078163" cy="2309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4)</a:t>
            </a:r>
            <a:r>
              <a:rPr lang="en-CA" baseline="0" dirty="0" smtClean="0"/>
              <a:t> Only mention major points.  Minor points are for detail folks, this is for executive</a:t>
            </a:r>
          </a:p>
          <a:p>
            <a:r>
              <a:rPr lang="en-CA" baseline="0" dirty="0" smtClean="0"/>
              <a:t>5) You do not need to say that the report provides additional information – that is a given</a:t>
            </a:r>
          </a:p>
          <a:p>
            <a:r>
              <a:rPr lang="en-CA" baseline="0" dirty="0" smtClean="0"/>
              <a:t>6) Lists are good in body, but should be avoided in exec summary unless for a couple of key points</a:t>
            </a:r>
          </a:p>
          <a:p>
            <a:r>
              <a:rPr lang="en-CA" baseline="0" dirty="0" smtClean="0"/>
              <a:t>7) Only after you finish the report do you have the proper perspective to write the summary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636588"/>
            <a:ext cx="3078163" cy="2309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should the glossary</a:t>
            </a:r>
            <a:r>
              <a:rPr lang="en-CA" baseline="0" dirty="0" smtClean="0"/>
              <a:t> be?  Domain Model maintained in the requirements management software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636588"/>
            <a:ext cx="3078163" cy="2309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State the purpose of the</a:t>
            </a:r>
            <a:r>
              <a:rPr lang="en-CA" baseline="0" dirty="0" smtClean="0"/>
              <a:t> subsections as you lead into them</a:t>
            </a:r>
          </a:p>
          <a:p>
            <a:r>
              <a:rPr lang="en-CA" dirty="0" smtClean="0"/>
              <a:t>Provide a brief</a:t>
            </a:r>
            <a:r>
              <a:rPr lang="en-CA" baseline="0" dirty="0" smtClean="0"/>
              <a:t> description of the project as not everyone will know all the details</a:t>
            </a:r>
          </a:p>
          <a:p>
            <a:r>
              <a:rPr lang="en-CA" dirty="0" smtClean="0"/>
              <a:t>Make sure people</a:t>
            </a:r>
            <a:r>
              <a:rPr lang="en-CA" baseline="0" dirty="0" smtClean="0"/>
              <a:t> know what the report covers and what it does not.  This is sometimes placed in the body of the report</a:t>
            </a:r>
          </a:p>
          <a:p>
            <a:r>
              <a:rPr lang="en-CA" dirty="0" smtClean="0"/>
              <a:t>Gives the reader a brief</a:t>
            </a:r>
            <a:r>
              <a:rPr lang="en-CA" baseline="0" dirty="0" smtClean="0"/>
              <a:t> preview of how the document will be formatted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FE0621-6BAE-444D-AA8B-5B11CE4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70268-E77B-41BA-B48E-0A77BF0F69A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01B317-6CCF-44A4-B99C-75730E0DA706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E8C8AA-CFD0-4FF7-948C-5C76137B0B5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692B48-2303-4100-9B76-06378F243C05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82CC99D-BB0A-4576-BA4E-59A4CEECD07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F60C15-F0EB-4A3F-9AA6-89BB1FE35C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1D0A7D-16E2-4D44-A9C5-45714B8C9B9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77799-E3A9-4516-B428-D2DCE16620CD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70CEE1-8158-40D3-B079-ECBD086504D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06688B-20E5-4279-9389-143F269CFCDC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C60175-B3AB-4947-93BF-EA282CDD9C1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680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2286000"/>
            <a:ext cx="7924800" cy="1066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800" dirty="0"/>
              <a:t>F</a:t>
            </a:r>
            <a:r>
              <a:rPr lang="en-US" sz="4800" dirty="0" smtClean="0"/>
              <a:t>ormal Reports</a:t>
            </a:r>
            <a:endParaRPr lang="en-US" sz="6600" dirty="0"/>
          </a:p>
        </p:txBody>
      </p:sp>
      <p:sp>
        <p:nvSpPr>
          <p:cNvPr id="14338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4191000"/>
            <a:ext cx="7315200" cy="167640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Business Information Systems – 420-E01</a:t>
            </a:r>
            <a:endParaRPr lang="en-CA" sz="2000" dirty="0" smtClean="0"/>
          </a:p>
          <a:p>
            <a:r>
              <a:rPr lang="en-CA" sz="2000" dirty="0" smtClean="0"/>
              <a:t>Reference: Technical Communication, A Practical Approach, 7</a:t>
            </a:r>
            <a:r>
              <a:rPr lang="en-CA" sz="2000" baseline="30000" dirty="0" smtClean="0"/>
              <a:t>th</a:t>
            </a:r>
            <a:r>
              <a:rPr lang="en-CA" sz="2000" dirty="0" smtClean="0"/>
              <a:t> Ed</a:t>
            </a:r>
            <a:endParaRPr lang="en-CA" sz="2800" dirty="0" smtClean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9802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Executive Summary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Most important part of the report</a:t>
            </a:r>
          </a:p>
          <a:p>
            <a:r>
              <a:rPr lang="en-CA" sz="2800" dirty="0" smtClean="0"/>
              <a:t>Geared to the decision makers</a:t>
            </a:r>
          </a:p>
          <a:p>
            <a:r>
              <a:rPr lang="en-CA" sz="2800" dirty="0" smtClean="0"/>
              <a:t>Gives capsule version of report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Executive Summary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Guideline 1 – State conclusions or findings in present tense</a:t>
            </a:r>
          </a:p>
          <a:p>
            <a:r>
              <a:rPr lang="en-CA" sz="2800" dirty="0"/>
              <a:t>Guideline 2 – One page</a:t>
            </a:r>
          </a:p>
          <a:p>
            <a:r>
              <a:rPr lang="en-CA" sz="2800" dirty="0"/>
              <a:t>Guideline 3 – Avoid technical jargon Guideline </a:t>
            </a:r>
            <a:r>
              <a:rPr lang="en-CA" sz="2800" dirty="0" smtClean="0"/>
              <a:t>4 – Include only important recommendations</a:t>
            </a:r>
          </a:p>
          <a:p>
            <a:r>
              <a:rPr lang="en-CA" sz="2800" dirty="0" smtClean="0"/>
              <a:t>Guideline 5 – Avoid referencing report body</a:t>
            </a:r>
          </a:p>
          <a:p>
            <a:r>
              <a:rPr lang="en-CA" sz="2800" dirty="0" smtClean="0"/>
              <a:t>Guideline 6 – Use paragraph format</a:t>
            </a:r>
          </a:p>
          <a:p>
            <a:r>
              <a:rPr lang="en-CA" sz="2800" dirty="0" smtClean="0"/>
              <a:t>Guideline 7 – Write executive summary last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Distribution List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Let’s everyone know who is receiving the document</a:t>
            </a:r>
          </a:p>
          <a:p>
            <a:r>
              <a:rPr lang="en-CA" sz="2800" dirty="0" smtClean="0"/>
              <a:t>Also informs people of their role in receiving the document</a:t>
            </a:r>
          </a:p>
          <a:p>
            <a:pPr lvl="1"/>
            <a:r>
              <a:rPr lang="en-CA" sz="2400" dirty="0" smtClean="0"/>
              <a:t>Information</a:t>
            </a:r>
          </a:p>
          <a:p>
            <a:pPr lvl="1"/>
            <a:r>
              <a:rPr lang="en-CA" sz="2400" dirty="0" smtClean="0"/>
              <a:t>Review</a:t>
            </a:r>
          </a:p>
          <a:p>
            <a:pPr lvl="1"/>
            <a:r>
              <a:rPr lang="en-CA" sz="2400" dirty="0" smtClean="0"/>
              <a:t>Approval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Table of Contents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Act as an outline</a:t>
            </a:r>
          </a:p>
          <a:p>
            <a:r>
              <a:rPr lang="en-CA" sz="2800" dirty="0" smtClean="0"/>
              <a:t>Used by many readers to figure out where they want to go</a:t>
            </a:r>
          </a:p>
          <a:p>
            <a:r>
              <a:rPr lang="en-CA" sz="2800" dirty="0" smtClean="0"/>
              <a:t>Make it readable</a:t>
            </a:r>
          </a:p>
          <a:p>
            <a:pPr lvl="1"/>
            <a:r>
              <a:rPr lang="en-CA" sz="2400" dirty="0" smtClean="0"/>
              <a:t>Good spacing, use indenting, include page numbers for headings</a:t>
            </a:r>
          </a:p>
          <a:p>
            <a:r>
              <a:rPr lang="en-CA" sz="2800" dirty="0" smtClean="0"/>
              <a:t>Add emphases to headings and subheadings</a:t>
            </a:r>
            <a:endParaRPr lang="en-CA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List of Figures/Illustrations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Add a “Caption” to them and capture that Caption in Table</a:t>
            </a:r>
          </a:p>
          <a:p>
            <a:r>
              <a:rPr lang="en-CA" sz="2800" dirty="0" smtClean="0"/>
              <a:t>Usually a separate page, but if there are a lot of them, start them on a separate page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Glossary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List terminology that the reader may not understand</a:t>
            </a:r>
          </a:p>
          <a:p>
            <a:r>
              <a:rPr lang="en-CA" sz="2800" dirty="0" smtClean="0"/>
              <a:t>Try to avoid technical terms, but usually impossible, so you need to define them</a:t>
            </a:r>
          </a:p>
          <a:p>
            <a:r>
              <a:rPr lang="en-CA" sz="2800" dirty="0" smtClean="0"/>
              <a:t>Can also be an appendix</a:t>
            </a:r>
            <a:endParaRPr lang="en-CA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Prepare all readers for discussion ahead</a:t>
            </a:r>
          </a:p>
          <a:p>
            <a:r>
              <a:rPr lang="en-CA" sz="2800" dirty="0" smtClean="0"/>
              <a:t>Provide lead in to subsections</a:t>
            </a:r>
          </a:p>
          <a:p>
            <a:r>
              <a:rPr lang="en-CA" sz="2800" dirty="0" smtClean="0"/>
              <a:t>Include Project Description</a:t>
            </a:r>
          </a:p>
          <a:p>
            <a:r>
              <a:rPr lang="en-CA" sz="2800" dirty="0" smtClean="0"/>
              <a:t>Include scope information</a:t>
            </a:r>
          </a:p>
          <a:p>
            <a:r>
              <a:rPr lang="en-CA" sz="2800" dirty="0" smtClean="0"/>
              <a:t>May want to include description of report format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Body – Discussion Sections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138"/>
            <a:ext cx="8534400" cy="4525962"/>
          </a:xfrm>
        </p:spPr>
        <p:txBody>
          <a:bodyPr/>
          <a:lstStyle/>
          <a:p>
            <a:r>
              <a:rPr lang="en-CA" sz="2800" dirty="0" smtClean="0"/>
              <a:t>Longest part of report</a:t>
            </a:r>
          </a:p>
          <a:p>
            <a:r>
              <a:rPr lang="en-CA" sz="2800" dirty="0" smtClean="0"/>
              <a:t>Written for most technically oriented people on the project</a:t>
            </a:r>
          </a:p>
          <a:p>
            <a:r>
              <a:rPr lang="en-CA" sz="2800" dirty="0" smtClean="0"/>
              <a:t>Move from fact to opinion</a:t>
            </a:r>
          </a:p>
          <a:p>
            <a:r>
              <a:rPr lang="en-CA" sz="2800" dirty="0" smtClean="0"/>
              <a:t>Number your headings and subheadings</a:t>
            </a:r>
          </a:p>
          <a:p>
            <a:r>
              <a:rPr lang="en-CA" sz="2800" dirty="0" smtClean="0"/>
              <a:t>Use listings to break up long paragraphs</a:t>
            </a:r>
          </a:p>
          <a:p>
            <a:r>
              <a:rPr lang="en-CA" sz="2800" dirty="0" smtClean="0"/>
              <a:t>Use illustrations for clarity</a:t>
            </a:r>
          </a:p>
          <a:p>
            <a:r>
              <a:rPr lang="en-CA" sz="2800" dirty="0" smtClean="0"/>
              <a:t>Place excessive detail in appendices</a:t>
            </a:r>
            <a:endParaRPr lang="en-CA" sz="3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Conclusions &amp; Recommendations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List all the conclusions and recommendations</a:t>
            </a:r>
          </a:p>
          <a:p>
            <a:r>
              <a:rPr lang="en-CA" sz="2800" dirty="0" smtClean="0"/>
              <a:t>Exhaustive list with more detail than executive summary</a:t>
            </a:r>
          </a:p>
          <a:p>
            <a:r>
              <a:rPr lang="en-CA" sz="2800" dirty="0" smtClean="0"/>
              <a:t>Call it Conclusions, Recommendations or Conclusions &amp; Recommendations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Formal Report Definition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534400" cy="4525962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smtClean="0"/>
              <a:t>Usually associated with important projects</a:t>
            </a:r>
          </a:p>
          <a:p>
            <a:r>
              <a:rPr lang="en-CA" sz="3000" dirty="0" smtClean="0"/>
              <a:t>Compared to informal reports they:</a:t>
            </a:r>
          </a:p>
          <a:p>
            <a:pPr lvl="1"/>
            <a:r>
              <a:rPr lang="en-CA" sz="2600" dirty="0" smtClean="0"/>
              <a:t>Cover more complicated material</a:t>
            </a:r>
          </a:p>
          <a:p>
            <a:pPr lvl="1"/>
            <a:r>
              <a:rPr lang="en-CA" sz="2600" dirty="0" smtClean="0"/>
              <a:t>Are longer than their informal counterparts</a:t>
            </a:r>
          </a:p>
          <a:p>
            <a:r>
              <a:rPr lang="en-CA" sz="3000" dirty="0" smtClean="0"/>
              <a:t>Usually 6-10 pages (without appendices)</a:t>
            </a:r>
          </a:p>
          <a:p>
            <a:r>
              <a:rPr lang="en-CA" sz="3000" dirty="0"/>
              <a:t>Separate cover page, memo of transmittal</a:t>
            </a:r>
          </a:p>
          <a:p>
            <a:r>
              <a:rPr lang="en-CA" sz="3000" dirty="0"/>
              <a:t>Table of Contents, Table of Figures, Executive Summary, Appendix</a:t>
            </a:r>
          </a:p>
          <a:p>
            <a:r>
              <a:rPr lang="en-CA" sz="3000" dirty="0" smtClean="0"/>
              <a:t>Used </a:t>
            </a:r>
            <a:r>
              <a:rPr lang="en-CA" sz="3000" dirty="0"/>
              <a:t>as basis for decisions more so than other reports</a:t>
            </a:r>
            <a:endParaRPr lang="en-CA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Situations for Formal Reports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Formal Study</a:t>
            </a:r>
          </a:p>
          <a:p>
            <a:r>
              <a:rPr lang="en-CA" sz="2800" dirty="0" smtClean="0"/>
              <a:t>Project Deliverables</a:t>
            </a:r>
          </a:p>
          <a:p>
            <a:pPr lvl="1"/>
            <a:r>
              <a:rPr lang="en-CA" sz="2400" dirty="0" smtClean="0"/>
              <a:t>Requirements Specification</a:t>
            </a:r>
          </a:p>
          <a:p>
            <a:pPr lvl="1"/>
            <a:r>
              <a:rPr lang="en-CA" sz="2400" dirty="0" smtClean="0"/>
              <a:t>Design Documents</a:t>
            </a:r>
          </a:p>
          <a:p>
            <a:pPr lvl="1"/>
            <a:r>
              <a:rPr lang="en-CA" sz="2400" dirty="0" smtClean="0"/>
              <a:t>Test Plans</a:t>
            </a:r>
          </a:p>
          <a:p>
            <a:r>
              <a:rPr lang="en-CA" sz="2800" dirty="0" smtClean="0"/>
              <a:t>Recommendation to Client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Strategy for Formal Reports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SzPct val="100000"/>
              <a:buFont typeface="+mj-lt"/>
              <a:buAutoNum type="arabicPeriod"/>
            </a:pPr>
            <a:r>
              <a:rPr lang="en-CA" sz="2800" dirty="0" smtClean="0"/>
              <a:t>Write different parts for different readers</a:t>
            </a:r>
          </a:p>
          <a:p>
            <a:pPr marL="623887" indent="-514350">
              <a:buSzPct val="100000"/>
              <a:buFont typeface="+mj-lt"/>
              <a:buAutoNum type="arabicPeriod"/>
            </a:pPr>
            <a:endParaRPr lang="en-CA" sz="2800" dirty="0" smtClean="0"/>
          </a:p>
          <a:p>
            <a:pPr marL="623887" indent="-514350">
              <a:buSzPct val="100000"/>
              <a:buFont typeface="+mj-lt"/>
              <a:buAutoNum type="arabicPeriod"/>
            </a:pPr>
            <a:r>
              <a:rPr lang="en-CA" sz="2800" dirty="0" smtClean="0"/>
              <a:t>Emphasize beginnings and endings</a:t>
            </a:r>
          </a:p>
          <a:p>
            <a:pPr marL="623887" indent="-514350">
              <a:buSzPct val="100000"/>
              <a:buFont typeface="+mj-lt"/>
              <a:buAutoNum type="arabicPeriod"/>
            </a:pPr>
            <a:endParaRPr lang="en-CA" sz="2800" dirty="0" smtClean="0"/>
          </a:p>
          <a:p>
            <a:pPr marL="623887" indent="-514350">
              <a:buSzPct val="100000"/>
              <a:buFont typeface="+mj-lt"/>
              <a:buAutoNum type="arabicPeriod"/>
            </a:pPr>
            <a:r>
              <a:rPr lang="en-CA" sz="2800" dirty="0" smtClean="0"/>
              <a:t>Repeat key points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Strategy for Formal Reports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Apply for formal reports even more than other ones because:</a:t>
            </a:r>
          </a:p>
          <a:p>
            <a:pPr marL="623758" lvl="1" indent="-223708">
              <a:buAutoNum type="arabicPeriod"/>
            </a:pPr>
            <a:r>
              <a:rPr lang="en-CA" sz="2400" dirty="0" smtClean="0"/>
              <a:t>A formal report has a very mixed audience</a:t>
            </a:r>
          </a:p>
          <a:p>
            <a:pPr marL="623758" lvl="1" indent="-223708">
              <a:buAutoNum type="arabicPeriod"/>
            </a:pPr>
            <a:r>
              <a:rPr lang="en-CA" sz="2400" dirty="0" smtClean="0"/>
              <a:t>Majority of readers of long reports focus on certain sections that interest them, reading selectively</a:t>
            </a:r>
          </a:p>
          <a:p>
            <a:pPr marL="623758" lvl="1" indent="-223708">
              <a:buAutoNum type="arabicPeriod"/>
            </a:pPr>
            <a:r>
              <a:rPr lang="en-CA" sz="2400" dirty="0" smtClean="0"/>
              <a:t>Readers do not want to read a long preamble before reaching the main point.  They get frustrated if you do not put the important information first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Formal Report </a:t>
            </a:r>
            <a:r>
              <a:rPr lang="en-CA" dirty="0"/>
              <a:t>S</a:t>
            </a:r>
            <a:r>
              <a:rPr lang="en-CA" dirty="0" smtClean="0"/>
              <a:t>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Use ABC format again </a:t>
            </a:r>
          </a:p>
          <a:p>
            <a:pPr marL="623758" lvl="1" indent="-223708">
              <a:buAutoNum type="arabicParenR"/>
            </a:pPr>
            <a:r>
              <a:rPr lang="en-CA" sz="2400" dirty="0" smtClean="0"/>
              <a:t>Abstract for </a:t>
            </a:r>
            <a:r>
              <a:rPr lang="en-CA" sz="2400" b="1" dirty="0" smtClean="0"/>
              <a:t>decision makers</a:t>
            </a:r>
          </a:p>
          <a:p>
            <a:pPr marL="623758" lvl="1" indent="-223708">
              <a:buAutoNum type="arabicParenR"/>
            </a:pPr>
            <a:r>
              <a:rPr lang="en-CA" sz="2400" dirty="0" smtClean="0"/>
              <a:t>Details in body</a:t>
            </a:r>
          </a:p>
          <a:p>
            <a:pPr marL="623758" lvl="1" indent="-223708">
              <a:buAutoNum type="arabicParenR"/>
            </a:pPr>
            <a:r>
              <a:rPr lang="en-CA" sz="2400" dirty="0" smtClean="0"/>
              <a:t>Conclusion produces </a:t>
            </a:r>
            <a:r>
              <a:rPr lang="en-CA" sz="2400" b="1" dirty="0" smtClean="0"/>
              <a:t>action</a:t>
            </a:r>
            <a:endParaRPr lang="en-CA" sz="2400" dirty="0" smtClean="0"/>
          </a:p>
          <a:p>
            <a:pPr marL="223708" indent="-223708"/>
            <a:r>
              <a:rPr lang="en-CA" sz="2800" dirty="0" smtClean="0"/>
              <a:t>Executive summary is by far the most important section</a:t>
            </a:r>
            <a:endParaRPr lang="en-CA" sz="28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Abstract 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Has number of parts</a:t>
            </a:r>
          </a:p>
          <a:p>
            <a:pPr lvl="1"/>
            <a:r>
              <a:rPr lang="en-CA" sz="2400" dirty="0" smtClean="0"/>
              <a:t>Letter of transmittal</a:t>
            </a:r>
          </a:p>
          <a:p>
            <a:pPr lvl="1"/>
            <a:r>
              <a:rPr lang="en-CA" sz="2400" dirty="0" smtClean="0"/>
              <a:t>Cover/Title Page</a:t>
            </a:r>
          </a:p>
          <a:p>
            <a:pPr lvl="1"/>
            <a:r>
              <a:rPr lang="en-CA" sz="2400" b="1" i="1" dirty="0" smtClean="0"/>
              <a:t>Executive Summary</a:t>
            </a:r>
          </a:p>
          <a:p>
            <a:pPr lvl="1"/>
            <a:r>
              <a:rPr lang="en-CA" sz="2400" dirty="0" smtClean="0"/>
              <a:t>Distribution List</a:t>
            </a:r>
          </a:p>
          <a:p>
            <a:pPr lvl="1"/>
            <a:r>
              <a:rPr lang="en-CA" sz="2400" dirty="0" smtClean="0"/>
              <a:t>Table of Contents</a:t>
            </a:r>
          </a:p>
          <a:p>
            <a:pPr lvl="1"/>
            <a:r>
              <a:rPr lang="en-CA" sz="2400" dirty="0" smtClean="0"/>
              <a:t>List of illustrations/figures</a:t>
            </a:r>
          </a:p>
          <a:p>
            <a:pPr lvl="1"/>
            <a:r>
              <a:rPr lang="en-CA" sz="2400" dirty="0" smtClean="0"/>
              <a:t>Glossary</a:t>
            </a:r>
          </a:p>
          <a:p>
            <a:pPr lvl="1"/>
            <a:r>
              <a:rPr lang="en-CA" sz="2400" dirty="0" smtClean="0"/>
              <a:t>Introduction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Letter of Transmittal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Follow Letter/Memo conventions</a:t>
            </a:r>
          </a:p>
          <a:p>
            <a:r>
              <a:rPr lang="en-CA" sz="2800" dirty="0" smtClean="0"/>
              <a:t>Short, “conversational style”</a:t>
            </a:r>
          </a:p>
          <a:p>
            <a:r>
              <a:rPr lang="en-CA" sz="2800" dirty="0" smtClean="0"/>
              <a:t>Can include the distribution list in the memo rather than a separate section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Cover/Title Page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Attractive and informative</a:t>
            </a:r>
          </a:p>
          <a:p>
            <a:r>
              <a:rPr lang="en-CA" sz="2800" dirty="0" smtClean="0"/>
              <a:t>Usually contains same four pieces of information</a:t>
            </a:r>
          </a:p>
          <a:p>
            <a:pPr lvl="1"/>
            <a:r>
              <a:rPr lang="en-CA" sz="2400" dirty="0" smtClean="0"/>
              <a:t>Project Title</a:t>
            </a:r>
          </a:p>
          <a:p>
            <a:pPr lvl="1"/>
            <a:r>
              <a:rPr lang="en-CA" sz="2400" dirty="0" smtClean="0"/>
              <a:t>Client’s name (Prepared for</a:t>
            </a:r>
            <a:r>
              <a:rPr lang="en-CA" sz="2400" dirty="0" smtClean="0">
                <a:sym typeface="Wingdings" pitchFamily="2" charset="2"/>
              </a:rPr>
              <a:t>:)</a:t>
            </a:r>
          </a:p>
          <a:p>
            <a:pPr lvl="1"/>
            <a:r>
              <a:rPr lang="en-CA" sz="2400" dirty="0" smtClean="0">
                <a:sym typeface="Wingdings" pitchFamily="2" charset="2"/>
              </a:rPr>
              <a:t>Your name and organization</a:t>
            </a:r>
          </a:p>
          <a:p>
            <a:pPr lvl="1"/>
            <a:r>
              <a:rPr lang="en-CA" sz="2400" dirty="0" smtClean="0">
                <a:sym typeface="Wingdings" pitchFamily="2" charset="2"/>
              </a:rPr>
              <a:t>Date</a:t>
            </a:r>
          </a:p>
          <a:p>
            <a:r>
              <a:rPr lang="en-CA" sz="2800" dirty="0" smtClean="0">
                <a:sym typeface="Wingdings" pitchFamily="2" charset="2"/>
              </a:rPr>
              <a:t>A simple illustration, project logo</a:t>
            </a:r>
          </a:p>
          <a:p>
            <a:pPr lvl="1"/>
            <a:r>
              <a:rPr lang="en-CA" sz="2400" dirty="0" smtClean="0">
                <a:sym typeface="Wingdings" pitchFamily="2" charset="2"/>
              </a:rPr>
              <a:t>Simple and tastefully done</a:t>
            </a:r>
            <a:endParaRPr lang="en-CA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raBlue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SandraBlueTheme</Template>
  <TotalTime>7546</TotalTime>
  <Words>848</Words>
  <Application>Microsoft Office PowerPoint</Application>
  <PresentationFormat>On-screen Show (4:3)</PresentationFormat>
  <Paragraphs>134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Constantia</vt:lpstr>
      <vt:lpstr>Franklin Gothic Book</vt:lpstr>
      <vt:lpstr>Wingdings</vt:lpstr>
      <vt:lpstr>Wingdings 2</vt:lpstr>
      <vt:lpstr>SandraBlueTheme</vt:lpstr>
      <vt:lpstr>Formal Reports</vt:lpstr>
      <vt:lpstr>Formal Report Definition</vt:lpstr>
      <vt:lpstr>Situations for Formal Reports</vt:lpstr>
      <vt:lpstr>Strategy for Formal Reports</vt:lpstr>
      <vt:lpstr>Strategy for Formal Reports</vt:lpstr>
      <vt:lpstr>Formal Report Structure</vt:lpstr>
      <vt:lpstr>Abstract </vt:lpstr>
      <vt:lpstr>Letter of Transmittal</vt:lpstr>
      <vt:lpstr>Cover/Title Page</vt:lpstr>
      <vt:lpstr>Executive Summary</vt:lpstr>
      <vt:lpstr>Executive Summary</vt:lpstr>
      <vt:lpstr>Distribution List</vt:lpstr>
      <vt:lpstr>Table of Contents</vt:lpstr>
      <vt:lpstr>List of Figures/Illustrations</vt:lpstr>
      <vt:lpstr>Glossary</vt:lpstr>
      <vt:lpstr>Introduction</vt:lpstr>
      <vt:lpstr>Body – Discussion Sections</vt:lpstr>
      <vt:lpstr>Conclusions &amp; Recommendations</vt:lpstr>
    </vt:vector>
  </TitlesOfParts>
  <Company>Up In The Air Enterprises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Allan McDonald</dc:creator>
  <cp:lastModifiedBy>Philip Dumaresq</cp:lastModifiedBy>
  <cp:revision>93</cp:revision>
  <dcterms:created xsi:type="dcterms:W3CDTF">2007-08-16T02:01:34Z</dcterms:created>
  <dcterms:modified xsi:type="dcterms:W3CDTF">2016-04-10T14:08:36Z</dcterms:modified>
</cp:coreProperties>
</file>