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notesMasterIdLst>
    <p:notesMasterId r:id="rId42"/>
  </p:notesMasterIdLst>
  <p:sldIdLst>
    <p:sldId id="285" r:id="rId2"/>
    <p:sldId id="286" r:id="rId3"/>
    <p:sldId id="287"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26" r:id="rId18"/>
    <p:sldId id="327" r:id="rId19"/>
    <p:sldId id="302" r:id="rId20"/>
    <p:sldId id="305" r:id="rId21"/>
    <p:sldId id="306" r:id="rId22"/>
    <p:sldId id="307" r:id="rId23"/>
    <p:sldId id="308"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8" r:id="rId41"/>
  </p:sldIdLst>
  <p:sldSz cx="9144000" cy="6858000" type="screen4x3"/>
  <p:notesSz cx="6858000" cy="91995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81743" autoAdjust="0"/>
  </p:normalViewPr>
  <p:slideViewPr>
    <p:cSldViewPr>
      <p:cViewPr varScale="1">
        <p:scale>
          <a:sx n="56" d="100"/>
          <a:sy n="56" d="100"/>
        </p:scale>
        <p:origin x="15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686" y="-90"/>
      </p:cViewPr>
      <p:guideLst>
        <p:guide orient="horz" pos="289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71081" cy="459353"/>
          </a:xfrm>
          <a:prstGeom prst="rect">
            <a:avLst/>
          </a:prstGeom>
        </p:spPr>
        <p:txBody>
          <a:bodyPr vert="horz" lIns="91713" tIns="45856" rIns="91713" bIns="45856" rtlCol="0"/>
          <a:lstStyle>
            <a:lvl1pPr algn="l">
              <a:defRPr sz="1200"/>
            </a:lvl1pPr>
          </a:lstStyle>
          <a:p>
            <a:pPr>
              <a:defRPr/>
            </a:pPr>
            <a:endParaRPr lang="en-CA"/>
          </a:p>
        </p:txBody>
      </p:sp>
      <p:sp>
        <p:nvSpPr>
          <p:cNvPr id="3" name="Date Placeholder 2"/>
          <p:cNvSpPr>
            <a:spLocks noGrp="1"/>
          </p:cNvSpPr>
          <p:nvPr>
            <p:ph type="dt" idx="1"/>
          </p:nvPr>
        </p:nvSpPr>
        <p:spPr>
          <a:xfrm>
            <a:off x="3885379" y="2"/>
            <a:ext cx="2971081" cy="459353"/>
          </a:xfrm>
          <a:prstGeom prst="rect">
            <a:avLst/>
          </a:prstGeom>
        </p:spPr>
        <p:txBody>
          <a:bodyPr vert="horz" lIns="91713" tIns="45856" rIns="91713" bIns="45856" rtlCol="0"/>
          <a:lstStyle>
            <a:lvl1pPr algn="r">
              <a:defRPr sz="1200"/>
            </a:lvl1pPr>
          </a:lstStyle>
          <a:p>
            <a:pPr>
              <a:defRPr/>
            </a:pPr>
            <a:fld id="{F2B5218A-82F4-4777-883A-6805660EEE83}" type="datetimeFigureOut">
              <a:rPr lang="en-US"/>
              <a:pPr>
                <a:defRPr/>
              </a:pPr>
              <a:t>4/10/2016</a:t>
            </a:fld>
            <a:endParaRPr lang="en-CA"/>
          </a:p>
        </p:txBody>
      </p:sp>
      <p:sp>
        <p:nvSpPr>
          <p:cNvPr id="4" name="Slide Image Placeholder 3"/>
          <p:cNvSpPr>
            <a:spLocks noGrp="1" noRot="1" noChangeAspect="1"/>
          </p:cNvSpPr>
          <p:nvPr>
            <p:ph type="sldImg" idx="2"/>
          </p:nvPr>
        </p:nvSpPr>
        <p:spPr>
          <a:xfrm>
            <a:off x="1696509" y="690563"/>
            <a:ext cx="3485091" cy="2613818"/>
          </a:xfrm>
          <a:prstGeom prst="rect">
            <a:avLst/>
          </a:prstGeom>
          <a:noFill/>
          <a:ln w="12700">
            <a:solidFill>
              <a:prstClr val="black"/>
            </a:solidFill>
          </a:ln>
        </p:spPr>
        <p:txBody>
          <a:bodyPr vert="horz" lIns="91713" tIns="45856" rIns="91713" bIns="45856" rtlCol="0" anchor="ctr"/>
          <a:lstStyle/>
          <a:p>
            <a:pPr lvl="0"/>
            <a:endParaRPr lang="en-CA" noProof="0"/>
          </a:p>
        </p:txBody>
      </p:sp>
      <p:sp>
        <p:nvSpPr>
          <p:cNvPr id="5" name="Notes Placeholder 4"/>
          <p:cNvSpPr>
            <a:spLocks noGrp="1"/>
          </p:cNvSpPr>
          <p:nvPr>
            <p:ph type="body" sz="quarter" idx="3"/>
          </p:nvPr>
        </p:nvSpPr>
        <p:spPr>
          <a:xfrm>
            <a:off x="686110" y="3456782"/>
            <a:ext cx="5485783" cy="5052190"/>
          </a:xfrm>
          <a:prstGeom prst="rect">
            <a:avLst/>
          </a:prstGeom>
        </p:spPr>
        <p:txBody>
          <a:bodyPr vert="horz" lIns="91713" tIns="45856" rIns="91713" bIns="4585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a:p>
        </p:txBody>
      </p:sp>
      <p:sp>
        <p:nvSpPr>
          <p:cNvPr id="6" name="Footer Placeholder 5"/>
          <p:cNvSpPr>
            <a:spLocks noGrp="1"/>
          </p:cNvSpPr>
          <p:nvPr>
            <p:ph type="ftr" sz="quarter" idx="4"/>
          </p:nvPr>
        </p:nvSpPr>
        <p:spPr>
          <a:xfrm>
            <a:off x="1" y="8738648"/>
            <a:ext cx="2971081" cy="459353"/>
          </a:xfrm>
          <a:prstGeom prst="rect">
            <a:avLst/>
          </a:prstGeom>
        </p:spPr>
        <p:txBody>
          <a:bodyPr vert="horz" lIns="91713" tIns="45856" rIns="91713" bIns="45856" rtlCol="0" anchor="b"/>
          <a:lstStyle>
            <a:lvl1pPr algn="l">
              <a:defRPr sz="1200"/>
            </a:lvl1pPr>
          </a:lstStyle>
          <a:p>
            <a:pPr>
              <a:defRPr/>
            </a:pPr>
            <a:endParaRPr lang="en-CA"/>
          </a:p>
        </p:txBody>
      </p:sp>
      <p:sp>
        <p:nvSpPr>
          <p:cNvPr id="7" name="Slide Number Placeholder 6"/>
          <p:cNvSpPr>
            <a:spLocks noGrp="1"/>
          </p:cNvSpPr>
          <p:nvPr>
            <p:ph type="sldNum" sz="quarter" idx="5"/>
          </p:nvPr>
        </p:nvSpPr>
        <p:spPr>
          <a:xfrm>
            <a:off x="3885379" y="8738648"/>
            <a:ext cx="2971081" cy="459353"/>
          </a:xfrm>
          <a:prstGeom prst="rect">
            <a:avLst/>
          </a:prstGeom>
        </p:spPr>
        <p:txBody>
          <a:bodyPr vert="horz" lIns="91713" tIns="45856" rIns="91713" bIns="45856" rtlCol="0" anchor="b"/>
          <a:lstStyle>
            <a:lvl1pPr algn="r">
              <a:defRPr sz="1200"/>
            </a:lvl1pPr>
          </a:lstStyle>
          <a:p>
            <a:pPr>
              <a:defRPr/>
            </a:pPr>
            <a:fld id="{600DABC2-260F-4302-910E-567AAD0AA812}" type="slidenum">
              <a:rPr lang="en-CA"/>
              <a:pPr>
                <a:defRPr/>
              </a:pPr>
              <a:t>‹#›</a:t>
            </a:fld>
            <a:endParaRPr lang="en-CA"/>
          </a:p>
        </p:txBody>
      </p:sp>
    </p:spTree>
    <p:extLst>
      <p:ext uri="{BB962C8B-B14F-4D97-AF65-F5344CB8AC3E}">
        <p14:creationId xmlns:p14="http://schemas.microsoft.com/office/powerpoint/2010/main" val="102986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smtClean="0"/>
              <a:t>Pfeiffer</a:t>
            </a:r>
            <a:r>
              <a:rPr lang="en-CA" baseline="0" dirty="0" smtClean="0"/>
              <a:t> book</a:t>
            </a:r>
            <a:r>
              <a:rPr lang="en-CA" baseline="0" smtClean="0"/>
              <a:t>, Chapter 3-5</a:t>
            </a:r>
            <a:endParaRPr lang="en-CA" dirty="0"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293F43-96DA-4BC8-B069-9D7F4ED59C6E}" type="slidenum">
              <a:rPr lang="en-CA" smtClean="0"/>
              <a:pPr/>
              <a:t>1</a:t>
            </a:fld>
            <a:endParaRPr lang="en-C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a:bodyPr>
          <a:lstStyle/>
          <a:p>
            <a:r>
              <a:rPr lang="en-CA" dirty="0" smtClean="0"/>
              <a:t>Easy to read</a:t>
            </a:r>
          </a:p>
          <a:p>
            <a:r>
              <a:rPr lang="en-CA" dirty="0" smtClean="0"/>
              <a:t>Clear</a:t>
            </a:r>
            <a:r>
              <a:rPr lang="en-CA" baseline="0" dirty="0" smtClean="0"/>
              <a:t> title</a:t>
            </a:r>
          </a:p>
          <a:p>
            <a:r>
              <a:rPr lang="en-CA" dirty="0" smtClean="0"/>
              <a:t>Summary</a:t>
            </a:r>
            <a:r>
              <a:rPr lang="en-CA" baseline="0" dirty="0" smtClean="0"/>
              <a:t> information</a:t>
            </a:r>
          </a:p>
          <a:p>
            <a:r>
              <a:rPr lang="en-CA" baseline="0" dirty="0" smtClean="0"/>
              <a:t>Navigation (must be an online presentation)</a:t>
            </a:r>
            <a:endParaRPr lang="en-CA" dirty="0"/>
          </a:p>
        </p:txBody>
      </p:sp>
      <p:sp>
        <p:nvSpPr>
          <p:cNvPr id="4" name="Slide Number Placeholder 3"/>
          <p:cNvSpPr>
            <a:spLocks noGrp="1"/>
          </p:cNvSpPr>
          <p:nvPr>
            <p:ph type="sldNum" sz="quarter" idx="10"/>
          </p:nvPr>
        </p:nvSpPr>
        <p:spPr/>
        <p:txBody>
          <a:bodyPr/>
          <a:lstStyle/>
          <a:p>
            <a:fld id="{AAF466AC-82AF-4744-B671-270F6D3F8ED4}"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40272D2-2D65-4AA0-943C-C6D3C47F3386}" type="slidenum">
              <a:rPr lang="en-US" smtClean="0"/>
              <a:pPr/>
              <a:t>23</a:t>
            </a:fld>
            <a:endParaRPr lang="en-US" smtClean="0"/>
          </a:p>
        </p:txBody>
      </p:sp>
      <p:sp>
        <p:nvSpPr>
          <p:cNvPr id="62467" name="Rectangle 2"/>
          <p:cNvSpPr>
            <a:spLocks noGrp="1" noRot="1" noChangeAspect="1" noChangeArrowheads="1" noTextEdit="1"/>
          </p:cNvSpPr>
          <p:nvPr>
            <p:ph type="sldImg"/>
          </p:nvPr>
        </p:nvSpPr>
        <p:spPr>
          <a:xfrm>
            <a:off x="1697038" y="690563"/>
            <a:ext cx="3484562" cy="2613025"/>
          </a:xfrm>
          <a:ln/>
        </p:spPr>
      </p:sp>
      <p:sp>
        <p:nvSpPr>
          <p:cNvPr id="62468" name="Rectangle 3"/>
          <p:cNvSpPr>
            <a:spLocks noGrp="1" noChangeArrowheads="1"/>
          </p:cNvSpPr>
          <p:nvPr>
            <p:ph type="body" idx="1"/>
          </p:nvPr>
        </p:nvSpPr>
        <p:spPr>
          <a:noFill/>
          <a:ln/>
        </p:spPr>
        <p:txBody>
          <a:bodyPr/>
          <a:lstStyle/>
          <a:p>
            <a:pPr eaLnBrk="1" hangingPunct="1"/>
            <a:r>
              <a:rPr lang="en-US" dirty="0" smtClean="0"/>
              <a:t>Need to provide highlighting</a:t>
            </a:r>
            <a:r>
              <a:rPr lang="en-US" baseline="0" dirty="0" smtClean="0"/>
              <a:t> of information for the users for various reasons</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B61D935-45C5-41A0-97BB-8362CF385924}" type="slidenum">
              <a:rPr lang="en-US" smtClean="0"/>
              <a:pPr/>
              <a:t>27</a:t>
            </a:fld>
            <a:endParaRPr lang="en-US" smtClean="0"/>
          </a:p>
        </p:txBody>
      </p:sp>
      <p:sp>
        <p:nvSpPr>
          <p:cNvPr id="64515" name="Rectangle 2"/>
          <p:cNvSpPr>
            <a:spLocks noGrp="1" noRot="1" noChangeAspect="1" noChangeArrowheads="1" noTextEdit="1"/>
          </p:cNvSpPr>
          <p:nvPr>
            <p:ph type="sldImg"/>
          </p:nvPr>
        </p:nvSpPr>
        <p:spPr>
          <a:xfrm>
            <a:off x="1697038" y="690563"/>
            <a:ext cx="3484562" cy="2613025"/>
          </a:xfrm>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9C7F3CC-226C-4148-A14B-C6A0DD5FB06F}" type="slidenum">
              <a:rPr lang="en-US" smtClean="0"/>
              <a:pPr/>
              <a:t>30</a:t>
            </a:fld>
            <a:endParaRPr lang="en-US" smtClean="0"/>
          </a:p>
        </p:txBody>
      </p:sp>
      <p:sp>
        <p:nvSpPr>
          <p:cNvPr id="65539" name="Rectangle 2"/>
          <p:cNvSpPr>
            <a:spLocks noGrp="1" noRot="1" noChangeAspect="1" noChangeArrowheads="1" noTextEdit="1"/>
          </p:cNvSpPr>
          <p:nvPr>
            <p:ph type="sldImg"/>
          </p:nvPr>
        </p:nvSpPr>
        <p:spPr>
          <a:xfrm>
            <a:off x="1697038" y="690563"/>
            <a:ext cx="3484562" cy="2613025"/>
          </a:xfrm>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14C0C57-753E-46A9-91CA-61BC133775A2}" type="slidenum">
              <a:rPr lang="en-US" smtClean="0"/>
              <a:pPr/>
              <a:t>31</a:t>
            </a:fld>
            <a:endParaRPr lang="en-US" smtClean="0"/>
          </a:p>
        </p:txBody>
      </p:sp>
      <p:sp>
        <p:nvSpPr>
          <p:cNvPr id="66563" name="Rectangle 2"/>
          <p:cNvSpPr>
            <a:spLocks noGrp="1" noRot="1" noChangeAspect="1" noChangeArrowheads="1" noTextEdit="1"/>
          </p:cNvSpPr>
          <p:nvPr>
            <p:ph type="sldImg"/>
          </p:nvPr>
        </p:nvSpPr>
        <p:spPr>
          <a:xfrm>
            <a:off x="1697038" y="690563"/>
            <a:ext cx="3484562" cy="2613025"/>
          </a:xfrm>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CACA7C8-93C2-4D99-862A-8988225AEA7B}" type="slidenum">
              <a:rPr lang="en-US" smtClean="0"/>
              <a:pPr/>
              <a:t>32</a:t>
            </a:fld>
            <a:endParaRPr lang="en-US" smtClean="0"/>
          </a:p>
        </p:txBody>
      </p:sp>
      <p:sp>
        <p:nvSpPr>
          <p:cNvPr id="67587" name="Rectangle 2"/>
          <p:cNvSpPr>
            <a:spLocks noGrp="1" noRot="1" noChangeAspect="1" noChangeArrowheads="1" noTextEdit="1"/>
          </p:cNvSpPr>
          <p:nvPr>
            <p:ph type="sldImg"/>
          </p:nvPr>
        </p:nvSpPr>
        <p:spPr>
          <a:xfrm>
            <a:off x="1697038" y="690563"/>
            <a:ext cx="3484562" cy="2613025"/>
          </a:xfrm>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CFAA2E9-0752-4196-9E01-4C1CEE764BA6}" type="slidenum">
              <a:rPr lang="en-US" smtClean="0"/>
              <a:pPr/>
              <a:t>33</a:t>
            </a:fld>
            <a:endParaRPr lang="en-US" smtClean="0"/>
          </a:p>
        </p:txBody>
      </p:sp>
      <p:sp>
        <p:nvSpPr>
          <p:cNvPr id="68611" name="Rectangle 2"/>
          <p:cNvSpPr>
            <a:spLocks noGrp="1" noRot="1" noChangeAspect="1" noChangeArrowheads="1" noTextEdit="1"/>
          </p:cNvSpPr>
          <p:nvPr>
            <p:ph type="sldImg"/>
          </p:nvPr>
        </p:nvSpPr>
        <p:spPr>
          <a:xfrm>
            <a:off x="1697038" y="690563"/>
            <a:ext cx="3484562" cy="2613025"/>
          </a:xfrm>
          <a:ln/>
        </p:spPr>
      </p:sp>
      <p:sp>
        <p:nvSpPr>
          <p:cNvPr id="68612" name="Rectangle 3"/>
          <p:cNvSpPr>
            <a:spLocks noGrp="1" noChangeArrowheads="1"/>
          </p:cNvSpPr>
          <p:nvPr>
            <p:ph type="body" idx="1"/>
          </p:nvPr>
        </p:nvSpPr>
        <p:spPr>
          <a:noFill/>
          <a:ln/>
        </p:spPr>
        <p:txBody>
          <a:bodyPr/>
          <a:lstStyle/>
          <a:p>
            <a:pPr eaLnBrk="1" hangingPunct="1"/>
            <a:r>
              <a:rPr lang="en-US" dirty="0" smtClean="0"/>
              <a:t>Numbers</a:t>
            </a:r>
            <a:r>
              <a:rPr lang="en-US" baseline="0" dirty="0" smtClean="0"/>
              <a:t> can also be decimal-aligned if different number of decimal points</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a:bodyPr>
          <a:lstStyle/>
          <a:p>
            <a:r>
              <a:rPr lang="en-CA" dirty="0" smtClean="0"/>
              <a:t>No labels on columns</a:t>
            </a:r>
          </a:p>
          <a:p>
            <a:r>
              <a:rPr lang="en-CA" dirty="0" smtClean="0"/>
              <a:t>Single Column for all types of data</a:t>
            </a:r>
          </a:p>
          <a:p>
            <a:r>
              <a:rPr lang="en-CA" dirty="0" smtClean="0"/>
              <a:t>Numeric data left justified</a:t>
            </a:r>
            <a:endParaRPr lang="en-CA" dirty="0"/>
          </a:p>
        </p:txBody>
      </p:sp>
      <p:sp>
        <p:nvSpPr>
          <p:cNvPr id="4" name="Slide Number Placeholder 3"/>
          <p:cNvSpPr>
            <a:spLocks noGrp="1"/>
          </p:cNvSpPr>
          <p:nvPr>
            <p:ph type="sldNum" sz="quarter" idx="10"/>
          </p:nvPr>
        </p:nvSpPr>
        <p:spPr/>
        <p:txBody>
          <a:bodyPr/>
          <a:lstStyle/>
          <a:p>
            <a:fld id="{AAF466AC-82AF-4744-B671-270F6D3F8ED4}" type="slidenum">
              <a:rPr lang="en-US" smtClean="0"/>
              <a:pPr/>
              <a:t>34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33893CB-DE6B-4091-89A3-6C141788A9B9}" type="slidenum">
              <a:rPr lang="en-US" smtClean="0"/>
              <a:pPr/>
              <a:t>36</a:t>
            </a:fld>
            <a:endParaRPr lang="en-US" smtClean="0"/>
          </a:p>
        </p:txBody>
      </p:sp>
      <p:sp>
        <p:nvSpPr>
          <p:cNvPr id="69635" name="Rectangle 2"/>
          <p:cNvSpPr>
            <a:spLocks noGrp="1" noRot="1" noChangeAspect="1" noChangeArrowheads="1" noTextEdit="1"/>
          </p:cNvSpPr>
          <p:nvPr>
            <p:ph type="sldImg"/>
          </p:nvPr>
        </p:nvSpPr>
        <p:spPr>
          <a:xfrm>
            <a:off x="1697038" y="690563"/>
            <a:ext cx="3484562" cy="2613025"/>
          </a:xfrm>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a:bodyPr>
          <a:lstStyle/>
          <a:p>
            <a:r>
              <a:rPr lang="en-CA" dirty="0" smtClean="0"/>
              <a:t>Line between what happens at</a:t>
            </a:r>
            <a:r>
              <a:rPr lang="en-CA" baseline="0" dirty="0" smtClean="0"/>
              <a:t> analysis and design is getting more and more blurred</a:t>
            </a:r>
          </a:p>
          <a:p>
            <a:endParaRPr lang="en-CA" baseline="0" dirty="0" smtClean="0"/>
          </a:p>
          <a:p>
            <a:endParaRPr lang="en-US" dirty="0"/>
          </a:p>
        </p:txBody>
      </p:sp>
      <p:sp>
        <p:nvSpPr>
          <p:cNvPr id="4" name="Slide Number Placeholder 3"/>
          <p:cNvSpPr>
            <a:spLocks noGrp="1"/>
          </p:cNvSpPr>
          <p:nvPr>
            <p:ph type="sldNum" sz="quarter" idx="10"/>
          </p:nvPr>
        </p:nvSpPr>
        <p:spPr/>
        <p:txBody>
          <a:bodyPr/>
          <a:lstStyle/>
          <a:p>
            <a:fld id="{F6974059-C4C4-4417-9F79-44751692093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974059-C4C4-4417-9F79-44751692093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a:bodyPr>
          <a:lstStyle/>
          <a:p>
            <a:r>
              <a:rPr lang="en-CA" sz="1200" b="0" i="0" dirty="0" smtClean="0"/>
              <a:t>Detailed</a:t>
            </a:r>
            <a:r>
              <a:rPr lang="en-CA" sz="1200" b="0" i="0" baseline="0" dirty="0" smtClean="0"/>
              <a:t> report</a:t>
            </a:r>
            <a:endParaRPr lang="en-US" sz="1200" b="0" i="0" dirty="0" smtClean="0"/>
          </a:p>
          <a:p>
            <a:r>
              <a:rPr lang="en-US" sz="1200" b="0" i="0" dirty="0" smtClean="0"/>
              <a:t>- report of all students</a:t>
            </a:r>
          </a:p>
          <a:p>
            <a:r>
              <a:rPr lang="en-CA" sz="1200" b="0" i="0" dirty="0" smtClean="0"/>
              <a:t>Summary Report</a:t>
            </a:r>
            <a:endParaRPr lang="en-US" sz="1200" b="0" i="0" dirty="0" smtClean="0"/>
          </a:p>
          <a:p>
            <a:r>
              <a:rPr lang="en-US" sz="1200" b="0" i="0" dirty="0" smtClean="0"/>
              <a:t>- # of students in each program in the college</a:t>
            </a:r>
          </a:p>
          <a:p>
            <a:r>
              <a:rPr lang="en-CA" sz="1200" b="0" i="0" dirty="0" smtClean="0"/>
              <a:t>Exception report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dirty="0" smtClean="0"/>
              <a:t>-  report of students in academic difficulty</a:t>
            </a:r>
          </a:p>
          <a:p>
            <a:endParaRPr lang="en-US" dirty="0"/>
          </a:p>
        </p:txBody>
      </p:sp>
      <p:sp>
        <p:nvSpPr>
          <p:cNvPr id="4" name="Slide Number Placeholder 3"/>
          <p:cNvSpPr>
            <a:spLocks noGrp="1"/>
          </p:cNvSpPr>
          <p:nvPr>
            <p:ph type="sldNum" sz="quarter" idx="10"/>
          </p:nvPr>
        </p:nvSpPr>
        <p:spPr/>
        <p:txBody>
          <a:bodyPr/>
          <a:lstStyle/>
          <a:p>
            <a:fld id="{F6974059-C4C4-4417-9F79-44751692093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a:bodyPr>
          <a:lstStyle/>
          <a:p>
            <a:r>
              <a:rPr lang="en-CA" dirty="0" smtClean="0"/>
              <a:t>Example:</a:t>
            </a:r>
            <a:r>
              <a:rPr lang="en-CA" baseline="0" dirty="0" smtClean="0"/>
              <a:t> All students enrolled in CS in 2010 fall semester</a:t>
            </a:r>
          </a:p>
        </p:txBody>
      </p:sp>
      <p:sp>
        <p:nvSpPr>
          <p:cNvPr id="4" name="Slide Number Placeholder 3"/>
          <p:cNvSpPr>
            <a:spLocks noGrp="1"/>
          </p:cNvSpPr>
          <p:nvPr>
            <p:ph type="sldNum" sz="quarter" idx="10"/>
          </p:nvPr>
        </p:nvSpPr>
        <p:spPr/>
        <p:txBody>
          <a:bodyPr/>
          <a:lstStyle/>
          <a:p>
            <a:fld id="{F6974059-C4C4-4417-9F79-44751692093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dirty="0" smtClean="0"/>
              <a:t>Commonly used for trends – columns would be years or months</a:t>
            </a:r>
          </a:p>
          <a:p>
            <a:endParaRPr lang="en-US" dirty="0"/>
          </a:p>
        </p:txBody>
      </p:sp>
      <p:sp>
        <p:nvSpPr>
          <p:cNvPr id="4" name="Slide Number Placeholder 3"/>
          <p:cNvSpPr>
            <a:spLocks noGrp="1"/>
          </p:cNvSpPr>
          <p:nvPr>
            <p:ph type="sldNum" sz="quarter" idx="10"/>
          </p:nvPr>
        </p:nvSpPr>
        <p:spPr/>
        <p:txBody>
          <a:bodyPr/>
          <a:lstStyle/>
          <a:p>
            <a:fld id="{F6974059-C4C4-4417-9F79-44751692093C}"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16</a:t>
            </a:fld>
            <a:endParaRPr lang="en-CA"/>
          </a:p>
        </p:txBody>
      </p:sp>
    </p:spTree>
    <p:extLst>
      <p:ext uri="{BB962C8B-B14F-4D97-AF65-F5344CB8AC3E}">
        <p14:creationId xmlns:p14="http://schemas.microsoft.com/office/powerpoint/2010/main" val="181663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a:bodyPr>
          <a:lstStyle/>
          <a:p>
            <a:pPr lvl="0"/>
            <a:endParaRPr lang="en-US" sz="1200" dirty="0"/>
          </a:p>
        </p:txBody>
      </p:sp>
      <p:sp>
        <p:nvSpPr>
          <p:cNvPr id="4" name="Slide Number Placeholder 3"/>
          <p:cNvSpPr>
            <a:spLocks noGrp="1"/>
          </p:cNvSpPr>
          <p:nvPr>
            <p:ph type="sldNum" sz="quarter" idx="10"/>
          </p:nvPr>
        </p:nvSpPr>
        <p:spPr/>
        <p:txBody>
          <a:bodyPr/>
          <a:lstStyle/>
          <a:p>
            <a:fld id="{F6974059-C4C4-4417-9F79-44751692093C}"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a:bodyPr>
          <a:lstStyle/>
          <a:p>
            <a:r>
              <a:rPr lang="en-CA" dirty="0" smtClean="0"/>
              <a:t>Vague title</a:t>
            </a:r>
          </a:p>
          <a:p>
            <a:r>
              <a:rPr lang="en-CA" dirty="0" smtClean="0"/>
              <a:t>Difficult</a:t>
            </a:r>
            <a:r>
              <a:rPr lang="en-CA" baseline="0" dirty="0" smtClean="0"/>
              <a:t> to read – information is packed too tightly</a:t>
            </a:r>
          </a:p>
          <a:p>
            <a:r>
              <a:rPr lang="en-CA" baseline="0" dirty="0" smtClean="0"/>
              <a:t>No navigation information</a:t>
            </a:r>
          </a:p>
          <a:p>
            <a:r>
              <a:rPr lang="en-CA" baseline="0" dirty="0" smtClean="0"/>
              <a:t>No summary information on account activity</a:t>
            </a:r>
            <a:endParaRPr lang="en-CA" dirty="0"/>
          </a:p>
        </p:txBody>
      </p:sp>
      <p:sp>
        <p:nvSpPr>
          <p:cNvPr id="4" name="Slide Number Placeholder 3"/>
          <p:cNvSpPr>
            <a:spLocks noGrp="1"/>
          </p:cNvSpPr>
          <p:nvPr>
            <p:ph type="sldNum" sz="quarter" idx="10"/>
          </p:nvPr>
        </p:nvSpPr>
        <p:spPr/>
        <p:txBody>
          <a:bodyPr/>
          <a:lstStyle/>
          <a:p>
            <a:fld id="{AAF466AC-82AF-4744-B671-270F6D3F8ED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7" name="Slide Number Placeholder 6"/>
          <p:cNvSpPr>
            <a:spLocks noGrp="1"/>
          </p:cNvSpPr>
          <p:nvPr>
            <p:ph type="sldNum" sz="quarter" idx="10"/>
          </p:nvPr>
        </p:nvSpPr>
        <p:spPr>
          <a:xfrm>
            <a:off x="7924800" y="6356350"/>
            <a:ext cx="762000" cy="365125"/>
          </a:xfrm>
          <a:prstGeom prst="rect">
            <a:avLst/>
          </a:prstGeom>
        </p:spPr>
        <p:txBody>
          <a:bodyPr/>
          <a:lstStyle/>
          <a:p>
            <a:pPr>
              <a:defRPr/>
            </a:pPr>
            <a:fld id="{9FFE0621-6BAE-444D-AA8B-5B11CE4110B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a:xfrm>
            <a:off x="7924800" y="6356350"/>
            <a:ext cx="762000" cy="365125"/>
          </a:xfrm>
          <a:prstGeom prst="rect">
            <a:avLst/>
          </a:prstGeom>
        </p:spPr>
        <p:txBody>
          <a:bodyPr/>
          <a:lstStyle/>
          <a:p>
            <a:pPr>
              <a:defRPr/>
            </a:pPr>
            <a:fld id="{1A770268-E77B-41BA-B48E-0A77BF0F69A4}"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01B317-6CCF-44A4-B99C-75730E0DA706}" type="datetime1">
              <a:rPr lang="en-US" smtClean="0"/>
              <a:pPr/>
              <a:t>4/10/2016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a:xfrm>
            <a:off x="7924800" y="6356350"/>
            <a:ext cx="762000" cy="365125"/>
          </a:xfrm>
          <a:prstGeom prst="rect">
            <a:avLst/>
          </a:prstGeom>
        </p:spPr>
        <p:txBody>
          <a:bodyPr/>
          <a:lstStyle/>
          <a:p>
            <a:pPr>
              <a:defRPr/>
            </a:pPr>
            <a:fld id="{F8E8C8AA-CFD0-4FF7-948C-5C76137B0B57}"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a:xfrm>
            <a:off x="7924800" y="6356350"/>
            <a:ext cx="762000" cy="365125"/>
          </a:xfrm>
          <a:prstGeom prst="rect">
            <a:avLst/>
          </a:prstGeom>
        </p:spPr>
        <p:txBody>
          <a:bodyPr/>
          <a:lstStyle/>
          <a:p>
            <a:pPr>
              <a:defRPr/>
            </a:pPr>
            <a:fld id="{E3692B48-2303-4100-9B76-06378F243C05}"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a:xfrm>
            <a:off x="7924800" y="6356350"/>
            <a:ext cx="762000" cy="365125"/>
          </a:xfrm>
          <a:prstGeom prst="rect">
            <a:avLst/>
          </a:prstGeom>
        </p:spPr>
        <p:txBody>
          <a:bodyPr/>
          <a:lstStyle/>
          <a:p>
            <a:pPr>
              <a:defRPr/>
            </a:pPr>
            <a:fld id="{D3AA9841-0811-4DBA-9B3E-FD63D1C04733}" type="slidenum">
              <a:rPr lang="en-CA" smtClean="0"/>
              <a:pPr>
                <a:defRPr/>
              </a:pPr>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a:xfrm>
            <a:off x="7924800" y="6356350"/>
            <a:ext cx="762000" cy="365125"/>
          </a:xfrm>
          <a:prstGeom prst="rect">
            <a:avLst/>
          </a:prstGeom>
        </p:spPr>
        <p:txBody>
          <a:bodyPr/>
          <a:lstStyle/>
          <a:p>
            <a:pPr>
              <a:defRPr/>
            </a:pPr>
            <a:fld id="{982CC99D-BB0A-4576-BA4E-59A4CEECD078}"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8" name="Footer Placeholder 7"/>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9" name="Slide Number Placeholder 8"/>
          <p:cNvSpPr>
            <a:spLocks noGrp="1"/>
          </p:cNvSpPr>
          <p:nvPr>
            <p:ph type="sldNum" sz="quarter" idx="12"/>
          </p:nvPr>
        </p:nvSpPr>
        <p:spPr>
          <a:xfrm>
            <a:off x="7924800" y="6356350"/>
            <a:ext cx="762000" cy="365125"/>
          </a:xfrm>
          <a:prstGeom prst="rect">
            <a:avLst/>
          </a:prstGeom>
        </p:spPr>
        <p:txBody>
          <a:bodyPr/>
          <a:lstStyle/>
          <a:p>
            <a:pPr>
              <a:defRPr/>
            </a:pPr>
            <a:fld id="{D3AA9841-0811-4DBA-9B3E-FD63D1C04733}"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a:xfrm>
            <a:off x="7924800" y="6356350"/>
            <a:ext cx="762000" cy="365125"/>
          </a:xfrm>
          <a:prstGeom prst="rect">
            <a:avLst/>
          </a:prstGeom>
        </p:spPr>
        <p:txBody>
          <a:bodyPr/>
          <a:lstStyle/>
          <a:p>
            <a:pPr>
              <a:defRPr/>
            </a:pPr>
            <a:fld id="{A3F60C15-F0EB-4A3F-9AA6-89BB1FE35CCF}"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9E77799-E3A9-4516-B428-D2DCE16620CD}" type="datetime1">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a:xfrm>
            <a:off x="7924800" y="6356350"/>
            <a:ext cx="762000" cy="365125"/>
          </a:xfrm>
          <a:prstGeom prst="rect">
            <a:avLst/>
          </a:prstGeom>
        </p:spPr>
        <p:txBody>
          <a:bodyPr/>
          <a:lstStyle/>
          <a:p>
            <a:pPr>
              <a:defRPr/>
            </a:pPr>
            <a:fld id="{F270CEE1-8158-40D3-B079-ECBD086504D9}"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306688B-20E5-4279-9389-143F269CFCDC}" type="datetime1">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a:xfrm>
            <a:off x="8077200" y="6356350"/>
            <a:ext cx="609600" cy="365125"/>
          </a:xfrm>
          <a:prstGeom prst="rect">
            <a:avLst/>
          </a:prstGeom>
        </p:spPr>
        <p:txBody>
          <a:bodyPr/>
          <a:lstStyle/>
          <a:p>
            <a:pPr>
              <a:defRPr/>
            </a:pPr>
            <a:fld id="{15C60175-B3AB-4947-93BF-EA282CDD9C17}" type="slidenum">
              <a:rPr lang="en-CA" smtClean="0"/>
              <a:pPr>
                <a:defRPr/>
              </a:pPr>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08688"/>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67544" y="1628800"/>
            <a:ext cx="8229600" cy="46805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3200" kern="1200">
          <a:solidFill>
            <a:schemeClr val="tx1"/>
          </a:solidFill>
          <a:latin typeface="Franklin Gothic Book"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Franklin Gothic Book"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Franklin Gothic Book"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Franklin Gothic Book"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Franklin Gothic Book"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ctrTitle"/>
            <p:custDataLst>
              <p:tags r:id="rId1"/>
            </p:custDataLst>
          </p:nvPr>
        </p:nvSpPr>
        <p:spPr>
          <a:xfrm>
            <a:off x="609600" y="2286000"/>
            <a:ext cx="7924800" cy="1066800"/>
          </a:xfrm>
        </p:spPr>
        <p:txBody>
          <a:bodyPr>
            <a:noAutofit/>
          </a:bodyPr>
          <a:lstStyle/>
          <a:p>
            <a:pPr algn="ctr">
              <a:defRPr/>
            </a:pPr>
            <a:r>
              <a:rPr lang="en-US" sz="4800" dirty="0" smtClean="0"/>
              <a:t>Output Report Theory</a:t>
            </a:r>
            <a:endParaRPr lang="en-US" sz="6600" dirty="0"/>
          </a:p>
        </p:txBody>
      </p:sp>
      <p:sp>
        <p:nvSpPr>
          <p:cNvPr id="14338" name="Rectangle 5" descr="Rectangle: Click to edit Master text styles&#10;Second level&#10;Third level&#10;Fourth level&#10;Fifth level"/>
          <p:cNvSpPr>
            <a:spLocks noGrp="1" noChangeArrowheads="1"/>
          </p:cNvSpPr>
          <p:nvPr>
            <p:ph type="subTitle" idx="1"/>
            <p:custDataLst>
              <p:tags r:id="rId2"/>
            </p:custDataLst>
          </p:nvPr>
        </p:nvSpPr>
        <p:spPr>
          <a:xfrm>
            <a:off x="533400" y="4191000"/>
            <a:ext cx="7315200" cy="1676400"/>
          </a:xfrm>
        </p:spPr>
        <p:txBody>
          <a:bodyPr>
            <a:normAutofit/>
          </a:bodyPr>
          <a:lstStyle/>
          <a:p>
            <a:r>
              <a:rPr lang="en-CA" sz="2800" dirty="0" smtClean="0"/>
              <a:t>Business Information Systems – 420-E01</a:t>
            </a:r>
            <a:endParaRPr lang="en-CA" sz="2000" dirty="0" smtClean="0"/>
          </a:p>
          <a:p>
            <a:r>
              <a:rPr lang="en-CA" sz="2000" dirty="0" smtClean="0"/>
              <a:t>Reference: Technical Communication, A Practical Approach, 7</a:t>
            </a:r>
            <a:r>
              <a:rPr lang="en-CA" sz="2000" baseline="30000" dirty="0" smtClean="0"/>
              <a:t>th</a:t>
            </a:r>
            <a:r>
              <a:rPr lang="en-CA" sz="2000" dirty="0" smtClean="0"/>
              <a:t> Ed</a:t>
            </a:r>
            <a:endParaRPr lang="en-CA" sz="2800" dirty="0" smtClean="0"/>
          </a:p>
          <a:p>
            <a:endParaRPr lang="en-CA" sz="2800" dirty="0"/>
          </a:p>
        </p:txBody>
      </p:sp>
    </p:spTree>
    <p:extLst>
      <p:ext uri="{BB962C8B-B14F-4D97-AF65-F5344CB8AC3E}">
        <p14:creationId xmlns:p14="http://schemas.microsoft.com/office/powerpoint/2010/main" val="67548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Tabular Report</a:t>
            </a:r>
            <a:endParaRPr lang="en-US" dirty="0"/>
          </a:p>
        </p:txBody>
      </p:sp>
      <p:sp>
        <p:nvSpPr>
          <p:cNvPr id="3" name="Content Placeholder 2"/>
          <p:cNvSpPr>
            <a:spLocks noGrp="1"/>
          </p:cNvSpPr>
          <p:nvPr>
            <p:ph idx="1"/>
          </p:nvPr>
        </p:nvSpPr>
        <p:spPr>
          <a:xfrm>
            <a:off x="304800" y="1371600"/>
            <a:ext cx="8686800" cy="1112838"/>
          </a:xfrm>
        </p:spPr>
        <p:txBody>
          <a:bodyPr>
            <a:normAutofit/>
          </a:bodyPr>
          <a:lstStyle/>
          <a:p>
            <a:r>
              <a:rPr lang="en-CA" sz="3000" dirty="0" smtClean="0"/>
              <a:t>Headings across top and information displayed in columns under headings</a:t>
            </a:r>
            <a:endParaRPr lang="en-US" sz="3000" dirty="0"/>
          </a:p>
        </p:txBody>
      </p:sp>
      <p:pic>
        <p:nvPicPr>
          <p:cNvPr id="4098" name="Picture 2" descr="defin04"/>
          <p:cNvPicPr>
            <a:picLocks noChangeAspect="1" noChangeArrowheads="1"/>
          </p:cNvPicPr>
          <p:nvPr/>
        </p:nvPicPr>
        <p:blipFill>
          <a:blip r:embed="rId2" cstate="print"/>
          <a:srcRect/>
          <a:stretch>
            <a:fillRect/>
          </a:stretch>
        </p:blipFill>
        <p:spPr bwMode="auto">
          <a:xfrm>
            <a:off x="609599" y="2362200"/>
            <a:ext cx="7298667" cy="3962400"/>
          </a:xfrm>
          <a:prstGeom prst="rect">
            <a:avLst/>
          </a:prstGeom>
          <a:noFill/>
          <a:ln w="9525">
            <a:noFill/>
            <a:miter lim="800000"/>
            <a:headEnd/>
            <a:tailEnd/>
          </a:ln>
        </p:spPr>
      </p:pic>
    </p:spTree>
    <p:extLst>
      <p:ext uri="{BB962C8B-B14F-4D97-AF65-F5344CB8AC3E}">
        <p14:creationId xmlns:p14="http://schemas.microsoft.com/office/powerpoint/2010/main" val="1827006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Group Report</a:t>
            </a:r>
            <a:endParaRPr lang="en-US" dirty="0"/>
          </a:p>
        </p:txBody>
      </p:sp>
      <p:sp>
        <p:nvSpPr>
          <p:cNvPr id="3" name="Content Placeholder 2"/>
          <p:cNvSpPr>
            <a:spLocks noGrp="1"/>
          </p:cNvSpPr>
          <p:nvPr>
            <p:ph idx="1"/>
          </p:nvPr>
        </p:nvSpPr>
        <p:spPr>
          <a:xfrm>
            <a:off x="304800" y="1371600"/>
            <a:ext cx="8686800" cy="1036637"/>
          </a:xfrm>
        </p:spPr>
        <p:txBody>
          <a:bodyPr>
            <a:normAutofit/>
          </a:bodyPr>
          <a:lstStyle/>
          <a:p>
            <a:r>
              <a:rPr lang="en-US" sz="3000" dirty="0" smtClean="0"/>
              <a:t>Information is grouped according to specified columns and may include subtotals and totals</a:t>
            </a:r>
            <a:endParaRPr lang="en-US" sz="3000" dirty="0"/>
          </a:p>
        </p:txBody>
      </p:sp>
      <p:pic>
        <p:nvPicPr>
          <p:cNvPr id="5122" name="Picture 2" descr="defin06"/>
          <p:cNvPicPr>
            <a:picLocks noChangeAspect="1" noChangeArrowheads="1"/>
          </p:cNvPicPr>
          <p:nvPr/>
        </p:nvPicPr>
        <p:blipFill>
          <a:blip r:embed="rId2" cstate="print"/>
          <a:srcRect b="9093"/>
          <a:stretch>
            <a:fillRect/>
          </a:stretch>
        </p:blipFill>
        <p:spPr bwMode="auto">
          <a:xfrm>
            <a:off x="733227" y="2428875"/>
            <a:ext cx="7039173" cy="4048125"/>
          </a:xfrm>
          <a:prstGeom prst="rect">
            <a:avLst/>
          </a:prstGeom>
          <a:noFill/>
          <a:ln w="9525">
            <a:noFill/>
            <a:miter lim="800000"/>
            <a:headEnd/>
            <a:tailEnd/>
          </a:ln>
        </p:spPr>
      </p:pic>
    </p:spTree>
    <p:extLst>
      <p:ext uri="{BB962C8B-B14F-4D97-AF65-F5344CB8AC3E}">
        <p14:creationId xmlns:p14="http://schemas.microsoft.com/office/powerpoint/2010/main" val="2575253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Grid Report</a:t>
            </a:r>
            <a:endParaRPr lang="en-US" dirty="0"/>
          </a:p>
        </p:txBody>
      </p:sp>
      <p:sp>
        <p:nvSpPr>
          <p:cNvPr id="3" name="Content Placeholder 2"/>
          <p:cNvSpPr>
            <a:spLocks noGrp="1"/>
          </p:cNvSpPr>
          <p:nvPr>
            <p:ph idx="1"/>
          </p:nvPr>
        </p:nvSpPr>
        <p:spPr>
          <a:xfrm>
            <a:off x="304800" y="1371600"/>
            <a:ext cx="8686800" cy="1524000"/>
          </a:xfrm>
        </p:spPr>
        <p:txBody>
          <a:bodyPr>
            <a:normAutofit lnSpcReduction="10000"/>
          </a:bodyPr>
          <a:lstStyle/>
          <a:p>
            <a:r>
              <a:rPr lang="en-US" sz="3000" dirty="0" smtClean="0"/>
              <a:t>Similar to tabular report, but grid is rigid structure of rows and columns</a:t>
            </a:r>
          </a:p>
          <a:p>
            <a:r>
              <a:rPr lang="en-US" sz="3000" dirty="0" smtClean="0"/>
              <a:t>Looks and acts like a standard spreadsheet. </a:t>
            </a:r>
            <a:endParaRPr lang="en-US" sz="3000" dirty="0"/>
          </a:p>
        </p:txBody>
      </p:sp>
      <p:pic>
        <p:nvPicPr>
          <p:cNvPr id="6146" name="Picture 2" descr="defin07"/>
          <p:cNvPicPr>
            <a:picLocks noChangeAspect="1" noChangeArrowheads="1"/>
          </p:cNvPicPr>
          <p:nvPr/>
        </p:nvPicPr>
        <p:blipFill>
          <a:blip r:embed="rId2" cstate="print"/>
          <a:srcRect/>
          <a:stretch>
            <a:fillRect/>
          </a:stretch>
        </p:blipFill>
        <p:spPr bwMode="auto">
          <a:xfrm>
            <a:off x="685800" y="2819400"/>
            <a:ext cx="7107836" cy="3810000"/>
          </a:xfrm>
          <a:prstGeom prst="rect">
            <a:avLst/>
          </a:prstGeom>
          <a:noFill/>
          <a:ln w="9525">
            <a:noFill/>
            <a:miter lim="800000"/>
            <a:headEnd/>
            <a:tailEnd/>
          </a:ln>
        </p:spPr>
      </p:pic>
    </p:spTree>
    <p:extLst>
      <p:ext uri="{BB962C8B-B14F-4D97-AF65-F5344CB8AC3E}">
        <p14:creationId xmlns:p14="http://schemas.microsoft.com/office/powerpoint/2010/main" val="1236727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Graph Report</a:t>
            </a:r>
            <a:endParaRPr lang="en-US" dirty="0"/>
          </a:p>
        </p:txBody>
      </p:sp>
      <p:sp>
        <p:nvSpPr>
          <p:cNvPr id="3" name="Content Placeholder 2"/>
          <p:cNvSpPr>
            <a:spLocks noGrp="1"/>
          </p:cNvSpPr>
          <p:nvPr>
            <p:ph idx="1"/>
          </p:nvPr>
        </p:nvSpPr>
        <p:spPr>
          <a:xfrm>
            <a:off x="304800" y="1325563"/>
            <a:ext cx="8686800" cy="960437"/>
          </a:xfrm>
        </p:spPr>
        <p:txBody>
          <a:bodyPr>
            <a:normAutofit lnSpcReduction="10000"/>
          </a:bodyPr>
          <a:lstStyle/>
          <a:p>
            <a:r>
              <a:rPr lang="en-US" sz="3000" dirty="0" smtClean="0"/>
              <a:t>Information is conveyed through the use of a graph or chart</a:t>
            </a:r>
            <a:endParaRPr lang="en-US" sz="3000" dirty="0"/>
          </a:p>
        </p:txBody>
      </p:sp>
      <p:pic>
        <p:nvPicPr>
          <p:cNvPr id="7170" name="Picture 2" descr="defin08"/>
          <p:cNvPicPr>
            <a:picLocks noChangeAspect="1" noChangeArrowheads="1"/>
          </p:cNvPicPr>
          <p:nvPr/>
        </p:nvPicPr>
        <p:blipFill>
          <a:blip r:embed="rId2" cstate="print"/>
          <a:srcRect/>
          <a:stretch>
            <a:fillRect/>
          </a:stretch>
        </p:blipFill>
        <p:spPr bwMode="auto">
          <a:xfrm>
            <a:off x="685800" y="2286000"/>
            <a:ext cx="6772322" cy="4267200"/>
          </a:xfrm>
          <a:prstGeom prst="rect">
            <a:avLst/>
          </a:prstGeom>
          <a:noFill/>
          <a:ln w="9525">
            <a:noFill/>
            <a:miter lim="800000"/>
            <a:headEnd/>
            <a:tailEnd/>
          </a:ln>
        </p:spPr>
      </p:pic>
    </p:spTree>
    <p:extLst>
      <p:ext uri="{BB962C8B-B14F-4D97-AF65-F5344CB8AC3E}">
        <p14:creationId xmlns:p14="http://schemas.microsoft.com/office/powerpoint/2010/main" val="1038637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Freeform Report</a:t>
            </a:r>
            <a:endParaRPr lang="en-US" dirty="0"/>
          </a:p>
        </p:txBody>
      </p:sp>
      <p:sp>
        <p:nvSpPr>
          <p:cNvPr id="3" name="Content Placeholder 2"/>
          <p:cNvSpPr>
            <a:spLocks noGrp="1"/>
          </p:cNvSpPr>
          <p:nvPr>
            <p:ph idx="1"/>
          </p:nvPr>
        </p:nvSpPr>
        <p:spPr>
          <a:xfrm>
            <a:off x="228600" y="1447800"/>
            <a:ext cx="8839200" cy="1112837"/>
          </a:xfrm>
        </p:spPr>
        <p:txBody>
          <a:bodyPr>
            <a:normAutofit/>
          </a:bodyPr>
          <a:lstStyle/>
          <a:p>
            <a:r>
              <a:rPr lang="en-US" sz="3000" dirty="0" smtClean="0"/>
              <a:t>Information presented one record (or row) at a time</a:t>
            </a:r>
          </a:p>
          <a:p>
            <a:endParaRPr lang="en-US" sz="3000" dirty="0"/>
          </a:p>
        </p:txBody>
      </p:sp>
      <p:pic>
        <p:nvPicPr>
          <p:cNvPr id="8194" name="Picture 2" descr="defin09"/>
          <p:cNvPicPr>
            <a:picLocks noChangeAspect="1" noChangeArrowheads="1"/>
          </p:cNvPicPr>
          <p:nvPr/>
        </p:nvPicPr>
        <p:blipFill>
          <a:blip r:embed="rId2" cstate="print"/>
          <a:srcRect/>
          <a:stretch>
            <a:fillRect/>
          </a:stretch>
        </p:blipFill>
        <p:spPr bwMode="auto">
          <a:xfrm>
            <a:off x="304799" y="2057400"/>
            <a:ext cx="7710055" cy="4267200"/>
          </a:xfrm>
          <a:prstGeom prst="rect">
            <a:avLst/>
          </a:prstGeom>
          <a:noFill/>
          <a:ln w="9525">
            <a:noFill/>
            <a:miter lim="800000"/>
            <a:headEnd/>
            <a:tailEnd/>
          </a:ln>
        </p:spPr>
      </p:pic>
    </p:spTree>
    <p:extLst>
      <p:ext uri="{BB962C8B-B14F-4D97-AF65-F5344CB8AC3E}">
        <p14:creationId xmlns:p14="http://schemas.microsoft.com/office/powerpoint/2010/main" val="3289910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Cross-Tab Report</a:t>
            </a:r>
            <a:endParaRPr lang="en-US" dirty="0"/>
          </a:p>
        </p:txBody>
      </p:sp>
      <p:sp>
        <p:nvSpPr>
          <p:cNvPr id="3" name="Content Placeholder 2"/>
          <p:cNvSpPr>
            <a:spLocks noGrp="1"/>
          </p:cNvSpPr>
          <p:nvPr>
            <p:ph idx="1"/>
          </p:nvPr>
        </p:nvSpPr>
        <p:spPr>
          <a:xfrm>
            <a:off x="304800" y="1371600"/>
            <a:ext cx="8686800" cy="1874838"/>
          </a:xfrm>
        </p:spPr>
        <p:txBody>
          <a:bodyPr>
            <a:normAutofit lnSpcReduction="10000"/>
          </a:bodyPr>
          <a:lstStyle/>
          <a:p>
            <a:r>
              <a:rPr lang="en-US" sz="3000" dirty="0" smtClean="0"/>
              <a:t>Information is displayed as summarized values (sum, count, average) from one field and groups them by one set of facts listed down the left side and another set of facts listed across the top</a:t>
            </a:r>
            <a:endParaRPr lang="en-US" sz="3000"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srcRect t="17778"/>
          <a:stretch>
            <a:fillRect/>
          </a:stretch>
        </p:blipFill>
        <p:spPr bwMode="auto">
          <a:xfrm>
            <a:off x="685800" y="3124200"/>
            <a:ext cx="6820930" cy="3505200"/>
          </a:xfrm>
          <a:prstGeom prst="rect">
            <a:avLst/>
          </a:prstGeom>
          <a:noFill/>
          <a:ln w="9525">
            <a:noFill/>
            <a:miter lim="800000"/>
            <a:headEnd/>
            <a:tailEnd/>
          </a:ln>
          <a:effectLst/>
        </p:spPr>
      </p:pic>
    </p:spTree>
    <p:extLst>
      <p:ext uri="{BB962C8B-B14F-4D97-AF65-F5344CB8AC3E}">
        <p14:creationId xmlns:p14="http://schemas.microsoft.com/office/powerpoint/2010/main" val="729094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Composite Report</a:t>
            </a:r>
            <a:endParaRPr lang="en-US" dirty="0"/>
          </a:p>
        </p:txBody>
      </p:sp>
      <p:sp>
        <p:nvSpPr>
          <p:cNvPr id="3" name="Content Placeholder 2"/>
          <p:cNvSpPr>
            <a:spLocks noGrp="1"/>
          </p:cNvSpPr>
          <p:nvPr>
            <p:ph idx="1"/>
          </p:nvPr>
        </p:nvSpPr>
        <p:spPr>
          <a:xfrm>
            <a:off x="304800" y="1295400"/>
            <a:ext cx="8686800" cy="579438"/>
          </a:xfrm>
        </p:spPr>
        <p:txBody>
          <a:bodyPr>
            <a:normAutofit/>
          </a:bodyPr>
          <a:lstStyle/>
          <a:p>
            <a:r>
              <a:rPr lang="en-CA" sz="3000" dirty="0" smtClean="0"/>
              <a:t>Many report formats on same page</a:t>
            </a:r>
            <a:endParaRPr lang="en-US" sz="3000" dirty="0"/>
          </a:p>
        </p:txBody>
      </p:sp>
      <p:pic>
        <p:nvPicPr>
          <p:cNvPr id="38914" name="Picture 2" descr="defin13"/>
          <p:cNvPicPr>
            <a:picLocks noChangeAspect="1" noChangeArrowheads="1"/>
          </p:cNvPicPr>
          <p:nvPr/>
        </p:nvPicPr>
        <p:blipFill>
          <a:blip r:embed="rId3" cstate="print"/>
          <a:srcRect/>
          <a:stretch>
            <a:fillRect/>
          </a:stretch>
        </p:blipFill>
        <p:spPr bwMode="auto">
          <a:xfrm>
            <a:off x="1068827" y="1878904"/>
            <a:ext cx="4722373" cy="4953000"/>
          </a:xfrm>
          <a:prstGeom prst="rect">
            <a:avLst/>
          </a:prstGeom>
          <a:noFill/>
          <a:ln w="9525">
            <a:noFill/>
            <a:miter lim="800000"/>
            <a:headEnd/>
            <a:tailEnd/>
          </a:ln>
        </p:spPr>
      </p:pic>
    </p:spTree>
    <p:extLst>
      <p:ext uri="{BB962C8B-B14F-4D97-AF65-F5344CB8AC3E}">
        <p14:creationId xmlns:p14="http://schemas.microsoft.com/office/powerpoint/2010/main" val="2473541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Control-Break Report</a:t>
            </a:r>
            <a:endParaRPr lang="en-US" dirty="0"/>
          </a:p>
        </p:txBody>
      </p:sp>
      <p:sp>
        <p:nvSpPr>
          <p:cNvPr id="3" name="Content Placeholder 2"/>
          <p:cNvSpPr>
            <a:spLocks noGrp="1"/>
          </p:cNvSpPr>
          <p:nvPr>
            <p:ph idx="1"/>
          </p:nvPr>
        </p:nvSpPr>
        <p:spPr/>
        <p:txBody>
          <a:bodyPr>
            <a:normAutofit/>
          </a:bodyPr>
          <a:lstStyle/>
          <a:p>
            <a:r>
              <a:rPr lang="en-CA" sz="2800" dirty="0" smtClean="0"/>
              <a:t>A </a:t>
            </a:r>
            <a:r>
              <a:rPr lang="en-CA" sz="2800" dirty="0"/>
              <a:t>control-break report is simply a report that groups detail lines together and provides sub-headings and/or sub-totals for each group. </a:t>
            </a:r>
            <a:endParaRPr lang="en-US" sz="2800" dirty="0"/>
          </a:p>
          <a:p>
            <a:r>
              <a:rPr lang="en-CA" sz="2800" dirty="0"/>
              <a:t>The grouping is controlled by one of the data </a:t>
            </a:r>
            <a:r>
              <a:rPr lang="en-CA" sz="2800" dirty="0" smtClean="0"/>
              <a:t>fields, called </a:t>
            </a:r>
            <a:r>
              <a:rPr lang="en-CA" sz="2800" dirty="0"/>
              <a:t>the </a:t>
            </a:r>
            <a:r>
              <a:rPr lang="en-CA" sz="2800" b="1" i="1" dirty="0"/>
              <a:t>control field</a:t>
            </a:r>
            <a:r>
              <a:rPr lang="en-CA" sz="2800" dirty="0"/>
              <a:t>.</a:t>
            </a:r>
            <a:r>
              <a:rPr lang="en-CA" sz="2800" b="1" i="1" dirty="0"/>
              <a:t> </a:t>
            </a:r>
            <a:endParaRPr lang="en-US" sz="2800" dirty="0"/>
          </a:p>
          <a:p>
            <a:r>
              <a:rPr lang="en-CA" sz="2800" dirty="0"/>
              <a:t>Each set of records with the same control field value is called a </a:t>
            </a:r>
            <a:r>
              <a:rPr lang="en-CA" sz="2800" b="1" i="1" dirty="0"/>
              <a:t>control group</a:t>
            </a:r>
            <a:r>
              <a:rPr lang="en-CA" sz="2800" dirty="0"/>
              <a:t>. </a:t>
            </a:r>
            <a:endParaRPr lang="en-US" sz="2800" dirty="0"/>
          </a:p>
          <a:p>
            <a:r>
              <a:rPr lang="en-CA" sz="2800" dirty="0"/>
              <a:t>A </a:t>
            </a:r>
            <a:r>
              <a:rPr lang="en-CA" sz="2800" b="1" i="1" dirty="0"/>
              <a:t>control break </a:t>
            </a:r>
            <a:r>
              <a:rPr lang="en-CA" sz="2800" dirty="0"/>
              <a:t>occurs whenever a change occurs in the value of the control field</a:t>
            </a:r>
            <a:r>
              <a:rPr lang="en-CA" sz="2800" dirty="0" smtClean="0"/>
              <a:t>.</a:t>
            </a:r>
            <a:endParaRPr lang="en-US" dirty="0"/>
          </a:p>
          <a:p>
            <a:endParaRPr lang="en-US" dirty="0"/>
          </a:p>
        </p:txBody>
      </p:sp>
    </p:spTree>
    <p:extLst>
      <p:ext uri="{BB962C8B-B14F-4D97-AF65-F5344CB8AC3E}">
        <p14:creationId xmlns:p14="http://schemas.microsoft.com/office/powerpoint/2010/main" val="2444895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96112"/>
          </a:xfrm>
        </p:spPr>
        <p:txBody>
          <a:bodyPr/>
          <a:lstStyle/>
          <a:p>
            <a:r>
              <a:rPr lang="en-CA" dirty="0" smtClean="0"/>
              <a:t>Control-Break Example</a:t>
            </a:r>
            <a:endParaRPr lang="en-US" dirty="0"/>
          </a:p>
        </p:txBody>
      </p:sp>
      <p:sp>
        <p:nvSpPr>
          <p:cNvPr id="3" name="Rectangle 1"/>
          <p:cNvSpPr>
            <a:spLocks noChangeArrowheads="1"/>
          </p:cNvSpPr>
          <p:nvPr/>
        </p:nvSpPr>
        <p:spPr bwMode="auto">
          <a:xfrm>
            <a:off x="685800" y="1600200"/>
            <a:ext cx="7848600" cy="3785652"/>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45720" rIns="-231702"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Apr 04, 2013                                                              Page 1</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Heritage Movies and Games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Inventory Report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Media  Product                                                Customer   Return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Type   Number   Title                 Category      Format    Number     Date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  --------      ------    -------    ------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Game     1005   Mercenaries           Action        DVD        1000      8-Apr-2010</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1006   Halo 2                Role-Playing  CD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1007   CSI                   Action        DVD        1001     18-Mar-2010</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1008   CSI                   Action        CD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4001   Doom III              Action        CD         1002      5-Apr-2010</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Number of Games: 5</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Movie    1000   Troy                  Action        DVD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1001   Troy                  Action        BLU-RAY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1002   </a:t>
            </a:r>
            <a:r>
              <a:rPr kumimoji="0" lang="en-CA" altLang="en-US" sz="1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Catwoman</a:t>
            </a: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Action        DVD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1003   The Forgotten         Thriller      DVD        1024      8-Apr-2010</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1004   Titanic               Romance       BLU-RAY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1009   Annie Hall            Comedy        BLU-RAY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4000   Shark Tale            Comedy        DVD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5000   Raging Bull           Drama         DVD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5001   The </a:t>
            </a:r>
            <a:r>
              <a:rPr kumimoji="0" lang="en-CA" altLang="en-US" sz="1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Incredibles</a:t>
            </a: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Comedy        DVD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5002   Adam's Rib            Comedy        BLU-RAY    1034      8-Apr-2010</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Number of Movies: 10</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Total number of products: 15</a:t>
            </a:r>
            <a:endParaRPr kumimoji="0" lang="en-CA"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533400" y="5634335"/>
            <a:ext cx="7620000" cy="923330"/>
          </a:xfrm>
          <a:prstGeom prst="rect">
            <a:avLst/>
          </a:prstGeom>
          <a:noFill/>
        </p:spPr>
        <p:txBody>
          <a:bodyPr wrap="square" rtlCol="0">
            <a:spAutoFit/>
          </a:bodyPr>
          <a:lstStyle/>
          <a:p>
            <a:pPr marL="285750" indent="-285750">
              <a:buFont typeface="Arial" panose="020B0604020202020204" pitchFamily="34" charset="0"/>
              <a:buChar char="•"/>
            </a:pPr>
            <a:r>
              <a:rPr lang="en-CA" dirty="0"/>
              <a:t>T</a:t>
            </a:r>
            <a:r>
              <a:rPr lang="en-CA" dirty="0" smtClean="0"/>
              <a:t>he </a:t>
            </a:r>
            <a:r>
              <a:rPr lang="en-CA" dirty="0"/>
              <a:t>control field is the </a:t>
            </a:r>
            <a:r>
              <a:rPr lang="en-CA" u="sng" dirty="0"/>
              <a:t>media type</a:t>
            </a:r>
            <a:r>
              <a:rPr lang="en-CA" dirty="0" smtClean="0"/>
              <a:t>.</a:t>
            </a:r>
          </a:p>
          <a:p>
            <a:pPr marL="285750" indent="-285750">
              <a:buFont typeface="Arial" panose="020B0604020202020204" pitchFamily="34" charset="0"/>
              <a:buChar char="•"/>
            </a:pPr>
            <a:r>
              <a:rPr lang="en-CA" dirty="0" smtClean="0"/>
              <a:t>Every </a:t>
            </a:r>
            <a:r>
              <a:rPr lang="en-CA" dirty="0"/>
              <a:t>time the media type changes, the </a:t>
            </a:r>
            <a:r>
              <a:rPr lang="en-CA" u="sng" dirty="0"/>
              <a:t>total of the previous media type</a:t>
            </a:r>
            <a:r>
              <a:rPr lang="en-CA" dirty="0"/>
              <a:t> is printed and the </a:t>
            </a:r>
            <a:r>
              <a:rPr lang="en-CA" u="sng" dirty="0"/>
              <a:t>heading for the current media type</a:t>
            </a:r>
            <a:r>
              <a:rPr lang="en-CA" dirty="0"/>
              <a:t> is </a:t>
            </a:r>
            <a:r>
              <a:rPr lang="en-CA" dirty="0" smtClean="0"/>
              <a:t>printed.</a:t>
            </a:r>
            <a:endParaRPr lang="en-US" dirty="0"/>
          </a:p>
        </p:txBody>
      </p:sp>
    </p:spTree>
    <p:extLst>
      <p:ext uri="{BB962C8B-B14F-4D97-AF65-F5344CB8AC3E}">
        <p14:creationId xmlns:p14="http://schemas.microsoft.com/office/powerpoint/2010/main" val="1269650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Report Design Guidelines</a:t>
            </a:r>
            <a:endParaRPr lang="en-US" dirty="0"/>
          </a:p>
        </p:txBody>
      </p:sp>
      <p:sp>
        <p:nvSpPr>
          <p:cNvPr id="3" name="Content Placeholder 2"/>
          <p:cNvSpPr>
            <a:spLocks noGrp="1"/>
          </p:cNvSpPr>
          <p:nvPr>
            <p:ph idx="1"/>
          </p:nvPr>
        </p:nvSpPr>
        <p:spPr/>
        <p:txBody>
          <a:bodyPr>
            <a:normAutofit/>
          </a:bodyPr>
          <a:lstStyle/>
          <a:p>
            <a:pPr lvl="0"/>
            <a:r>
              <a:rPr lang="en-US" sz="3000" dirty="0" smtClean="0"/>
              <a:t>Outputs should be easy to read and interpret</a:t>
            </a:r>
          </a:p>
          <a:p>
            <a:pPr lvl="1"/>
            <a:r>
              <a:rPr lang="en-CA" sz="2600" dirty="0"/>
              <a:t>Every output should be time and date stamped.</a:t>
            </a:r>
            <a:endParaRPr lang="en-US" sz="2600" dirty="0"/>
          </a:p>
          <a:p>
            <a:pPr lvl="1"/>
            <a:r>
              <a:rPr lang="en-CA" sz="2600" dirty="0"/>
              <a:t>Reports should include headings.</a:t>
            </a:r>
            <a:endParaRPr lang="en-US" sz="2600" dirty="0"/>
          </a:p>
          <a:p>
            <a:pPr lvl="1"/>
            <a:r>
              <a:rPr lang="en-CA" sz="2600" dirty="0"/>
              <a:t>Fields and columns should be clearly labeled.</a:t>
            </a:r>
            <a:endParaRPr lang="en-US" sz="2600" dirty="0"/>
          </a:p>
          <a:p>
            <a:pPr lvl="1"/>
            <a:r>
              <a:rPr lang="en-CA" sz="2600" dirty="0"/>
              <a:t>Reports should include legends for all abbreviations.</a:t>
            </a:r>
            <a:endParaRPr lang="en-US" sz="2600" dirty="0"/>
          </a:p>
          <a:p>
            <a:pPr lvl="1"/>
            <a:r>
              <a:rPr lang="en-CA" sz="2600" dirty="0"/>
              <a:t>Information should never have to be manually edited.</a:t>
            </a:r>
            <a:endParaRPr lang="en-US" sz="2600" dirty="0"/>
          </a:p>
          <a:p>
            <a:pPr lvl="1"/>
            <a:r>
              <a:rPr lang="en-CA" sz="2600" dirty="0"/>
              <a:t>Information should be balanced across the page or screen.</a:t>
            </a:r>
            <a:endParaRPr lang="en-US" sz="2600" dirty="0"/>
          </a:p>
          <a:p>
            <a:pPr lvl="1"/>
            <a:r>
              <a:rPr lang="en-CA" sz="2600" dirty="0"/>
              <a:t>Avoid computer jargon and most error messages</a:t>
            </a:r>
            <a:r>
              <a:rPr lang="en-CA" sz="2600" dirty="0" smtClean="0"/>
              <a:t>.</a:t>
            </a:r>
            <a:endParaRPr lang="en-CA" dirty="0" smtClean="0"/>
          </a:p>
        </p:txBody>
      </p:sp>
    </p:spTree>
    <p:extLst>
      <p:ext uri="{BB962C8B-B14F-4D97-AF65-F5344CB8AC3E}">
        <p14:creationId xmlns:p14="http://schemas.microsoft.com/office/powerpoint/2010/main" val="776846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Outputs</a:t>
            </a:r>
            <a:endParaRPr lang="en-US" dirty="0"/>
          </a:p>
        </p:txBody>
      </p:sp>
      <p:sp>
        <p:nvSpPr>
          <p:cNvPr id="3" name="Content Placeholder 2"/>
          <p:cNvSpPr>
            <a:spLocks noGrp="1"/>
          </p:cNvSpPr>
          <p:nvPr>
            <p:ph idx="1"/>
          </p:nvPr>
        </p:nvSpPr>
        <p:spPr>
          <a:xfrm>
            <a:off x="304800" y="1554162"/>
            <a:ext cx="8686800" cy="4999038"/>
          </a:xfrm>
        </p:spPr>
        <p:txBody>
          <a:bodyPr>
            <a:normAutofit/>
          </a:bodyPr>
          <a:lstStyle/>
          <a:p>
            <a:pPr lvl="0"/>
            <a:r>
              <a:rPr lang="en-GB" sz="2800" dirty="0" smtClean="0"/>
              <a:t>Present information to the users</a:t>
            </a:r>
            <a:endParaRPr lang="en-US" sz="2800" dirty="0" smtClean="0"/>
          </a:p>
          <a:p>
            <a:pPr lvl="0"/>
            <a:endParaRPr lang="en-GB" sz="2800" dirty="0" smtClean="0"/>
          </a:p>
          <a:p>
            <a:pPr lvl="0"/>
            <a:r>
              <a:rPr lang="en-GB" sz="2800" dirty="0" smtClean="0"/>
              <a:t>Most visible component of a working system</a:t>
            </a:r>
          </a:p>
          <a:p>
            <a:pPr lvl="0"/>
            <a:endParaRPr lang="en-GB" sz="2800" dirty="0" smtClean="0"/>
          </a:p>
          <a:p>
            <a:pPr lvl="0"/>
            <a:r>
              <a:rPr lang="en-GB" sz="2800" dirty="0" smtClean="0"/>
              <a:t>We are going to look at the types of output reports, and guidelines for formatting them.</a:t>
            </a:r>
            <a:endParaRPr lang="en-US" dirty="0" smtClean="0"/>
          </a:p>
          <a:p>
            <a:pPr lvl="0"/>
            <a:endParaRPr lang="en-US" dirty="0" smtClean="0"/>
          </a:p>
          <a:p>
            <a:endParaRPr lang="en-US" dirty="0"/>
          </a:p>
        </p:txBody>
      </p:sp>
    </p:spTree>
    <p:extLst>
      <p:ext uri="{BB962C8B-B14F-4D97-AF65-F5344CB8AC3E}">
        <p14:creationId xmlns:p14="http://schemas.microsoft.com/office/powerpoint/2010/main" val="4273880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eaLnBrk="1" hangingPunct="1"/>
            <a:r>
              <a:rPr lang="en-US" smtClean="0"/>
              <a:t>Formatting Forms and Reports</a:t>
            </a:r>
          </a:p>
        </p:txBody>
      </p:sp>
      <p:sp>
        <p:nvSpPr>
          <p:cNvPr id="18435" name="Content Placeholder 2"/>
          <p:cNvSpPr>
            <a:spLocks noGrp="1"/>
          </p:cNvSpPr>
          <p:nvPr>
            <p:ph idx="1"/>
          </p:nvPr>
        </p:nvSpPr>
        <p:spPr/>
        <p:txBody>
          <a:bodyPr>
            <a:normAutofit/>
          </a:bodyPr>
          <a:lstStyle/>
          <a:p>
            <a:pPr eaLnBrk="1" hangingPunct="1">
              <a:lnSpc>
                <a:spcPct val="90000"/>
              </a:lnSpc>
            </a:pPr>
            <a:r>
              <a:rPr lang="en-US" sz="2800" b="1" dirty="0" smtClean="0"/>
              <a:t>Meaningful titles</a:t>
            </a:r>
            <a:r>
              <a:rPr lang="en-US" sz="2800" dirty="0" smtClean="0"/>
              <a:t>: clear, specific, version information, current date</a:t>
            </a:r>
          </a:p>
          <a:p>
            <a:pPr eaLnBrk="1" hangingPunct="1">
              <a:lnSpc>
                <a:spcPct val="90000"/>
              </a:lnSpc>
            </a:pPr>
            <a:r>
              <a:rPr lang="en-US" sz="2800" b="1" dirty="0" smtClean="0"/>
              <a:t>Meaningful information</a:t>
            </a:r>
            <a:r>
              <a:rPr lang="en-US" sz="2800" dirty="0" smtClean="0"/>
              <a:t>: include only necessary information, with no need to modify</a:t>
            </a:r>
          </a:p>
          <a:p>
            <a:pPr>
              <a:lnSpc>
                <a:spcPct val="90000"/>
              </a:lnSpc>
            </a:pPr>
            <a:r>
              <a:rPr lang="en-US" sz="2800" b="1" dirty="0" smtClean="0"/>
              <a:t>Balanced layout</a:t>
            </a:r>
            <a:r>
              <a:rPr lang="en-US" sz="2800" dirty="0" smtClean="0"/>
              <a:t>: adequate spacing, margins, and clear labels</a:t>
            </a:r>
          </a:p>
          <a:p>
            <a:pPr>
              <a:lnSpc>
                <a:spcPct val="90000"/>
              </a:lnSpc>
            </a:pPr>
            <a:r>
              <a:rPr lang="en-US" sz="2800" b="1" dirty="0" smtClean="0"/>
              <a:t>Easy navigation system</a:t>
            </a:r>
            <a:r>
              <a:rPr lang="en-US" sz="2800" dirty="0" smtClean="0"/>
              <a:t>: show how to move forward and backward, and where you are currently</a:t>
            </a:r>
            <a:endParaRPr lang="en-US" dirty="0" smtClean="0"/>
          </a:p>
        </p:txBody>
      </p:sp>
    </p:spTree>
    <p:extLst>
      <p:ext uri="{BB962C8B-B14F-4D97-AF65-F5344CB8AC3E}">
        <p14:creationId xmlns:p14="http://schemas.microsoft.com/office/powerpoint/2010/main" val="3497855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968186" y="0"/>
            <a:ext cx="7207709" cy="6858000"/>
          </a:xfrm>
          <a:prstGeom prst="rect">
            <a:avLst/>
          </a:prstGeom>
          <a:noFill/>
          <a:ln w="9525">
            <a:noFill/>
            <a:miter lim="800000"/>
            <a:headEnd/>
            <a:tailEnd/>
          </a:ln>
          <a:effectLst/>
        </p:spPr>
      </p:pic>
    </p:spTree>
    <p:extLst>
      <p:ext uri="{BB962C8B-B14F-4D97-AF65-F5344CB8AC3E}">
        <p14:creationId xmlns:p14="http://schemas.microsoft.com/office/powerpoint/2010/main" val="141548076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3" descr="FIG11_05b"/>
          <p:cNvPicPr>
            <a:picLocks noGrp="1" noChangeAspect="1" noChangeArrowheads="1"/>
          </p:cNvPicPr>
          <p:nvPr>
            <p:ph idx="4294967295"/>
          </p:nvPr>
        </p:nvPicPr>
        <p:blipFill>
          <a:blip r:embed="rId3" cstate="print"/>
          <a:srcRect t="7843"/>
          <a:stretch>
            <a:fillRect/>
          </a:stretch>
        </p:blipFill>
        <p:spPr>
          <a:xfrm>
            <a:off x="1066800" y="0"/>
            <a:ext cx="6437313" cy="6858000"/>
          </a:xfrm>
          <a:noFill/>
        </p:spPr>
      </p:pic>
    </p:spTree>
    <p:extLst>
      <p:ext uri="{BB962C8B-B14F-4D97-AF65-F5344CB8AC3E}">
        <p14:creationId xmlns:p14="http://schemas.microsoft.com/office/powerpoint/2010/main" val="179044479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sz="4000" smtClean="0"/>
              <a:t>Highlighting Information</a:t>
            </a:r>
          </a:p>
        </p:txBody>
      </p:sp>
      <p:sp>
        <p:nvSpPr>
          <p:cNvPr id="22534" name="Rectangle 3"/>
          <p:cNvSpPr>
            <a:spLocks noGrp="1" noChangeArrowheads="1"/>
          </p:cNvSpPr>
          <p:nvPr>
            <p:ph idx="1"/>
          </p:nvPr>
        </p:nvSpPr>
        <p:spPr/>
        <p:txBody>
          <a:bodyPr/>
          <a:lstStyle/>
          <a:p>
            <a:pPr eaLnBrk="1" hangingPunct="1"/>
            <a:r>
              <a:rPr lang="en-US" sz="2800" dirty="0" smtClean="0"/>
              <a:t>Notify users of errors in data entry or processing</a:t>
            </a:r>
          </a:p>
          <a:p>
            <a:pPr eaLnBrk="1" hangingPunct="1"/>
            <a:r>
              <a:rPr lang="en-US" sz="2800" dirty="0" smtClean="0"/>
              <a:t>Provide warnings regarding possible problems</a:t>
            </a:r>
          </a:p>
          <a:p>
            <a:pPr eaLnBrk="1" hangingPunct="1"/>
            <a:r>
              <a:rPr lang="en-US" sz="2800" dirty="0" smtClean="0"/>
              <a:t>Draw attention to keywords, commands, high-priority messages, unusual data values</a:t>
            </a:r>
          </a:p>
          <a:p>
            <a:pPr eaLnBrk="1" hangingPunct="1"/>
            <a:endParaRPr lang="en-US" sz="2800" dirty="0"/>
          </a:p>
          <a:p>
            <a:r>
              <a:rPr lang="en-US" sz="2800" dirty="0"/>
              <a:t>Use upper case, change in font size, bold, italics, underline, boxing, and all capital letters</a:t>
            </a:r>
          </a:p>
          <a:p>
            <a:pPr eaLnBrk="1" hangingPunct="1"/>
            <a:endParaRPr lang="en-US" dirty="0" smtClean="0"/>
          </a:p>
        </p:txBody>
      </p:sp>
    </p:spTree>
    <p:extLst>
      <p:ext uri="{BB962C8B-B14F-4D97-AF65-F5344CB8AC3E}">
        <p14:creationId xmlns:p14="http://schemas.microsoft.com/office/powerpoint/2010/main" val="6282598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11_06"/>
          <p:cNvPicPr>
            <a:picLocks noChangeAspect="1" noChangeArrowheads="1"/>
          </p:cNvPicPr>
          <p:nvPr/>
        </p:nvPicPr>
        <p:blipFill>
          <a:blip r:embed="rId2" cstate="print"/>
          <a:srcRect t="9412"/>
          <a:stretch>
            <a:fillRect/>
          </a:stretch>
        </p:blipFill>
        <p:spPr>
          <a:xfrm>
            <a:off x="1148442" y="0"/>
            <a:ext cx="6776358" cy="6858000"/>
          </a:xfrm>
          <a:prstGeom prst="rect">
            <a:avLst/>
          </a:prstGeom>
          <a:noFill/>
        </p:spPr>
      </p:pic>
    </p:spTree>
    <p:extLst>
      <p:ext uri="{BB962C8B-B14F-4D97-AF65-F5344CB8AC3E}">
        <p14:creationId xmlns:p14="http://schemas.microsoft.com/office/powerpoint/2010/main" val="754175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eaLnBrk="1" hangingPunct="1"/>
            <a:r>
              <a:rPr lang="en-CA" smtClean="0"/>
              <a:t>Colour vs. No Colour</a:t>
            </a:r>
          </a:p>
        </p:txBody>
      </p:sp>
      <p:sp>
        <p:nvSpPr>
          <p:cNvPr id="25603" name="Content Placeholder 2"/>
          <p:cNvSpPr>
            <a:spLocks noGrp="1"/>
          </p:cNvSpPr>
          <p:nvPr>
            <p:ph idx="1"/>
          </p:nvPr>
        </p:nvSpPr>
        <p:spPr/>
        <p:txBody>
          <a:bodyPr/>
          <a:lstStyle/>
          <a:p>
            <a:pPr eaLnBrk="1" hangingPunct="1">
              <a:lnSpc>
                <a:spcPct val="90000"/>
              </a:lnSpc>
            </a:pPr>
            <a:r>
              <a:rPr lang="en-CA" sz="2800" dirty="0" smtClean="0"/>
              <a:t>Benefits from Using Color</a:t>
            </a:r>
          </a:p>
          <a:p>
            <a:pPr lvl="1" eaLnBrk="1" hangingPunct="1">
              <a:lnSpc>
                <a:spcPct val="90000"/>
              </a:lnSpc>
            </a:pPr>
            <a:r>
              <a:rPr lang="en-CA" sz="2400" dirty="0" smtClean="0"/>
              <a:t>Soothes or strikes the eye</a:t>
            </a:r>
          </a:p>
          <a:p>
            <a:pPr lvl="1" eaLnBrk="1" hangingPunct="1">
              <a:lnSpc>
                <a:spcPct val="90000"/>
              </a:lnSpc>
            </a:pPr>
            <a:r>
              <a:rPr lang="en-CA" sz="2400" dirty="0" smtClean="0"/>
              <a:t>Accents an uninteresting display</a:t>
            </a:r>
          </a:p>
          <a:p>
            <a:pPr lvl="1" eaLnBrk="1" hangingPunct="1">
              <a:lnSpc>
                <a:spcPct val="90000"/>
              </a:lnSpc>
            </a:pPr>
            <a:r>
              <a:rPr lang="en-CA" sz="2400" dirty="0" smtClean="0"/>
              <a:t>Facilitates subtle discriminations in complex displays</a:t>
            </a:r>
          </a:p>
          <a:p>
            <a:pPr lvl="1" eaLnBrk="1" hangingPunct="1">
              <a:lnSpc>
                <a:spcPct val="90000"/>
              </a:lnSpc>
            </a:pPr>
            <a:r>
              <a:rPr lang="en-CA" sz="2400" dirty="0" smtClean="0"/>
              <a:t>Emphasizes the logical organization of information</a:t>
            </a:r>
          </a:p>
          <a:p>
            <a:pPr lvl="1" eaLnBrk="1" hangingPunct="1">
              <a:lnSpc>
                <a:spcPct val="90000"/>
              </a:lnSpc>
            </a:pPr>
            <a:r>
              <a:rPr lang="en-CA" sz="2400" dirty="0" smtClean="0"/>
              <a:t>Draws attention to warnings</a:t>
            </a:r>
          </a:p>
          <a:p>
            <a:pPr lvl="1" eaLnBrk="1" hangingPunct="1">
              <a:lnSpc>
                <a:spcPct val="90000"/>
              </a:lnSpc>
            </a:pPr>
            <a:r>
              <a:rPr lang="en-CA" sz="2400" dirty="0" smtClean="0"/>
              <a:t>Evokes more emotional reactions</a:t>
            </a:r>
            <a:endParaRPr lang="en-CA" dirty="0" smtClean="0"/>
          </a:p>
        </p:txBody>
      </p:sp>
    </p:spTree>
    <p:extLst>
      <p:ext uri="{BB962C8B-B14F-4D97-AF65-F5344CB8AC3E}">
        <p14:creationId xmlns:p14="http://schemas.microsoft.com/office/powerpoint/2010/main" val="321488392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eaLnBrk="1" hangingPunct="1"/>
            <a:r>
              <a:rPr lang="en-CA" dirty="0" smtClean="0"/>
              <a:t>Colour vs. No Colour </a:t>
            </a:r>
            <a:r>
              <a:rPr lang="en-CA" sz="1800" dirty="0" smtClean="0"/>
              <a:t>(Cont.)</a:t>
            </a:r>
          </a:p>
        </p:txBody>
      </p:sp>
      <p:sp>
        <p:nvSpPr>
          <p:cNvPr id="26627" name="Content Placeholder 2"/>
          <p:cNvSpPr>
            <a:spLocks noGrp="1"/>
          </p:cNvSpPr>
          <p:nvPr>
            <p:ph idx="1"/>
          </p:nvPr>
        </p:nvSpPr>
        <p:spPr/>
        <p:txBody>
          <a:bodyPr/>
          <a:lstStyle/>
          <a:p>
            <a:pPr eaLnBrk="1" hangingPunct="1">
              <a:lnSpc>
                <a:spcPct val="90000"/>
              </a:lnSpc>
            </a:pPr>
            <a:r>
              <a:rPr lang="en-CA" sz="2800" dirty="0" smtClean="0"/>
              <a:t>Problems from Using Colour</a:t>
            </a:r>
          </a:p>
          <a:p>
            <a:pPr lvl="1" eaLnBrk="1" hangingPunct="1">
              <a:lnSpc>
                <a:spcPct val="90000"/>
              </a:lnSpc>
            </a:pPr>
            <a:r>
              <a:rPr lang="en-CA" sz="2400" dirty="0" smtClean="0"/>
              <a:t>Colour pairings may wash out or cause problems for some users</a:t>
            </a:r>
          </a:p>
          <a:p>
            <a:pPr lvl="1" eaLnBrk="1" hangingPunct="1">
              <a:lnSpc>
                <a:spcPct val="90000"/>
              </a:lnSpc>
            </a:pPr>
            <a:r>
              <a:rPr lang="en-CA" sz="2400" dirty="0" smtClean="0"/>
              <a:t>Resolution may degrade with different displays</a:t>
            </a:r>
          </a:p>
          <a:p>
            <a:pPr lvl="1" eaLnBrk="1" hangingPunct="1">
              <a:lnSpc>
                <a:spcPct val="90000"/>
              </a:lnSpc>
            </a:pPr>
            <a:r>
              <a:rPr lang="en-CA" sz="2400" dirty="0" smtClean="0"/>
              <a:t>Color fidelity may degrade on different displays</a:t>
            </a:r>
          </a:p>
          <a:p>
            <a:pPr lvl="1" eaLnBrk="1" hangingPunct="1">
              <a:lnSpc>
                <a:spcPct val="90000"/>
              </a:lnSpc>
            </a:pPr>
            <a:r>
              <a:rPr lang="en-CA" sz="2400" dirty="0" smtClean="0"/>
              <a:t>Printing or conversion to other media may not easily translate</a:t>
            </a:r>
            <a:endParaRPr lang="en-CA" dirty="0" smtClean="0"/>
          </a:p>
        </p:txBody>
      </p:sp>
    </p:spTree>
    <p:extLst>
      <p:ext uri="{BB962C8B-B14F-4D97-AF65-F5344CB8AC3E}">
        <p14:creationId xmlns:p14="http://schemas.microsoft.com/office/powerpoint/2010/main" val="229686418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sz="4000" dirty="0" smtClean="0"/>
              <a:t>Displaying Text</a:t>
            </a:r>
          </a:p>
        </p:txBody>
      </p:sp>
      <p:sp>
        <p:nvSpPr>
          <p:cNvPr id="27654" name="Rectangle 3"/>
          <p:cNvSpPr>
            <a:spLocks noGrp="1" noChangeArrowheads="1"/>
          </p:cNvSpPr>
          <p:nvPr>
            <p:ph idx="1"/>
          </p:nvPr>
        </p:nvSpPr>
        <p:spPr/>
        <p:txBody>
          <a:bodyPr/>
          <a:lstStyle/>
          <a:p>
            <a:pPr eaLnBrk="1" hangingPunct="1"/>
            <a:r>
              <a:rPr lang="en-US" sz="2800" b="1" dirty="0" smtClean="0"/>
              <a:t>Case</a:t>
            </a:r>
            <a:r>
              <a:rPr lang="en-US" sz="2800" dirty="0" smtClean="0"/>
              <a:t>: mixed upper and lower case, use conventional punctuation</a:t>
            </a:r>
          </a:p>
          <a:p>
            <a:pPr eaLnBrk="1" hangingPunct="1"/>
            <a:r>
              <a:rPr lang="en-US" sz="2800" b="1" dirty="0" smtClean="0"/>
              <a:t>Spacing</a:t>
            </a:r>
            <a:r>
              <a:rPr lang="en-US" sz="2800" dirty="0" smtClean="0"/>
              <a:t>: double spacing if possible,  otherwise blank lines between paragraphs</a:t>
            </a:r>
          </a:p>
          <a:p>
            <a:pPr eaLnBrk="1" hangingPunct="1"/>
            <a:r>
              <a:rPr lang="en-US" sz="2800" b="1" dirty="0" smtClean="0"/>
              <a:t>Justification</a:t>
            </a:r>
            <a:r>
              <a:rPr lang="en-US" sz="2800" dirty="0" smtClean="0"/>
              <a:t>: left justify text, ragged right margins</a:t>
            </a:r>
          </a:p>
          <a:p>
            <a:pPr eaLnBrk="1" hangingPunct="1"/>
            <a:r>
              <a:rPr lang="en-US" sz="2800" b="1" dirty="0" smtClean="0"/>
              <a:t>Hyphenation: </a:t>
            </a:r>
            <a:r>
              <a:rPr lang="en-US" sz="2800" dirty="0" smtClean="0"/>
              <a:t>no hyphenated words between lines</a:t>
            </a:r>
          </a:p>
          <a:p>
            <a:pPr eaLnBrk="1" hangingPunct="1"/>
            <a:r>
              <a:rPr lang="en-US" sz="2800" b="1" dirty="0" smtClean="0"/>
              <a:t>Abbreviations</a:t>
            </a:r>
            <a:r>
              <a:rPr lang="en-US" sz="2800" dirty="0" smtClean="0"/>
              <a:t>: only when widely understood and significantly shorter than full text</a:t>
            </a:r>
          </a:p>
        </p:txBody>
      </p:sp>
    </p:spTree>
    <p:extLst>
      <p:ext uri="{BB962C8B-B14F-4D97-AF65-F5344CB8AC3E}">
        <p14:creationId xmlns:p14="http://schemas.microsoft.com/office/powerpoint/2010/main" val="114419623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11_07a"/>
          <p:cNvPicPr>
            <a:picLocks noChangeAspect="1" noChangeArrowheads="1"/>
          </p:cNvPicPr>
          <p:nvPr/>
        </p:nvPicPr>
        <p:blipFill>
          <a:blip r:embed="rId2" cstate="print"/>
          <a:srcRect t="15000"/>
          <a:stretch>
            <a:fillRect/>
          </a:stretch>
        </p:blipFill>
        <p:spPr>
          <a:xfrm>
            <a:off x="886447" y="228600"/>
            <a:ext cx="7190753" cy="6366351"/>
          </a:xfrm>
          <a:prstGeom prst="rect">
            <a:avLst/>
          </a:prstGeom>
          <a:noFill/>
        </p:spPr>
      </p:pic>
    </p:spTree>
    <p:extLst>
      <p:ext uri="{BB962C8B-B14F-4D97-AF65-F5344CB8AC3E}">
        <p14:creationId xmlns:p14="http://schemas.microsoft.com/office/powerpoint/2010/main" val="2503131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11_07b"/>
          <p:cNvPicPr>
            <a:picLocks noChangeAspect="1" noChangeArrowheads="1"/>
          </p:cNvPicPr>
          <p:nvPr/>
        </p:nvPicPr>
        <p:blipFill>
          <a:blip r:embed="rId2" cstate="print"/>
          <a:srcRect t="11667"/>
          <a:stretch>
            <a:fillRect/>
          </a:stretch>
        </p:blipFill>
        <p:spPr>
          <a:xfrm>
            <a:off x="1077014" y="304799"/>
            <a:ext cx="7076386" cy="6292319"/>
          </a:xfrm>
          <a:prstGeom prst="rect">
            <a:avLst/>
          </a:prstGeom>
          <a:noFill/>
        </p:spPr>
      </p:pic>
    </p:spTree>
    <p:extLst>
      <p:ext uri="{BB962C8B-B14F-4D97-AF65-F5344CB8AC3E}">
        <p14:creationId xmlns:p14="http://schemas.microsoft.com/office/powerpoint/2010/main" val="1143638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Classify Outputs</a:t>
            </a:r>
            <a:endParaRPr lang="en-US" dirty="0"/>
          </a:p>
        </p:txBody>
      </p:sp>
      <p:sp>
        <p:nvSpPr>
          <p:cNvPr id="3" name="Content Placeholder 2"/>
          <p:cNvSpPr>
            <a:spLocks noGrp="1"/>
          </p:cNvSpPr>
          <p:nvPr>
            <p:ph idx="1"/>
          </p:nvPr>
        </p:nvSpPr>
        <p:spPr/>
        <p:txBody>
          <a:bodyPr>
            <a:normAutofit/>
          </a:bodyPr>
          <a:lstStyle/>
          <a:p>
            <a:r>
              <a:rPr lang="en-CA" dirty="0" smtClean="0"/>
              <a:t>Distribution and Audience</a:t>
            </a:r>
          </a:p>
          <a:p>
            <a:pPr lvl="1"/>
            <a:r>
              <a:rPr lang="en-CA" dirty="0" smtClean="0"/>
              <a:t>Internal Reports</a:t>
            </a:r>
          </a:p>
          <a:p>
            <a:pPr lvl="2"/>
            <a:r>
              <a:rPr lang="en-GB" dirty="0" smtClean="0">
                <a:solidFill>
                  <a:schemeClr val="tx1"/>
                </a:solidFill>
              </a:rPr>
              <a:t>For system owners and users within organization</a:t>
            </a:r>
            <a:endParaRPr lang="en-CA" dirty="0" smtClean="0"/>
          </a:p>
          <a:p>
            <a:pPr lvl="1"/>
            <a:r>
              <a:rPr lang="en-CA" dirty="0" smtClean="0"/>
              <a:t>External Reports</a:t>
            </a:r>
          </a:p>
          <a:p>
            <a:pPr lvl="2"/>
            <a:r>
              <a:rPr lang="en-GB" dirty="0" smtClean="0">
                <a:solidFill>
                  <a:schemeClr val="tx1"/>
                </a:solidFill>
              </a:rPr>
              <a:t>For customers, suppliers, partners, and regulatory agencies</a:t>
            </a:r>
            <a:endParaRPr lang="en-CA" dirty="0" smtClean="0"/>
          </a:p>
          <a:p>
            <a:pPr lvl="1"/>
            <a:r>
              <a:rPr lang="en-CA" dirty="0" smtClean="0"/>
              <a:t>Turnaround Reports</a:t>
            </a:r>
          </a:p>
          <a:p>
            <a:pPr lvl="2"/>
            <a:r>
              <a:rPr lang="en-GB" dirty="0" smtClean="0">
                <a:solidFill>
                  <a:schemeClr val="tx1"/>
                </a:solidFill>
              </a:rPr>
              <a:t>external outputs that eventually re-enter system as inputs</a:t>
            </a:r>
            <a:endParaRPr lang="en-CA" dirty="0" smtClean="0"/>
          </a:p>
        </p:txBody>
      </p:sp>
    </p:spTree>
    <p:extLst>
      <p:ext uri="{BB962C8B-B14F-4D97-AF65-F5344CB8AC3E}">
        <p14:creationId xmlns:p14="http://schemas.microsoft.com/office/powerpoint/2010/main" val="147263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sz="4000" dirty="0" smtClean="0"/>
              <a:t>Tables and Lists - Labels</a:t>
            </a:r>
          </a:p>
        </p:txBody>
      </p:sp>
      <p:sp>
        <p:nvSpPr>
          <p:cNvPr id="30726" name="Rectangle 3"/>
          <p:cNvSpPr>
            <a:spLocks noGrp="1" noChangeArrowheads="1"/>
          </p:cNvSpPr>
          <p:nvPr>
            <p:ph idx="1"/>
          </p:nvPr>
        </p:nvSpPr>
        <p:spPr/>
        <p:txBody>
          <a:bodyPr/>
          <a:lstStyle/>
          <a:p>
            <a:r>
              <a:rPr lang="en-US" sz="2800" dirty="0" smtClean="0"/>
              <a:t>All columns and rows should have meaningful labels</a:t>
            </a:r>
          </a:p>
          <a:p>
            <a:r>
              <a:rPr lang="en-US" sz="2800" dirty="0" smtClean="0"/>
              <a:t>Should be separated from other information by using highlighting</a:t>
            </a:r>
          </a:p>
          <a:p>
            <a:r>
              <a:rPr lang="en-US" sz="2800" dirty="0" smtClean="0"/>
              <a:t>Redisplay when the data extend beyond a single screen or page</a:t>
            </a:r>
            <a:endParaRPr lang="en-US" dirty="0" smtClean="0"/>
          </a:p>
          <a:p>
            <a:pPr eaLnBrk="1" hangingPunct="1">
              <a:buFont typeface="Wingdings" pitchFamily="2" charset="2"/>
              <a:buNone/>
            </a:pPr>
            <a:endParaRPr lang="en-US" dirty="0" smtClean="0"/>
          </a:p>
        </p:txBody>
      </p:sp>
    </p:spTree>
    <p:extLst>
      <p:ext uri="{BB962C8B-B14F-4D97-AF65-F5344CB8AC3E}">
        <p14:creationId xmlns:p14="http://schemas.microsoft.com/office/powerpoint/2010/main" val="234692975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228600" y="393192"/>
            <a:ext cx="8763000" cy="990600"/>
          </a:xfrm>
        </p:spPr>
        <p:txBody>
          <a:bodyPr>
            <a:normAutofit/>
          </a:bodyPr>
          <a:lstStyle/>
          <a:p>
            <a:pPr eaLnBrk="1" hangingPunct="1"/>
            <a:r>
              <a:rPr lang="en-US" sz="4000" dirty="0" smtClean="0"/>
              <a:t>Tables and Lists – Columns and Rows</a:t>
            </a:r>
          </a:p>
        </p:txBody>
      </p:sp>
      <p:sp>
        <p:nvSpPr>
          <p:cNvPr id="31750" name="Rectangle 3"/>
          <p:cNvSpPr>
            <a:spLocks noGrp="1" noChangeArrowheads="1"/>
          </p:cNvSpPr>
          <p:nvPr>
            <p:ph idx="1"/>
          </p:nvPr>
        </p:nvSpPr>
        <p:spPr>
          <a:xfrm>
            <a:off x="457200" y="1600200"/>
            <a:ext cx="8229600" cy="4419600"/>
          </a:xfrm>
        </p:spPr>
        <p:txBody>
          <a:bodyPr/>
          <a:lstStyle/>
          <a:p>
            <a:pPr marL="514350" indent="-457200"/>
            <a:r>
              <a:rPr lang="en-US" sz="2800" dirty="0" smtClean="0"/>
              <a:t>Sort in a meaningful order</a:t>
            </a:r>
          </a:p>
          <a:p>
            <a:pPr marL="514350" indent="-457200"/>
            <a:r>
              <a:rPr lang="en-US" sz="2800" dirty="0" smtClean="0"/>
              <a:t>Place a blank line between every five rows or so in long columns</a:t>
            </a:r>
          </a:p>
          <a:p>
            <a:pPr marL="514350" indent="-457200"/>
            <a:r>
              <a:rPr lang="en-US" sz="2800" dirty="0" smtClean="0"/>
              <a:t>Use banding to make row separation more obvious</a:t>
            </a:r>
          </a:p>
          <a:p>
            <a:pPr marL="514350" indent="-457200"/>
            <a:r>
              <a:rPr lang="en-US" sz="2800" dirty="0" smtClean="0"/>
              <a:t>Similar information displayed in multiple columns should be sorted vertically</a:t>
            </a:r>
            <a:endParaRPr lang="en-US" dirty="0" smtClean="0"/>
          </a:p>
        </p:txBody>
      </p:sp>
    </p:spTree>
    <p:extLst>
      <p:ext uri="{BB962C8B-B14F-4D97-AF65-F5344CB8AC3E}">
        <p14:creationId xmlns:p14="http://schemas.microsoft.com/office/powerpoint/2010/main" val="37439316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normAutofit/>
          </a:bodyPr>
          <a:lstStyle/>
          <a:p>
            <a:pPr eaLnBrk="1" hangingPunct="1"/>
            <a:r>
              <a:rPr lang="en-US" sz="4000" dirty="0" smtClean="0"/>
              <a:t>Tables and Lists – Columns and Rows</a:t>
            </a:r>
          </a:p>
        </p:txBody>
      </p:sp>
      <p:sp>
        <p:nvSpPr>
          <p:cNvPr id="32774" name="Rectangle 3"/>
          <p:cNvSpPr>
            <a:spLocks noGrp="1" noChangeArrowheads="1"/>
          </p:cNvSpPr>
          <p:nvPr>
            <p:ph idx="1"/>
          </p:nvPr>
        </p:nvSpPr>
        <p:spPr/>
        <p:txBody>
          <a:bodyPr/>
          <a:lstStyle/>
          <a:p>
            <a:pPr marL="514350" indent="-457200"/>
            <a:r>
              <a:rPr lang="en-US" sz="2800" dirty="0" smtClean="0"/>
              <a:t>Columns should have at least two spaces between them</a:t>
            </a:r>
          </a:p>
          <a:p>
            <a:pPr marL="514350" indent="-457200"/>
            <a:r>
              <a:rPr lang="en-US" sz="2800" dirty="0" smtClean="0"/>
              <a:t>Allow white space on printed reports for user to write notes</a:t>
            </a:r>
          </a:p>
          <a:p>
            <a:pPr marL="514350" indent="-457200"/>
            <a:r>
              <a:rPr lang="en-US" sz="2800" dirty="0" smtClean="0"/>
              <a:t>Use a single typeface, except for emphasis</a:t>
            </a:r>
          </a:p>
          <a:p>
            <a:pPr marL="514350" indent="-457200"/>
            <a:r>
              <a:rPr lang="en-US" sz="2800" dirty="0" smtClean="0"/>
              <a:t>Use same family of typefaces within and across displays and reports</a:t>
            </a:r>
          </a:p>
          <a:p>
            <a:pPr marL="514350" indent="-457200"/>
            <a:r>
              <a:rPr lang="en-US" sz="2800" dirty="0" smtClean="0"/>
              <a:t>Avoid overly fancy fonts</a:t>
            </a:r>
            <a:endParaRPr lang="en-US" dirty="0" smtClean="0"/>
          </a:p>
        </p:txBody>
      </p:sp>
    </p:spTree>
    <p:extLst>
      <p:ext uri="{BB962C8B-B14F-4D97-AF65-F5344CB8AC3E}">
        <p14:creationId xmlns:p14="http://schemas.microsoft.com/office/powerpoint/2010/main" val="278195301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normAutofit/>
          </a:bodyPr>
          <a:lstStyle/>
          <a:p>
            <a:pPr eaLnBrk="1" hangingPunct="1"/>
            <a:r>
              <a:rPr lang="en-US" sz="4000" dirty="0" smtClean="0"/>
              <a:t>Tables and Lists – Formatting Data</a:t>
            </a:r>
          </a:p>
        </p:txBody>
      </p:sp>
      <p:sp>
        <p:nvSpPr>
          <p:cNvPr id="33798" name="Rectangle 3"/>
          <p:cNvSpPr>
            <a:spLocks noGrp="1" noChangeArrowheads="1"/>
          </p:cNvSpPr>
          <p:nvPr>
            <p:ph idx="1"/>
          </p:nvPr>
        </p:nvSpPr>
        <p:spPr/>
        <p:txBody>
          <a:bodyPr/>
          <a:lstStyle/>
          <a:p>
            <a:pPr>
              <a:lnSpc>
                <a:spcPct val="80000"/>
              </a:lnSpc>
            </a:pPr>
            <a:r>
              <a:rPr lang="en-US" sz="2800" dirty="0" smtClean="0"/>
              <a:t>Right justify numeric data and align columns by decimal points or other delimiter</a:t>
            </a:r>
          </a:p>
          <a:p>
            <a:pPr>
              <a:lnSpc>
                <a:spcPct val="80000"/>
              </a:lnSpc>
            </a:pPr>
            <a:endParaRPr lang="en-US" sz="2800" dirty="0" smtClean="0"/>
          </a:p>
          <a:p>
            <a:pPr>
              <a:lnSpc>
                <a:spcPct val="80000"/>
              </a:lnSpc>
            </a:pPr>
            <a:r>
              <a:rPr lang="en-US" sz="2800" dirty="0" smtClean="0"/>
              <a:t>Left justify textual data.  Use short line length, usually 30 to 40 characters per line</a:t>
            </a:r>
          </a:p>
          <a:p>
            <a:pPr>
              <a:lnSpc>
                <a:spcPct val="80000"/>
              </a:lnSpc>
            </a:pPr>
            <a:endParaRPr lang="en-US" sz="2800" dirty="0" smtClean="0"/>
          </a:p>
          <a:p>
            <a:pPr>
              <a:lnSpc>
                <a:spcPct val="80000"/>
              </a:lnSpc>
            </a:pPr>
            <a:r>
              <a:rPr lang="en-US" sz="2800" dirty="0" smtClean="0"/>
              <a:t>Break long sequences of alphanumeric data into small groups of three to four characters each</a:t>
            </a:r>
            <a:endParaRPr lang="en-US" dirty="0" smtClean="0"/>
          </a:p>
          <a:p>
            <a:pPr lvl="1" eaLnBrk="1" hangingPunct="1">
              <a:lnSpc>
                <a:spcPct val="80000"/>
              </a:lnSpc>
            </a:pPr>
            <a:endParaRPr lang="en-US" dirty="0" smtClean="0"/>
          </a:p>
        </p:txBody>
      </p:sp>
    </p:spTree>
    <p:extLst>
      <p:ext uri="{BB962C8B-B14F-4D97-AF65-F5344CB8AC3E}">
        <p14:creationId xmlns:p14="http://schemas.microsoft.com/office/powerpoint/2010/main" val="420560842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11_08a"/>
          <p:cNvPicPr>
            <a:picLocks noChangeAspect="1" noChangeArrowheads="1"/>
          </p:cNvPicPr>
          <p:nvPr/>
        </p:nvPicPr>
        <p:blipFill>
          <a:blip r:embed="rId3" cstate="print"/>
          <a:srcRect t="10000"/>
          <a:stretch>
            <a:fillRect/>
          </a:stretch>
        </p:blipFill>
        <p:spPr>
          <a:xfrm>
            <a:off x="1371600" y="64008"/>
            <a:ext cx="6275210" cy="6737922"/>
          </a:xfrm>
          <a:prstGeom prst="rect">
            <a:avLst/>
          </a:prstGeom>
          <a:noFill/>
        </p:spPr>
      </p:pic>
    </p:spTree>
    <p:extLst>
      <p:ext uri="{BB962C8B-B14F-4D97-AF65-F5344CB8AC3E}">
        <p14:creationId xmlns:p14="http://schemas.microsoft.com/office/powerpoint/2010/main" val="3041320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11_08b"/>
          <p:cNvPicPr>
            <a:picLocks noChangeAspect="1" noChangeArrowheads="1"/>
          </p:cNvPicPr>
          <p:nvPr/>
        </p:nvPicPr>
        <p:blipFill>
          <a:blip r:embed="rId2" cstate="print"/>
          <a:srcRect t="10000"/>
          <a:stretch>
            <a:fillRect/>
          </a:stretch>
        </p:blipFill>
        <p:spPr>
          <a:xfrm>
            <a:off x="1190744" y="0"/>
            <a:ext cx="6657856" cy="6810246"/>
          </a:xfrm>
          <a:prstGeom prst="rect">
            <a:avLst/>
          </a:prstGeom>
          <a:noFill/>
        </p:spPr>
      </p:pic>
    </p:spTree>
    <p:extLst>
      <p:ext uri="{BB962C8B-B14F-4D97-AF65-F5344CB8AC3E}">
        <p14:creationId xmlns:p14="http://schemas.microsoft.com/office/powerpoint/2010/main" val="2668339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457200" y="304800"/>
            <a:ext cx="8229600" cy="1189038"/>
          </a:xfrm>
        </p:spPr>
        <p:txBody>
          <a:bodyPr>
            <a:normAutofit/>
          </a:bodyPr>
          <a:lstStyle/>
          <a:p>
            <a:pPr eaLnBrk="1" hangingPunct="1"/>
            <a:r>
              <a:rPr lang="en-US" sz="4000" dirty="0" smtClean="0"/>
              <a:t>Tables, Lists &amp; Graphs</a:t>
            </a:r>
          </a:p>
        </p:txBody>
      </p:sp>
      <p:sp>
        <p:nvSpPr>
          <p:cNvPr id="36870" name="Rectangle 3"/>
          <p:cNvSpPr>
            <a:spLocks noGrp="1" noChangeArrowheads="1"/>
          </p:cNvSpPr>
          <p:nvPr>
            <p:ph idx="1"/>
          </p:nvPr>
        </p:nvSpPr>
        <p:spPr/>
        <p:txBody>
          <a:bodyPr/>
          <a:lstStyle/>
          <a:p>
            <a:pPr eaLnBrk="1" hangingPunct="1"/>
            <a:r>
              <a:rPr lang="en-US" sz="2800" dirty="0" smtClean="0"/>
              <a:t>Use tables for reading individual data values</a:t>
            </a:r>
          </a:p>
          <a:p>
            <a:pPr eaLnBrk="1" hangingPunct="1"/>
            <a:r>
              <a:rPr lang="en-US" sz="2800" dirty="0" smtClean="0"/>
              <a:t>Use graphs for:</a:t>
            </a:r>
          </a:p>
          <a:p>
            <a:pPr lvl="1"/>
            <a:r>
              <a:rPr lang="en-US" sz="2400" dirty="0" smtClean="0"/>
              <a:t>Providing quick summary</a:t>
            </a:r>
          </a:p>
          <a:p>
            <a:pPr lvl="1" eaLnBrk="1" hangingPunct="1"/>
            <a:r>
              <a:rPr lang="en-US" sz="2400" dirty="0" smtClean="0"/>
              <a:t>Displaying trends over time</a:t>
            </a:r>
          </a:p>
          <a:p>
            <a:pPr lvl="1" eaLnBrk="1" hangingPunct="1"/>
            <a:r>
              <a:rPr lang="en-US" sz="2400" dirty="0" smtClean="0"/>
              <a:t>Comparing points and patterns of variables</a:t>
            </a:r>
          </a:p>
          <a:p>
            <a:pPr lvl="1" eaLnBrk="1" hangingPunct="1"/>
            <a:r>
              <a:rPr lang="en-US" sz="2400" dirty="0" smtClean="0"/>
              <a:t>Forecasting activity</a:t>
            </a:r>
          </a:p>
          <a:p>
            <a:pPr lvl="1" eaLnBrk="1" hangingPunct="1"/>
            <a:r>
              <a:rPr lang="en-US" sz="2400" dirty="0" smtClean="0"/>
              <a:t>Simple reporting of vast quantities of information</a:t>
            </a:r>
            <a:endParaRPr lang="en-US" dirty="0" smtClean="0"/>
          </a:p>
        </p:txBody>
      </p:sp>
    </p:spTree>
    <p:extLst>
      <p:ext uri="{BB962C8B-B14F-4D97-AF65-F5344CB8AC3E}">
        <p14:creationId xmlns:p14="http://schemas.microsoft.com/office/powerpoint/2010/main" val="208270278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11_09"/>
          <p:cNvPicPr>
            <a:picLocks noChangeAspect="1" noChangeArrowheads="1"/>
          </p:cNvPicPr>
          <p:nvPr/>
        </p:nvPicPr>
        <p:blipFill>
          <a:blip r:embed="rId2" cstate="print"/>
          <a:srcRect t="6667"/>
          <a:stretch>
            <a:fillRect/>
          </a:stretch>
        </p:blipFill>
        <p:spPr>
          <a:xfrm>
            <a:off x="533400" y="76200"/>
            <a:ext cx="7956266" cy="6629400"/>
          </a:xfrm>
          <a:prstGeom prst="rect">
            <a:avLst/>
          </a:prstGeom>
          <a:noFill/>
        </p:spPr>
      </p:pic>
    </p:spTree>
    <p:extLst>
      <p:ext uri="{BB962C8B-B14F-4D97-AF65-F5344CB8AC3E}">
        <p14:creationId xmlns:p14="http://schemas.microsoft.com/office/powerpoint/2010/main" val="5658518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FIG11_10a"/>
          <p:cNvPicPr>
            <a:picLocks noChangeAspect="1" noChangeArrowheads="1"/>
          </p:cNvPicPr>
          <p:nvPr/>
        </p:nvPicPr>
        <p:blipFill>
          <a:blip r:embed="rId2" cstate="print"/>
          <a:srcRect t="11903"/>
          <a:stretch>
            <a:fillRect/>
          </a:stretch>
        </p:blipFill>
        <p:spPr>
          <a:xfrm>
            <a:off x="1364255" y="152400"/>
            <a:ext cx="6331945" cy="3124200"/>
          </a:xfrm>
          <a:prstGeom prst="rect">
            <a:avLst/>
          </a:prstGeom>
          <a:noFill/>
        </p:spPr>
      </p:pic>
      <p:pic>
        <p:nvPicPr>
          <p:cNvPr id="3" name="Picture 4" descr="FIG11_10b"/>
          <p:cNvPicPr>
            <a:picLocks noChangeAspect="1" noChangeArrowheads="1"/>
          </p:cNvPicPr>
          <p:nvPr/>
        </p:nvPicPr>
        <p:blipFill>
          <a:blip r:embed="rId3" cstate="print"/>
          <a:srcRect t="11903"/>
          <a:stretch>
            <a:fillRect/>
          </a:stretch>
        </p:blipFill>
        <p:spPr bwMode="auto">
          <a:xfrm>
            <a:off x="1190672" y="3429000"/>
            <a:ext cx="6734128" cy="3322638"/>
          </a:xfrm>
          <a:prstGeom prst="rect">
            <a:avLst/>
          </a:prstGeom>
          <a:noFill/>
          <a:ln w="9525">
            <a:noFill/>
            <a:miter lim="800000"/>
            <a:headEnd/>
            <a:tailEnd/>
          </a:ln>
        </p:spPr>
      </p:pic>
    </p:spTree>
    <p:extLst>
      <p:ext uri="{BB962C8B-B14F-4D97-AF65-F5344CB8AC3E}">
        <p14:creationId xmlns:p14="http://schemas.microsoft.com/office/powerpoint/2010/main" val="32579250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400" dirty="0" smtClean="0"/>
              <a:t>Summary: Report Design Guidelines</a:t>
            </a:r>
            <a:endParaRPr lang="en-US" sz="4400" dirty="0"/>
          </a:p>
        </p:txBody>
      </p:sp>
      <p:sp>
        <p:nvSpPr>
          <p:cNvPr id="3" name="Content Placeholder 2"/>
          <p:cNvSpPr>
            <a:spLocks noGrp="1"/>
          </p:cNvSpPr>
          <p:nvPr>
            <p:ph idx="1"/>
          </p:nvPr>
        </p:nvSpPr>
        <p:spPr>
          <a:xfrm>
            <a:off x="467544" y="1628800"/>
            <a:ext cx="8371656" cy="5000600"/>
          </a:xfrm>
        </p:spPr>
        <p:txBody>
          <a:bodyPr>
            <a:normAutofit lnSpcReduction="10000"/>
          </a:bodyPr>
          <a:lstStyle/>
          <a:p>
            <a:pPr lvl="0"/>
            <a:r>
              <a:rPr lang="en-CA" sz="2800" dirty="0"/>
              <a:t>Always include a report title, a page number and the </a:t>
            </a:r>
            <a:r>
              <a:rPr lang="en-CA" sz="2800" dirty="0" smtClean="0"/>
              <a:t>date</a:t>
            </a:r>
          </a:p>
          <a:p>
            <a:pPr marL="0" lvl="0" indent="0">
              <a:buNone/>
            </a:pPr>
            <a:endParaRPr lang="en-US" sz="2800" dirty="0"/>
          </a:p>
          <a:p>
            <a:pPr lvl="0"/>
            <a:r>
              <a:rPr lang="en-CA" sz="2800" dirty="0"/>
              <a:t>Use short meaningful column headings (no abbreviations</a:t>
            </a:r>
            <a:r>
              <a:rPr lang="en-CA" sz="2800" dirty="0" smtClean="0"/>
              <a:t>)</a:t>
            </a:r>
          </a:p>
          <a:p>
            <a:pPr marL="0" lvl="0" indent="0">
              <a:buNone/>
            </a:pPr>
            <a:endParaRPr lang="en-US" sz="2800" dirty="0"/>
          </a:p>
          <a:p>
            <a:pPr lvl="0"/>
            <a:r>
              <a:rPr lang="en-CA" sz="2800" dirty="0"/>
              <a:t>Place the columns in a logical order with the identity column (the column that identifies the row – e.g. student number) at the beginning</a:t>
            </a:r>
            <a:r>
              <a:rPr lang="en-CA" sz="2800" dirty="0" smtClean="0"/>
              <a:t>.</a:t>
            </a:r>
          </a:p>
          <a:p>
            <a:pPr lvl="0"/>
            <a:endParaRPr lang="en-US" sz="2800" dirty="0"/>
          </a:p>
          <a:p>
            <a:pPr lvl="0"/>
            <a:r>
              <a:rPr lang="en-CA" sz="2800" dirty="0"/>
              <a:t>Format the column data appropriately.</a:t>
            </a:r>
            <a:endParaRPr lang="en-US" sz="2800" dirty="0"/>
          </a:p>
          <a:p>
            <a:pPr lvl="0"/>
            <a:endParaRPr lang="en-US" sz="4000" dirty="0"/>
          </a:p>
          <a:p>
            <a:endParaRPr lang="en-US" dirty="0"/>
          </a:p>
        </p:txBody>
      </p:sp>
    </p:spTree>
    <p:extLst>
      <p:ext uri="{BB962C8B-B14F-4D97-AF65-F5344CB8AC3E}">
        <p14:creationId xmlns:p14="http://schemas.microsoft.com/office/powerpoint/2010/main" val="428682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Internal Outputs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smtClean="0"/>
              <a:t>Detailed reports</a:t>
            </a:r>
          </a:p>
          <a:p>
            <a:pPr lvl="1"/>
            <a:r>
              <a:rPr lang="en-US" dirty="0" smtClean="0"/>
              <a:t>Information with little or no filtering. </a:t>
            </a:r>
          </a:p>
          <a:p>
            <a:pPr lvl="1"/>
            <a:r>
              <a:rPr lang="en-CA" dirty="0"/>
              <a:t>Provide managers with information useful in overseeing day-to-day operations of a department or working group</a:t>
            </a:r>
            <a:r>
              <a:rPr lang="en-CA" dirty="0" smtClean="0"/>
              <a:t>.</a:t>
            </a:r>
            <a:endParaRPr lang="en-US" dirty="0" smtClean="0"/>
          </a:p>
          <a:p>
            <a:pPr lvl="0"/>
            <a:r>
              <a:rPr lang="en-US" b="1" dirty="0" smtClean="0"/>
              <a:t>Summary reports </a:t>
            </a:r>
          </a:p>
          <a:p>
            <a:pPr lvl="1"/>
            <a:r>
              <a:rPr lang="en-US" dirty="0" smtClean="0"/>
              <a:t>Categorize information for people who do not want to go through details</a:t>
            </a:r>
          </a:p>
          <a:p>
            <a:pPr lvl="1"/>
            <a:r>
              <a:rPr lang="en-CA" dirty="0"/>
              <a:t>Reports show totals, averages, maximums, minimums or other statistical data aggregated over time, personnel, </a:t>
            </a:r>
            <a:r>
              <a:rPr lang="en-CA" dirty="0" smtClean="0"/>
              <a:t>products.</a:t>
            </a:r>
            <a:endParaRPr lang="en-US" dirty="0" smtClean="0"/>
          </a:p>
          <a:p>
            <a:pPr lvl="1"/>
            <a:r>
              <a:rPr lang="en-US" dirty="0" smtClean="0"/>
              <a:t>Usually presented in graphical formats using charts</a:t>
            </a:r>
          </a:p>
          <a:p>
            <a:pPr lvl="0"/>
            <a:r>
              <a:rPr lang="en-US" b="1" dirty="0" smtClean="0"/>
              <a:t>Exception reports </a:t>
            </a:r>
          </a:p>
          <a:p>
            <a:pPr lvl="1"/>
            <a:r>
              <a:rPr lang="en-US" dirty="0" smtClean="0"/>
              <a:t>Filter detailed information before presenting it</a:t>
            </a:r>
          </a:p>
          <a:p>
            <a:pPr lvl="1"/>
            <a:r>
              <a:rPr lang="en-US" dirty="0" smtClean="0"/>
              <a:t>Show only data that falls outside an accepted/expected range</a:t>
            </a:r>
            <a:endParaRPr lang="en-US" dirty="0"/>
          </a:p>
        </p:txBody>
      </p:sp>
    </p:spTree>
    <p:extLst>
      <p:ext uri="{BB962C8B-B14F-4D97-AF65-F5344CB8AC3E}">
        <p14:creationId xmlns:p14="http://schemas.microsoft.com/office/powerpoint/2010/main" val="126335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400" dirty="0" smtClean="0"/>
              <a:t>Summary: Report Design Guidelines</a:t>
            </a:r>
            <a:endParaRPr lang="en-US" sz="4400" dirty="0"/>
          </a:p>
        </p:txBody>
      </p:sp>
      <p:sp>
        <p:nvSpPr>
          <p:cNvPr id="3" name="Content Placeholder 2"/>
          <p:cNvSpPr>
            <a:spLocks noGrp="1"/>
          </p:cNvSpPr>
          <p:nvPr>
            <p:ph idx="1"/>
          </p:nvPr>
        </p:nvSpPr>
        <p:spPr>
          <a:xfrm>
            <a:off x="467544" y="1628800"/>
            <a:ext cx="8371656" cy="5000600"/>
          </a:xfrm>
        </p:spPr>
        <p:txBody>
          <a:bodyPr>
            <a:normAutofit/>
          </a:bodyPr>
          <a:lstStyle/>
          <a:p>
            <a:pPr lvl="0"/>
            <a:r>
              <a:rPr lang="en-CA" sz="2800" dirty="0" smtClean="0"/>
              <a:t>Balance </a:t>
            </a:r>
            <a:r>
              <a:rPr lang="en-CA" sz="2800" dirty="0"/>
              <a:t>the columns across the screen.</a:t>
            </a:r>
            <a:endParaRPr lang="en-US" sz="2800" dirty="0"/>
          </a:p>
          <a:p>
            <a:pPr lvl="0"/>
            <a:r>
              <a:rPr lang="en-CA" sz="2800" dirty="0"/>
              <a:t>Align the column headings according to the following conventions:</a:t>
            </a:r>
            <a:endParaRPr lang="en-US" sz="2800" dirty="0"/>
          </a:p>
          <a:p>
            <a:pPr lvl="1"/>
            <a:r>
              <a:rPr lang="en-CA" dirty="0"/>
              <a:t>Right-justify over a column of numbers</a:t>
            </a:r>
            <a:endParaRPr lang="en-US" dirty="0"/>
          </a:p>
          <a:p>
            <a:pPr lvl="1"/>
            <a:r>
              <a:rPr lang="en-CA" dirty="0"/>
              <a:t>Left-justify over a column of string data</a:t>
            </a:r>
            <a:endParaRPr lang="en-US" dirty="0"/>
          </a:p>
          <a:p>
            <a:pPr lvl="0"/>
            <a:r>
              <a:rPr lang="en-CA" sz="2800" dirty="0"/>
              <a:t>Provide three spaces between each column</a:t>
            </a:r>
            <a:endParaRPr lang="en-US" sz="4000" dirty="0"/>
          </a:p>
          <a:p>
            <a:endParaRPr lang="en-US" dirty="0"/>
          </a:p>
        </p:txBody>
      </p:sp>
    </p:spTree>
    <p:extLst>
      <p:ext uri="{BB962C8B-B14F-4D97-AF65-F5344CB8AC3E}">
        <p14:creationId xmlns:p14="http://schemas.microsoft.com/office/powerpoint/2010/main" val="141337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514600"/>
            <a:ext cx="8686800" cy="841375"/>
          </a:xfrm>
        </p:spPr>
        <p:txBody>
          <a:bodyPr>
            <a:normAutofit fontScale="90000"/>
          </a:bodyPr>
          <a:lstStyle/>
          <a:p>
            <a:r>
              <a:rPr lang="en-US" dirty="0" smtClean="0"/>
              <a:t>Detailed </a:t>
            </a:r>
            <a:br>
              <a:rPr lang="en-US" dirty="0" smtClean="0"/>
            </a:br>
            <a:r>
              <a:rPr lang="en-US" dirty="0" smtClean="0"/>
              <a:t>Report </a:t>
            </a:r>
            <a:br>
              <a:rPr lang="en-US" dirty="0" smtClean="0"/>
            </a:br>
            <a:r>
              <a:rPr lang="en-US" dirty="0" smtClean="0"/>
              <a:t>Example</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625" t="9559" r="30125" b="6493"/>
          <a:stretch/>
        </p:blipFill>
        <p:spPr bwMode="auto">
          <a:xfrm>
            <a:off x="3505200" y="533400"/>
            <a:ext cx="5516880" cy="615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877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Report </a:t>
            </a:r>
            <a:r>
              <a:rPr lang="en-US" dirty="0"/>
              <a:t>E</a:t>
            </a:r>
            <a:r>
              <a:rPr lang="en-US" dirty="0" smtClean="0"/>
              <a:t>xample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01" t="15376" r="26749" b="42234"/>
          <a:stretch/>
        </p:blipFill>
        <p:spPr bwMode="auto">
          <a:xfrm>
            <a:off x="304800" y="1524000"/>
            <a:ext cx="84963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3153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Exception Report </a:t>
            </a:r>
            <a:r>
              <a:rPr lang="en-US" dirty="0"/>
              <a:t>E</a:t>
            </a:r>
            <a:r>
              <a:rPr lang="en-US" dirty="0" smtClean="0"/>
              <a:t>xample</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0" t="13299" r="25875" b="50000"/>
          <a:stretch/>
        </p:blipFill>
        <p:spPr bwMode="auto">
          <a:xfrm>
            <a:off x="213360" y="2336482"/>
            <a:ext cx="8823960" cy="2691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117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Report Filters</a:t>
            </a:r>
            <a:endParaRPr lang="en-US" dirty="0"/>
          </a:p>
        </p:txBody>
      </p:sp>
      <p:sp>
        <p:nvSpPr>
          <p:cNvPr id="4" name="Content Placeholder 3"/>
          <p:cNvSpPr>
            <a:spLocks noGrp="1"/>
          </p:cNvSpPr>
          <p:nvPr>
            <p:ph idx="1"/>
          </p:nvPr>
        </p:nvSpPr>
        <p:spPr/>
        <p:txBody>
          <a:bodyPr/>
          <a:lstStyle/>
          <a:p>
            <a:r>
              <a:rPr lang="en-CA" sz="2800" dirty="0" smtClean="0"/>
              <a:t>Function same as exception reports</a:t>
            </a:r>
          </a:p>
          <a:p>
            <a:pPr lvl="0"/>
            <a:r>
              <a:rPr lang="en-CA" sz="2800" dirty="0" smtClean="0"/>
              <a:t>Data </a:t>
            </a:r>
            <a:r>
              <a:rPr lang="en-CA" sz="2800" dirty="0"/>
              <a:t>is filtered before it is presented to the manager as information, but there is no exceptional or unusual situation involved</a:t>
            </a:r>
            <a:r>
              <a:rPr lang="en-CA" sz="2800" dirty="0" smtClean="0"/>
              <a:t>.</a:t>
            </a:r>
            <a:endParaRPr lang="en-US" dirty="0"/>
          </a:p>
        </p:txBody>
      </p:sp>
    </p:spTree>
    <p:extLst>
      <p:ext uri="{BB962C8B-B14F-4D97-AF65-F5344CB8AC3E}">
        <p14:creationId xmlns:p14="http://schemas.microsoft.com/office/powerpoint/2010/main" val="4007425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Report Formats</a:t>
            </a:r>
            <a:endParaRPr lang="en-US" dirty="0"/>
          </a:p>
        </p:txBody>
      </p:sp>
      <p:sp>
        <p:nvSpPr>
          <p:cNvPr id="3" name="Content Placeholder 2"/>
          <p:cNvSpPr>
            <a:spLocks noGrp="1"/>
          </p:cNvSpPr>
          <p:nvPr>
            <p:ph idx="1"/>
          </p:nvPr>
        </p:nvSpPr>
        <p:spPr>
          <a:xfrm>
            <a:off x="304800" y="1554162"/>
            <a:ext cx="4191000" cy="4922838"/>
          </a:xfrm>
        </p:spPr>
        <p:txBody>
          <a:bodyPr>
            <a:normAutofit/>
          </a:bodyPr>
          <a:lstStyle/>
          <a:p>
            <a:pPr lvl="0"/>
            <a:r>
              <a:rPr lang="en-US" sz="2800" dirty="0" smtClean="0"/>
              <a:t>Tabular Report</a:t>
            </a:r>
          </a:p>
          <a:p>
            <a:pPr lvl="0"/>
            <a:r>
              <a:rPr lang="en-US" sz="2800" dirty="0" smtClean="0"/>
              <a:t>Group Report</a:t>
            </a:r>
          </a:p>
          <a:p>
            <a:pPr lvl="0"/>
            <a:r>
              <a:rPr lang="en-US" sz="2800" dirty="0" smtClean="0"/>
              <a:t>Grid Report</a:t>
            </a:r>
          </a:p>
          <a:p>
            <a:pPr lvl="0"/>
            <a:r>
              <a:rPr lang="en-US" sz="2800" dirty="0" smtClean="0"/>
              <a:t>Graph Report</a:t>
            </a:r>
          </a:p>
          <a:p>
            <a:pPr lvl="0"/>
            <a:r>
              <a:rPr lang="en-US" sz="2800" dirty="0" smtClean="0"/>
              <a:t>Freeform Report</a:t>
            </a:r>
          </a:p>
          <a:p>
            <a:pPr lvl="0">
              <a:defRPr/>
            </a:pPr>
            <a:r>
              <a:rPr lang="en-US" sz="2800" dirty="0" smtClean="0"/>
              <a:t>Crosstab Report</a:t>
            </a:r>
          </a:p>
          <a:p>
            <a:pPr lvl="0">
              <a:defRPr/>
            </a:pPr>
            <a:r>
              <a:rPr lang="en-US" sz="2800" dirty="0" smtClean="0"/>
              <a:t>Composite Report</a:t>
            </a:r>
            <a:endParaRPr lang="en-US" dirty="0" smtClean="0"/>
          </a:p>
        </p:txBody>
      </p:sp>
      <p:sp>
        <p:nvSpPr>
          <p:cNvPr id="4" name="Content Placeholder 2"/>
          <p:cNvSpPr txBox="1">
            <a:spLocks/>
          </p:cNvSpPr>
          <p:nvPr/>
        </p:nvSpPr>
        <p:spPr>
          <a:xfrm>
            <a:off x="4572000" y="1554162"/>
            <a:ext cx="4191000" cy="4846638"/>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2343510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draBlue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SandraBlueTheme</Template>
  <TotalTime>10147</TotalTime>
  <Words>1387</Words>
  <Application>Microsoft Office PowerPoint</Application>
  <PresentationFormat>On-screen Show (4:3)</PresentationFormat>
  <Paragraphs>213</Paragraphs>
  <Slides>40</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Constantia</vt:lpstr>
      <vt:lpstr>Courier New</vt:lpstr>
      <vt:lpstr>Franklin Gothic Book</vt:lpstr>
      <vt:lpstr>Times New Roman</vt:lpstr>
      <vt:lpstr>Wingdings</vt:lpstr>
      <vt:lpstr>Wingdings 2</vt:lpstr>
      <vt:lpstr>SandraBlueTheme</vt:lpstr>
      <vt:lpstr>Output Report Theory</vt:lpstr>
      <vt:lpstr>Outputs</vt:lpstr>
      <vt:lpstr>Classify Outputs</vt:lpstr>
      <vt:lpstr>Internal Outputs</vt:lpstr>
      <vt:lpstr>Detailed  Report  Example</vt:lpstr>
      <vt:lpstr>Summary Report Example</vt:lpstr>
      <vt:lpstr>Exception Report Example</vt:lpstr>
      <vt:lpstr>Report Filters</vt:lpstr>
      <vt:lpstr>Report Formats</vt:lpstr>
      <vt:lpstr>Tabular Report</vt:lpstr>
      <vt:lpstr>Group Report</vt:lpstr>
      <vt:lpstr>Grid Report</vt:lpstr>
      <vt:lpstr>Graph Report</vt:lpstr>
      <vt:lpstr>Freeform Report</vt:lpstr>
      <vt:lpstr>Cross-Tab Report</vt:lpstr>
      <vt:lpstr>Composite Report</vt:lpstr>
      <vt:lpstr>Control-Break Report</vt:lpstr>
      <vt:lpstr>Control-Break Example</vt:lpstr>
      <vt:lpstr>Report Design Guidelines</vt:lpstr>
      <vt:lpstr>Formatting Forms and Reports</vt:lpstr>
      <vt:lpstr>PowerPoint Presentation</vt:lpstr>
      <vt:lpstr>PowerPoint Presentation</vt:lpstr>
      <vt:lpstr>Highlighting Information</vt:lpstr>
      <vt:lpstr>PowerPoint Presentation</vt:lpstr>
      <vt:lpstr>Colour vs. No Colour</vt:lpstr>
      <vt:lpstr>Colour vs. No Colour (Cont.)</vt:lpstr>
      <vt:lpstr>Displaying Text</vt:lpstr>
      <vt:lpstr>PowerPoint Presentation</vt:lpstr>
      <vt:lpstr>PowerPoint Presentation</vt:lpstr>
      <vt:lpstr>Tables and Lists - Labels</vt:lpstr>
      <vt:lpstr>Tables and Lists – Columns and Rows</vt:lpstr>
      <vt:lpstr>Tables and Lists – Columns and Rows</vt:lpstr>
      <vt:lpstr>Tables and Lists – Formatting Data</vt:lpstr>
      <vt:lpstr>PowerPoint Presentation</vt:lpstr>
      <vt:lpstr>PowerPoint Presentation</vt:lpstr>
      <vt:lpstr>Tables, Lists &amp; Graphs</vt:lpstr>
      <vt:lpstr>PowerPoint Presentation</vt:lpstr>
      <vt:lpstr>PowerPoint Presentation</vt:lpstr>
      <vt:lpstr>Summary: Report Design Guidelines</vt:lpstr>
      <vt:lpstr>Summary: Report Design Guidelines</vt:lpstr>
    </vt:vector>
  </TitlesOfParts>
  <Company>Up In The Air Enterprises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Allan McDonald</dc:creator>
  <cp:lastModifiedBy>Philip Dumaresq</cp:lastModifiedBy>
  <cp:revision>95</cp:revision>
  <dcterms:created xsi:type="dcterms:W3CDTF">2007-08-16T02:01:34Z</dcterms:created>
  <dcterms:modified xsi:type="dcterms:W3CDTF">2016-04-10T14:09:32Z</dcterms:modified>
</cp:coreProperties>
</file>