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</p:sldMasterIdLst>
  <p:notesMasterIdLst>
    <p:notesMasterId r:id="rId50"/>
  </p:notesMasterIdLst>
  <p:sldIdLst>
    <p:sldId id="256" r:id="rId7"/>
    <p:sldId id="257" r:id="rId8"/>
    <p:sldId id="258" r:id="rId9"/>
    <p:sldId id="259" r:id="rId10"/>
    <p:sldId id="274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304" r:id="rId21"/>
    <p:sldId id="270" r:id="rId22"/>
    <p:sldId id="271" r:id="rId23"/>
    <p:sldId id="273" r:id="rId24"/>
    <p:sldId id="300" r:id="rId25"/>
    <p:sldId id="301" r:id="rId26"/>
    <p:sldId id="293" r:id="rId27"/>
    <p:sldId id="294" r:id="rId28"/>
    <p:sldId id="295" r:id="rId29"/>
    <p:sldId id="276" r:id="rId30"/>
    <p:sldId id="277" r:id="rId31"/>
    <p:sldId id="303" r:id="rId32"/>
    <p:sldId id="278" r:id="rId33"/>
    <p:sldId id="279" r:id="rId34"/>
    <p:sldId id="280" r:id="rId35"/>
    <p:sldId id="306" r:id="rId36"/>
    <p:sldId id="281" r:id="rId37"/>
    <p:sldId id="282" r:id="rId38"/>
    <p:sldId id="283" r:id="rId39"/>
    <p:sldId id="284" r:id="rId40"/>
    <p:sldId id="285" r:id="rId41"/>
    <p:sldId id="302" r:id="rId42"/>
    <p:sldId id="287" r:id="rId43"/>
    <p:sldId id="290" r:id="rId44"/>
    <p:sldId id="292" r:id="rId45"/>
    <p:sldId id="296" r:id="rId46"/>
    <p:sldId id="297" r:id="rId47"/>
    <p:sldId id="298" r:id="rId48"/>
    <p:sldId id="305" r:id="rId49"/>
  </p:sldIdLst>
  <p:sldSz cx="13004800" cy="9753600"/>
  <p:notesSz cx="6858000" cy="9144000"/>
  <p:defaultTextStyle>
    <a:defPPr>
      <a:defRPr lang="en-US"/>
    </a:defPPr>
    <a:lvl1pPr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876552"/>
        </a:solidFill>
        <a:latin typeface="Georgia" pitchFamily="18" charset="0"/>
        <a:ea typeface="Georgia" pitchFamily="18" charset="0"/>
        <a:cs typeface="Georgia" pitchFamily="18" charset="0"/>
        <a:sym typeface="Georgia" pitchFamily="18" charset="0"/>
      </a:defRPr>
    </a:lvl1pPr>
    <a:lvl2pPr marL="3429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876552"/>
        </a:solidFill>
        <a:latin typeface="Georgia" pitchFamily="18" charset="0"/>
        <a:ea typeface="Georgia" pitchFamily="18" charset="0"/>
        <a:cs typeface="Georgia" pitchFamily="18" charset="0"/>
        <a:sym typeface="Georgia" pitchFamily="18" charset="0"/>
      </a:defRPr>
    </a:lvl2pPr>
    <a:lvl3pPr marL="6858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876552"/>
        </a:solidFill>
        <a:latin typeface="Georgia" pitchFamily="18" charset="0"/>
        <a:ea typeface="Georgia" pitchFamily="18" charset="0"/>
        <a:cs typeface="Georgia" pitchFamily="18" charset="0"/>
        <a:sym typeface="Georgia" pitchFamily="18" charset="0"/>
      </a:defRPr>
    </a:lvl3pPr>
    <a:lvl4pPr marL="10287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876552"/>
        </a:solidFill>
        <a:latin typeface="Georgia" pitchFamily="18" charset="0"/>
        <a:ea typeface="Georgia" pitchFamily="18" charset="0"/>
        <a:cs typeface="Georgia" pitchFamily="18" charset="0"/>
        <a:sym typeface="Georgia" pitchFamily="18" charset="0"/>
      </a:defRPr>
    </a:lvl4pPr>
    <a:lvl5pPr marL="1371600" algn="ctr" defTabSz="584200" rtl="0" fontAlgn="base" hangingPunct="0">
      <a:spcBef>
        <a:spcPct val="0"/>
      </a:spcBef>
      <a:spcAft>
        <a:spcPct val="0"/>
      </a:spcAft>
      <a:defRPr sz="3600" kern="1200">
        <a:solidFill>
          <a:srgbClr val="876552"/>
        </a:solidFill>
        <a:latin typeface="Georgia" pitchFamily="18" charset="0"/>
        <a:ea typeface="Georgia" pitchFamily="18" charset="0"/>
        <a:cs typeface="Georgia" pitchFamily="18" charset="0"/>
        <a:sym typeface="Georgia" pitchFamily="18" charset="0"/>
      </a:defRPr>
    </a:lvl5pPr>
    <a:lvl6pPr marL="2286000" algn="l" defTabSz="914400" rtl="0" eaLnBrk="1" latinLnBrk="0" hangingPunct="1">
      <a:defRPr sz="3600" kern="1200">
        <a:solidFill>
          <a:srgbClr val="876552"/>
        </a:solidFill>
        <a:latin typeface="Georgia" pitchFamily="18" charset="0"/>
        <a:ea typeface="Georgia" pitchFamily="18" charset="0"/>
        <a:cs typeface="Georgia" pitchFamily="18" charset="0"/>
        <a:sym typeface="Georgia" pitchFamily="18" charset="0"/>
      </a:defRPr>
    </a:lvl6pPr>
    <a:lvl7pPr marL="2743200" algn="l" defTabSz="914400" rtl="0" eaLnBrk="1" latinLnBrk="0" hangingPunct="1">
      <a:defRPr sz="3600" kern="1200">
        <a:solidFill>
          <a:srgbClr val="876552"/>
        </a:solidFill>
        <a:latin typeface="Georgia" pitchFamily="18" charset="0"/>
        <a:ea typeface="Georgia" pitchFamily="18" charset="0"/>
        <a:cs typeface="Georgia" pitchFamily="18" charset="0"/>
        <a:sym typeface="Georgia" pitchFamily="18" charset="0"/>
      </a:defRPr>
    </a:lvl7pPr>
    <a:lvl8pPr marL="3200400" algn="l" defTabSz="914400" rtl="0" eaLnBrk="1" latinLnBrk="0" hangingPunct="1">
      <a:defRPr sz="3600" kern="1200">
        <a:solidFill>
          <a:srgbClr val="876552"/>
        </a:solidFill>
        <a:latin typeface="Georgia" pitchFamily="18" charset="0"/>
        <a:ea typeface="Georgia" pitchFamily="18" charset="0"/>
        <a:cs typeface="Georgia" pitchFamily="18" charset="0"/>
        <a:sym typeface="Georgia" pitchFamily="18" charset="0"/>
      </a:defRPr>
    </a:lvl8pPr>
    <a:lvl9pPr marL="3657600" algn="l" defTabSz="914400" rtl="0" eaLnBrk="1" latinLnBrk="0" hangingPunct="1">
      <a:defRPr sz="3600" kern="1200">
        <a:solidFill>
          <a:srgbClr val="876552"/>
        </a:solidFill>
        <a:latin typeface="Georgia" pitchFamily="18" charset="0"/>
        <a:ea typeface="Georgia" pitchFamily="18" charset="0"/>
        <a:cs typeface="Georgia" pitchFamily="18" charset="0"/>
        <a:sym typeface="Georgia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445" autoAdjust="0"/>
  </p:normalViewPr>
  <p:slideViewPr>
    <p:cSldViewPr>
      <p:cViewPr varScale="1">
        <p:scale>
          <a:sx n="35" d="100"/>
          <a:sy n="35" d="100"/>
        </p:scale>
        <p:origin x="1756" y="28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170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Chalkboard SE" charset="0"/>
              </a:rPr>
              <a:t>Click to edit Master text styles</a:t>
            </a:r>
          </a:p>
          <a:p>
            <a:pPr lvl="1"/>
            <a:r>
              <a:rPr lang="en-US" smtClean="0">
                <a:sym typeface="Chalkboard SE" charset="0"/>
              </a:rPr>
              <a:t>Second level</a:t>
            </a:r>
          </a:p>
          <a:p>
            <a:pPr lvl="2"/>
            <a:r>
              <a:rPr lang="en-US" smtClean="0">
                <a:sym typeface="Chalkboard SE" charset="0"/>
              </a:rPr>
              <a:t>Third level</a:t>
            </a:r>
          </a:p>
          <a:p>
            <a:pPr lvl="3"/>
            <a:r>
              <a:rPr lang="en-US" smtClean="0">
                <a:sym typeface="Chalkboard SE" charset="0"/>
              </a:rPr>
              <a:t>Fourth level</a:t>
            </a:r>
          </a:p>
          <a:p>
            <a:pPr lvl="4"/>
            <a:r>
              <a:rPr lang="en-US" smtClean="0">
                <a:sym typeface="Chalkboard S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3912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Chalkboard SE" charset="0"/>
        <a:ea typeface="Chalkboard SE" charset="0"/>
        <a:cs typeface="Chalkboard SE" charset="0"/>
        <a:sym typeface="Chalkboard SE" charset="0"/>
      </a:defRPr>
    </a:lvl1pPr>
    <a:lvl2pPr marL="3429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Chalkboard SE" charset="0"/>
        <a:ea typeface="Chalkboard SE" charset="0"/>
        <a:cs typeface="Chalkboard SE" charset="0"/>
        <a:sym typeface="Chalkboard SE" charset="0"/>
      </a:defRPr>
    </a:lvl2pPr>
    <a:lvl3pPr marL="6858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Chalkboard SE" charset="0"/>
        <a:ea typeface="Chalkboard SE" charset="0"/>
        <a:cs typeface="Chalkboard SE" charset="0"/>
        <a:sym typeface="Chalkboard SE" charset="0"/>
      </a:defRPr>
    </a:lvl3pPr>
    <a:lvl4pPr marL="10287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Chalkboard SE" charset="0"/>
        <a:ea typeface="Chalkboard SE" charset="0"/>
        <a:cs typeface="Chalkboard SE" charset="0"/>
        <a:sym typeface="Chalkboard SE" charset="0"/>
      </a:defRPr>
    </a:lvl4pPr>
    <a:lvl5pPr marL="13716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Chalkboard SE" charset="0"/>
        <a:ea typeface="Chalkboard SE" charset="0"/>
        <a:cs typeface="Chalkboard SE" charset="0"/>
        <a:sym typeface="Chalkboard S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real and natural feelings in situation you are in</a:t>
            </a:r>
          </a:p>
          <a:p>
            <a:r>
              <a:rPr lang="en-US" dirty="0"/>
              <a:t>Many of the problems you are facing can cause a lot of problems physically, emotionally, coping</a:t>
            </a:r>
          </a:p>
        </p:txBody>
      </p:sp>
    </p:spTree>
    <p:extLst>
      <p:ext uri="{BB962C8B-B14F-4D97-AF65-F5344CB8AC3E}">
        <p14:creationId xmlns:p14="http://schemas.microsoft.com/office/powerpoint/2010/main" val="21452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small? That depends on you.</a:t>
            </a:r>
          </a:p>
          <a:p>
            <a:endParaRPr lang="en-US"/>
          </a:p>
          <a:p>
            <a:r>
              <a:rPr lang="en-US"/>
              <a:t>Delay gratification.  Do the tough things to get them out of the way</a:t>
            </a:r>
          </a:p>
        </p:txBody>
      </p:sp>
    </p:spTree>
    <p:extLst>
      <p:ext uri="{BB962C8B-B14F-4D97-AF65-F5344CB8AC3E}">
        <p14:creationId xmlns:p14="http://schemas.microsoft.com/office/powerpoint/2010/main" val="1261476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90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a time journal to keep track of your things</a:t>
            </a:r>
          </a:p>
        </p:txBody>
      </p:sp>
    </p:spTree>
    <p:extLst>
      <p:ext uri="{BB962C8B-B14F-4D97-AF65-F5344CB8AC3E}">
        <p14:creationId xmlns:p14="http://schemas.microsoft.com/office/powerpoint/2010/main" val="2544310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interruptions shoots an hour</a:t>
            </a:r>
          </a:p>
          <a:p>
            <a:endParaRPr lang="en-US" dirty="0"/>
          </a:p>
          <a:p>
            <a:r>
              <a:rPr lang="en-US" dirty="0"/>
              <a:t>Look at your email twice a day.  Only go on Facebook once a day.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Multitasking infographic: http://www.inc.com/laura-montini/infographic/the-high-cost-of-multitasking.html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8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Marshmallow test</a:t>
            </a:r>
          </a:p>
          <a:p>
            <a:r>
              <a:rPr lang="en-US" baseline="0" dirty="0" smtClean="0"/>
              <a:t>Aged 4, strong correlators to later success</a:t>
            </a:r>
          </a:p>
          <a:p>
            <a:r>
              <a:rPr lang="en-US" dirty="0" smtClean="0"/>
              <a:t>https://www.youtube.com/watch?v=QX_oy9614HQ</a:t>
            </a:r>
          </a:p>
          <a:p>
            <a:r>
              <a:rPr lang="en-US" dirty="0" smtClean="0"/>
              <a:t>https://www.youtube.com/watch?v=4y6R5boDqh4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- being disorganized actually takes more time</a:t>
            </a:r>
          </a:p>
          <a:p>
            <a:r>
              <a:rPr lang="en-US" dirty="0"/>
              <a:t>Know how - learn and practice...many sources</a:t>
            </a:r>
          </a:p>
          <a:p>
            <a:r>
              <a:rPr lang="en-US" dirty="0"/>
              <a:t>Perfect is impossible.  This is a plan and you will be off by 200% at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510734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Miss an opportunity because of information clutter</a:t>
            </a:r>
          </a:p>
          <a:p>
            <a:r>
              <a:rPr lang="en-US"/>
              <a:t>Waste time looking for things and doing things over. </a:t>
            </a:r>
          </a:p>
          <a:p>
            <a:r>
              <a:rPr lang="en-US"/>
              <a:t>  Personal enjoyment decreases as well</a:t>
            </a:r>
          </a:p>
        </p:txBody>
      </p:sp>
    </p:spTree>
    <p:extLst>
      <p:ext uri="{BB962C8B-B14F-4D97-AF65-F5344CB8AC3E}">
        <p14:creationId xmlns:p14="http://schemas.microsoft.com/office/powerpoint/2010/main" val="577319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Efficiency is...completing a task with the least possible amount of wasted </a:t>
            </a:r>
            <a:r>
              <a:rPr lang="en-US" dirty="0" err="1"/>
              <a:t>labour</a:t>
            </a:r>
            <a:r>
              <a:rPr lang="en-US" dirty="0"/>
              <a:t>, time (or cash)</a:t>
            </a:r>
          </a:p>
          <a:p>
            <a:r>
              <a:rPr lang="en-US" dirty="0"/>
              <a:t>Effectiveness is...doing the things that make the most difference </a:t>
            </a:r>
          </a:p>
          <a:p>
            <a:endParaRPr lang="en-US" dirty="0"/>
          </a:p>
          <a:p>
            <a:r>
              <a:rPr lang="en-US" dirty="0"/>
              <a:t>Doing the wrong things right is the epitome of wasted time...</a:t>
            </a:r>
          </a:p>
          <a:p>
            <a:r>
              <a:rPr lang="en-US" dirty="0"/>
              <a:t>Doing the right things right is the epitome of 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4034441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based on Covey and his methods of 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1660784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brain's reminder system is quite faulty</a:t>
            </a:r>
          </a:p>
        </p:txBody>
      </p:sp>
    </p:spTree>
    <p:extLst>
      <p:ext uri="{BB962C8B-B14F-4D97-AF65-F5344CB8AC3E}">
        <p14:creationId xmlns:p14="http://schemas.microsoft.com/office/powerpoint/2010/main" val="22919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one has enough time to do anything…</a:t>
            </a:r>
          </a:p>
          <a:p>
            <a:endParaRPr lang="en-US" dirty="0"/>
          </a:p>
          <a:p>
            <a:r>
              <a:rPr lang="en-US" dirty="0"/>
              <a:t>Stress is bad for your health and bad for quality of work</a:t>
            </a:r>
          </a:p>
          <a:p>
            <a:endParaRPr lang="en-US" dirty="0"/>
          </a:p>
          <a:p>
            <a:r>
              <a:rPr lang="en-US" dirty="0"/>
              <a:t>I do not care if you believe me or trust that I am right, but these may seem like ideas that waste your time, but they are not.</a:t>
            </a:r>
          </a:p>
        </p:txBody>
      </p:sp>
    </p:spTree>
    <p:extLst>
      <p:ext uri="{BB962C8B-B14F-4D97-AF65-F5344CB8AC3E}">
        <p14:creationId xmlns:p14="http://schemas.microsoft.com/office/powerpoint/2010/main" val="33267648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Goal setting out of 20</a:t>
            </a:r>
          </a:p>
          <a:p>
            <a:r>
              <a:rPr lang="en-US"/>
              <a:t>Goal setting out of 35</a:t>
            </a:r>
          </a:p>
          <a:p>
            <a:r>
              <a:rPr lang="en-US"/>
              <a:t>Managing interruptions out of 20</a:t>
            </a:r>
          </a:p>
          <a:p>
            <a:r>
              <a:rPr lang="en-US"/>
              <a:t>Procrastination out of 15</a:t>
            </a:r>
          </a:p>
          <a:p>
            <a:r>
              <a:rPr lang="en-US"/>
              <a:t>Scheduling out of 15</a:t>
            </a:r>
          </a:p>
        </p:txBody>
      </p:sp>
    </p:spTree>
    <p:extLst>
      <p:ext uri="{BB962C8B-B14F-4D97-AF65-F5344CB8AC3E}">
        <p14:creationId xmlns:p14="http://schemas.microsoft.com/office/powerpoint/2010/main" val="2932948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Pace out</a:t>
            </a:r>
            <a:r>
              <a:rPr lang="en-US" baseline="0" dirty="0" smtClean="0"/>
              <a:t> the big goals </a:t>
            </a:r>
            <a:r>
              <a:rPr lang="en-US" baseline="0" smtClean="0"/>
              <a:t>into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0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9-12 you are a good time manager</a:t>
            </a:r>
          </a:p>
          <a:p>
            <a:r>
              <a:rPr lang="en-US"/>
              <a:t>5-8 you are doing some things correct but can improve</a:t>
            </a:r>
          </a:p>
          <a:p>
            <a:r>
              <a:rPr lang="en-US"/>
              <a:t>1-4 hmmmm...you need to spend extra time working on these skills</a:t>
            </a:r>
          </a:p>
          <a:p>
            <a:endParaRPr lang="en-US"/>
          </a:p>
          <a:p>
            <a:r>
              <a:rPr lang="en-US"/>
              <a:t>Regardless of your score you can always get better</a:t>
            </a:r>
          </a:p>
        </p:txBody>
      </p:sp>
    </p:spTree>
    <p:extLst>
      <p:ext uri="{BB962C8B-B14F-4D97-AF65-F5344CB8AC3E}">
        <p14:creationId xmlns:p14="http://schemas.microsoft.com/office/powerpoint/2010/main" val="184919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Effective habits are not problem minded; they are opportunity minded. They feed opportunities and starve problems</a:t>
            </a:r>
          </a:p>
          <a:p>
            <a:endParaRPr lang="en-US"/>
          </a:p>
          <a:p>
            <a:r>
              <a:rPr lang="en-US"/>
              <a:t>Ongoing process of vision and values and aligning your life to these values</a:t>
            </a:r>
          </a:p>
          <a:p>
            <a:endParaRPr lang="en-US"/>
          </a:p>
          <a:p>
            <a:r>
              <a:rPr lang="en-US"/>
              <a:t>Basing our happiness on our ability to control everything is futile</a:t>
            </a:r>
          </a:p>
          <a:p>
            <a:endParaRPr lang="en-US"/>
          </a:p>
          <a:p>
            <a:r>
              <a:rPr lang="en-US"/>
              <a:t>Everything should be made as simple as possible, but no simpler -- 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4249170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Regardless of the teacher you can learn</a:t>
            </a:r>
          </a:p>
          <a:p>
            <a:r>
              <a:rPr lang="en-US" dirty="0"/>
              <a:t>"my systems teacher stinks, I'm never going to learn anything"</a:t>
            </a:r>
          </a:p>
          <a:p>
            <a:endParaRPr lang="en-US" dirty="0"/>
          </a:p>
          <a:p>
            <a:r>
              <a:rPr lang="en-US" dirty="0"/>
              <a:t>What are some things you can do?</a:t>
            </a:r>
          </a:p>
          <a:p>
            <a:r>
              <a:rPr lang="en-US" dirty="0"/>
              <a:t>- go to teacher and ask for help</a:t>
            </a:r>
          </a:p>
          <a:p>
            <a:r>
              <a:rPr lang="en-US" dirty="0"/>
              <a:t>- ask other students </a:t>
            </a:r>
          </a:p>
          <a:p>
            <a:r>
              <a:rPr lang="en-US" dirty="0"/>
              <a:t>- read textbook or online resources</a:t>
            </a:r>
          </a:p>
          <a:p>
            <a:endParaRPr lang="en-US" dirty="0"/>
          </a:p>
          <a:p>
            <a:r>
              <a:rPr lang="en-US" dirty="0"/>
              <a:t>Yoda said "No! Try not. Do, or do not! There is no </a:t>
            </a:r>
            <a:r>
              <a:rPr lang="en-US" dirty="0" smtClean="0"/>
              <a:t>try“ (who can do the Yoda voice?)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Control your environment rather than letting it control you. Self determination, choice, power to decide are all in your hands</a:t>
            </a:r>
          </a:p>
        </p:txBody>
      </p:sp>
    </p:spTree>
    <p:extLst>
      <p:ext uri="{BB962C8B-B14F-4D97-AF65-F5344CB8AC3E}">
        <p14:creationId xmlns:p14="http://schemas.microsoft.com/office/powerpoint/2010/main" val="2143276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“Would you please tell me which way I ought to walk from here?”</a:t>
            </a:r>
          </a:p>
          <a:p>
            <a:r>
              <a:rPr lang="en-US"/>
              <a:t>“That depends a good deal on where you want to go” said the Cat</a:t>
            </a:r>
          </a:p>
          <a:p>
            <a:r>
              <a:rPr lang="en-US"/>
              <a:t>I don’t much care where – “ said Alice</a:t>
            </a:r>
          </a:p>
          <a:p>
            <a:r>
              <a:rPr lang="en-US"/>
              <a:t>“Then it doesn’t matter which way to walk,” said the Cat.</a:t>
            </a:r>
          </a:p>
          <a:p>
            <a:endParaRPr lang="en-US"/>
          </a:p>
          <a:p>
            <a:r>
              <a:rPr lang="en-US"/>
              <a:t>Jigsaw puzzle of 1,000 pieces – no picture to tell you what it looks like</a:t>
            </a:r>
          </a:p>
          <a:p>
            <a:endParaRPr lang="en-US"/>
          </a:p>
          <a:p>
            <a:r>
              <a:rPr lang="en-US"/>
              <a:t>Figure out 3 most important skills that you will need to succeed in your career – how do you go about getting them?</a:t>
            </a:r>
          </a:p>
          <a:p>
            <a:endParaRPr lang="en-US"/>
          </a:p>
          <a:p>
            <a:r>
              <a:rPr lang="en-US"/>
              <a:t>Habit of personal leadership - leading oneself that is, towards what you consider your aims. By developing the habit of concentrating on relevant activities you will build a platform to avoid distractions and become more productive and successful. </a:t>
            </a:r>
          </a:p>
        </p:txBody>
      </p:sp>
    </p:spTree>
    <p:extLst>
      <p:ext uri="{BB962C8B-B14F-4D97-AF65-F5344CB8AC3E}">
        <p14:creationId xmlns:p14="http://schemas.microsoft.com/office/powerpoint/2010/main" val="1185209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Instant pudding, minute rice, crash diets, fast foods, cell phones</a:t>
            </a:r>
          </a:p>
          <a:p>
            <a:endParaRPr lang="en-US"/>
          </a:p>
          <a:p>
            <a:r>
              <a:rPr lang="en-US"/>
              <a:t>habit of personal management. This is about organising and implementing activities in line with the aims established in habit 2. Covey says that habit 2 is the first, or mental creation; habit 3 is the second, or physical creation. </a:t>
            </a:r>
          </a:p>
          <a:p>
            <a:endParaRPr lang="en-US"/>
          </a:p>
          <a:p>
            <a:r>
              <a:rPr lang="en-US"/>
              <a:t>Story of the mayonnaise jar, golf balls, pebbles, sand, beer</a:t>
            </a:r>
          </a:p>
        </p:txBody>
      </p:sp>
    </p:spTree>
    <p:extLst>
      <p:ext uri="{BB962C8B-B14F-4D97-AF65-F5344CB8AC3E}">
        <p14:creationId xmlns:p14="http://schemas.microsoft.com/office/powerpoint/2010/main" val="5641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Choice to make</a:t>
            </a:r>
          </a:p>
          <a:p>
            <a:r>
              <a:rPr lang="en-US" dirty="0"/>
              <a:t>   You want to </a:t>
            </a:r>
            <a:r>
              <a:rPr lang="en-US" dirty="0" smtClean="0"/>
              <a:t>spend the majority of your </a:t>
            </a:r>
            <a:r>
              <a:rPr lang="en-US" dirty="0"/>
              <a:t>time I quadrant 2 - important and not urgent</a:t>
            </a:r>
          </a:p>
        </p:txBody>
      </p:sp>
    </p:spTree>
    <p:extLst>
      <p:ext uri="{BB962C8B-B14F-4D97-AF65-F5344CB8AC3E}">
        <p14:creationId xmlns:p14="http://schemas.microsoft.com/office/powerpoint/2010/main" val="170504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Interaction:</a:t>
            </a:r>
            <a:r>
              <a:rPr lang="en-US" baseline="0" dirty="0" smtClean="0"/>
              <a:t> derive this as a class</a:t>
            </a:r>
          </a:p>
          <a:p>
            <a:endParaRPr lang="en-US" baseline="0" dirty="0" smtClean="0"/>
          </a:p>
          <a:p>
            <a:r>
              <a:rPr lang="en-US" baseline="0" dirty="0" smtClean="0"/>
              <a:t>NI/NU – the procrastinator’s trap – easy, mindless stuff to do to avoid the hard stuff (that usually doesn’t go away on its own)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7107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0850" y="635000"/>
            <a:ext cx="2838450" cy="784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00" y="635000"/>
            <a:ext cx="8362950" cy="784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635000"/>
            <a:ext cx="2925762" cy="8077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635000"/>
            <a:ext cx="8624888" cy="807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2413000"/>
            <a:ext cx="5600700" cy="670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413000"/>
            <a:ext cx="5600700" cy="670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0850" y="635000"/>
            <a:ext cx="2838450" cy="848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00" y="635000"/>
            <a:ext cx="8362950" cy="848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597900"/>
            <a:ext cx="56007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597900"/>
            <a:ext cx="5600700" cy="63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2768600"/>
            <a:ext cx="28765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4450" y="2768600"/>
            <a:ext cx="28765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0850" y="7467600"/>
            <a:ext cx="2838450" cy="176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00" y="7467600"/>
            <a:ext cx="8362950" cy="176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130800"/>
            <a:ext cx="5156200" cy="127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130800"/>
            <a:ext cx="5156200" cy="127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857500"/>
            <a:ext cx="2616200" cy="3543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857500"/>
            <a:ext cx="7696200" cy="3543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825500" y="635000"/>
            <a:ext cx="11353800" cy="1524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pitchFamily="18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825500" y="2768600"/>
            <a:ext cx="5905500" cy="5715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Georgia" pitchFamily="18" charset="0"/>
              </a:rPr>
              <a:t>Second level</a:t>
            </a:r>
          </a:p>
          <a:p>
            <a:pPr lvl="2"/>
            <a:r>
              <a:rPr lang="en-US" smtClean="0">
                <a:sym typeface="Georgia" pitchFamily="18" charset="0"/>
              </a:rPr>
              <a:t>Third level</a:t>
            </a:r>
          </a:p>
          <a:p>
            <a:pPr lvl="3"/>
            <a:r>
              <a:rPr lang="en-US" smtClean="0">
                <a:sym typeface="Georgia" pitchFamily="18" charset="0"/>
              </a:rPr>
              <a:t>Fourth level</a:t>
            </a:r>
          </a:p>
          <a:p>
            <a:pPr lvl="4"/>
            <a:r>
              <a:rPr lang="en-US" smtClean="0">
                <a:sym typeface="Georgia" pitchFamily="18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+mj-lt"/>
          <a:ea typeface="+mj-ea"/>
          <a:cs typeface="+mj-cs"/>
          <a:sym typeface="Georgia" pitchFamily="18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9pPr>
    </p:titleStyle>
    <p:bodyStyle>
      <a:lvl1pPr marL="317500" indent="-317500" algn="l" defTabSz="457200" rtl="0" fontAlgn="base" hangingPunct="0">
        <a:lnSpc>
          <a:spcPct val="110000"/>
        </a:lnSpc>
        <a:spcBef>
          <a:spcPts val="2400"/>
        </a:spcBef>
        <a:spcAft>
          <a:spcPct val="0"/>
        </a:spcAft>
        <a:buSzPct val="150000"/>
        <a:buChar char="•"/>
        <a:defRPr sz="30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1pPr>
      <a:lvl2pPr marL="698500" indent="-317500" algn="l" defTabSz="457200" rtl="0" fontAlgn="base" hangingPunct="0">
        <a:lnSpc>
          <a:spcPct val="110000"/>
        </a:lnSpc>
        <a:spcBef>
          <a:spcPts val="2400"/>
        </a:spcBef>
        <a:spcAft>
          <a:spcPct val="0"/>
        </a:spcAft>
        <a:buSzPct val="150000"/>
        <a:buChar char="•"/>
        <a:defRPr sz="30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2pPr>
      <a:lvl3pPr marL="1079500" indent="-317500" algn="l" defTabSz="457200" rtl="0" fontAlgn="base" hangingPunct="0">
        <a:lnSpc>
          <a:spcPct val="110000"/>
        </a:lnSpc>
        <a:spcBef>
          <a:spcPts val="2400"/>
        </a:spcBef>
        <a:spcAft>
          <a:spcPct val="0"/>
        </a:spcAft>
        <a:buSzPct val="150000"/>
        <a:buChar char="•"/>
        <a:defRPr sz="30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3pPr>
      <a:lvl4pPr marL="1460500" indent="-317500" algn="l" defTabSz="457200" rtl="0" fontAlgn="base" hangingPunct="0">
        <a:lnSpc>
          <a:spcPct val="110000"/>
        </a:lnSpc>
        <a:spcBef>
          <a:spcPts val="2400"/>
        </a:spcBef>
        <a:spcAft>
          <a:spcPct val="0"/>
        </a:spcAft>
        <a:buSzPct val="150000"/>
        <a:buChar char="•"/>
        <a:defRPr sz="30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4pPr>
      <a:lvl5pPr marL="1841500" indent="-317500" algn="l" defTabSz="457200" rtl="0" fontAlgn="base" hangingPunct="0">
        <a:lnSpc>
          <a:spcPct val="110000"/>
        </a:lnSpc>
        <a:spcBef>
          <a:spcPts val="2400"/>
        </a:spcBef>
        <a:spcAft>
          <a:spcPct val="0"/>
        </a:spcAft>
        <a:buSzPct val="150000"/>
        <a:buChar char="•"/>
        <a:defRPr sz="30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5pPr>
      <a:lvl6pPr marL="2298700" indent="-317500" algn="l" defTabSz="457200" rtl="0" fontAlgn="base" hangingPunct="0">
        <a:lnSpc>
          <a:spcPct val="110000"/>
        </a:lnSpc>
        <a:spcBef>
          <a:spcPts val="2400"/>
        </a:spcBef>
        <a:spcAft>
          <a:spcPct val="0"/>
        </a:spcAft>
        <a:buSzPct val="150000"/>
        <a:buChar char="•"/>
        <a:defRPr sz="30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6pPr>
      <a:lvl7pPr marL="2755900" indent="-317500" algn="l" defTabSz="457200" rtl="0" fontAlgn="base" hangingPunct="0">
        <a:lnSpc>
          <a:spcPct val="110000"/>
        </a:lnSpc>
        <a:spcBef>
          <a:spcPts val="2400"/>
        </a:spcBef>
        <a:spcAft>
          <a:spcPct val="0"/>
        </a:spcAft>
        <a:buSzPct val="150000"/>
        <a:buChar char="•"/>
        <a:defRPr sz="30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7pPr>
      <a:lvl8pPr marL="3213100" indent="-317500" algn="l" defTabSz="457200" rtl="0" fontAlgn="base" hangingPunct="0">
        <a:lnSpc>
          <a:spcPct val="110000"/>
        </a:lnSpc>
        <a:spcBef>
          <a:spcPts val="2400"/>
        </a:spcBef>
        <a:spcAft>
          <a:spcPct val="0"/>
        </a:spcAft>
        <a:buSzPct val="150000"/>
        <a:buChar char="•"/>
        <a:defRPr sz="30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8pPr>
      <a:lvl9pPr marL="3670300" indent="-317500" algn="l" defTabSz="457200" rtl="0" fontAlgn="base" hangingPunct="0">
        <a:lnSpc>
          <a:spcPct val="110000"/>
        </a:lnSpc>
        <a:spcBef>
          <a:spcPts val="2400"/>
        </a:spcBef>
        <a:spcAft>
          <a:spcPct val="0"/>
        </a:spcAft>
        <a:buSzPct val="150000"/>
        <a:buChar char="•"/>
        <a:defRPr sz="30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/>
          </p:cNvSpPr>
          <p:nvPr>
            <p:ph type="title"/>
          </p:nvPr>
        </p:nvSpPr>
        <p:spPr bwMode="auto">
          <a:xfrm>
            <a:off x="825500" y="635000"/>
            <a:ext cx="11353800" cy="1524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pitchFamily="18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+mj-lt"/>
          <a:ea typeface="+mj-ea"/>
          <a:cs typeface="+mj-cs"/>
          <a:sym typeface="Georgia" pitchFamily="18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9pPr>
    </p:titleStyle>
    <p:bodyStyle>
      <a:lvl1pPr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1pPr>
      <a:lvl2pPr marL="3429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2pPr>
      <a:lvl3pPr marL="6858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3pPr>
      <a:lvl4pPr marL="10287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4pPr>
      <a:lvl5pPr marL="13716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5pPr>
      <a:lvl6pPr marL="18288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6pPr>
      <a:lvl7pPr marL="22860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7pPr>
      <a:lvl8pPr marL="27432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8pPr>
      <a:lvl9pPr marL="32004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/>
          </p:cNvSpPr>
          <p:nvPr>
            <p:ph type="title"/>
          </p:nvPr>
        </p:nvSpPr>
        <p:spPr bwMode="auto">
          <a:xfrm>
            <a:off x="825500" y="635000"/>
            <a:ext cx="11353800" cy="1524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pitchFamily="18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/>
          </p:cNvSpPr>
          <p:nvPr>
            <p:ph type="body" idx="1"/>
          </p:nvPr>
        </p:nvSpPr>
        <p:spPr bwMode="auto">
          <a:xfrm>
            <a:off x="825500" y="2413000"/>
            <a:ext cx="11353800" cy="67056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Georgia" pitchFamily="18" charset="0"/>
              </a:rPr>
              <a:t>Second level</a:t>
            </a:r>
          </a:p>
          <a:p>
            <a:pPr lvl="2"/>
            <a:r>
              <a:rPr lang="en-US" smtClean="0">
                <a:sym typeface="Georgia" pitchFamily="18" charset="0"/>
              </a:rPr>
              <a:t>Third level</a:t>
            </a:r>
          </a:p>
          <a:p>
            <a:pPr lvl="3"/>
            <a:r>
              <a:rPr lang="en-US" smtClean="0">
                <a:sym typeface="Georgia" pitchFamily="18" charset="0"/>
              </a:rPr>
              <a:t>Fourth level</a:t>
            </a:r>
          </a:p>
          <a:p>
            <a:pPr lvl="4"/>
            <a:r>
              <a:rPr lang="en-US" smtClean="0">
                <a:sym typeface="Georgia" pitchFamily="18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+mj-lt"/>
          <a:ea typeface="+mj-ea"/>
          <a:cs typeface="+mj-cs"/>
          <a:sym typeface="Georgia" pitchFamily="18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DD5400"/>
          </a:solidFill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9pPr>
    </p:titleStyle>
    <p:bodyStyle>
      <a:lvl1pPr marL="381000" indent="-3810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buSzPct val="150000"/>
        <a:buChar char="•"/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1pPr>
      <a:lvl2pPr marL="762000" indent="-3810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buSzPct val="150000"/>
        <a:buChar char="•"/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2pPr>
      <a:lvl3pPr marL="1143000" indent="-3810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buSzPct val="150000"/>
        <a:buChar char="•"/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3pPr>
      <a:lvl4pPr marL="1524000" indent="-3810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buSzPct val="150000"/>
        <a:buChar char="•"/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4pPr>
      <a:lvl5pPr marL="1905000" indent="-3810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buSzPct val="150000"/>
        <a:buChar char="•"/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5pPr>
      <a:lvl6pPr marL="2362200" indent="-3810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buSzPct val="150000"/>
        <a:buChar char="•"/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6pPr>
      <a:lvl7pPr marL="2819400" indent="-3810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buSzPct val="150000"/>
        <a:buChar char="•"/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7pPr>
      <a:lvl8pPr marL="3276600" indent="-3810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buSzPct val="150000"/>
        <a:buChar char="•"/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8pPr>
      <a:lvl9pPr marL="3733800" indent="-3810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buSzPct val="150000"/>
        <a:buChar char="•"/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/>
          </p:cNvSpPr>
          <p:nvPr>
            <p:ph type="title"/>
          </p:nvPr>
        </p:nvSpPr>
        <p:spPr bwMode="auto">
          <a:xfrm>
            <a:off x="825500" y="7467600"/>
            <a:ext cx="11353800" cy="1143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pitchFamily="18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/>
          </p:cNvSpPr>
          <p:nvPr>
            <p:ph type="body" idx="1"/>
          </p:nvPr>
        </p:nvSpPr>
        <p:spPr bwMode="auto">
          <a:xfrm>
            <a:off x="825500" y="8597900"/>
            <a:ext cx="11353800" cy="635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Georgia" pitchFamily="18" charset="0"/>
              </a:rPr>
              <a:t>Second level</a:t>
            </a:r>
          </a:p>
          <a:p>
            <a:pPr lvl="2"/>
            <a:r>
              <a:rPr lang="en-US" smtClean="0">
                <a:sym typeface="Georgia" pitchFamily="18" charset="0"/>
              </a:rPr>
              <a:t>Third level</a:t>
            </a:r>
          </a:p>
          <a:p>
            <a:pPr lvl="3"/>
            <a:r>
              <a:rPr lang="en-US" smtClean="0">
                <a:sym typeface="Georgia" pitchFamily="18" charset="0"/>
              </a:rPr>
              <a:t>Fourth level</a:t>
            </a:r>
          </a:p>
          <a:p>
            <a:pPr lvl="4"/>
            <a:r>
              <a:rPr lang="en-US" smtClean="0">
                <a:sym typeface="Georgia" pitchFamily="18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  <a:sym typeface="Georgia" pitchFamily="18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9pPr>
    </p:titleStyle>
    <p:bodyStyle>
      <a:lvl1pPr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1pPr>
      <a:lvl2pPr marL="3429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2pPr>
      <a:lvl3pPr marL="6858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3pPr>
      <a:lvl4pPr marL="10287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4pPr>
      <a:lvl5pPr marL="13716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5pPr>
      <a:lvl6pPr marL="18288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6pPr>
      <a:lvl7pPr marL="22860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7pPr>
      <a:lvl8pPr marL="27432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8pPr>
      <a:lvl9pPr marL="32004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  <a:sym typeface="Georgia" pitchFamily="18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9pPr>
    </p:titleStyle>
    <p:bodyStyle>
      <a:lvl1pPr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1pPr>
      <a:lvl2pPr marL="3429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2pPr>
      <a:lvl3pPr marL="6858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3pPr>
      <a:lvl4pPr marL="10287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4pPr>
      <a:lvl5pPr marL="13716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5pPr>
      <a:lvl6pPr marL="18288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6pPr>
      <a:lvl7pPr marL="22860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7pPr>
      <a:lvl8pPr marL="27432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8pPr>
      <a:lvl9pPr marL="3200400" algn="l" defTabSz="584200" rtl="0" fontAlgn="base" hangingPunct="0">
        <a:lnSpc>
          <a:spcPct val="110000"/>
        </a:lnSpc>
        <a:spcBef>
          <a:spcPts val="4200"/>
        </a:spcBef>
        <a:spcAft>
          <a:spcPct val="0"/>
        </a:spcAft>
        <a:defRPr sz="3600">
          <a:solidFill>
            <a:srgbClr val="876552"/>
          </a:solidFill>
          <a:latin typeface="+mn-lt"/>
          <a:ea typeface="+mn-ea"/>
          <a:cs typeface="+mn-cs"/>
          <a:sym typeface="Georgia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/>
          </p:cNvSpPr>
          <p:nvPr>
            <p:ph type="title"/>
          </p:nvPr>
        </p:nvSpPr>
        <p:spPr bwMode="auto">
          <a:xfrm>
            <a:off x="1270000" y="2857500"/>
            <a:ext cx="10464800" cy="2286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pitchFamily="18" charset="0"/>
              </a:rPr>
              <a:t>Click to edit Master title style</a:t>
            </a:r>
          </a:p>
        </p:txBody>
      </p:sp>
      <p:sp>
        <p:nvSpPr>
          <p:cNvPr id="6146" name="Rectangle 2"/>
          <p:cNvSpPr>
            <a:spLocks noGrp="1"/>
          </p:cNvSpPr>
          <p:nvPr>
            <p:ph type="body" idx="1"/>
          </p:nvPr>
        </p:nvSpPr>
        <p:spPr bwMode="auto">
          <a:xfrm>
            <a:off x="1270000" y="5130800"/>
            <a:ext cx="10464800" cy="1270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eorgia" pitchFamily="18" charset="0"/>
              </a:rPr>
              <a:t>Click to edit Master text styles</a:t>
            </a:r>
          </a:p>
          <a:p>
            <a:pPr lvl="1"/>
            <a:r>
              <a:rPr lang="en-US" smtClean="0">
                <a:sym typeface="Georgia" pitchFamily="18" charset="0"/>
              </a:rPr>
              <a:t>Second level</a:t>
            </a:r>
          </a:p>
          <a:p>
            <a:pPr lvl="2"/>
            <a:r>
              <a:rPr lang="en-US" smtClean="0">
                <a:sym typeface="Georgia" pitchFamily="18" charset="0"/>
              </a:rPr>
              <a:t>Third level</a:t>
            </a:r>
          </a:p>
          <a:p>
            <a:pPr lvl="3"/>
            <a:r>
              <a:rPr lang="en-US" smtClean="0">
                <a:sym typeface="Georgia" pitchFamily="18" charset="0"/>
              </a:rPr>
              <a:t>Fourth level</a:t>
            </a:r>
          </a:p>
          <a:p>
            <a:pPr lvl="4"/>
            <a:r>
              <a:rPr lang="en-US" smtClean="0">
                <a:sym typeface="Georgia" pitchFamily="18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  <a:sym typeface="Georgia" pitchFamily="18" charset="0"/>
        </a:defRPr>
      </a:lvl1pPr>
      <a:lvl2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2pPr>
      <a:lvl3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3pPr>
      <a:lvl4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4pPr>
      <a:lvl5pPr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5pPr>
      <a:lvl6pPr marL="4572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6pPr>
      <a:lvl7pPr marL="9144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7pPr>
      <a:lvl8pPr marL="13716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8pPr>
      <a:lvl9pPr marL="1828800" algn="ctr" defTabSz="584200" rtl="0" fontAlgn="base" hangingPunct="0">
        <a:spcBef>
          <a:spcPct val="0"/>
        </a:spcBef>
        <a:spcAft>
          <a:spcPct val="0"/>
        </a:spcAft>
        <a:defRPr sz="7200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Georgia" pitchFamily="18" charset="0"/>
          <a:ea typeface="Georgia" pitchFamily="18" charset="0"/>
          <a:cs typeface="Georgia" pitchFamily="18" charset="0"/>
          <a:sym typeface="Georgia" pitchFamily="18" charset="0"/>
        </a:defRPr>
      </a:lvl9pPr>
    </p:titleStyle>
    <p:bodyStyle>
      <a:lvl1pPr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1pPr>
      <a:lvl2pPr marL="3429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2pPr>
      <a:lvl3pPr marL="6858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3pPr>
      <a:lvl4pPr marL="10287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4pPr>
      <a:lvl5pPr marL="13716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5pPr>
      <a:lvl6pPr marL="18288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6pPr>
      <a:lvl7pPr marL="22860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7pPr>
      <a:lvl8pPr marL="27432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8pPr>
      <a:lvl9pPr marL="3200400" algn="ctr" defTabSz="584200" rtl="0" fontAlgn="base" hangingPunct="0">
        <a:spcBef>
          <a:spcPct val="0"/>
        </a:spcBef>
        <a:spcAft>
          <a:spcPct val="0"/>
        </a:spcAft>
        <a:defRPr sz="3600" i="1">
          <a:solidFill>
            <a:srgbClr val="FAD697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  <a:sym typeface="Georgia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uwaterloo.ca/student-success/sites/ca.student-success/files/uploads/files/tipsheet_socialmedia.pdf" TargetMode="Externa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138PVVEvzM&amp;list=PLnF3QGKZ0ISs-DHQGq8z6lvQ96a2LPVMU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X_oy9614HQ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-DWnJ4GAiE&amp;list=PLnF3QGKZ0ISs-DHQGq8z6lvQ96a2LPVMU" TargetMode="Externa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uwaterloo.ca/student-success/resources/workshops/time-management-online-workshop" TargetMode="External"/><Relationship Id="rId2" Type="http://schemas.openxmlformats.org/officeDocument/2006/relationships/hyperlink" Target="http://www.learningcommons.uoguelph.ca/guides/time_management/#home" TargetMode="Externa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 descr="InsertedImage.jpg"/>
          <p:cNvPicPr>
            <a:picLocks noChangeAspect="1"/>
          </p:cNvPicPr>
          <p:nvPr/>
        </p:nvPicPr>
        <p:blipFill>
          <a:blip r:embed="rId2" cstate="print"/>
          <a:srcRect t="1421" b="1421"/>
          <a:stretch>
            <a:fillRect/>
          </a:stretch>
        </p:blipFill>
        <p:spPr bwMode="auto">
          <a:xfrm>
            <a:off x="1651000" y="889000"/>
            <a:ext cx="9753600" cy="63246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Management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420-E01 </a:t>
            </a:r>
            <a:r>
              <a:rPr lang="en-US" smtClean="0"/>
              <a:t>Business Information Systems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264191" y="4553635"/>
            <a:ext cx="44764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>
                <a:solidFill>
                  <a:srgbClr val="585858"/>
                </a:solidFill>
                <a:latin typeface="Arial" panose="020B0604020202020204" pitchFamily="34" charset="0"/>
              </a:rPr>
              <a:t>www.ngedown.com</a:t>
            </a:r>
            <a:endParaRPr lang="en-CA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Creating Goals - Be SMART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3913" y="6140450"/>
            <a:ext cx="11355387" cy="2247900"/>
          </a:xfrm>
        </p:spPr>
        <p:txBody>
          <a:bodyPr lIns="0" tIns="0" rIns="0" bIns="0" anchor="t"/>
          <a:lstStyle/>
          <a:p>
            <a:pPr marL="434975" indent="-434975"/>
            <a:r>
              <a:rPr lang="en-US" sz="41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For example, instead of having “to sail around the world” as a goal, it is more powerful to say “To have completed my trip around the world by December 31, </a:t>
            </a:r>
            <a:r>
              <a:rPr lang="en-US" sz="4100" dirty="0" smtClean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2015."</a:t>
            </a:r>
            <a:endParaRPr lang="en-US" dirty="0"/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823913" y="3543300"/>
            <a:ext cx="11355387" cy="6985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381000" indent="-381000" algn="l">
              <a:lnSpc>
                <a:spcPct val="110000"/>
              </a:lnSpc>
              <a:spcBef>
                <a:spcPts val="4200"/>
              </a:spcBef>
              <a:buSzPct val="150000"/>
              <a:buFontTx/>
              <a:buChar char="•"/>
            </a:pPr>
            <a:r>
              <a:rPr lang="en-US"/>
              <a:t>Achievable</a:t>
            </a:r>
            <a:endParaRPr lang="en-US" sz="3000"/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823913" y="2844800"/>
            <a:ext cx="11355387" cy="6985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381000" indent="-381000" algn="l">
              <a:lnSpc>
                <a:spcPct val="110000"/>
              </a:lnSpc>
              <a:spcBef>
                <a:spcPts val="4200"/>
              </a:spcBef>
              <a:buSzPct val="150000"/>
              <a:buFontTx/>
              <a:buChar char="•"/>
            </a:pPr>
            <a:r>
              <a:rPr lang="en-US"/>
              <a:t>Measurable</a:t>
            </a:r>
            <a:endParaRPr lang="en-US" sz="3000"/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823913" y="2157413"/>
            <a:ext cx="11355387" cy="6985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381000" indent="-381000" algn="l">
              <a:lnSpc>
                <a:spcPct val="110000"/>
              </a:lnSpc>
              <a:spcBef>
                <a:spcPts val="4200"/>
              </a:spcBef>
              <a:buSzPct val="150000"/>
              <a:buFontTx/>
              <a:buChar char="•"/>
            </a:pPr>
            <a:r>
              <a:rPr lang="en-US"/>
              <a:t>Specific</a:t>
            </a:r>
            <a:endParaRPr lang="en-US" sz="3000"/>
          </a:p>
        </p:txBody>
      </p:sp>
      <p:sp>
        <p:nvSpPr>
          <p:cNvPr id="22534" name="Rectangle 6"/>
          <p:cNvSpPr>
            <a:spLocks/>
          </p:cNvSpPr>
          <p:nvPr/>
        </p:nvSpPr>
        <p:spPr bwMode="auto">
          <a:xfrm>
            <a:off x="825500" y="4940300"/>
            <a:ext cx="11353800" cy="6985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381000" indent="-381000" algn="l">
              <a:lnSpc>
                <a:spcPct val="110000"/>
              </a:lnSpc>
              <a:spcBef>
                <a:spcPts val="4200"/>
              </a:spcBef>
              <a:buSzPct val="150000"/>
              <a:buFontTx/>
              <a:buChar char="•"/>
            </a:pPr>
            <a:r>
              <a:rPr lang="en-US"/>
              <a:t>Time-based</a:t>
            </a:r>
            <a:endParaRPr lang="en-US" sz="3000"/>
          </a:p>
        </p:txBody>
      </p:sp>
      <p:sp>
        <p:nvSpPr>
          <p:cNvPr id="22535" name="Rectangle 7"/>
          <p:cNvSpPr>
            <a:spLocks/>
          </p:cNvSpPr>
          <p:nvPr/>
        </p:nvSpPr>
        <p:spPr bwMode="auto">
          <a:xfrm>
            <a:off x="825500" y="4241800"/>
            <a:ext cx="11353800" cy="6985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50800" tIns="50800" rIns="50800" bIns="50800" anchor="ctr"/>
          <a:lstStyle/>
          <a:p>
            <a:pPr marL="381000" indent="-381000" algn="l">
              <a:lnSpc>
                <a:spcPct val="110000"/>
              </a:lnSpc>
              <a:spcBef>
                <a:spcPts val="4200"/>
              </a:spcBef>
              <a:buSzPct val="150000"/>
              <a:buFontTx/>
              <a:buChar char="•"/>
            </a:pPr>
            <a:r>
              <a:rPr lang="en-US"/>
              <a:t>Relevant</a:t>
            </a:r>
            <a:endParaRPr lang="en-US" sz="3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8424576" presetClass="entr" presetSubtype="1582263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1" grpId="0" autoUpdateAnimBg="0"/>
      <p:bldP spid="22532" grpId="0" autoUpdateAnimBg="0"/>
      <p:bldP spid="22533" grpId="0" autoUpdateAnimBg="0"/>
      <p:bldP spid="22534" grpId="0" autoUpdateAnimBg="0"/>
      <p:bldP spid="225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Habit 3 - Put First Things First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0" y="2159000"/>
            <a:ext cx="11353800" cy="6756400"/>
          </a:xfrm>
        </p:spPr>
        <p:txBody>
          <a:bodyPr lIns="0" tIns="0" rIns="0" bIns="0" anchor="t"/>
          <a:lstStyle/>
          <a:p>
            <a:pPr marL="481013" indent="-481013">
              <a:spcBef>
                <a:spcPts val="3600"/>
              </a:spcBef>
            </a:pPr>
            <a:r>
              <a:rPr lang="en-US" sz="45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Habits build on each other</a:t>
            </a:r>
          </a:p>
          <a:p>
            <a:pPr marL="801688" lvl="1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Habit 1 – You are the driver</a:t>
            </a:r>
          </a:p>
          <a:p>
            <a:pPr marL="801688" lvl="1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Habit 2 – Draw the map to your destination</a:t>
            </a:r>
          </a:p>
          <a:p>
            <a:pPr marL="801688" lvl="1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Habit 3 - get there, past the roadblocks</a:t>
            </a:r>
            <a:endParaRPr lang="en-US" dirty="0"/>
          </a:p>
          <a:p>
            <a:pPr marL="481013" indent="-481013">
              <a:spcBef>
                <a:spcPts val="3600"/>
              </a:spcBef>
            </a:pPr>
            <a:r>
              <a:rPr lang="en-US" sz="45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Pack your life like packing a suitcase</a:t>
            </a:r>
          </a:p>
          <a:p>
            <a:pPr marL="801688" lvl="1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Organize yourself, and you’ll be able to pack in more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Habit 3 - Put First Things First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pPr>
              <a:spcBef>
                <a:spcPts val="3600"/>
              </a:spcBef>
            </a:pPr>
            <a:r>
              <a:rPr lang="en-US" dirty="0"/>
              <a:t>Time quadrants</a:t>
            </a:r>
          </a:p>
          <a:p>
            <a:pPr lvl="1">
              <a:spcBef>
                <a:spcPts val="3600"/>
              </a:spcBef>
            </a:pPr>
            <a:r>
              <a:rPr lang="en-US" u="sng" dirty="0"/>
              <a:t>Important</a:t>
            </a:r>
            <a:r>
              <a:rPr lang="en-US" dirty="0"/>
              <a:t> - contribute to your goals, your destination</a:t>
            </a:r>
          </a:p>
          <a:p>
            <a:pPr lvl="1">
              <a:spcBef>
                <a:spcPts val="3600"/>
              </a:spcBef>
            </a:pPr>
            <a:r>
              <a:rPr lang="en-US" u="sng" dirty="0"/>
              <a:t>Urgent</a:t>
            </a:r>
            <a:r>
              <a:rPr lang="en-US" dirty="0"/>
              <a:t> - pressing things that demand immediate attention </a:t>
            </a:r>
          </a:p>
          <a:p>
            <a:pPr>
              <a:spcBef>
                <a:spcPts val="3600"/>
              </a:spcBef>
            </a:pPr>
            <a:r>
              <a:rPr lang="en-US" dirty="0"/>
              <a:t>Urgent things are not necessarily bad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Problem is when we focus on them and not the important things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 descr="Inserted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0900" y="557213"/>
            <a:ext cx="8761413" cy="861377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825500" y="395288"/>
            <a:ext cx="11353800" cy="1184275"/>
          </a:xfrm>
        </p:spPr>
        <p:txBody>
          <a:bodyPr/>
          <a:lstStyle/>
          <a:p>
            <a:r>
              <a:rPr lang="en-US" sz="6600" dirty="0"/>
              <a:t>Examples</a:t>
            </a:r>
          </a:p>
        </p:txBody>
      </p:sp>
      <p:graphicFrame>
        <p:nvGraphicFramePr>
          <p:cNvPr id="28674" name="Group 2"/>
          <p:cNvGraphicFramePr>
            <a:graphicFrameLocks noGrp="1"/>
          </p:cNvGraphicFramePr>
          <p:nvPr/>
        </p:nvGraphicFramePr>
        <p:xfrm>
          <a:off x="957784" y="1780456"/>
          <a:ext cx="11487150" cy="7514273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3500" marR="63500" marT="63500" marB="63500" horzOverflow="overflow">
                    <a:lnL cap="flat">
                      <a:noFill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644E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Urgent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644E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Not Urgent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75"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3500" marR="63500" marT="63500" marB="63500" horzOverflow="overflow">
                    <a:lnL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Exam tomorrow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Friend get hurt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Late for Work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Project due today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Car Breaks Down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Planning, Goal Setting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Next week’s assignment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Exercise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Relationships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Relaxation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538"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3500" marR="63500" marT="63500" marB="63500" horzOverflow="overflow">
                    <a:lnL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Unimportant Phone calls /Texting /Emails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Other people’s problems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Interruptions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Peer Pressure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Too Much TV, Web time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Computer Games/MSN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Endless Phone Calls/ Texting/ </a:t>
                      </a:r>
                      <a:r>
                        <a:rPr kumimoji="0" lang="en-US" sz="3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Facebook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Endless social time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 Time Wasters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76552"/>
                        </a:solidFill>
                        <a:effectLst/>
                        <a:latin typeface="Georgia" pitchFamily="18" charset="0"/>
                        <a:ea typeface="Georgia" pitchFamily="18" charset="0"/>
                        <a:cs typeface="Georgia" pitchFamily="18" charset="0"/>
                        <a:sym typeface="Georgia" pitchFamily="18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08" name="Rectangle 36"/>
          <p:cNvSpPr>
            <a:spLocks/>
          </p:cNvSpPr>
          <p:nvPr/>
        </p:nvSpPr>
        <p:spPr bwMode="auto">
          <a:xfrm rot="16200000">
            <a:off x="-6350" y="3879850"/>
            <a:ext cx="2273300" cy="5207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1300163">
              <a:spcBef>
                <a:spcPts val="1000"/>
              </a:spcBef>
            </a:pPr>
            <a:r>
              <a:rPr lang="en-US" sz="3400">
                <a:solidFill>
                  <a:srgbClr val="A5644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Important</a:t>
            </a:r>
            <a:endParaRPr lang="en-US"/>
          </a:p>
        </p:txBody>
      </p:sp>
      <p:sp>
        <p:nvSpPr>
          <p:cNvPr id="28709" name="Rectangle 37"/>
          <p:cNvSpPr>
            <a:spLocks/>
          </p:cNvSpPr>
          <p:nvPr/>
        </p:nvSpPr>
        <p:spPr bwMode="auto">
          <a:xfrm rot="16200000">
            <a:off x="-249238" y="7421563"/>
            <a:ext cx="2759075" cy="5207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1300163">
              <a:spcBef>
                <a:spcPts val="1000"/>
              </a:spcBef>
            </a:pPr>
            <a:r>
              <a:rPr lang="en-US" sz="3400">
                <a:solidFill>
                  <a:srgbClr val="A5644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Not Important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825500" y="395288"/>
            <a:ext cx="11353800" cy="1184275"/>
          </a:xfrm>
        </p:spPr>
        <p:txBody>
          <a:bodyPr/>
          <a:lstStyle/>
          <a:p>
            <a:r>
              <a:rPr lang="en-US" sz="6000" dirty="0" smtClean="0"/>
              <a:t>Consequences of each quadrant</a:t>
            </a:r>
            <a:endParaRPr lang="en-US" sz="6000" dirty="0"/>
          </a:p>
        </p:txBody>
      </p:sp>
      <p:graphicFrame>
        <p:nvGraphicFramePr>
          <p:cNvPr id="2867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24324"/>
              </p:ext>
            </p:extLst>
          </p:nvPr>
        </p:nvGraphicFramePr>
        <p:xfrm>
          <a:off x="957784" y="1780456"/>
          <a:ext cx="11487150" cy="7514273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2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3500" marR="63500" marT="63500" marB="63500" horzOverflow="overflow">
                    <a:lnL cap="flat">
                      <a:noFill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644E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Urgent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5644E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Not Urgent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575"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3500" marR="63500" marT="63500" marB="63500" horzOverflow="overflow">
                    <a:lnL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Stress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elvetica" charset="0"/>
                          <a:cs typeface="Arial" pitchFamily="34" charset="0"/>
                          <a:sym typeface="Arial" pitchFamily="34" charset="0"/>
                        </a:rPr>
                        <a:t>Burnout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elvetica" charset="0"/>
                          <a:cs typeface="Arial" pitchFamily="34" charset="0"/>
                          <a:sym typeface="Arial" pitchFamily="34" charset="0"/>
                        </a:rPr>
                        <a:t>Crisis Management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elvetica" charset="0"/>
                          <a:cs typeface="Arial" pitchFamily="34" charset="0"/>
                          <a:sym typeface="Arial" pitchFamily="34" charset="0"/>
                        </a:rPr>
                        <a:t>Always putting out fires 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Vision, perspective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Balance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Discipline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Control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Few Crisis</a:t>
                      </a:r>
                      <a:r>
                        <a:rPr kumimoji="0" lang="en-US" sz="2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cs typeface="Helvetica" charset="0"/>
                          <a:sym typeface="Helvetica" charset="0"/>
                        </a:rPr>
                        <a:t> </a:t>
                      </a:r>
                      <a:endParaRPr kumimoji="0" lang="en-US" sz="3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5538"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  <a:sym typeface="Arial" pitchFamily="34" charset="0"/>
                      </a:endParaRPr>
                    </a:p>
                  </a:txBody>
                  <a:tcPr marL="63500" marR="63500" marT="63500" marB="63500" horzOverflow="overflow">
                    <a:lnL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Short Term focused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elvetica" charset="0"/>
                          <a:cs typeface="Arial" pitchFamily="34" charset="0"/>
                          <a:sym typeface="Arial" pitchFamily="34" charset="0"/>
                        </a:rPr>
                        <a:t>Crisis management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elvetica" charset="0"/>
                          <a:cs typeface="Arial" pitchFamily="34" charset="0"/>
                          <a:sym typeface="Arial" pitchFamily="34" charset="0"/>
                        </a:rPr>
                        <a:t>Any Worthwhile goals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Helvetica" charset="0"/>
                          <a:cs typeface="Arial" pitchFamily="34" charset="0"/>
                          <a:sym typeface="Arial" pitchFamily="34" charset="0"/>
                        </a:rPr>
                        <a:t>Controlled by other people’s priorities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  <a:sym typeface="Arial" pitchFamily="34" charset="0"/>
                        </a:rPr>
                        <a:t>Total irresponsibility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orgia" pitchFamily="18" charset="0"/>
                          <a:cs typeface="Arial" pitchFamily="34" charset="0"/>
                          <a:sym typeface="Arial" pitchFamily="34" charset="0"/>
                        </a:rPr>
                        <a:t>Fired from jobs</a:t>
                      </a:r>
                    </a:p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Georgia" pitchFamily="18" charset="0"/>
                          <a:cs typeface="Arial" pitchFamily="34" charset="0"/>
                          <a:sym typeface="Arial" pitchFamily="34" charset="0"/>
                        </a:rPr>
                        <a:t>Dependent on others for basics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76552"/>
                        </a:solidFill>
                        <a:effectLst/>
                        <a:latin typeface="Georgia" pitchFamily="18" charset="0"/>
                        <a:ea typeface="Georgia" pitchFamily="18" charset="0"/>
                        <a:cs typeface="Georgia" pitchFamily="18" charset="0"/>
                        <a:sym typeface="Georgia" pitchFamily="18" charset="0"/>
                      </a:endParaRPr>
                    </a:p>
                  </a:txBody>
                  <a:tcPr marL="63500" marR="63500" marT="63500" marB="63500" horzOverflow="overflow">
                    <a:lnL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40640" cap="flat" cmpd="sng" algn="ctr">
                      <a:solidFill>
                        <a:srgbClr val="000000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708" name="Rectangle 36"/>
          <p:cNvSpPr>
            <a:spLocks/>
          </p:cNvSpPr>
          <p:nvPr/>
        </p:nvSpPr>
        <p:spPr bwMode="auto">
          <a:xfrm rot="16200000">
            <a:off x="-6350" y="3879850"/>
            <a:ext cx="2273300" cy="5207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1300163">
              <a:spcBef>
                <a:spcPts val="1000"/>
              </a:spcBef>
            </a:pPr>
            <a:r>
              <a:rPr lang="en-US" sz="3400">
                <a:solidFill>
                  <a:srgbClr val="A5644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Important</a:t>
            </a:r>
            <a:endParaRPr lang="en-US"/>
          </a:p>
        </p:txBody>
      </p:sp>
      <p:sp>
        <p:nvSpPr>
          <p:cNvPr id="28709" name="Rectangle 37"/>
          <p:cNvSpPr>
            <a:spLocks/>
          </p:cNvSpPr>
          <p:nvPr/>
        </p:nvSpPr>
        <p:spPr bwMode="auto">
          <a:xfrm rot="16200000">
            <a:off x="-249238" y="7421563"/>
            <a:ext cx="2759075" cy="5207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defTabSz="1300163">
              <a:spcBef>
                <a:spcPts val="1000"/>
              </a:spcBef>
            </a:pPr>
            <a:r>
              <a:rPr lang="en-US" sz="3400">
                <a:solidFill>
                  <a:srgbClr val="A5644E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Not Important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194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Planning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/>
              <a:t>Failing to plan is planning to fail</a:t>
            </a:r>
          </a:p>
          <a:p>
            <a:r>
              <a:rPr lang="en-US"/>
              <a:t>Plan each day, each week, each semester</a:t>
            </a:r>
          </a:p>
          <a:p>
            <a:r>
              <a:rPr lang="en-US"/>
              <a:t>You can always change your plan, but only once you actually </a:t>
            </a:r>
            <a:r>
              <a:rPr lang="en-US" u="sng"/>
              <a:t>have one!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To Do Lists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/>
              <a:t>Break things down into small steps</a:t>
            </a:r>
          </a:p>
          <a:p>
            <a:r>
              <a:rPr lang="en-US"/>
              <a:t>Like cleaning your room or developing a program</a:t>
            </a:r>
          </a:p>
          <a:p>
            <a:r>
              <a:rPr lang="en-US"/>
              <a:t>Do the ugliest thing first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What Can Stop You?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 dirty="0"/>
              <a:t>Negative thoughts</a:t>
            </a:r>
          </a:p>
          <a:p>
            <a:r>
              <a:rPr lang="en-US" dirty="0"/>
              <a:t>Negative people</a:t>
            </a:r>
          </a:p>
          <a:p>
            <a:r>
              <a:rPr lang="en-US" dirty="0"/>
              <a:t>Low self-esteem</a:t>
            </a:r>
          </a:p>
          <a:p>
            <a:r>
              <a:rPr lang="en-US" dirty="0"/>
              <a:t>Fear of failure</a:t>
            </a:r>
          </a:p>
          <a:p>
            <a:r>
              <a:rPr lang="en-US" dirty="0"/>
              <a:t>Fear of </a:t>
            </a:r>
            <a:r>
              <a:rPr lang="en-US" dirty="0" smtClean="0"/>
              <a:t>rejection/criticism</a:t>
            </a:r>
          </a:p>
          <a:p>
            <a:r>
              <a:rPr lang="en-CA" dirty="0" smtClean="0"/>
              <a:t>Sleep/nutrition problems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Food &amp; Sleep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not expect yourself to perform well </a:t>
            </a:r>
            <a:r>
              <a:rPr lang="en-CA" dirty="0"/>
              <a:t>i</a:t>
            </a:r>
            <a:r>
              <a:rPr lang="en-CA" dirty="0" smtClean="0"/>
              <a:t>f you are constantly suffering from lack of sleep.</a:t>
            </a:r>
          </a:p>
          <a:p>
            <a:pPr lvl="1">
              <a:spcBef>
                <a:spcPts val="1200"/>
              </a:spcBef>
            </a:pPr>
            <a:r>
              <a:rPr lang="en-CA" dirty="0" smtClean="0"/>
              <a:t>Try to go to bed and get up at the same time every day. </a:t>
            </a:r>
          </a:p>
          <a:p>
            <a:r>
              <a:rPr lang="en-CA" dirty="0" smtClean="0"/>
              <a:t>Similarly, your body needs good food.</a:t>
            </a:r>
          </a:p>
          <a:p>
            <a:pPr lvl="1">
              <a:spcBef>
                <a:spcPts val="1200"/>
              </a:spcBef>
            </a:pPr>
            <a:r>
              <a:rPr lang="en-CA" dirty="0" smtClean="0"/>
              <a:t>Include food and meal planning into your weekly plan.</a:t>
            </a:r>
          </a:p>
          <a:p>
            <a:pPr lvl="1">
              <a:spcBef>
                <a:spcPts val="1200"/>
              </a:spcBef>
            </a:pPr>
            <a:r>
              <a:rPr lang="en-CA" dirty="0" smtClean="0"/>
              <a:t>Avoid the junk food trap – it just makes you tired.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3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Do You Ever Feel Like This?</a:t>
            </a:r>
          </a:p>
        </p:txBody>
      </p:sp>
      <p:pic>
        <p:nvPicPr>
          <p:cNvPr id="9218" name="Picture 2" descr="InsertedImag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9088" y="4294188"/>
            <a:ext cx="3289300" cy="4932362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9219" name="Picture 3" descr="Inserted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900" y="2273300"/>
            <a:ext cx="3810000" cy="38100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9220" name="Picture 4" descr="InsertedImag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1625" y="2098675"/>
            <a:ext cx="3114675" cy="311467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9221" name="Picture 5" descr="InsertedImage.jpg"/>
          <p:cNvPicPr>
            <a:picLocks noChangeAspect="1"/>
          </p:cNvPicPr>
          <p:nvPr/>
        </p:nvPicPr>
        <p:blipFill>
          <a:blip r:embed="rId5" cstate="print"/>
          <a:srcRect t="-452" b="-452"/>
          <a:stretch>
            <a:fillRect/>
          </a:stretch>
        </p:blipFill>
        <p:spPr bwMode="auto">
          <a:xfrm>
            <a:off x="8604250" y="4989513"/>
            <a:ext cx="3668713" cy="4103687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Include an exercise plan in your weekly plan.  You need to schedule exercise, just like any other activity in your life.</a:t>
            </a:r>
          </a:p>
          <a:p>
            <a:r>
              <a:rPr lang="en-CA" dirty="0" smtClean="0"/>
              <a:t>Often when you are tired or stressed, the best thing to do is get some exercise to rejuvenate yourself.</a:t>
            </a:r>
          </a:p>
          <a:p>
            <a:pPr lvl="1">
              <a:spcBef>
                <a:spcPts val="1200"/>
              </a:spcBef>
            </a:pPr>
            <a:r>
              <a:rPr lang="en-CA" dirty="0" smtClean="0"/>
              <a:t>If you find yourself sitting in the lab not making progress, get up and take a ten minute walk.</a:t>
            </a:r>
          </a:p>
        </p:txBody>
      </p:sp>
    </p:spTree>
    <p:extLst>
      <p:ext uri="{BB962C8B-B14F-4D97-AF65-F5344CB8AC3E}">
        <p14:creationId xmlns:p14="http://schemas.microsoft.com/office/powerpoint/2010/main" val="180616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 #2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Assessment 2 Scoring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 1 to 5 from left to right</a:t>
            </a:r>
          </a:p>
          <a:p>
            <a:pPr lvl="1"/>
            <a:r>
              <a:rPr lang="en-US"/>
              <a:t>1,3,4,6,7,8,9,13,14,15</a:t>
            </a:r>
          </a:p>
          <a:p>
            <a:r>
              <a:rPr lang="en-US"/>
              <a:t>Mark 5 to 1 from left to right</a:t>
            </a:r>
          </a:p>
          <a:p>
            <a:pPr lvl="1"/>
            <a:r>
              <a:rPr lang="en-US"/>
              <a:t>2,5,10,11,12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Interpreting Your Score</a:t>
            </a:r>
          </a:p>
        </p:txBody>
      </p:sp>
      <p:graphicFrame>
        <p:nvGraphicFramePr>
          <p:cNvPr id="69634" name="Group 2"/>
          <p:cNvGraphicFramePr>
            <a:graphicFrameLocks noGrp="1"/>
          </p:cNvGraphicFramePr>
          <p:nvPr/>
        </p:nvGraphicFramePr>
        <p:xfrm>
          <a:off x="597744" y="2140496"/>
          <a:ext cx="11945540" cy="7244080"/>
        </p:xfrm>
        <a:graphic>
          <a:graphicData uri="http://schemas.openxmlformats.org/drawingml/2006/table">
            <a:tbl>
              <a:tblPr/>
              <a:tblGrid>
                <a:gridCol w="1436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979"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Score</a:t>
                      </a:r>
                      <a:endParaRPr kumimoji="0" 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anchor="ctr" horzOverflow="overflow">
                    <a:lnL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A22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Comment</a:t>
                      </a:r>
                      <a:endParaRPr kumimoji="0" lang="en-US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anchor="ctr" horzOverflow="overflow">
                    <a:lnL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54186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A2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6703"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46-75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You're managing your time very effectively! Still, check to see if there's anything you can tweak to make this even better.</a:t>
                      </a:r>
                      <a:endParaRPr kumimoji="0" lang="en-US" sz="25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anchor="ctr" horzOverflow="overflow">
                    <a:lnL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54186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989"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31-45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6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You're good at some things, but there's room for improve-ment elsewhere. Focus on the serious issues, and you'll most likely find that work becomes much less stressful.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anchor="ctr" horzOverflow="overflow">
                    <a:lnL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6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0794"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15-30</a:t>
                      </a:r>
                      <a:endParaRPr kumimoji="0" 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Helvetica" charset="0"/>
                        <a:cs typeface="Helvetica" charset="0"/>
                        <a:sym typeface="Helvetica" charset="0"/>
                      </a:endParaRPr>
                    </a:p>
                  </a:txBody>
                  <a:tcPr marL="63500" marR="63500" marT="63500" marB="63500" horzOverflow="overflow">
                    <a:lnL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00163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Helvetica" charset="0"/>
                          <a:cs typeface="Helvetica" charset="0"/>
                          <a:sym typeface="Helvetica" charset="0"/>
                        </a:rPr>
                        <a:t>Ouch. The good news is that you've got a great opportunity to improve your effectiveness at work, and your long term success! However, to realize this, you've got to fundamentally improve your time management skills.</a:t>
                      </a: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876552"/>
                        </a:solidFill>
                        <a:effectLst/>
                        <a:latin typeface="Georgia" pitchFamily="18" charset="0"/>
                        <a:ea typeface="Georgia" pitchFamily="18" charset="0"/>
                        <a:cs typeface="Georgia" pitchFamily="18" charset="0"/>
                        <a:sym typeface="Georgia" pitchFamily="18" charset="0"/>
                      </a:endParaRPr>
                    </a:p>
                  </a:txBody>
                  <a:tcPr marL="63500" marR="63500" marT="63500" marB="63500" anchor="ctr" horzOverflow="overflow">
                    <a:lnL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L>
                    <a:lnR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R>
                    <a:lnT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T>
                    <a:lnB w="18062" cap="flat" cmpd="sng" algn="ctr">
                      <a:solidFill>
                        <a:srgbClr val="FFFFFF"/>
                      </a:solidFill>
                      <a:prstDash val="solid"/>
                      <a:miter lim="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Minor Time Wasters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 dirty="0"/>
              <a:t>Interruptions we face during the day</a:t>
            </a:r>
          </a:p>
          <a:p>
            <a:r>
              <a:rPr lang="en-US" dirty="0"/>
              <a:t>Being a slave to </a:t>
            </a:r>
            <a:r>
              <a:rPr lang="en-US" dirty="0" smtClean="0"/>
              <a:t>telephone/texting/email/Facebook</a:t>
            </a:r>
          </a:p>
          <a:p>
            <a:r>
              <a:rPr lang="en-US" dirty="0" smtClean="0"/>
              <a:t>Music</a:t>
            </a:r>
            <a:endParaRPr lang="en-US" dirty="0"/>
          </a:p>
          <a:p>
            <a:r>
              <a:rPr lang="en-US" dirty="0"/>
              <a:t>Unexpected/unwanted visitors</a:t>
            </a:r>
          </a:p>
          <a:p>
            <a:r>
              <a:rPr lang="en-US" dirty="0"/>
              <a:t>Social time that drags 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Major Time Wasters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3768" y="2068488"/>
            <a:ext cx="11353800" cy="6705600"/>
          </a:xfrm>
        </p:spPr>
        <p:txBody>
          <a:bodyPr lIns="0" tIns="0" rIns="0" bIns="0" anchor="t"/>
          <a:lstStyle/>
          <a:p>
            <a:pPr>
              <a:lnSpc>
                <a:spcPct val="100000"/>
              </a:lnSpc>
            </a:pPr>
            <a:r>
              <a:rPr lang="en-US" dirty="0"/>
              <a:t>Procrastination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Not </a:t>
            </a:r>
            <a:r>
              <a:rPr lang="en-US" dirty="0"/>
              <a:t>wanting to say "No"</a:t>
            </a:r>
          </a:p>
          <a:p>
            <a:pPr>
              <a:lnSpc>
                <a:spcPct val="100000"/>
              </a:lnSpc>
            </a:pPr>
            <a:r>
              <a:rPr lang="en-US" dirty="0"/>
              <a:t>Low self-esteem</a:t>
            </a:r>
          </a:p>
          <a:p>
            <a:pPr>
              <a:lnSpc>
                <a:spcPct val="100000"/>
              </a:lnSpc>
            </a:pPr>
            <a:r>
              <a:rPr lang="en-US" dirty="0"/>
              <a:t>Problems with objectives/priorities</a:t>
            </a:r>
          </a:p>
          <a:p>
            <a:pPr>
              <a:lnSpc>
                <a:spcPct val="100000"/>
              </a:lnSpc>
            </a:pPr>
            <a:r>
              <a:rPr lang="en-US" dirty="0"/>
              <a:t>Slave to </a:t>
            </a:r>
            <a:r>
              <a:rPr lang="en-US" dirty="0" smtClean="0"/>
              <a:t>texting/Facebook/Email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Video games/Web surfing/ TV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Time Wasters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Social Media Assessment</a:t>
            </a:r>
            <a:endParaRPr lang="en-US" dirty="0" smtClean="0"/>
          </a:p>
          <a:p>
            <a:r>
              <a:rPr lang="en-CA" dirty="0"/>
              <a:t>Give yourself two points each if you answered (b) to questions 1, 2, 6. </a:t>
            </a:r>
            <a:endParaRPr lang="en-US" dirty="0"/>
          </a:p>
          <a:p>
            <a:r>
              <a:rPr lang="en-CA" dirty="0"/>
              <a:t>Give yourself four points each if you answered NO to questions 3, 4, 5, 7 or answered (a) to: 1, 2, 6.</a:t>
            </a:r>
            <a:endParaRPr lang="en-US" dirty="0"/>
          </a:p>
          <a:p>
            <a:r>
              <a:rPr lang="en-CA" dirty="0"/>
              <a:t>Give yourself minus two points each if you answered YES to: 3, 4, 5, 7 or answered (c) to: 1, 2, </a:t>
            </a:r>
            <a:r>
              <a:rPr lang="en-CA"/>
              <a:t>6</a:t>
            </a:r>
            <a:r>
              <a:rPr lang="en-CA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1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Ways To Help Yourself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 dirty="0"/>
              <a:t>Eliminate jobs you should not do</a:t>
            </a:r>
          </a:p>
          <a:p>
            <a:r>
              <a:rPr lang="en-US" dirty="0"/>
              <a:t>Schedule most challenging tasks when your energy is highest</a:t>
            </a:r>
          </a:p>
          <a:p>
            <a:r>
              <a:rPr lang="en-US" dirty="0"/>
              <a:t>Try to minimize the number of times a day you switch between tasks</a:t>
            </a:r>
          </a:p>
          <a:p>
            <a:r>
              <a:rPr lang="en-US" dirty="0"/>
              <a:t>Reduce time on personal activities and breaks</a:t>
            </a:r>
          </a:p>
          <a:p>
            <a:r>
              <a:rPr lang="en-US" dirty="0"/>
              <a:t>Don't over schedule yourself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Interruptions 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 dirty="0"/>
              <a:t>6-9 minutes with 4-5 minute recovery</a:t>
            </a:r>
          </a:p>
          <a:p>
            <a:r>
              <a:rPr lang="en-US" dirty="0"/>
              <a:t>Reduce frequency and length of interruptions</a:t>
            </a:r>
          </a:p>
          <a:p>
            <a:r>
              <a:rPr lang="en-US" dirty="0"/>
              <a:t>Turn </a:t>
            </a:r>
            <a:r>
              <a:rPr lang="en-US" dirty="0" smtClean="0"/>
              <a:t>email/text </a:t>
            </a:r>
            <a:r>
              <a:rPr lang="en-US" dirty="0"/>
              <a:t>notification off</a:t>
            </a:r>
          </a:p>
          <a:p>
            <a:r>
              <a:rPr lang="en-US" dirty="0"/>
              <a:t>Set a time when you will unavailable for texts, email,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Avoiding Procrastination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 dirty="0" smtClean="0">
                <a:hlinkClick r:id="rId2"/>
              </a:rPr>
              <a:t>Procrastination Video</a:t>
            </a:r>
            <a:endParaRPr lang="en-US" dirty="0" smtClean="0"/>
          </a:p>
          <a:p>
            <a:r>
              <a:rPr lang="en-US" dirty="0" smtClean="0"/>
              <a:t>Doing </a:t>
            </a:r>
            <a:r>
              <a:rPr lang="en-US" dirty="0"/>
              <a:t>things at the last minute is much more expensive than </a:t>
            </a:r>
            <a:r>
              <a:rPr lang="en-US" u="sng" dirty="0"/>
              <a:t>just before</a:t>
            </a:r>
            <a:r>
              <a:rPr lang="en-US" dirty="0"/>
              <a:t> the last minute</a:t>
            </a:r>
          </a:p>
          <a:p>
            <a:r>
              <a:rPr lang="en-US" dirty="0"/>
              <a:t>Deadlines are really important so establish them for yourself</a:t>
            </a:r>
          </a:p>
          <a:p>
            <a:pPr lvl="1"/>
            <a:r>
              <a:rPr lang="en-US" dirty="0"/>
              <a:t>Take control of the situation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Do You Ever Feel Like This?</a:t>
            </a:r>
          </a:p>
        </p:txBody>
      </p:sp>
      <p:pic>
        <p:nvPicPr>
          <p:cNvPr id="10242" name="Picture 2" descr="InsertedImag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09075" y="2273300"/>
            <a:ext cx="3171825" cy="4757738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0243" name="Picture 3" descr="InsertedImag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7900" y="5283200"/>
            <a:ext cx="3810000" cy="38100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0244" name="Picture 4" descr="InsertedImage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137527">
            <a:off x="6992938" y="2608263"/>
            <a:ext cx="2917825" cy="2917825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10245" name="Picture 5" descr="InsertedImage.jpg"/>
          <p:cNvPicPr>
            <a:picLocks noChangeAspect="1"/>
          </p:cNvPicPr>
          <p:nvPr/>
        </p:nvPicPr>
        <p:blipFill>
          <a:blip r:embed="rId6" cstate="print"/>
          <a:srcRect t="-452" b="-452"/>
          <a:stretch>
            <a:fillRect/>
          </a:stretch>
        </p:blipFill>
        <p:spPr bwMode="auto">
          <a:xfrm rot="776132">
            <a:off x="8199438" y="3802063"/>
            <a:ext cx="3668712" cy="4103687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10246" name="Rectangle 6"/>
          <p:cNvSpPr>
            <a:spLocks/>
          </p:cNvSpPr>
          <p:nvPr/>
        </p:nvSpPr>
        <p:spPr bwMode="auto">
          <a:xfrm>
            <a:off x="825500" y="2422525"/>
            <a:ext cx="5905500" cy="5715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/>
          <a:p>
            <a:pPr marL="381000" indent="-381000" algn="l">
              <a:lnSpc>
                <a:spcPct val="110000"/>
              </a:lnSpc>
              <a:spcBef>
                <a:spcPts val="4200"/>
              </a:spcBef>
              <a:buSzPct val="150000"/>
              <a:buFontTx/>
              <a:buChar char="•"/>
            </a:pPr>
            <a:r>
              <a:rPr lang="en-US"/>
              <a:t>Overwhelmed</a:t>
            </a:r>
          </a:p>
          <a:p>
            <a:pPr marL="381000" indent="-381000" algn="l">
              <a:lnSpc>
                <a:spcPct val="110000"/>
              </a:lnSpc>
              <a:spcBef>
                <a:spcPts val="4200"/>
              </a:spcBef>
              <a:buSzPct val="150000"/>
              <a:buFontTx/>
              <a:buChar char="•"/>
            </a:pPr>
            <a:r>
              <a:rPr lang="en-US"/>
              <a:t>Stressed</a:t>
            </a:r>
          </a:p>
          <a:p>
            <a:pPr marL="381000" indent="-381000" algn="l">
              <a:lnSpc>
                <a:spcPct val="110000"/>
              </a:lnSpc>
              <a:spcBef>
                <a:spcPts val="4200"/>
              </a:spcBef>
              <a:buSzPct val="150000"/>
              <a:buFontTx/>
              <a:buChar char="•"/>
            </a:pPr>
            <a:r>
              <a:rPr lang="en-US"/>
              <a:t>Don't know what to do next</a:t>
            </a:r>
          </a:p>
          <a:p>
            <a:pPr marL="381000" indent="-381000" algn="l">
              <a:lnSpc>
                <a:spcPct val="110000"/>
              </a:lnSpc>
              <a:spcBef>
                <a:spcPts val="4200"/>
              </a:spcBef>
              <a:buSzPct val="150000"/>
              <a:buFontTx/>
              <a:buChar char="•"/>
            </a:pPr>
            <a:r>
              <a:rPr lang="en-US"/>
              <a:t>Can't figure out where to start</a:t>
            </a:r>
            <a:endParaRPr lang="en-US" sz="300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806656" presetClass="entr" presetSubtype="13696737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8806656" presetClass="entr" presetSubtype="13696737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8806656" presetClass="entr" presetSubtype="13696737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8806656" presetClass="entr" presetSubtype="13696737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Lessons in Delayed Gratification</a:t>
            </a:r>
            <a:endParaRPr lang="en-US" sz="6600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 dirty="0" smtClean="0">
                <a:hlinkClick r:id="rId3"/>
              </a:rPr>
              <a:t>Marshmallow test</a:t>
            </a:r>
            <a:endParaRPr lang="en-US" dirty="0" smtClean="0"/>
          </a:p>
          <a:p>
            <a:r>
              <a:rPr lang="en-US" dirty="0" smtClean="0"/>
              <a:t>Delayed gratification</a:t>
            </a:r>
          </a:p>
          <a:p>
            <a:pPr lvl="1"/>
            <a:r>
              <a:rPr lang="en-US" dirty="0" smtClean="0"/>
              <a:t>Long term success</a:t>
            </a:r>
          </a:p>
          <a:p>
            <a:pPr lvl="2"/>
            <a:r>
              <a:rPr lang="en-US" dirty="0" smtClean="0"/>
              <a:t>Academically</a:t>
            </a:r>
          </a:p>
          <a:p>
            <a:pPr lvl="2"/>
            <a:r>
              <a:rPr lang="en-US" dirty="0" smtClean="0"/>
              <a:t>Professionally</a:t>
            </a:r>
          </a:p>
          <a:p>
            <a:pPr lvl="2"/>
            <a:r>
              <a:rPr lang="en-US" dirty="0" smtClean="0"/>
              <a:t>Socially (less likely to bully, more confident,…)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18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Comfort Zones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 dirty="0"/>
              <a:t>Identify why you are not enthusiastic</a:t>
            </a:r>
          </a:p>
          <a:p>
            <a:r>
              <a:rPr lang="en-US" dirty="0"/>
              <a:t>Fear of embarrassment </a:t>
            </a:r>
          </a:p>
          <a:p>
            <a:r>
              <a:rPr lang="en-US" dirty="0"/>
              <a:t>Fear of </a:t>
            </a:r>
            <a:r>
              <a:rPr lang="en-US" dirty="0" smtClean="0"/>
              <a:t>failure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Why Aren't We Organized?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/>
              <a:t>It takes too much time</a:t>
            </a:r>
          </a:p>
          <a:p>
            <a:r>
              <a:rPr lang="en-US"/>
              <a:t>You don't know how</a:t>
            </a:r>
          </a:p>
          <a:p>
            <a:r>
              <a:rPr lang="en-US"/>
              <a:t>You want to do it "perfectly"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Price of Not Being Organized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/>
              <a:t>Missed deadlines</a:t>
            </a:r>
          </a:p>
          <a:p>
            <a:r>
              <a:rPr lang="en-US"/>
              <a:t>Missed opportunities</a:t>
            </a:r>
          </a:p>
          <a:p>
            <a:r>
              <a:rPr lang="en-US"/>
              <a:t>Wasted 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Be Both Efficient &amp; Effective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Efficiency is</a:t>
            </a:r>
            <a:r>
              <a:rPr lang="en-US" dirty="0" smtClean="0"/>
              <a:t>...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	completing </a:t>
            </a:r>
            <a:r>
              <a:rPr lang="en-US" dirty="0"/>
              <a:t>a task with the least possible amount </a:t>
            </a:r>
            <a:r>
              <a:rPr lang="en-US" dirty="0" smtClean="0"/>
              <a:t>of wasted </a:t>
            </a:r>
            <a:r>
              <a:rPr lang="en-US" dirty="0" err="1"/>
              <a:t>labour</a:t>
            </a:r>
            <a:r>
              <a:rPr lang="en-US" dirty="0"/>
              <a:t>, time (or cash)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Effectiveness is</a:t>
            </a:r>
            <a:r>
              <a:rPr lang="en-US" dirty="0" smtClean="0"/>
              <a:t>...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doing </a:t>
            </a:r>
            <a:r>
              <a:rPr lang="en-US" dirty="0"/>
              <a:t>the things that make the most difference </a:t>
            </a:r>
          </a:p>
          <a:p>
            <a:r>
              <a:rPr lang="en-US" dirty="0" smtClean="0"/>
              <a:t>People </a:t>
            </a:r>
            <a:r>
              <a:rPr lang="en-US" dirty="0"/>
              <a:t>spend lots of time making sure they are doing things right and not enough time determining if they are doing the right things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5-Step Scheduling Process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pPr marL="508000" indent="-508000">
              <a:spcBef>
                <a:spcPts val="3000"/>
              </a:spcBef>
              <a:buSzPct val="100000"/>
              <a:buFontTx/>
              <a:buAutoNum type="arabicPeriod"/>
            </a:pPr>
            <a:r>
              <a:rPr lang="en-US" dirty="0"/>
              <a:t>Identify the time you have available</a:t>
            </a:r>
          </a:p>
          <a:p>
            <a:pPr marL="508000" indent="-508000">
              <a:spcBef>
                <a:spcPts val="3000"/>
              </a:spcBef>
              <a:buSzPct val="100000"/>
              <a:buFontTx/>
              <a:buAutoNum type="arabicPeriod"/>
            </a:pPr>
            <a:r>
              <a:rPr lang="en-US" dirty="0"/>
              <a:t>Block in the essential tasks you must carry out to succeed</a:t>
            </a:r>
          </a:p>
          <a:p>
            <a:pPr marL="508000" indent="-508000">
              <a:spcBef>
                <a:spcPts val="3000"/>
              </a:spcBef>
              <a:buSzPct val="100000"/>
              <a:buFontTx/>
              <a:buAutoNum type="arabicPeriod"/>
            </a:pPr>
            <a:r>
              <a:rPr lang="en-US" dirty="0"/>
              <a:t>Schedule in high priority urgent tasks and vital "house-keeping" activities</a:t>
            </a:r>
          </a:p>
          <a:p>
            <a:pPr marL="508000" indent="-508000">
              <a:spcBef>
                <a:spcPts val="3000"/>
              </a:spcBef>
              <a:buSzPct val="100000"/>
              <a:buFontTx/>
              <a:buAutoNum type="arabicPeriod"/>
            </a:pPr>
            <a:r>
              <a:rPr lang="en-US" dirty="0"/>
              <a:t>Block in appropriate contingency time to handle unpredictable interruptions</a:t>
            </a:r>
          </a:p>
          <a:p>
            <a:pPr marL="508000" indent="-508000">
              <a:spcBef>
                <a:spcPts val="3000"/>
              </a:spcBef>
              <a:buSzPct val="100000"/>
              <a:buFontTx/>
              <a:buAutoNum type="arabicPeriod"/>
            </a:pPr>
            <a:r>
              <a:rPr lang="en-US" dirty="0"/>
              <a:t>In the time that remains, schedule the activities that address your personal goals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2389248" presetClass="entr" presetSubtype="1641830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2389248" presetClass="entr" presetSubtype="1641830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2389248" presetClass="entr" presetSubtype="1641830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2389248" presetClass="entr" presetSubtype="1641830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2389248" presetClass="entr" presetSubtype="16418304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Planning Your Time Video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3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err="1" smtClean="0"/>
              <a:t>Todo</a:t>
            </a:r>
            <a:r>
              <a:rPr lang="en-US" sz="6600" dirty="0" smtClean="0"/>
              <a:t> List</a:t>
            </a:r>
            <a:endParaRPr lang="en-US" sz="6600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 dirty="0"/>
              <a:t>Most important part - capture all your work</a:t>
            </a:r>
          </a:p>
          <a:p>
            <a:r>
              <a:rPr lang="en-US" dirty="0"/>
              <a:t>Don't write things down for the day they're due; write them down as a task to </a:t>
            </a:r>
            <a:r>
              <a:rPr lang="en-US" dirty="0" smtClean="0"/>
              <a:t>do, along with their due date</a:t>
            </a:r>
            <a:endParaRPr lang="en-US" dirty="0"/>
          </a:p>
          <a:p>
            <a:r>
              <a:rPr lang="en-US" dirty="0"/>
              <a:t>Write all </a:t>
            </a:r>
            <a:r>
              <a:rPr lang="en-US" dirty="0" smtClean="0"/>
              <a:t>assignments, labs, tests </a:t>
            </a:r>
            <a:r>
              <a:rPr lang="en-US" dirty="0"/>
              <a:t>in the same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Write </a:t>
            </a:r>
            <a:r>
              <a:rPr lang="en-US" dirty="0"/>
              <a:t>them all down, do not trust your brain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Schedule Regular Things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 dirty="0"/>
              <a:t>Add things to your calendar that are regular events like labs, classes, </a:t>
            </a:r>
            <a:r>
              <a:rPr lang="en-US" dirty="0" err="1"/>
              <a:t>etc</a:t>
            </a:r>
            <a:r>
              <a:rPr lang="en-US" dirty="0"/>
              <a:t> (using </a:t>
            </a:r>
            <a:r>
              <a:rPr lang="en-US" dirty="0" err="1"/>
              <a:t>colours</a:t>
            </a:r>
            <a:r>
              <a:rPr lang="en-US" dirty="0"/>
              <a:t> can help)</a:t>
            </a:r>
          </a:p>
          <a:p>
            <a:r>
              <a:rPr lang="en-US" dirty="0"/>
              <a:t>Make sure that they are always in your calendar, but there is no need to put them in your </a:t>
            </a:r>
            <a:r>
              <a:rPr lang="en-US" dirty="0" err="1" smtClean="0"/>
              <a:t>Todo</a:t>
            </a:r>
            <a:r>
              <a:rPr lang="en-US" dirty="0" smtClean="0"/>
              <a:t> List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Review Weekly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pPr>
              <a:spcBef>
                <a:spcPts val="3600"/>
              </a:spcBef>
            </a:pPr>
            <a:r>
              <a:rPr lang="en-US" dirty="0"/>
              <a:t>Pick a day once a week to review</a:t>
            </a:r>
          </a:p>
          <a:p>
            <a:pPr>
              <a:spcBef>
                <a:spcPts val="3600"/>
              </a:spcBef>
            </a:pPr>
            <a:r>
              <a:rPr lang="en-US" dirty="0"/>
              <a:t>Go through your calendar, each class and project</a:t>
            </a:r>
          </a:p>
          <a:p>
            <a:pPr>
              <a:spcBef>
                <a:spcPts val="3600"/>
              </a:spcBef>
            </a:pPr>
            <a:r>
              <a:rPr lang="en-US" dirty="0"/>
              <a:t>In calendar look at what is due in the next month and highlight those due in the next week</a:t>
            </a:r>
          </a:p>
          <a:p>
            <a:pPr>
              <a:spcBef>
                <a:spcPts val="3600"/>
              </a:spcBef>
            </a:pPr>
            <a:r>
              <a:rPr lang="en-US" dirty="0"/>
              <a:t>Review class to make sure you haven't missed anything</a:t>
            </a:r>
          </a:p>
          <a:p>
            <a:pPr lvl="1">
              <a:spcBef>
                <a:spcPts val="3600"/>
              </a:spcBef>
            </a:pPr>
            <a:r>
              <a:rPr lang="en-US" dirty="0"/>
              <a:t>For projects, make sure you know the next task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25500" y="330200"/>
            <a:ext cx="11353800" cy="1524000"/>
          </a:xfrm>
        </p:spPr>
        <p:txBody>
          <a:bodyPr/>
          <a:lstStyle/>
          <a:p>
            <a:r>
              <a:rPr lang="en-US" sz="4800" dirty="0"/>
              <a:t>Why is Time Management Important?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0" y="1979613"/>
            <a:ext cx="11353800" cy="7138987"/>
          </a:xfrm>
        </p:spPr>
        <p:txBody>
          <a:bodyPr lIns="0" tIns="0" rIns="0" bIns="0" anchor="t"/>
          <a:lstStyle/>
          <a:p>
            <a:r>
              <a:rPr lang="en-US" dirty="0"/>
              <a:t>"The Time Famine"</a:t>
            </a:r>
          </a:p>
          <a:p>
            <a:r>
              <a:rPr lang="en-US" dirty="0"/>
              <a:t>Bad time management = stress</a:t>
            </a:r>
          </a:p>
          <a:p>
            <a:r>
              <a:rPr lang="en-US" dirty="0"/>
              <a:t>This is life advice</a:t>
            </a:r>
          </a:p>
          <a:p>
            <a:r>
              <a:rPr lang="en-US" dirty="0"/>
              <a:t>Hear me now, believe me later</a:t>
            </a:r>
          </a:p>
          <a:p>
            <a:pPr lvl="1"/>
            <a:r>
              <a:rPr lang="en-US" dirty="0"/>
              <a:t>Being successful does not mean you manage your time well...</a:t>
            </a:r>
          </a:p>
          <a:p>
            <a:pPr lvl="1"/>
            <a:r>
              <a:rPr lang="en-US" dirty="0"/>
              <a:t>Managing your time well will make you more successful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Breaking Down The Parts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/>
              <a:t>Goal setting (questions 6,10,14,15)</a:t>
            </a:r>
          </a:p>
          <a:p>
            <a:r>
              <a:rPr lang="en-US"/>
              <a:t>Prioritization (1,4,8,9,13,14,15)</a:t>
            </a:r>
          </a:p>
          <a:p>
            <a:r>
              <a:rPr lang="en-US"/>
              <a:t>Managing interruptions (5,9,11,12)</a:t>
            </a:r>
          </a:p>
          <a:p>
            <a:r>
              <a:rPr lang="en-US"/>
              <a:t>Procrastination (2,10,12)</a:t>
            </a:r>
          </a:p>
          <a:p>
            <a:r>
              <a:rPr lang="en-US"/>
              <a:t>Scheduling (3,7,12)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What You Are Going To Do</a:t>
            </a: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736" y="2413000"/>
            <a:ext cx="11953328" cy="6705600"/>
          </a:xfrm>
        </p:spPr>
        <p:txBody>
          <a:bodyPr lIns="0" tIns="0" rIns="0" bIns="0" anchor="t"/>
          <a:lstStyle/>
          <a:p>
            <a:r>
              <a:rPr lang="en-US" dirty="0"/>
              <a:t>Maintain a calendar and To Do list for all your courses </a:t>
            </a:r>
            <a:r>
              <a:rPr lang="en-US" dirty="0" smtClean="0"/>
              <a:t>&amp; activities </a:t>
            </a:r>
            <a:r>
              <a:rPr lang="en-US" dirty="0"/>
              <a:t>this </a:t>
            </a:r>
            <a:r>
              <a:rPr lang="en-US" dirty="0" smtClean="0"/>
              <a:t>term.  </a:t>
            </a:r>
            <a:r>
              <a:rPr lang="en-CA" dirty="0" smtClean="0"/>
              <a:t>Develop a eat/sleep/exercise plan.</a:t>
            </a:r>
            <a:endParaRPr lang="en-US" dirty="0"/>
          </a:p>
          <a:p>
            <a:r>
              <a:rPr lang="en-US" dirty="0"/>
              <a:t>I do not care what tool you use, but you must use something (and something I can see/read)</a:t>
            </a:r>
          </a:p>
          <a:p>
            <a:pPr lvl="1"/>
            <a:r>
              <a:rPr lang="en-US" dirty="0" smtClean="0"/>
              <a:t>Outlook, </a:t>
            </a:r>
            <a:r>
              <a:rPr lang="en-US" dirty="0"/>
              <a:t>iPhone, Google calendar, Heritage Agenda, Task coach, etc</a:t>
            </a:r>
          </a:p>
          <a:p>
            <a:r>
              <a:rPr lang="en-US" dirty="0"/>
              <a:t>Every Monday by 9</a:t>
            </a:r>
            <a:r>
              <a:rPr lang="en-US" dirty="0" smtClean="0"/>
              <a:t> am I </a:t>
            </a:r>
            <a:r>
              <a:rPr lang="en-US" dirty="0"/>
              <a:t>must receive a copy or a reference to the copy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 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University of Guelph Time Management Resources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University of Waterloo Time Management Workshops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7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Parting note</a:t>
            </a:r>
            <a:endParaRPr lang="en-US" sz="6600" dirty="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5736" y="2413000"/>
            <a:ext cx="11953328" cy="6705600"/>
          </a:xfrm>
        </p:spPr>
        <p:txBody>
          <a:bodyPr lIns="0" tIns="0" rIns="0" bIns="0" anchor="t"/>
          <a:lstStyle/>
          <a:p>
            <a:r>
              <a:rPr lang="en-US" dirty="0" smtClean="0"/>
              <a:t>Even when you can’t do it all:</a:t>
            </a:r>
          </a:p>
          <a:p>
            <a:pPr lvl="1"/>
            <a:r>
              <a:rPr lang="en-US" dirty="0" smtClean="0"/>
              <a:t>Choose what to fail in.  Have full visibility of all your options.</a:t>
            </a:r>
            <a:endParaRPr lang="en-US" dirty="0"/>
          </a:p>
          <a:p>
            <a:pPr lvl="1"/>
            <a:r>
              <a:rPr lang="en-US" dirty="0" smtClean="0"/>
              <a:t>Optimize: the most benefits for your effort</a:t>
            </a:r>
            <a:endParaRPr lang="en-US" dirty="0"/>
          </a:p>
          <a:p>
            <a:pPr lvl="1"/>
            <a:r>
              <a:rPr lang="en-US" dirty="0" smtClean="0"/>
              <a:t>Bank time</a:t>
            </a:r>
          </a:p>
          <a:p>
            <a:pPr lvl="1"/>
            <a:r>
              <a:rPr lang="en-US" dirty="0" smtClean="0"/>
              <a:t>The journey of a thousand miles begins with a single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60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Assessment #1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Scoring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 lIns="0" tIns="0" rIns="0" bIns="0" anchor="t"/>
          <a:lstStyle/>
          <a:p>
            <a:r>
              <a:rPr lang="en-US"/>
              <a:t>For statements 1,2,3,6,8,9,11</a:t>
            </a:r>
          </a:p>
          <a:p>
            <a:pPr lvl="1"/>
            <a:r>
              <a:rPr lang="en-US"/>
              <a:t>Give yourself 1 point for each statement you said you agree with</a:t>
            </a:r>
          </a:p>
          <a:p>
            <a:r>
              <a:rPr lang="en-US"/>
              <a:t>For statements 4,5,7,10,12</a:t>
            </a:r>
          </a:p>
          <a:p>
            <a:pPr lvl="1"/>
            <a:r>
              <a:rPr lang="en-US"/>
              <a:t>Give yourself 1 point for each statement you said you disagree with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823913" y="419100"/>
            <a:ext cx="11355387" cy="1524000"/>
          </a:xfrm>
        </p:spPr>
        <p:txBody>
          <a:bodyPr/>
          <a:lstStyle/>
          <a:p>
            <a:r>
              <a:rPr lang="en-US" sz="6600" dirty="0"/>
              <a:t>Habits Can Help You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0" y="1943100"/>
            <a:ext cx="11353800" cy="7175500"/>
          </a:xfrm>
        </p:spPr>
        <p:txBody>
          <a:bodyPr lIns="0" tIns="0" rIns="0" bIns="0" anchor="t"/>
          <a:lstStyle/>
          <a:p>
            <a:pPr marL="481013" indent="-481013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Get control of your life</a:t>
            </a:r>
          </a:p>
          <a:p>
            <a:pPr marL="481013" indent="-481013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Improve your relationships</a:t>
            </a:r>
          </a:p>
          <a:p>
            <a:pPr marL="481013" indent="-481013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Make smarter decisions</a:t>
            </a:r>
          </a:p>
          <a:p>
            <a:pPr marL="481013" indent="-481013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Define your values </a:t>
            </a:r>
          </a:p>
          <a:p>
            <a:pPr marL="481013" indent="-481013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Get more done in less time</a:t>
            </a:r>
          </a:p>
          <a:p>
            <a:pPr marL="481013" indent="-481013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Increase your self-confidence</a:t>
            </a:r>
          </a:p>
          <a:p>
            <a:pPr marL="481013" indent="-481013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Be happy</a:t>
            </a:r>
          </a:p>
          <a:p>
            <a:pPr marL="481013" indent="-481013">
              <a:lnSpc>
                <a:spcPct val="100000"/>
              </a:lnSpc>
              <a:spcBef>
                <a:spcPts val="3000"/>
              </a:spcBef>
            </a:pP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Find a balance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825500" y="512763"/>
            <a:ext cx="11353800" cy="1524000"/>
          </a:xfrm>
        </p:spPr>
        <p:txBody>
          <a:bodyPr/>
          <a:lstStyle/>
          <a:p>
            <a:r>
              <a:rPr lang="en-US" sz="6600" dirty="0"/>
              <a:t>Habit 1 - Be Proactive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0" y="1943100"/>
            <a:ext cx="11353800" cy="7175500"/>
          </a:xfrm>
        </p:spPr>
        <p:txBody>
          <a:bodyPr lIns="0" tIns="0" rIns="0" bIns="0" anchor="t"/>
          <a:lstStyle/>
          <a:p>
            <a:pPr marL="420688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Take Charge of your own life</a:t>
            </a:r>
            <a:endParaRPr lang="en-US" sz="4500" dirty="0">
              <a:solidFill>
                <a:srgbClr val="4E3B3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20688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Don’t blame problems/difficulties on others</a:t>
            </a:r>
          </a:p>
          <a:p>
            <a:pPr marL="420688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Be proactive not reactive</a:t>
            </a:r>
            <a:endParaRPr lang="en-US" sz="4500" dirty="0">
              <a:solidFill>
                <a:srgbClr val="4E3B3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20688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Even in way you talk </a:t>
            </a:r>
            <a:endParaRPr lang="en-US" sz="4500" dirty="0">
              <a:solidFill>
                <a:srgbClr val="4E3B3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741363" lvl="1" indent="-360363">
              <a:spcBef>
                <a:spcPts val="3600"/>
              </a:spcBef>
            </a:pPr>
            <a:r>
              <a:rPr lang="en-US" sz="34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“I’ll do it” vs. “I’ll try”</a:t>
            </a:r>
            <a:endParaRPr lang="en-US" sz="3900" dirty="0">
              <a:solidFill>
                <a:srgbClr val="4E3B3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20688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Take Initiative and have a “Can Do” attitude</a:t>
            </a:r>
            <a:endParaRPr lang="en-US" sz="4500" dirty="0">
              <a:solidFill>
                <a:srgbClr val="4E3B3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20688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You only have control of yourself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25500" y="430213"/>
            <a:ext cx="11353800" cy="1524000"/>
          </a:xfrm>
        </p:spPr>
        <p:txBody>
          <a:bodyPr/>
          <a:lstStyle/>
          <a:p>
            <a:r>
              <a:rPr lang="en-US" sz="5400" dirty="0"/>
              <a:t>Habit 2 - Begin With an End in Mind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0" y="1954213"/>
            <a:ext cx="11353800" cy="7164387"/>
          </a:xfrm>
        </p:spPr>
        <p:txBody>
          <a:bodyPr lIns="0" tIns="0" rIns="0" bIns="0" anchor="t"/>
          <a:lstStyle/>
          <a:p>
            <a:pPr marL="420688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Control your own destiny</a:t>
            </a:r>
            <a:endParaRPr lang="en-US" sz="4500" dirty="0">
              <a:solidFill>
                <a:srgbClr val="4E3B3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20688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Doesn’t have to be long term</a:t>
            </a:r>
            <a:endParaRPr lang="en-US" sz="4500" dirty="0">
              <a:solidFill>
                <a:srgbClr val="4E3B3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20688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Need to decide who is going to control your life</a:t>
            </a:r>
            <a:endParaRPr lang="en-US" sz="4500" dirty="0">
              <a:solidFill>
                <a:srgbClr val="4E3B3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771525" lvl="1" indent="-390525">
              <a:spcBef>
                <a:spcPts val="3600"/>
              </a:spcBef>
            </a:pP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Needs to be you for you to be effective</a:t>
            </a:r>
            <a:endParaRPr lang="en-US" sz="3900" dirty="0">
              <a:solidFill>
                <a:srgbClr val="4E3B3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20688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“Big Picture” – personal mission statement</a:t>
            </a:r>
            <a:endParaRPr lang="en-US" sz="4500" dirty="0">
              <a:solidFill>
                <a:srgbClr val="4E3B3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420688" indent="-420688">
              <a:spcBef>
                <a:spcPts val="3600"/>
              </a:spcBef>
            </a:pP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Can be simple</a:t>
            </a:r>
            <a:endParaRPr lang="en-US" sz="4500" dirty="0">
              <a:solidFill>
                <a:srgbClr val="4E3B3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771525" lvl="1" indent="-390525">
              <a:spcBef>
                <a:spcPts val="3600"/>
              </a:spcBef>
            </a:pP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 of term</a:t>
            </a: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 of week</a:t>
            </a:r>
            <a:r>
              <a:rPr lang="en-US" sz="3900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, </a:t>
            </a:r>
            <a:r>
              <a:rPr lang="en-US" dirty="0">
                <a:solidFill>
                  <a:srgbClr val="4E3B3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 of day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rgbClr val="876552"/>
            </a:solidFill>
            <a:effectLst/>
            <a:latin typeface="Georgia" pitchFamily="18" charset="0"/>
            <a:ea typeface="Georgia" pitchFamily="18" charset="0"/>
            <a:cs typeface="Georgia" pitchFamily="18" charset="0"/>
            <a:sym typeface="Georgia" pitchFamily="18" charset="0"/>
          </a:defRPr>
        </a:defPPr>
      </a:lst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</TotalTime>
  <Words>2342</Words>
  <Application>Microsoft Office PowerPoint</Application>
  <PresentationFormat>Custom</PresentationFormat>
  <Paragraphs>337</Paragraphs>
  <Slides>43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Chalkboard SE</vt:lpstr>
      <vt:lpstr>Georgia</vt:lpstr>
      <vt:lpstr>Helvetica</vt:lpstr>
      <vt:lpstr>Office Theme</vt:lpstr>
      <vt:lpstr>Office Theme</vt:lpstr>
      <vt:lpstr>Office Theme</vt:lpstr>
      <vt:lpstr>Office Theme</vt:lpstr>
      <vt:lpstr>Office Theme</vt:lpstr>
      <vt:lpstr>Office Theme</vt:lpstr>
      <vt:lpstr>Time Management</vt:lpstr>
      <vt:lpstr>Do You Ever Feel Like This?</vt:lpstr>
      <vt:lpstr>Do You Ever Feel Like This?</vt:lpstr>
      <vt:lpstr>Why is Time Management Important?</vt:lpstr>
      <vt:lpstr>Assessment #1</vt:lpstr>
      <vt:lpstr>Scoring</vt:lpstr>
      <vt:lpstr>Habits Can Help You</vt:lpstr>
      <vt:lpstr>Habit 1 - Be Proactive</vt:lpstr>
      <vt:lpstr>Habit 2 - Begin With an End in Mind</vt:lpstr>
      <vt:lpstr>Creating Goals - Be SMART</vt:lpstr>
      <vt:lpstr>Habit 3 - Put First Things First</vt:lpstr>
      <vt:lpstr>Habit 3 - Put First Things First</vt:lpstr>
      <vt:lpstr>PowerPoint Presentation</vt:lpstr>
      <vt:lpstr>Examples</vt:lpstr>
      <vt:lpstr>Consequences of each quadrant</vt:lpstr>
      <vt:lpstr>Planning</vt:lpstr>
      <vt:lpstr>To Do Lists</vt:lpstr>
      <vt:lpstr>What Can Stop You?</vt:lpstr>
      <vt:lpstr>Food &amp; Sleep</vt:lpstr>
      <vt:lpstr>Exercise</vt:lpstr>
      <vt:lpstr>Assessment #2</vt:lpstr>
      <vt:lpstr>Assessment 2 Scoring</vt:lpstr>
      <vt:lpstr>Interpreting Your Score</vt:lpstr>
      <vt:lpstr>Minor Time Wasters</vt:lpstr>
      <vt:lpstr>Major Time Wasters</vt:lpstr>
      <vt:lpstr>Social Media Time Wasters</vt:lpstr>
      <vt:lpstr>Ways To Help Yourself</vt:lpstr>
      <vt:lpstr>Interruptions </vt:lpstr>
      <vt:lpstr>Avoiding Procrastination</vt:lpstr>
      <vt:lpstr>Lessons in Delayed Gratification</vt:lpstr>
      <vt:lpstr>Comfort Zones</vt:lpstr>
      <vt:lpstr>Why Aren't We Organized?</vt:lpstr>
      <vt:lpstr>Price of Not Being Organized</vt:lpstr>
      <vt:lpstr>Be Both Efficient &amp; Effective</vt:lpstr>
      <vt:lpstr>5-Step Scheduling Process</vt:lpstr>
      <vt:lpstr>Scheduling Process</vt:lpstr>
      <vt:lpstr>Todo List</vt:lpstr>
      <vt:lpstr>Schedule Regular Things</vt:lpstr>
      <vt:lpstr>Review Weekly</vt:lpstr>
      <vt:lpstr>Breaking Down The Parts</vt:lpstr>
      <vt:lpstr>What You Are Going To Do</vt:lpstr>
      <vt:lpstr>Great References</vt:lpstr>
      <vt:lpstr>Parting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sandra</dc:creator>
  <cp:lastModifiedBy>Philip Dumaresq</cp:lastModifiedBy>
  <cp:revision>25</cp:revision>
  <dcterms:modified xsi:type="dcterms:W3CDTF">2016-04-10T14:10:29Z</dcterms:modified>
</cp:coreProperties>
</file>