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23"/>
  </p:notesMasterIdLst>
  <p:sldIdLst>
    <p:sldId id="285" r:id="rId2"/>
    <p:sldId id="287" r:id="rId3"/>
    <p:sldId id="347" r:id="rId4"/>
    <p:sldId id="348" r:id="rId5"/>
    <p:sldId id="327" r:id="rId6"/>
    <p:sldId id="288" r:id="rId7"/>
    <p:sldId id="289" r:id="rId8"/>
    <p:sldId id="290" r:id="rId9"/>
    <p:sldId id="291" r:id="rId10"/>
    <p:sldId id="293" r:id="rId11"/>
    <p:sldId id="301" r:id="rId12"/>
    <p:sldId id="343" r:id="rId13"/>
    <p:sldId id="349" r:id="rId14"/>
    <p:sldId id="306" r:id="rId15"/>
    <p:sldId id="330" r:id="rId16"/>
    <p:sldId id="350" r:id="rId17"/>
    <p:sldId id="310" r:id="rId18"/>
    <p:sldId id="351" r:id="rId19"/>
    <p:sldId id="331" r:id="rId20"/>
    <p:sldId id="352" r:id="rId21"/>
    <p:sldId id="307" r:id="rId2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174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86" y="-90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379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pPr>
              <a:defRPr/>
            </a:pPr>
            <a:fld id="{F2B5218A-82F4-4777-883A-6805660EEE83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6509" y="690563"/>
            <a:ext cx="3485091" cy="26138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3" tIns="45856" rIns="91713" bIns="4585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0" y="3456782"/>
            <a:ext cx="5485783" cy="5052190"/>
          </a:xfrm>
          <a:prstGeom prst="rect">
            <a:avLst/>
          </a:prstGeom>
        </p:spPr>
        <p:txBody>
          <a:bodyPr vert="horz" lIns="91713" tIns="45856" rIns="91713" bIns="45856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379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pPr>
              <a:defRPr/>
            </a:pPr>
            <a:fld id="{600DABC2-260F-4302-910E-567AAD0AA8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86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 smtClean="0"/>
              <a:t>Pfeiffer</a:t>
            </a:r>
            <a:r>
              <a:rPr lang="en-CA" baseline="0" dirty="0" smtClean="0"/>
              <a:t> book</a:t>
            </a:r>
            <a:r>
              <a:rPr lang="en-CA" baseline="0" smtClean="0"/>
              <a:t>, Chapter 3-5</a:t>
            </a:r>
            <a:endParaRPr lang="en-CA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293F43-96DA-4BC8-B069-9D7F4ED59C6E}" type="slidenum">
              <a:rPr lang="en-CA" smtClean="0"/>
              <a:pPr/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29917E-C023-44FF-A152-1B8DFBB73393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Have students do an active learning activity to figure out what all the types</a:t>
            </a:r>
            <a:r>
              <a:rPr lang="en-US" baseline="0" dirty="0" smtClean="0"/>
              <a:t> of IS are.  </a:t>
            </a:r>
            <a:endParaRPr lang="en-US" dirty="0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2CE53-208F-42DB-966A-BAACB06EF456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2CE53-208F-42DB-966A-BAACB06EF456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2CE53-208F-42DB-966A-BAACB06EF456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2CE53-208F-42DB-966A-BAACB06EF456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D534D-0539-4510-BAA2-BE1F37DF350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D534D-0539-4510-BAA2-BE1F37DF350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D534D-0539-4510-BAA2-BE1F37DF350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D534D-0539-4510-BAA2-BE1F37DF350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4E6E4-A92C-4380-BA1C-206D75FFC1A9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5CA862-D762-4023-93BF-2304B225B78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5CA862-D762-4023-93BF-2304B225B78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5CA862-D762-4023-93BF-2304B225B788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292240-DEDB-465B-9672-DCF15F2ED8C0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DC96F-01A3-4292-A310-5D797D26C71C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238D47-3A09-4AB5-80A1-F762F024C499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1D2C67-5FD8-498E-A6C7-C2C4BD1F7BD3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sz="1200" dirty="0" smtClean="0"/>
              <a:t>The platform enables individuals to connect, compute, communicate, collaborate, and compete everywhere and anywhere, anytime and all the time; to access limitless amounts of information, services, and entertainment; to exchange knowledge; and to produce and sell goods and services. It operates without regard to geography, time, distance, or even language barriers. </a:t>
            </a:r>
            <a:endParaRPr lang="en-US" dirty="0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EA6D6C-DB9F-4734-AA76-EBF2EF97CA33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70268-E77B-41BA-B48E-0A77BF0F69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C8AA-CFD0-4FF7-948C-5C76137B0B5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92B48-2303-4100-9B76-06378F243C0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C99D-BB0A-4576-BA4E-59A4CEECD0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60C15-F0EB-4A3F-9AA6-89BB1FE35C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D0A7D-16E2-4D44-A9C5-45714B8C9B9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0CEE1-8158-40D3-B079-ECBD086504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5C60175-B3AB-4947-93BF-EA282CDD9C1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286000"/>
            <a:ext cx="7924800" cy="1066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 smtClean="0"/>
              <a:t>Information Systems Concepts</a:t>
            </a:r>
            <a:endParaRPr lang="en-US" sz="6600" dirty="0"/>
          </a:p>
        </p:txBody>
      </p:sp>
      <p:sp>
        <p:nvSpPr>
          <p:cNvPr id="1433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4191000"/>
            <a:ext cx="7315200" cy="1676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Business Information Systems – 420-E01</a:t>
            </a:r>
            <a:endParaRPr lang="en-CA" sz="2000" dirty="0" smtClean="0"/>
          </a:p>
          <a:p>
            <a:r>
              <a:rPr lang="en-CA" sz="1800" dirty="0" smtClean="0"/>
              <a:t>Reference: Rainer, Introduction to Information Systems, 2</a:t>
            </a:r>
            <a:r>
              <a:rPr lang="en-CA" sz="1800" baseline="30000" dirty="0" smtClean="0"/>
              <a:t>nd</a:t>
            </a:r>
            <a:r>
              <a:rPr lang="en-CA" sz="1800" dirty="0" smtClean="0"/>
              <a:t> Can. Ed. </a:t>
            </a:r>
            <a:endParaRPr lang="en-CA" sz="24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754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The </a:t>
            </a:r>
            <a:r>
              <a:rPr lang="en-CA" dirty="0"/>
              <a:t>G</a:t>
            </a:r>
            <a:r>
              <a:rPr lang="en-CA" dirty="0" smtClean="0"/>
              <a:t>lobal, Web-based </a:t>
            </a:r>
            <a:r>
              <a:rPr lang="en-CA" dirty="0"/>
              <a:t>P</a:t>
            </a:r>
            <a:r>
              <a:rPr lang="en-CA" dirty="0" smtClean="0"/>
              <a:t>latform</a:t>
            </a:r>
            <a:endParaRPr lang="en-CA" dirty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2800" dirty="0" smtClean="0"/>
              <a:t>The global, web-based platform that has recently emerged spans the world and is best represented by the Internet and the functionality of the World Wide Web. </a:t>
            </a:r>
          </a:p>
          <a:p>
            <a:pPr eaLnBrk="1" hangingPunct="1"/>
            <a:endParaRPr lang="en-CA" sz="2800" dirty="0" smtClean="0"/>
          </a:p>
          <a:p>
            <a:pPr eaLnBrk="1" hangingPunct="1"/>
            <a:r>
              <a:rPr lang="en-CA" sz="2800" dirty="0" smtClean="0"/>
              <a:t>In essence, this platform makes globalization possible. </a:t>
            </a:r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D976A-A06C-4489-9A0A-53CA983D6929}" type="slidenum">
              <a:rPr lang="en-CA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Why Are Information Systems Important to You?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Information systems and information technologies are integral to your lives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CA" sz="2800" dirty="0" smtClean="0"/>
              <a:t>IT is used by all departments. Organizations cannot operate without information technology.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C08CB-A77E-41D6-818D-383DB2E62D0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Common Departments in an Organization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/>
              <a:t>Businesses typically operate by functional areas:</a:t>
            </a:r>
          </a:p>
          <a:p>
            <a:pPr lvl="1"/>
            <a:r>
              <a:rPr lang="en-CA" dirty="0" smtClean="0"/>
              <a:t>Accounting</a:t>
            </a:r>
          </a:p>
          <a:p>
            <a:pPr lvl="1"/>
            <a:r>
              <a:rPr lang="en-CA" dirty="0" smtClean="0"/>
              <a:t>Finance</a:t>
            </a:r>
          </a:p>
          <a:p>
            <a:pPr lvl="1"/>
            <a:r>
              <a:rPr lang="en-CA" dirty="0" smtClean="0"/>
              <a:t>Human Resources</a:t>
            </a:r>
          </a:p>
          <a:p>
            <a:pPr lvl="1"/>
            <a:r>
              <a:rPr lang="en-CA" dirty="0" smtClean="0"/>
              <a:t>Marketing</a:t>
            </a:r>
          </a:p>
          <a:p>
            <a:pPr lvl="1"/>
            <a:r>
              <a:rPr lang="en-CA" dirty="0" smtClean="0"/>
              <a:t>Sales</a:t>
            </a:r>
          </a:p>
          <a:p>
            <a:pPr lvl="1"/>
            <a:r>
              <a:rPr lang="en-CA" dirty="0" smtClean="0"/>
              <a:t>Operations Management</a:t>
            </a:r>
          </a:p>
          <a:p>
            <a:pPr lvl="1"/>
            <a:r>
              <a:rPr lang="en-CA" dirty="0" smtClean="0"/>
              <a:t>Production Management</a:t>
            </a:r>
          </a:p>
          <a:p>
            <a:pPr lvl="1"/>
            <a:r>
              <a:rPr lang="en-CA" dirty="0" smtClean="0"/>
              <a:t>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78801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(1)</a:t>
            </a:r>
            <a:endParaRPr lang="en-US" sz="4400" dirty="0"/>
          </a:p>
        </p:txBody>
      </p:sp>
      <p:sp>
        <p:nvSpPr>
          <p:cNvPr id="48129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endParaRPr lang="en-US" sz="2800" b="1" dirty="0" smtClean="0"/>
          </a:p>
          <a:p>
            <a:pPr eaLnBrk="1" hangingPunct="1"/>
            <a:r>
              <a:rPr lang="en-US" sz="2800" b="1" dirty="0" smtClean="0"/>
              <a:t>Functional area information systems (FAIS) </a:t>
            </a:r>
            <a:r>
              <a:rPr lang="en-US" sz="2800" dirty="0" smtClean="0"/>
              <a:t>support particular functional areas in an organization.  </a:t>
            </a:r>
          </a:p>
          <a:p>
            <a:pPr lvl="1"/>
            <a:r>
              <a:rPr lang="en-CA" sz="2400" dirty="0" smtClean="0"/>
              <a:t>Functional area examples: accounting, finance, marketing, human resources</a:t>
            </a:r>
          </a:p>
          <a:p>
            <a:pPr lvl="1"/>
            <a:r>
              <a:rPr lang="en-CA" sz="2400" dirty="0" smtClean="0"/>
              <a:t>Ex. System for processing payroll</a:t>
            </a:r>
            <a:endParaRPr lang="en-US" dirty="0" smtClean="0"/>
          </a:p>
          <a:p>
            <a:pPr marL="0" indent="0">
              <a:buNone/>
            </a:pPr>
            <a:endParaRPr lang="en-US" sz="2600" dirty="0"/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7DF2-A292-4011-AA2C-025A22F265F6}" type="slidenum">
              <a:rPr lang="en-CA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2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(2)</a:t>
            </a:r>
            <a:endParaRPr lang="en-US" sz="4400" dirty="0"/>
          </a:p>
        </p:txBody>
      </p:sp>
      <p:sp>
        <p:nvSpPr>
          <p:cNvPr id="48129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endParaRPr lang="en-US" sz="2600" b="1" dirty="0" smtClean="0"/>
          </a:p>
          <a:p>
            <a:r>
              <a:rPr lang="en-US" sz="2800" b="1" dirty="0" smtClean="0"/>
              <a:t>Transaction </a:t>
            </a:r>
            <a:r>
              <a:rPr lang="en-US" sz="2800" b="1" dirty="0"/>
              <a:t>processing systems (TPS) </a:t>
            </a:r>
            <a:r>
              <a:rPr lang="en-US" sz="2800" dirty="0"/>
              <a:t>support the monitoring, collection, storage, and processing of data from the organization’s basic business transactions</a:t>
            </a:r>
            <a:r>
              <a:rPr lang="en-US" sz="2800" dirty="0" smtClean="0"/>
              <a:t>.</a:t>
            </a:r>
          </a:p>
          <a:p>
            <a:pPr lvl="1"/>
            <a:r>
              <a:rPr lang="en-CA" sz="2400" dirty="0" smtClean="0"/>
              <a:t>A transaction is the exchange of something of value the business produces for something in return that the business sells.</a:t>
            </a:r>
            <a:endParaRPr lang="en-US" sz="2400" dirty="0" smtClean="0"/>
          </a:p>
          <a:p>
            <a:pPr lvl="1"/>
            <a:r>
              <a:rPr lang="en-CA" sz="2400" dirty="0" smtClean="0"/>
              <a:t>Store checkout point-of-sale terminal</a:t>
            </a:r>
            <a:endParaRPr lang="en-US" sz="2400" dirty="0"/>
          </a:p>
          <a:p>
            <a:endParaRPr lang="en-US" sz="2800" dirty="0"/>
          </a:p>
          <a:p>
            <a:pPr eaLnBrk="1" hangingPunct="1"/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7DF2-A292-4011-AA2C-025A22F265F6}" type="slidenum">
              <a:rPr lang="en-CA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3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(3)</a:t>
            </a:r>
            <a:endParaRPr lang="en-US" sz="4400" dirty="0"/>
          </a:p>
        </p:txBody>
      </p:sp>
      <p:sp>
        <p:nvSpPr>
          <p:cNvPr id="48129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Enterprise resource planning systems (ERP) </a:t>
            </a:r>
            <a:r>
              <a:rPr lang="en-US" sz="2800" dirty="0" smtClean="0"/>
              <a:t>are designed to correct a lack of communication among the functional area’s.   </a:t>
            </a:r>
          </a:p>
          <a:p>
            <a:pPr lvl="1"/>
            <a:r>
              <a:rPr lang="en-CA" sz="2400" dirty="0" smtClean="0"/>
              <a:t>Integrates data from all functional areas of an organization</a:t>
            </a:r>
          </a:p>
          <a:p>
            <a:pPr lvl="1"/>
            <a:r>
              <a:rPr lang="en-CA" sz="2400" dirty="0" smtClean="0"/>
              <a:t>Uses a common database</a:t>
            </a:r>
            <a:endParaRPr lang="en-US" sz="2400" dirty="0" smtClean="0"/>
          </a:p>
          <a:p>
            <a:pPr lvl="1"/>
            <a:r>
              <a:rPr lang="en-CA" sz="2400" dirty="0" smtClean="0"/>
              <a:t>Usually ERPs are a type of TPS.</a:t>
            </a:r>
          </a:p>
          <a:p>
            <a:pPr lvl="1"/>
            <a:r>
              <a:rPr lang="en-CA" sz="2400" dirty="0" smtClean="0"/>
              <a:t>Ex: Oracle, SAP</a:t>
            </a:r>
            <a:endParaRPr lang="en-US" sz="24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7DF2-A292-4011-AA2C-025A22F265F6}" type="slidenum">
              <a:rPr lang="en-CA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9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(4)</a:t>
            </a:r>
            <a:endParaRPr lang="en-US" sz="4400" dirty="0"/>
          </a:p>
        </p:txBody>
      </p:sp>
      <p:sp>
        <p:nvSpPr>
          <p:cNvPr id="48129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pPr eaLnBrk="1" hangingPunct="1"/>
            <a:r>
              <a:rPr lang="en-CA" sz="2800" b="1" dirty="0" smtClean="0"/>
              <a:t>Electronic commerce systems </a:t>
            </a:r>
            <a:r>
              <a:rPr lang="en-CA" sz="2800" dirty="0" smtClean="0"/>
              <a:t>are another type of inter-organizational information system. </a:t>
            </a:r>
          </a:p>
          <a:p>
            <a:pPr eaLnBrk="1" hangingPunct="1"/>
            <a:r>
              <a:rPr lang="en-CA" sz="2800" dirty="0" smtClean="0"/>
              <a:t>Enable organizations to conduct transactions, called business-to-business (B2B) electronic commerce, and customers to conduct transactions with businesses, called business-to-consumer (B2C) electronic commerce. </a:t>
            </a:r>
          </a:p>
          <a:p>
            <a:pPr lvl="1"/>
            <a:r>
              <a:rPr lang="en-CA" sz="2400" dirty="0" smtClean="0"/>
              <a:t>They are typically Internet-based.</a:t>
            </a:r>
            <a:endParaRPr lang="en-CA" sz="2200" dirty="0" smtClean="0"/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7DF2-A292-4011-AA2C-025A22F265F6}" type="slidenum">
              <a:rPr lang="en-CA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3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(5) </a:t>
            </a:r>
            <a:endParaRPr lang="en-US" sz="4400" dirty="0"/>
          </a:p>
        </p:txBody>
      </p:sp>
      <p:sp>
        <p:nvSpPr>
          <p:cNvPr id="563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800" b="1" dirty="0" smtClean="0"/>
              <a:t>Office automation systems (OASs) </a:t>
            </a:r>
            <a:r>
              <a:rPr lang="en-US" sz="2800" dirty="0" smtClean="0"/>
              <a:t>typically support the clerical staff, lower and middle managers, and knowledge workers.  These people use OASs to development documents, schedule resources, and communicate.</a:t>
            </a:r>
          </a:p>
          <a:p>
            <a:pPr lvl="1"/>
            <a:r>
              <a:rPr lang="en-CA" sz="2400" dirty="0" smtClean="0"/>
              <a:t>Supports daily work activities of individuals and groups</a:t>
            </a:r>
          </a:p>
          <a:p>
            <a:pPr lvl="1"/>
            <a:r>
              <a:rPr lang="en-CA" sz="2400" dirty="0" smtClean="0"/>
              <a:t>Ex:  Microsoft Office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E4783-910F-4198-AE77-F7197CEE2356}" type="slidenum">
              <a:rPr lang="en-CA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5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(6) </a:t>
            </a:r>
            <a:endParaRPr lang="en-US" sz="4400" dirty="0"/>
          </a:p>
        </p:txBody>
      </p:sp>
      <p:sp>
        <p:nvSpPr>
          <p:cNvPr id="563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Business intelligence systems (BIS) </a:t>
            </a:r>
            <a:r>
              <a:rPr lang="en-US" sz="2800" dirty="0" smtClean="0"/>
              <a:t>provide computer-based support for complex, non-routine systems, primarily for middle managers and knowledge workers.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CA" sz="2800" b="1" dirty="0" smtClean="0"/>
              <a:t>Decision Support System (DSS) </a:t>
            </a:r>
            <a:r>
              <a:rPr lang="en-CA" sz="2800" dirty="0" smtClean="0"/>
              <a:t>provides access to data and analysis tools. Used to support and enhance decision making.</a:t>
            </a:r>
            <a:endParaRPr lang="en-US" sz="24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E4783-910F-4198-AE77-F7197CEE2356}" type="slidenum">
              <a:rPr lang="en-CA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7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(7)</a:t>
            </a:r>
            <a:endParaRPr lang="en-US" sz="4400" dirty="0"/>
          </a:p>
        </p:txBody>
      </p:sp>
      <p:sp>
        <p:nvSpPr>
          <p:cNvPr id="563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/>
              <a:t>Expert </a:t>
            </a:r>
            <a:r>
              <a:rPr lang="en-US" sz="2800" b="1" dirty="0"/>
              <a:t>S</a:t>
            </a:r>
            <a:r>
              <a:rPr lang="en-US" sz="2800" b="1" dirty="0" smtClean="0"/>
              <a:t>ystems (ES) </a:t>
            </a:r>
            <a:r>
              <a:rPr lang="en-US" sz="2800" dirty="0" smtClean="0"/>
              <a:t>attempt to duplicate the work of human experts by applying reasoning capabilities, knowledge, and expertise within a specific domain.</a:t>
            </a:r>
          </a:p>
          <a:p>
            <a:pPr lvl="1"/>
            <a:r>
              <a:rPr lang="en-CA" sz="2400" dirty="0" smtClean="0"/>
              <a:t>Ex. Credit card approval analysis</a:t>
            </a:r>
          </a:p>
          <a:p>
            <a:pPr lvl="1"/>
            <a:endParaRPr lang="en-US" sz="2400" dirty="0" smtClean="0"/>
          </a:p>
          <a:p>
            <a:pPr eaLnBrk="1" hangingPunct="1"/>
            <a:r>
              <a:rPr lang="en-US" sz="2800" b="1" dirty="0" smtClean="0"/>
              <a:t>Dashboards</a:t>
            </a:r>
            <a:r>
              <a:rPr lang="en-US" sz="2800" dirty="0" smtClean="0"/>
              <a:t> or </a:t>
            </a:r>
            <a:r>
              <a:rPr lang="en-US" sz="2800" b="1" dirty="0" smtClean="0"/>
              <a:t>Digital Dashboards </a:t>
            </a:r>
            <a:r>
              <a:rPr lang="en-US" sz="2800" dirty="0" smtClean="0"/>
              <a:t>support all managers by providing rapid access to timely information and direct access to structured information in the form of reports.</a:t>
            </a:r>
          </a:p>
          <a:p>
            <a:pPr lvl="1"/>
            <a:r>
              <a:rPr lang="en-CA" sz="2400" dirty="0" smtClean="0"/>
              <a:t>Ex: Status of sales by product</a:t>
            </a:r>
            <a:endParaRPr lang="en-US" sz="2000" dirty="0" smtClean="0"/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E4783-910F-4198-AE77-F7197CEE2356}" type="slidenum">
              <a:rPr lang="en-CA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Information Technology Definition</a:t>
            </a:r>
            <a:endParaRPr lang="en-CA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CA" sz="2800" b="1" dirty="0" smtClean="0"/>
          </a:p>
          <a:p>
            <a:pPr marL="0" indent="0">
              <a:buNone/>
            </a:pPr>
            <a:r>
              <a:rPr lang="en-CA" sz="2800" b="1" dirty="0" smtClean="0"/>
              <a:t>Information technology (IT): </a:t>
            </a:r>
            <a:r>
              <a:rPr lang="en-CA" sz="2800" dirty="0" smtClean="0"/>
              <a:t>relates to any computer-based tool that people use to work with information and to support the information and information-processing needs of an organization. 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Physical components – hardware, software &amp; connectivity</a:t>
            </a:r>
            <a:endParaRPr lang="en-CA" sz="2400" dirty="0" smtClean="0"/>
          </a:p>
          <a:p>
            <a:pPr eaLnBrk="1" hangingPunct="1"/>
            <a:endParaRPr lang="en-US" sz="800" b="1" dirty="0" smtClean="0"/>
          </a:p>
          <a:p>
            <a:pPr eaLnBrk="1" hangingPunct="1">
              <a:buFont typeface="Wingdings 2" pitchFamily="18" charset="2"/>
              <a:buNone/>
            </a:pPr>
            <a:endParaRPr lang="en-CA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92489-5669-4851-8CF6-649B39DDE446}" type="slidenum">
              <a:rPr lang="en-CA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Types of Information Systems (8)</a:t>
            </a:r>
            <a:endParaRPr lang="en-US" sz="4400" dirty="0"/>
          </a:p>
        </p:txBody>
      </p:sp>
      <p:sp>
        <p:nvSpPr>
          <p:cNvPr id="563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sz="2400" dirty="0" smtClean="0"/>
          </a:p>
          <a:p>
            <a:pPr eaLnBrk="1" hangingPunct="1"/>
            <a:r>
              <a:rPr lang="en-CA" sz="2800" b="1" dirty="0" smtClean="0"/>
              <a:t>Supply Chain Management system (SCM</a:t>
            </a:r>
            <a:r>
              <a:rPr lang="en-CA" sz="2800" dirty="0" smtClean="0"/>
              <a:t>) manages flows of products, services, and information among organizations.</a:t>
            </a:r>
            <a:endParaRPr lang="en-US" sz="28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E4783-910F-4198-AE77-F7197CEE2356}" type="slidenum">
              <a:rPr lang="en-CA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1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9AFE-0001-4780-9B97-51EB8DD2291F}" type="slidenum">
              <a:rPr lang="en-CA"/>
              <a:pPr>
                <a:defRPr/>
              </a:pPr>
              <a:t>21</a:t>
            </a:fld>
            <a:endParaRPr lang="en-CA"/>
          </a:p>
        </p:txBody>
      </p:sp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849313"/>
            <a:ext cx="7897812" cy="558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42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Information System Definition</a:t>
            </a:r>
            <a:endParaRPr lang="en-CA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endParaRPr lang="en-US" sz="900" b="1" dirty="0" smtClean="0"/>
          </a:p>
          <a:p>
            <a:pPr marL="0" indent="0" eaLnBrk="1" hangingPunct="1">
              <a:buNone/>
            </a:pPr>
            <a:endParaRPr lang="en-US" b="1" dirty="0" smtClean="0"/>
          </a:p>
          <a:p>
            <a:pPr marL="0" indent="0" eaLnBrk="1" hangingPunct="1">
              <a:buNone/>
            </a:pPr>
            <a:endParaRPr lang="en-US" b="1" dirty="0"/>
          </a:p>
          <a:p>
            <a:pPr marL="0" indent="0" eaLnBrk="1" hangingPunct="1">
              <a:buNone/>
            </a:pPr>
            <a:r>
              <a:rPr lang="en-US" b="1" dirty="0" smtClean="0"/>
              <a:t>Information system: (IS): </a:t>
            </a:r>
            <a:r>
              <a:rPr lang="en-CA" dirty="0" smtClean="0"/>
              <a:t>collect, process, store, analyze, and disseminate information for a specific purpose. </a:t>
            </a:r>
            <a:endParaRPr lang="en-CA" sz="2800" dirty="0" smtClean="0"/>
          </a:p>
          <a:p>
            <a:pPr marL="0" indent="0" eaLnBrk="1" hangingPunct="1">
              <a:buNone/>
            </a:pPr>
            <a:endParaRPr lang="en-US" sz="900" dirty="0" smtClean="0"/>
          </a:p>
          <a:p>
            <a:pPr eaLnBrk="1" hangingPunct="1">
              <a:buFont typeface="Wingdings 2" pitchFamily="18" charset="2"/>
              <a:buNone/>
            </a:pPr>
            <a:endParaRPr lang="en-CA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92489-5669-4851-8CF6-649B39DDE446}" type="slidenum">
              <a:rPr lang="en-CA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1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MIS Definition</a:t>
            </a:r>
            <a:endParaRPr lang="en-CA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5029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sz="900" dirty="0" smtClean="0"/>
          </a:p>
          <a:p>
            <a:pPr marL="0" indent="0" eaLnBrk="1" hangingPunct="1">
              <a:buNone/>
            </a:pPr>
            <a:endParaRPr lang="en-CA" sz="2800" b="1" dirty="0" smtClean="0"/>
          </a:p>
          <a:p>
            <a:pPr marL="0" indent="0" eaLnBrk="1" hangingPunct="1">
              <a:buNone/>
            </a:pPr>
            <a:endParaRPr lang="en-CA" sz="2800" b="1" dirty="0"/>
          </a:p>
          <a:p>
            <a:pPr marL="0" indent="0" eaLnBrk="1" hangingPunct="1">
              <a:buNone/>
            </a:pPr>
            <a:r>
              <a:rPr lang="en-CA" sz="2800" b="1" dirty="0" smtClean="0"/>
              <a:t>Management information systems (MIS) </a:t>
            </a:r>
            <a:r>
              <a:rPr lang="en-CA" sz="2800" dirty="0" smtClean="0"/>
              <a:t>deal with the planning for—and the development, management, and use of—information technology tools to help people perform all of the tasks related to information processing and management. </a:t>
            </a:r>
            <a:endParaRPr lang="en-US" sz="2800" dirty="0" smtClean="0"/>
          </a:p>
          <a:p>
            <a:pPr eaLnBrk="1" hangingPunct="1">
              <a:buFont typeface="Wingdings 2" pitchFamily="18" charset="2"/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92489-5669-4851-8CF6-649B39DDE446}" type="slidenum">
              <a:rPr lang="en-CA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What are some examples of information systems that you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Data, Information, and Knowledge</a:t>
            </a:r>
            <a:endParaRPr lang="en-CA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The purpose of IS: to get the right information to the right people at the right time in the right amount and  in the right format to support business process and decision making.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Information comes from data and information leads to knowledge for better business performance. </a:t>
            </a:r>
          </a:p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3539D-AE28-4B77-BE9E-4F90CCF3108E}" type="slidenum">
              <a:rPr lang="en-CA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Items</a:t>
            </a:r>
            <a:endParaRPr lang="en-US" dirty="0"/>
          </a:p>
        </p:txBody>
      </p:sp>
      <p:sp>
        <p:nvSpPr>
          <p:cNvPr id="5836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2800" b="1" dirty="0" smtClean="0"/>
              <a:t>Data items </a:t>
            </a:r>
            <a:r>
              <a:rPr lang="en-CA" sz="2800" dirty="0" smtClean="0"/>
              <a:t>refer to a description of things, events, activities, and transactions that are recorded, classified, and stored but not organized to convey any specific meaning. </a:t>
            </a:r>
          </a:p>
          <a:p>
            <a:pPr eaLnBrk="1" hangingPunct="1"/>
            <a:r>
              <a:rPr lang="en-CA" sz="2800" dirty="0" smtClean="0"/>
              <a:t>Can be numbers, letters, figures, sounds, images</a:t>
            </a:r>
          </a:p>
          <a:p>
            <a:pPr eaLnBrk="1" hangingPunct="1"/>
            <a:r>
              <a:rPr lang="en-CA" sz="2800" dirty="0" smtClean="0"/>
              <a:t>Examples of data items</a:t>
            </a:r>
          </a:p>
          <a:p>
            <a:pPr lvl="1"/>
            <a:r>
              <a:rPr lang="en-CA" sz="2400" dirty="0" smtClean="0"/>
              <a:t>A student grade in a class</a:t>
            </a:r>
          </a:p>
          <a:p>
            <a:pPr lvl="1"/>
            <a:r>
              <a:rPr lang="en-CA" sz="2400" dirty="0" smtClean="0"/>
              <a:t>The number of hours an employee worked in a certain week</a:t>
            </a:r>
          </a:p>
          <a:p>
            <a:pPr lvl="1"/>
            <a:r>
              <a:rPr lang="en-CA" sz="2400" dirty="0"/>
              <a:t>T</a:t>
            </a:r>
            <a:r>
              <a:rPr lang="en-CA" sz="2400" dirty="0" smtClean="0"/>
              <a:t>he price of a ring 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D6486-57EA-41D8-BED8-1A7931BDD90A}" type="slidenum">
              <a:rPr lang="en-CA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Information</a:t>
            </a:r>
            <a:endParaRPr lang="en-US" dirty="0"/>
          </a:p>
        </p:txBody>
      </p:sp>
      <p:sp>
        <p:nvSpPr>
          <p:cNvPr id="604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CA" sz="3000" b="1" dirty="0" smtClean="0"/>
              <a:t>Information </a:t>
            </a:r>
            <a:r>
              <a:rPr lang="en-CA" sz="3000" dirty="0" smtClean="0"/>
              <a:t>refers to data that have been organized so that they have meaning and value to the recipient. </a:t>
            </a:r>
          </a:p>
          <a:p>
            <a:r>
              <a:rPr lang="en-CA" sz="3000" dirty="0"/>
              <a:t>The recipient interprets the meaning and draws conclusions and implications from the information</a:t>
            </a:r>
            <a:endParaRPr lang="en-CA" sz="3000" dirty="0" smtClean="0"/>
          </a:p>
          <a:p>
            <a:pPr eaLnBrk="1" hangingPunct="1"/>
            <a:r>
              <a:rPr lang="en-CA" sz="3000" dirty="0" smtClean="0"/>
              <a:t>Examples </a:t>
            </a:r>
          </a:p>
          <a:p>
            <a:pPr lvl="1"/>
            <a:r>
              <a:rPr lang="en-CA" sz="2600" dirty="0"/>
              <a:t>G</a:t>
            </a:r>
            <a:r>
              <a:rPr lang="en-CA" sz="2600" dirty="0" smtClean="0"/>
              <a:t>rade point averages are data, but a student’s name coupled with his or her GPA is information</a:t>
            </a:r>
          </a:p>
          <a:p>
            <a:pPr lvl="1"/>
            <a:r>
              <a:rPr lang="en-CA" sz="2600" dirty="0"/>
              <a:t>A</a:t>
            </a:r>
            <a:r>
              <a:rPr lang="en-CA" sz="2600" dirty="0" smtClean="0"/>
              <a:t> list of ring tones sold stating the frequency of sales is also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917E5-CBD6-4473-9492-9D84E86915B2}" type="slidenum">
              <a:rPr lang="en-CA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2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Knowledge</a:t>
            </a:r>
            <a:endParaRPr lang="en-US" dirty="0"/>
          </a:p>
        </p:txBody>
      </p:sp>
      <p:sp>
        <p:nvSpPr>
          <p:cNvPr id="624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CA" sz="2800" b="1" dirty="0" smtClean="0"/>
              <a:t>Knowledge </a:t>
            </a:r>
            <a:r>
              <a:rPr lang="en-CA" sz="2800" dirty="0" smtClean="0"/>
              <a:t>consists of data and/or information that have been organized and processed to convey understanding, experience, accumulated learning, and expertise as they apply to a current business problem. </a:t>
            </a:r>
            <a:endParaRPr lang="en-CA" sz="2800" dirty="0"/>
          </a:p>
          <a:p>
            <a:pPr eaLnBrk="1" hangingPunct="1"/>
            <a:r>
              <a:rPr lang="en-CA" sz="2800" dirty="0" smtClean="0"/>
              <a:t>Examples</a:t>
            </a:r>
          </a:p>
          <a:p>
            <a:pPr lvl="1"/>
            <a:r>
              <a:rPr lang="en-CA" sz="2400" dirty="0" smtClean="0"/>
              <a:t> </a:t>
            </a:r>
            <a:r>
              <a:rPr lang="en-CA" sz="2400" dirty="0"/>
              <a:t>A</a:t>
            </a:r>
            <a:r>
              <a:rPr lang="en-CA" sz="2400" dirty="0" smtClean="0"/>
              <a:t> company recruiting at your school has found over time that students with grade point averages over 3.0 have had the most success in its management program.</a:t>
            </a:r>
          </a:p>
          <a:p>
            <a:pPr lvl="1"/>
            <a:r>
              <a:rPr lang="en-CA" sz="2400" dirty="0" smtClean="0"/>
              <a:t>Based on sales of ring tones and past history, a company could decide to market only ring tones that are less than 30 sec.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3E8A1-1C6D-4B54-A678-9BF981252727}" type="slidenum">
              <a:rPr lang="en-CA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4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10930</TotalTime>
  <Words>1053</Words>
  <Application>Microsoft Office PowerPoint</Application>
  <PresentationFormat>On-screen Show (4:3)</PresentationFormat>
  <Paragraphs>142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Franklin Gothic Book</vt:lpstr>
      <vt:lpstr>Wingdings 2</vt:lpstr>
      <vt:lpstr>SandraBlueTheme</vt:lpstr>
      <vt:lpstr>Information Systems Concepts</vt:lpstr>
      <vt:lpstr>Information Technology Definition</vt:lpstr>
      <vt:lpstr>Information System Definition</vt:lpstr>
      <vt:lpstr>MIS Definition</vt:lpstr>
      <vt:lpstr>Information Systems</vt:lpstr>
      <vt:lpstr>Data, Information, and Knowledge</vt:lpstr>
      <vt:lpstr>Data Items</vt:lpstr>
      <vt:lpstr>Information</vt:lpstr>
      <vt:lpstr>Knowledge</vt:lpstr>
      <vt:lpstr>The Global, Web-based Platform</vt:lpstr>
      <vt:lpstr>Why Are Information Systems Important to You?</vt:lpstr>
      <vt:lpstr>Common Departments in an Organization</vt:lpstr>
      <vt:lpstr>Types of Information Systems (1)</vt:lpstr>
      <vt:lpstr>Types of Information Systems (2)</vt:lpstr>
      <vt:lpstr>Types of Information Systems (3)</vt:lpstr>
      <vt:lpstr>Types of Information Systems (4)</vt:lpstr>
      <vt:lpstr>Types of Information Systems (5) </vt:lpstr>
      <vt:lpstr>Types of Information Systems (6) </vt:lpstr>
      <vt:lpstr>Types of Information Systems (7)</vt:lpstr>
      <vt:lpstr>Types of Information Systems (8)</vt:lpstr>
      <vt:lpstr>PowerPoint Presentation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Allan McDonald</dc:creator>
  <cp:lastModifiedBy>Philip Dumaresq</cp:lastModifiedBy>
  <cp:revision>143</cp:revision>
  <dcterms:created xsi:type="dcterms:W3CDTF">2007-08-16T02:01:34Z</dcterms:created>
  <dcterms:modified xsi:type="dcterms:W3CDTF">2016-04-10T14:10:43Z</dcterms:modified>
</cp:coreProperties>
</file>