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3" r:id="rId1"/>
  </p:sldMasterIdLst>
  <p:notesMasterIdLst>
    <p:notesMasterId r:id="rId21"/>
  </p:notesMasterIdLst>
  <p:sldIdLst>
    <p:sldId id="285" r:id="rId2"/>
    <p:sldId id="354" r:id="rId3"/>
    <p:sldId id="329" r:id="rId4"/>
    <p:sldId id="308" r:id="rId5"/>
    <p:sldId id="311" r:id="rId6"/>
    <p:sldId id="312" r:id="rId7"/>
    <p:sldId id="332" r:id="rId8"/>
    <p:sldId id="314" r:id="rId9"/>
    <p:sldId id="353" r:id="rId10"/>
    <p:sldId id="333" r:id="rId11"/>
    <p:sldId id="339" r:id="rId12"/>
    <p:sldId id="340" r:id="rId13"/>
    <p:sldId id="334" r:id="rId14"/>
    <p:sldId id="315" r:id="rId15"/>
    <p:sldId id="341" r:id="rId16"/>
    <p:sldId id="317" r:id="rId17"/>
    <p:sldId id="318" r:id="rId18"/>
    <p:sldId id="335" r:id="rId19"/>
    <p:sldId id="342" r:id="rId20"/>
  </p:sldIdLst>
  <p:sldSz cx="9144000" cy="6858000" type="screen4x3"/>
  <p:notesSz cx="6858000" cy="91995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9" autoAdjust="0"/>
    <p:restoredTop sz="81743" autoAdjust="0"/>
  </p:normalViewPr>
  <p:slideViewPr>
    <p:cSldViewPr>
      <p:cViewPr varScale="1">
        <p:scale>
          <a:sx n="56" d="100"/>
          <a:sy n="56" d="100"/>
        </p:scale>
        <p:origin x="158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686" y="-90"/>
      </p:cViewPr>
      <p:guideLst>
        <p:guide orient="horz" pos="289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081" cy="459353"/>
          </a:xfrm>
          <a:prstGeom prst="rect">
            <a:avLst/>
          </a:prstGeom>
        </p:spPr>
        <p:txBody>
          <a:bodyPr vert="horz" lIns="91713" tIns="45856" rIns="91713" bIns="45856" rtlCol="0"/>
          <a:lstStyle>
            <a:lvl1pPr algn="l">
              <a:defRPr sz="12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5379" y="2"/>
            <a:ext cx="2971081" cy="459353"/>
          </a:xfrm>
          <a:prstGeom prst="rect">
            <a:avLst/>
          </a:prstGeom>
        </p:spPr>
        <p:txBody>
          <a:bodyPr vert="horz" lIns="91713" tIns="45856" rIns="91713" bIns="45856" rtlCol="0"/>
          <a:lstStyle>
            <a:lvl1pPr algn="r">
              <a:defRPr sz="1200"/>
            </a:lvl1pPr>
          </a:lstStyle>
          <a:p>
            <a:pPr>
              <a:defRPr/>
            </a:pPr>
            <a:fld id="{F2B5218A-82F4-4777-883A-6805660EEE83}" type="datetimeFigureOut">
              <a:rPr lang="en-US"/>
              <a:pPr>
                <a:defRPr/>
              </a:pPr>
              <a:t>4/10/2016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96509" y="690563"/>
            <a:ext cx="3485091" cy="261381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13" tIns="45856" rIns="91713" bIns="45856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6110" y="3456782"/>
            <a:ext cx="5485783" cy="5052190"/>
          </a:xfrm>
          <a:prstGeom prst="rect">
            <a:avLst/>
          </a:prstGeom>
        </p:spPr>
        <p:txBody>
          <a:bodyPr vert="horz" lIns="91713" tIns="45856" rIns="91713" bIns="45856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CA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738648"/>
            <a:ext cx="2971081" cy="459353"/>
          </a:xfrm>
          <a:prstGeom prst="rect">
            <a:avLst/>
          </a:prstGeom>
        </p:spPr>
        <p:txBody>
          <a:bodyPr vert="horz" lIns="91713" tIns="45856" rIns="91713" bIns="45856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5379" y="8738648"/>
            <a:ext cx="2971081" cy="459353"/>
          </a:xfrm>
          <a:prstGeom prst="rect">
            <a:avLst/>
          </a:prstGeom>
        </p:spPr>
        <p:txBody>
          <a:bodyPr vert="horz" lIns="91713" tIns="45856" rIns="91713" bIns="45856" rtlCol="0" anchor="b"/>
          <a:lstStyle>
            <a:lvl1pPr algn="r">
              <a:defRPr sz="1200"/>
            </a:lvl1pPr>
          </a:lstStyle>
          <a:p>
            <a:pPr>
              <a:defRPr/>
            </a:pPr>
            <a:fld id="{600DABC2-260F-4302-910E-567AAD0AA81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98695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697038" y="690563"/>
            <a:ext cx="3484562" cy="2613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CA" dirty="0" smtClean="0"/>
              <a:t>Pfeiffer</a:t>
            </a:r>
            <a:r>
              <a:rPr lang="en-CA" baseline="0" dirty="0" smtClean="0"/>
              <a:t> book</a:t>
            </a:r>
            <a:r>
              <a:rPr lang="en-CA" baseline="0" smtClean="0"/>
              <a:t>, Chapter 3-5</a:t>
            </a:r>
            <a:endParaRPr lang="en-CA" dirty="0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3293F43-96DA-4BC8-B069-9D7F4ED59C6E}" type="slidenum">
              <a:rPr lang="en-CA" smtClean="0"/>
              <a:pPr/>
              <a:t>1</a:t>
            </a:fld>
            <a:endParaRPr lang="en-CA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697038" y="690563"/>
            <a:ext cx="3484562" cy="2613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1E218E9-0650-4932-8C52-A77AD1857917}" type="slidenum">
              <a:rPr lang="en-CA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C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697038" y="690563"/>
            <a:ext cx="3484562" cy="2613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1E218E9-0650-4932-8C52-A77AD1857917}" type="slidenum">
              <a:rPr lang="en-CA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697038" y="690563"/>
            <a:ext cx="3484562" cy="2613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42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A6A56A-59CE-4C06-97E3-30B618BE7068}" type="slidenum">
              <a:rPr lang="en-CA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697038" y="690563"/>
            <a:ext cx="3484562" cy="2613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60F796-E55C-47B0-A903-6AEF5C12DE4F}" type="slidenum">
              <a:rPr lang="en-CA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697038" y="690563"/>
            <a:ext cx="3484562" cy="2613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141B10-B7EB-44DB-8A3C-69C8389206B4}" type="slidenum">
              <a:rPr lang="en-CA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697038" y="690563"/>
            <a:ext cx="3484562" cy="2613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100" dirty="0"/>
              <a:t>Details is also on slide 21-22.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sz="1100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100" dirty="0"/>
              <a:t>The</a:t>
            </a:r>
            <a:r>
              <a:rPr lang="en-US" sz="1100" b="1" dirty="0"/>
              <a:t> </a:t>
            </a:r>
            <a:r>
              <a:rPr lang="en-US" sz="1100" b="1" dirty="0">
                <a:solidFill>
                  <a:srgbClr val="0000FF"/>
                </a:solidFill>
              </a:rPr>
              <a:t>Threat of entry of new competitors </a:t>
            </a:r>
            <a:r>
              <a:rPr lang="en-US" sz="1100" dirty="0"/>
              <a:t>is </a:t>
            </a:r>
            <a:r>
              <a:rPr lang="en-US" sz="1100" i="1" dirty="0"/>
              <a:t>high</a:t>
            </a:r>
            <a:r>
              <a:rPr lang="en-US" sz="1100" dirty="0"/>
              <a:t> when it is easy to enter a market and </a:t>
            </a:r>
            <a:r>
              <a:rPr lang="en-US" sz="1100" i="1" dirty="0"/>
              <a:t>low</a:t>
            </a:r>
            <a:r>
              <a:rPr lang="en-US" sz="1100" dirty="0"/>
              <a:t> when significant barriers to entry exist 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100" dirty="0"/>
              <a:t>A </a:t>
            </a:r>
            <a:r>
              <a:rPr lang="en-US" sz="1100" b="1" dirty="0">
                <a:solidFill>
                  <a:srgbClr val="0000FF"/>
                </a:solidFill>
              </a:rPr>
              <a:t>barrier to entry </a:t>
            </a:r>
            <a:r>
              <a:rPr lang="en-US" sz="1100" dirty="0"/>
              <a:t>is a product or service feature that customers expect from organizations in a certain industry 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100" dirty="0"/>
              <a:t>For most organizations, the Internet </a:t>
            </a:r>
            <a:r>
              <a:rPr lang="en-US" sz="1100" i="1" dirty="0"/>
              <a:t>increases</a:t>
            </a:r>
            <a:r>
              <a:rPr lang="en-US" sz="1100" dirty="0"/>
              <a:t> the threat that new competitors will enter a market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sz="1100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100" dirty="0"/>
              <a:t>The </a:t>
            </a:r>
            <a:r>
              <a:rPr lang="en-US" sz="1100" b="1" dirty="0">
                <a:solidFill>
                  <a:srgbClr val="0000FF"/>
                </a:solidFill>
              </a:rPr>
              <a:t>bargaining power of suppliers </a:t>
            </a:r>
            <a:r>
              <a:rPr lang="en-US" sz="1100" dirty="0"/>
              <a:t>is </a:t>
            </a:r>
            <a:r>
              <a:rPr lang="en-US" sz="1100" i="1" dirty="0"/>
              <a:t>high</a:t>
            </a:r>
            <a:r>
              <a:rPr lang="en-US" sz="1100" dirty="0"/>
              <a:t> when buyers have few choices and </a:t>
            </a:r>
            <a:r>
              <a:rPr lang="en-US" sz="1100" i="1" dirty="0"/>
              <a:t>low</a:t>
            </a:r>
            <a:r>
              <a:rPr lang="en-US" sz="1100" dirty="0"/>
              <a:t> when buyers have many choices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100" dirty="0"/>
              <a:t>Internet impact is mixed. Buyers can find alternative suppliers and compare prices more easily, reducing power of suppliers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100" dirty="0"/>
              <a:t>On the other hand, as companies use the Internet to integrate their supply chains, suppliers can lock in customers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sz="1100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100" dirty="0"/>
              <a:t>The </a:t>
            </a:r>
            <a:r>
              <a:rPr lang="en-US" sz="1100" b="1" dirty="0">
                <a:solidFill>
                  <a:srgbClr val="0000FF"/>
                </a:solidFill>
              </a:rPr>
              <a:t>bargaining power of buyers </a:t>
            </a:r>
            <a:r>
              <a:rPr lang="en-US" sz="1100" dirty="0"/>
              <a:t>is </a:t>
            </a:r>
            <a:r>
              <a:rPr lang="en-US" sz="1100" i="1" dirty="0"/>
              <a:t>high</a:t>
            </a:r>
            <a:r>
              <a:rPr lang="en-US" sz="1100" dirty="0"/>
              <a:t> when buyers have many choices and </a:t>
            </a:r>
            <a:r>
              <a:rPr lang="en-US" sz="1100" i="1" dirty="0"/>
              <a:t>low</a:t>
            </a:r>
            <a:r>
              <a:rPr lang="en-US" sz="1100" dirty="0"/>
              <a:t> when buyers have few choices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100" dirty="0"/>
              <a:t>Internet increases buyers’ access to information, increasing buyer power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100" dirty="0"/>
              <a:t>Internet reduces </a:t>
            </a:r>
            <a:r>
              <a:rPr lang="en-US" sz="1100" b="1" dirty="0">
                <a:solidFill>
                  <a:srgbClr val="0000FF"/>
                </a:solidFill>
              </a:rPr>
              <a:t>switching costs</a:t>
            </a:r>
            <a:r>
              <a:rPr lang="en-US" sz="1100" dirty="0"/>
              <a:t>, which are the costs, in money and time, to buy elsewhere. This also increases buyer power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sz="1100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100" dirty="0"/>
              <a:t>The </a:t>
            </a:r>
            <a:r>
              <a:rPr lang="en-US" sz="1100" b="1" dirty="0">
                <a:solidFill>
                  <a:srgbClr val="0000FF"/>
                </a:solidFill>
              </a:rPr>
              <a:t>threat of substitute products or services </a:t>
            </a:r>
            <a:r>
              <a:rPr lang="en-US" sz="1100" dirty="0"/>
              <a:t>is </a:t>
            </a:r>
            <a:r>
              <a:rPr lang="en-US" sz="1100" i="1" dirty="0"/>
              <a:t>high</a:t>
            </a:r>
            <a:r>
              <a:rPr lang="en-US" sz="1100" dirty="0"/>
              <a:t> when there are many substitutes for an organization’s products or services and </a:t>
            </a:r>
            <a:r>
              <a:rPr lang="en-US" sz="1100" i="1" dirty="0"/>
              <a:t>low</a:t>
            </a:r>
            <a:r>
              <a:rPr lang="en-US" sz="1100" dirty="0"/>
              <a:t> where there are few substitutes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100" dirty="0"/>
              <a:t>Information-based industries are in the greatest danger from this threat (e.g., music, books, software). The Internet can convey digital information quickly and efficiently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sz="1100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100" dirty="0"/>
              <a:t>The</a:t>
            </a:r>
            <a:r>
              <a:rPr lang="en-US" sz="1100" b="1" dirty="0"/>
              <a:t> </a:t>
            </a:r>
            <a:r>
              <a:rPr lang="en-US" sz="1100" b="1" dirty="0">
                <a:solidFill>
                  <a:srgbClr val="0000FF"/>
                </a:solidFill>
              </a:rPr>
              <a:t>rivalry among firms in an industry </a:t>
            </a:r>
            <a:r>
              <a:rPr lang="en-US" sz="1100" dirty="0"/>
              <a:t>is </a:t>
            </a:r>
            <a:r>
              <a:rPr lang="en-US" sz="1100" i="1" dirty="0"/>
              <a:t>high</a:t>
            </a:r>
            <a:r>
              <a:rPr lang="en-US" sz="1100" dirty="0"/>
              <a:t> when there is fierce competition and </a:t>
            </a:r>
            <a:r>
              <a:rPr lang="en-US" sz="1100" i="1" dirty="0"/>
              <a:t>low</a:t>
            </a:r>
            <a:r>
              <a:rPr lang="en-US" sz="1100" dirty="0"/>
              <a:t> when there is not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CA" sz="1100" dirty="0"/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65DBA7-1859-421F-9F31-9D8AF4ABB91D}" type="slidenum">
              <a:rPr lang="en-CA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697038" y="690563"/>
            <a:ext cx="3484562" cy="2613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4B68B8-5412-48A8-9C4B-2226D8CAF1F8}" type="slidenum">
              <a:rPr lang="en-CA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697038" y="690563"/>
            <a:ext cx="3484562" cy="2613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The best-known framework for analyzing competitiveness is Michael Porter’s competitive forces model (Porter, 1985).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E42DA2C-E80A-43A4-A703-01888CB1B32C}" type="slidenum">
              <a:rPr lang="en-CA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697038" y="690563"/>
            <a:ext cx="3484562" cy="2613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The best-known framework for analyzing competitiveness is Michael Porter’s competitive forces model (Porter, 1985).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E42DA2C-E80A-43A4-A703-01888CB1B32C}" type="slidenum">
              <a:rPr lang="en-CA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697038" y="690563"/>
            <a:ext cx="3484562" cy="2613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CA" smtClean="0"/>
              <a:t>Details on slide 24-25</a:t>
            </a: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768198-130F-4EA7-B099-C08CD138F0CA}" type="slidenum">
              <a:rPr lang="en-CA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FE0621-6BAE-444D-AA8B-5B11CE4110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9B81F-C347-4BEF-BFDF-29C42F48304A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770268-E77B-41BA-B48E-0A77BF0F69A4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01B317-6CCF-44A4-B99C-75730E0DA706}" type="datetime1">
              <a:rPr lang="en-US" smtClean="0"/>
              <a:pPr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E8C8AA-CFD0-4FF7-948C-5C76137B0B57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692B48-2303-4100-9B76-06378F243C05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A9841-0811-4DBA-9B3E-FD63D1C04733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9B81F-C347-4BEF-BFDF-29C42F48304A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CC99D-BB0A-4576-BA4E-59A4CEECD078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9B81F-C347-4BEF-BFDF-29C42F48304A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A9841-0811-4DBA-9B3E-FD63D1C04733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F60C15-F0EB-4A3F-9AA6-89BB1FE35CCF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1D0A7D-16E2-4D44-A9C5-45714B8C9B94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E77799-E3A9-4516-B428-D2DCE16620CD}" type="datetime1">
              <a:rPr lang="en-US" smtClean="0"/>
              <a:pPr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70CEE1-8158-40D3-B079-ECBD086504D9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06688B-20E5-4279-9389-143F269CFCDC}" type="datetime1">
              <a:rPr lang="en-US" smtClean="0"/>
              <a:pPr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15C60175-B3AB-4947-93BF-EA282CDD9C17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67544" y="1628800"/>
            <a:ext cx="8229600" cy="46805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8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D3AA9841-0811-4DBA-9B3E-FD63D1C04733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3200" kern="1200">
          <a:solidFill>
            <a:schemeClr val="tx1"/>
          </a:solidFill>
          <a:latin typeface="Franklin Gothic Book" pitchFamily="34" charset="0"/>
          <a:ea typeface="+mn-ea"/>
          <a:cs typeface="Arial" pitchFamily="34" charset="0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800" kern="1200">
          <a:solidFill>
            <a:schemeClr val="tx1"/>
          </a:solidFill>
          <a:latin typeface="Franklin Gothic Book" pitchFamily="34" charset="0"/>
          <a:ea typeface="+mn-ea"/>
          <a:cs typeface="Arial" pitchFamily="34" charset="0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400" kern="1200">
          <a:solidFill>
            <a:schemeClr val="tx1"/>
          </a:solidFill>
          <a:latin typeface="Franklin Gothic Book" pitchFamily="34" charset="0"/>
          <a:ea typeface="+mn-ea"/>
          <a:cs typeface="Arial" pitchFamily="34" charset="0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Franklin Gothic Book" pitchFamily="34" charset="0"/>
          <a:ea typeface="+mn-ea"/>
          <a:cs typeface="Arial" pitchFamily="34" charset="0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1600" kern="1200">
          <a:solidFill>
            <a:schemeClr val="tx1"/>
          </a:solidFill>
          <a:latin typeface="Franklin Gothic Book" pitchFamily="34" charset="0"/>
          <a:ea typeface="+mn-ea"/>
          <a:cs typeface="Arial" pitchFamily="34" charset="0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4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609600" y="2286000"/>
            <a:ext cx="7924800" cy="1066800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4800" dirty="0" smtClean="0"/>
              <a:t>Porter’s Competitive Forces &amp; Value Chain Model</a:t>
            </a:r>
            <a:endParaRPr lang="en-US" sz="6600" dirty="0"/>
          </a:p>
        </p:txBody>
      </p:sp>
      <p:sp>
        <p:nvSpPr>
          <p:cNvPr id="14338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33400" y="4191000"/>
            <a:ext cx="7315200" cy="1676400"/>
          </a:xfrm>
        </p:spPr>
        <p:txBody>
          <a:bodyPr>
            <a:normAutofit/>
          </a:bodyPr>
          <a:lstStyle/>
          <a:p>
            <a:r>
              <a:rPr lang="en-CA" sz="2800" dirty="0" smtClean="0"/>
              <a:t>Business Information Systems – 420-E01</a:t>
            </a:r>
            <a:endParaRPr lang="en-CA" sz="2000" dirty="0" smtClean="0"/>
          </a:p>
          <a:p>
            <a:r>
              <a:rPr lang="en-CA" sz="1800" dirty="0" smtClean="0"/>
              <a:t>Reference: Rainer, Introduction to Information Systems, 2</a:t>
            </a:r>
            <a:r>
              <a:rPr lang="en-CA" sz="1800" baseline="30000" dirty="0" smtClean="0"/>
              <a:t>nd</a:t>
            </a:r>
            <a:r>
              <a:rPr lang="en-CA" sz="1800" dirty="0" smtClean="0"/>
              <a:t> Can. Ed. </a:t>
            </a:r>
            <a:endParaRPr lang="en-CA" sz="2400" dirty="0" smtClean="0"/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67548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Porter’s Value Chain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smtClean="0"/>
              <a:t>Although the Porter competitive forces model is useful for identifying general strategies, organizations use Porter’s value chain model to identify specific activities that can use competitive strategies for greatest impact.</a:t>
            </a:r>
          </a:p>
          <a:p>
            <a:r>
              <a:rPr lang="en-CA" sz="2800" dirty="0" smtClean="0"/>
              <a:t>The value chain model also shows points at which an organization can use IT to achieve competitive advantage.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4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What is a Value Chain?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 value chain is a network of activities that improve the effectiveness (or value) of a good or service.</a:t>
            </a:r>
          </a:p>
          <a:p>
            <a:pPr lvl="1"/>
            <a:r>
              <a:rPr lang="en-CA" dirty="0" smtClean="0"/>
              <a:t>Made up of at least one, and often many business processes.</a:t>
            </a:r>
          </a:p>
          <a:p>
            <a:r>
              <a:rPr lang="en-CA" dirty="0" smtClean="0"/>
              <a:t>The more value a company adds to a good or service in its value chain, the higher the price the company can charge for the final product.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274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Value Chain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/>
              <a:t>Y</a:t>
            </a:r>
            <a:r>
              <a:rPr lang="en-CA" dirty="0" smtClean="0"/>
              <a:t>ou would not be interested in a blob of rubber, but once it has been converted into a tire, the blob of rubber has gained some value.  </a:t>
            </a:r>
          </a:p>
          <a:p>
            <a:r>
              <a:rPr lang="en-CA" dirty="0" smtClean="0"/>
              <a:t>It has even more value once you can buy it in a tire store.  </a:t>
            </a:r>
          </a:p>
          <a:p>
            <a:r>
              <a:rPr lang="en-CA" dirty="0" smtClean="0"/>
              <a:t>It has even more value once a mechanic can install it for you.  </a:t>
            </a:r>
          </a:p>
          <a:p>
            <a:r>
              <a:rPr lang="en-CA" dirty="0" smtClean="0"/>
              <a:t>Each of these steps in the chain are business processes, and each add some value.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935534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Porter’s Value Chain Model</a:t>
            </a:r>
            <a:endParaRPr lang="en-CA" dirty="0"/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CA" dirty="0" smtClean="0"/>
              <a:t>The activities conducted in any organization can be divided into two categories.</a:t>
            </a:r>
          </a:p>
          <a:p>
            <a:pPr lvl="1"/>
            <a:r>
              <a:rPr lang="en-CA" dirty="0" smtClean="0"/>
              <a:t>Primary activities –activities that relate to the production/distribution of the firm’s products &amp; services.  They add value directly to the product.</a:t>
            </a:r>
          </a:p>
          <a:p>
            <a:pPr lvl="2"/>
            <a:r>
              <a:rPr lang="en-CA" dirty="0" smtClean="0"/>
              <a:t>Inbound logistics (inputs), Operations (manufacturing and testing), Outbound logistics (storage and distribution), Marketing and sales, After-sales service</a:t>
            </a:r>
          </a:p>
          <a:p>
            <a:pPr lvl="1"/>
            <a:r>
              <a:rPr lang="en-CA" dirty="0" smtClean="0"/>
              <a:t>Support activities – do not add value directly to the firm’s products or services – they support the primary activities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86862B-918F-4913-9E77-FC3A8D6E69DF}" type="slidenum">
              <a:rPr lang="en-CA"/>
              <a:pPr>
                <a:defRPr/>
              </a:pPr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156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Porter’s Value Chain Model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86862B-918F-4913-9E77-FC3A8D6E69DF}" type="slidenum">
              <a:rPr lang="en-CA"/>
              <a:pPr>
                <a:defRPr/>
              </a:pPr>
              <a:t>14</a:t>
            </a:fld>
            <a:endParaRPr lang="en-CA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 l="20863" t="21021" r="15350" b="9682"/>
          <a:stretch>
            <a:fillRect/>
          </a:stretch>
        </p:blipFill>
        <p:spPr bwMode="auto">
          <a:xfrm>
            <a:off x="381000" y="1524000"/>
            <a:ext cx="7630723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2198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 smtClean="0"/>
              <a:t>Winterborne</a:t>
            </a:r>
            <a:r>
              <a:rPr lang="en-CA" dirty="0" smtClean="0"/>
              <a:t> Bicycles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 smtClean="0"/>
              <a:t>Read the case study.</a:t>
            </a:r>
          </a:p>
          <a:p>
            <a:pPr marL="514350" indent="-514350">
              <a:buAutoNum type="arabicPeriod"/>
            </a:pPr>
            <a:r>
              <a:rPr lang="en-CA" dirty="0" smtClean="0"/>
              <a:t>Identify the value chain involved in obtaining a new bike from </a:t>
            </a:r>
            <a:r>
              <a:rPr lang="en-CA" dirty="0" err="1" smtClean="0"/>
              <a:t>Winterborne</a:t>
            </a:r>
            <a:r>
              <a:rPr lang="en-CA" dirty="0" smtClean="0"/>
              <a:t> Custom Bicycles.</a:t>
            </a:r>
          </a:p>
          <a:p>
            <a:pPr marL="514350" indent="-514350">
              <a:buAutoNum type="arabicPeriod"/>
            </a:pPr>
            <a:r>
              <a:rPr lang="en-CA" dirty="0" smtClean="0"/>
              <a:t>What are the primary activities that create value for the customer when purchasing a new bike?</a:t>
            </a:r>
          </a:p>
          <a:p>
            <a:pPr marL="514350" indent="-514350">
              <a:buAutoNum type="arabicPeriod"/>
            </a:pPr>
            <a:r>
              <a:rPr lang="en-CA" dirty="0" smtClean="0"/>
              <a:t>What information systems could be used to support these primary activities?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232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dirty="0" smtClean="0"/>
              <a:t>Strategies for Competitive Advantage</a:t>
            </a:r>
            <a:endParaRPr lang="en-CA" sz="4000" dirty="0"/>
          </a:p>
        </p:txBody>
      </p:sp>
      <p:sp>
        <p:nvSpPr>
          <p:cNvPr id="727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CA" dirty="0" smtClean="0"/>
              <a:t>Organizations continually try to develop strategies to counter the 5 competitive forces.</a:t>
            </a:r>
            <a:endParaRPr lang="en-US" dirty="0" smtClean="0"/>
          </a:p>
          <a:p>
            <a:pPr lvl="1"/>
            <a:r>
              <a:rPr lang="en-US" dirty="0" smtClean="0"/>
              <a:t>Cost Leadership</a:t>
            </a:r>
          </a:p>
          <a:p>
            <a:pPr lvl="1"/>
            <a:r>
              <a:rPr lang="en-US" dirty="0" smtClean="0"/>
              <a:t>Differentiation</a:t>
            </a:r>
          </a:p>
          <a:p>
            <a:pPr lvl="1"/>
            <a:r>
              <a:rPr lang="en-US" dirty="0" smtClean="0"/>
              <a:t>Innovation</a:t>
            </a:r>
          </a:p>
          <a:p>
            <a:pPr lvl="1"/>
            <a:r>
              <a:rPr lang="en-US" dirty="0" smtClean="0"/>
              <a:t>Operational Effectiveness</a:t>
            </a:r>
          </a:p>
          <a:p>
            <a:pPr lvl="1"/>
            <a:r>
              <a:rPr lang="en-US" dirty="0" smtClean="0"/>
              <a:t>Customer-orientation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127F1-C55E-4DCA-B3D1-AF318F34A018}" type="slidenum">
              <a:rPr lang="en-CA"/>
              <a:pPr>
                <a:defRPr/>
              </a:pPr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341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4000" dirty="0" smtClean="0"/>
              <a:t>Strategies for Competitive Advantage</a:t>
            </a:r>
            <a:endParaRPr lang="en-US" sz="4000" dirty="0"/>
          </a:p>
        </p:txBody>
      </p:sp>
      <p:sp>
        <p:nvSpPr>
          <p:cNvPr id="7475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400" b="1" dirty="0" smtClean="0"/>
              <a:t>Cost Leadership.</a:t>
            </a:r>
            <a:r>
              <a:rPr lang="en-US" sz="2400" dirty="0" smtClean="0"/>
              <a:t> Produce products and/or services at the lowest cost in the industry.</a:t>
            </a:r>
          </a:p>
          <a:p>
            <a:pPr lvl="1"/>
            <a:r>
              <a:rPr lang="en-CA" sz="2000" dirty="0" smtClean="0"/>
              <a:t>Ex: </a:t>
            </a:r>
            <a:r>
              <a:rPr lang="en-CA" sz="2000" dirty="0" err="1" smtClean="0"/>
              <a:t>Walmart’s</a:t>
            </a:r>
            <a:r>
              <a:rPr lang="en-CA" sz="2000" dirty="0" smtClean="0"/>
              <a:t> automatic inventory replenishment system – </a:t>
            </a:r>
            <a:r>
              <a:rPr lang="en-CA" sz="2000" dirty="0" err="1" smtClean="0"/>
              <a:t>Walmart</a:t>
            </a:r>
            <a:r>
              <a:rPr lang="en-CA" sz="2000" dirty="0" smtClean="0"/>
              <a:t> stores use floor space only to sell products and not to store them, reducing inventory costs</a:t>
            </a:r>
            <a:endParaRPr lang="en-US" sz="2400" dirty="0" smtClean="0"/>
          </a:p>
          <a:p>
            <a:pPr eaLnBrk="1" hangingPunct="1"/>
            <a:r>
              <a:rPr lang="en-US" sz="2400" b="1" dirty="0" smtClean="0"/>
              <a:t>Differentiation.</a:t>
            </a:r>
            <a:r>
              <a:rPr lang="en-US" sz="2400" dirty="0" smtClean="0"/>
              <a:t> Offer different products, services or product features.</a:t>
            </a:r>
          </a:p>
          <a:p>
            <a:pPr lvl="1"/>
            <a:r>
              <a:rPr lang="en-CA" sz="2000" dirty="0" smtClean="0"/>
              <a:t>Ex: WestJet has differentiated as a low-cost, short-haul, express airline</a:t>
            </a:r>
            <a:endParaRPr lang="en-US" dirty="0" smtClean="0"/>
          </a:p>
          <a:p>
            <a:pPr eaLnBrk="1" hangingPunct="1"/>
            <a:r>
              <a:rPr lang="en-US" sz="2400" b="1" dirty="0" smtClean="0"/>
              <a:t>Innovation.</a:t>
            </a:r>
            <a:r>
              <a:rPr lang="en-US" sz="2400" dirty="0" smtClean="0"/>
              <a:t> Introduce new products and services, add new features to existing products and services or develop new ways to produce them. </a:t>
            </a:r>
          </a:p>
          <a:p>
            <a:pPr lvl="1"/>
            <a:r>
              <a:rPr lang="en-CA" sz="2000" dirty="0" smtClean="0"/>
              <a:t>Ex: RIMs BlackBerry full QWERTY keyboard</a:t>
            </a:r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CA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A3EB9E-27B0-4715-8B38-8D767AD25CE7}" type="slidenum">
              <a:rPr lang="en-CA"/>
              <a:pPr>
                <a:defRPr/>
              </a:pPr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438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4000" dirty="0" smtClean="0"/>
              <a:t>Strategies for Competitive Advantage</a:t>
            </a:r>
            <a:endParaRPr lang="en-US" sz="4000" dirty="0"/>
          </a:p>
        </p:txBody>
      </p:sp>
      <p:sp>
        <p:nvSpPr>
          <p:cNvPr id="7475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Operational Effectiveness.</a:t>
            </a:r>
            <a:r>
              <a:rPr lang="en-US" sz="2400" dirty="0"/>
              <a:t> Improve the manner in which internal business processes are executed so that a firm performs similar activities better than its rivals.</a:t>
            </a:r>
            <a:endParaRPr lang="en-US" sz="2400" dirty="0" smtClean="0"/>
          </a:p>
          <a:p>
            <a:pPr lvl="1"/>
            <a:r>
              <a:rPr lang="en-CA" sz="2000" dirty="0" smtClean="0"/>
              <a:t>Increase quality, productivity, employee and customer satisfaction, while decreasing time to market</a:t>
            </a:r>
          </a:p>
          <a:p>
            <a:pPr lvl="1"/>
            <a:r>
              <a:rPr lang="en-CA" sz="2000" dirty="0" smtClean="0"/>
              <a:t>Ex. Petro-Canada replaced 150 different corporate intranet sites with one portal, which was centrally managed </a:t>
            </a:r>
            <a:endParaRPr lang="en-US" sz="2400" dirty="0" smtClean="0"/>
          </a:p>
          <a:p>
            <a:r>
              <a:rPr lang="en-US" sz="2400" b="1" dirty="0" smtClean="0"/>
              <a:t>Differentiation.</a:t>
            </a:r>
            <a:r>
              <a:rPr lang="en-US" sz="2400" dirty="0" smtClean="0"/>
              <a:t> </a:t>
            </a:r>
            <a:r>
              <a:rPr lang="en-US" sz="2400" b="1" dirty="0"/>
              <a:t>Customer-orientation.</a:t>
            </a:r>
            <a:r>
              <a:rPr lang="en-US" sz="2400" dirty="0"/>
              <a:t> Concentrate on making customers happy</a:t>
            </a:r>
            <a:r>
              <a:rPr lang="en-US" sz="2400" dirty="0" smtClean="0"/>
              <a:t>.</a:t>
            </a:r>
          </a:p>
          <a:p>
            <a:pPr lvl="1"/>
            <a:r>
              <a:rPr lang="en-CA" sz="2000" dirty="0" smtClean="0"/>
              <a:t>Ex: Web based systems are usually effective for this because they can provide a personalized, one-to-one relationship with each customer.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A3EB9E-27B0-4715-8B38-8D767AD25CE7}" type="slidenum">
              <a:rPr lang="en-CA"/>
              <a:pPr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497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Exercise – </a:t>
            </a:r>
            <a:r>
              <a:rPr lang="en-CA" dirty="0" err="1" smtClean="0"/>
              <a:t>Walmart</a:t>
            </a:r>
            <a:r>
              <a:rPr lang="en-CA" dirty="0" smtClean="0"/>
              <a:t> 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 smtClean="0"/>
              <a:t>Read the case study.</a:t>
            </a:r>
          </a:p>
          <a:p>
            <a:pPr marL="514350" indent="-514350">
              <a:buAutoNum type="arabicPeriod"/>
            </a:pPr>
            <a:r>
              <a:rPr lang="en-CA" dirty="0" smtClean="0"/>
              <a:t>In what ways does IT contribute to growth at </a:t>
            </a:r>
            <a:r>
              <a:rPr lang="en-CA" dirty="0" err="1" smtClean="0"/>
              <a:t>Walmart</a:t>
            </a:r>
            <a:r>
              <a:rPr lang="en-CA" dirty="0" smtClean="0"/>
              <a:t>?</a:t>
            </a:r>
          </a:p>
          <a:p>
            <a:pPr marL="514350" indent="-514350">
              <a:buAutoNum type="arabicPeriod"/>
            </a:pPr>
            <a:r>
              <a:rPr lang="en-CA" dirty="0" smtClean="0"/>
              <a:t>How is </a:t>
            </a:r>
            <a:r>
              <a:rPr lang="en-CA" dirty="0" err="1" smtClean="0"/>
              <a:t>Walmart</a:t>
            </a:r>
            <a:r>
              <a:rPr lang="en-CA" dirty="0" smtClean="0"/>
              <a:t> using IT to share data and information with suppliers?</a:t>
            </a:r>
          </a:p>
          <a:p>
            <a:pPr marL="514350" indent="-514350">
              <a:buAutoNum type="arabicPeriod"/>
            </a:pPr>
            <a:r>
              <a:rPr lang="en-CA" dirty="0" smtClean="0"/>
              <a:t>Why does this lead to lower prices for consumers?</a:t>
            </a:r>
          </a:p>
          <a:p>
            <a:pPr marL="514350" indent="-514350">
              <a:buAutoNum type="arabicPeriod"/>
            </a:pPr>
            <a:r>
              <a:rPr lang="en-CA" dirty="0" smtClean="0"/>
              <a:t>What are </a:t>
            </a:r>
            <a:r>
              <a:rPr lang="en-CA" dirty="0" err="1" smtClean="0"/>
              <a:t>Walmart’s</a:t>
            </a:r>
            <a:r>
              <a:rPr lang="en-CA" dirty="0" smtClean="0"/>
              <a:t> recent IT innovations?</a:t>
            </a:r>
          </a:p>
          <a:p>
            <a:pPr marL="514350" indent="-514350">
              <a:buAutoNum type="arabicPeriod"/>
            </a:pPr>
            <a:r>
              <a:rPr lang="en-CA" dirty="0" smtClean="0"/>
              <a:t>How will these lead to lower costs?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166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Disruptive Technology</a:t>
            </a:r>
            <a:endParaRPr lang="en-US" dirty="0"/>
          </a:p>
        </p:txBody>
      </p:sp>
      <p:sp>
        <p:nvSpPr>
          <p:cNvPr id="8908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sz="2400" dirty="0"/>
              <a:t>A disruptive technology is one that displaces an established technology and shakes up the industry or a ground-breaking product that creates a completely new industry.  </a:t>
            </a:r>
            <a:endParaRPr lang="en-US" sz="2400" dirty="0" smtClean="0"/>
          </a:p>
          <a:p>
            <a:pPr>
              <a:buFontTx/>
              <a:buChar char="•"/>
            </a:pPr>
            <a:r>
              <a:rPr lang="en-CA" sz="2400" u="sng" dirty="0" smtClean="0"/>
              <a:t>Example</a:t>
            </a:r>
            <a:r>
              <a:rPr lang="en-CA" sz="2400" dirty="0" smtClean="0"/>
              <a:t>: how old </a:t>
            </a:r>
            <a:r>
              <a:rPr lang="en-US" sz="2400" dirty="0" smtClean="0"/>
              <a:t>analog camera were replaced by digital cameras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414897"/>
            <a:ext cx="762000" cy="365125"/>
          </a:xfrm>
        </p:spPr>
        <p:txBody>
          <a:bodyPr/>
          <a:lstStyle/>
          <a:p>
            <a:pPr>
              <a:defRPr/>
            </a:pPr>
            <a:fld id="{E147796E-0E7B-4D85-9174-4229C0FA0E5E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2" descr="http://www.reincarnationist.org/wordpress/wp-content/uploads/2007/04/old_camera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3713163"/>
            <a:ext cx="2200382" cy="230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http://d-nexus.com/images/Canon_EOS_30D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57600" y="4008399"/>
            <a:ext cx="1776412" cy="157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http://www.savontv.com/im/nwimages/card-cam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00800" y="4021242"/>
            <a:ext cx="186690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6400800" y="5791200"/>
            <a:ext cx="2209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Gill Sans MT"/>
              </a:rPr>
              <a:t>Innovation</a:t>
            </a:r>
            <a:r>
              <a:rPr lang="en-US" dirty="0">
                <a:latin typeface="Gill Sans MT"/>
              </a:rPr>
              <a:t>: “Credit</a:t>
            </a:r>
          </a:p>
          <a:p>
            <a:r>
              <a:rPr lang="en-US" dirty="0">
                <a:latin typeface="Gill Sans MT"/>
              </a:rPr>
              <a:t> card” digital camera</a:t>
            </a: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642991" y="6016394"/>
            <a:ext cx="2743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latin typeface="Gill Sans MT"/>
              </a:rPr>
              <a:t>Obsolescence</a:t>
            </a:r>
            <a:r>
              <a:rPr lang="en-US" dirty="0">
                <a:latin typeface="Gill Sans MT"/>
              </a:rPr>
              <a:t>: old analog camera</a:t>
            </a:r>
          </a:p>
        </p:txBody>
      </p:sp>
    </p:spTree>
    <p:extLst>
      <p:ext uri="{BB962C8B-B14F-4D97-AF65-F5344CB8AC3E}">
        <p14:creationId xmlns:p14="http://schemas.microsoft.com/office/powerpoint/2010/main" val="319484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Supply Chains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An organization’s supply chain describes the flow of materials, information, money and services from suppliers of raw materials through factories and warehouses to end customers.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8051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8384B1-34B2-4C60-8DCB-5DCFAB9B0BB3}" type="slidenum">
              <a:rPr lang="en-CA"/>
              <a:pPr>
                <a:defRPr/>
              </a:pPr>
              <a:t>4</a:t>
            </a:fld>
            <a:endParaRPr lang="en-CA"/>
          </a:p>
        </p:txBody>
      </p:sp>
      <p:pic>
        <p:nvPicPr>
          <p:cNvPr id="5222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119027"/>
            <a:ext cx="8167688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3128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CA" dirty="0" smtClean="0"/>
              <a:t>Competitive Advantage</a:t>
            </a:r>
            <a:endParaRPr lang="en-CA" dirty="0"/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CA" smtClean="0"/>
              <a:t>A competitive strategy is a statement that identifies a business’s strategies to compete, its goals, and the plans and policies that will be required to carry out those goals. </a:t>
            </a:r>
          </a:p>
          <a:p>
            <a:pPr eaLnBrk="1" hangingPunct="1"/>
            <a:endParaRPr lang="en-CA" smtClean="0"/>
          </a:p>
          <a:p>
            <a:pPr eaLnBrk="1" hangingPunct="1"/>
            <a:r>
              <a:rPr lang="en-CA" smtClean="0"/>
              <a:t>Through its competitive strategy, an organization seeks a </a:t>
            </a:r>
            <a:r>
              <a:rPr lang="en-CA" b="1" smtClean="0"/>
              <a:t>competitive advantage </a:t>
            </a:r>
            <a:r>
              <a:rPr lang="en-CA" smtClean="0"/>
              <a:t>in an industry. That is, it seeks to outperform its competitors in some measure such as cost, quality, or speed. </a:t>
            </a:r>
          </a:p>
          <a:p>
            <a:pPr eaLnBrk="1" hangingPunct="1"/>
            <a:endParaRPr lang="en-CA" smtClean="0"/>
          </a:p>
          <a:p>
            <a:pPr eaLnBrk="1" hangingPunct="1"/>
            <a:r>
              <a:rPr lang="en-CA" smtClean="0"/>
              <a:t>Competitive advantage helps a company control a market and generate larger-than-average profits.</a:t>
            </a:r>
          </a:p>
          <a:p>
            <a:pPr eaLnBrk="1" hangingPunct="1"/>
            <a:endParaRPr lang="en-CA" smtClean="0"/>
          </a:p>
          <a:p>
            <a:pPr eaLnBrk="1" hangingPunct="1"/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547A49-BF9F-4631-988A-BD55F4BCE199}" type="slidenum">
              <a:rPr lang="en-CA"/>
              <a:pPr>
                <a:defRPr/>
              </a:pPr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77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CA" dirty="0" smtClean="0"/>
              <a:t>Porter’s </a:t>
            </a:r>
            <a:r>
              <a:rPr lang="en-CA" dirty="0"/>
              <a:t>C</a:t>
            </a:r>
            <a:r>
              <a:rPr lang="en-CA" dirty="0" smtClean="0"/>
              <a:t>ompetitive </a:t>
            </a:r>
            <a:r>
              <a:rPr lang="en-CA" dirty="0"/>
              <a:t>F</a:t>
            </a:r>
            <a:r>
              <a:rPr lang="en-CA" dirty="0" smtClean="0"/>
              <a:t>orces </a:t>
            </a:r>
            <a:r>
              <a:rPr lang="en-CA" dirty="0"/>
              <a:t>M</a:t>
            </a:r>
            <a:r>
              <a:rPr lang="en-CA" dirty="0" smtClean="0"/>
              <a:t>odel</a:t>
            </a:r>
            <a:endParaRPr lang="en-CA" dirty="0"/>
          </a:p>
        </p:txBody>
      </p:sp>
      <p:pic>
        <p:nvPicPr>
          <p:cNvPr id="62466" name="Picture 6" descr="Porters_5_Forces_Model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8313" y="1791192"/>
            <a:ext cx="8229600" cy="435511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4CB1-565E-47C5-82FC-81279FA16273}" type="slidenum">
              <a:rPr lang="en-CA"/>
              <a:pPr>
                <a:defRPr/>
              </a:pPr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749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Porter’s Competitive Forces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Companies use Porter’s model to develop strategies to increase their competitive edge.</a:t>
            </a:r>
          </a:p>
          <a:p>
            <a:r>
              <a:rPr lang="en-CA" dirty="0" smtClean="0"/>
              <a:t>This model also demonstrates how IT can make a company more competitive.</a:t>
            </a:r>
          </a:p>
          <a:p>
            <a:r>
              <a:rPr lang="en-CA" dirty="0" smtClean="0"/>
              <a:t>5 competitive forces:</a:t>
            </a:r>
          </a:p>
          <a:p>
            <a:pPr lvl="1"/>
            <a:r>
              <a:rPr lang="en-CA" dirty="0" smtClean="0"/>
              <a:t>The threat of entry of new competitors</a:t>
            </a:r>
          </a:p>
          <a:p>
            <a:pPr lvl="1"/>
            <a:r>
              <a:rPr lang="en-CA" dirty="0" smtClean="0"/>
              <a:t>The bargaining power of suppliers</a:t>
            </a:r>
          </a:p>
          <a:p>
            <a:pPr lvl="1"/>
            <a:r>
              <a:rPr lang="en-CA" dirty="0" smtClean="0"/>
              <a:t>The bargaining power of customers</a:t>
            </a:r>
          </a:p>
          <a:p>
            <a:pPr lvl="1"/>
            <a:r>
              <a:rPr lang="en-CA" dirty="0" smtClean="0"/>
              <a:t>The threat of substitute products or services</a:t>
            </a:r>
          </a:p>
          <a:p>
            <a:pPr lvl="1"/>
            <a:r>
              <a:rPr lang="en-CA" dirty="0" smtClean="0"/>
              <a:t>The rivalry among existing firms in the industry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747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Porter’s Competitive Forces</a:t>
            </a:r>
            <a:endParaRPr lang="en-US" dirty="0"/>
          </a:p>
        </p:txBody>
      </p:sp>
      <p:sp>
        <p:nvSpPr>
          <p:cNvPr id="66561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2400" dirty="0" smtClean="0"/>
              <a:t>The </a:t>
            </a:r>
            <a:r>
              <a:rPr lang="en-US" sz="2400" b="1" dirty="0" smtClean="0"/>
              <a:t>bargaining power of buyers </a:t>
            </a:r>
            <a:r>
              <a:rPr lang="en-US" sz="2400" dirty="0" smtClean="0"/>
              <a:t>is </a:t>
            </a:r>
            <a:r>
              <a:rPr lang="en-US" sz="2400" i="1" dirty="0" smtClean="0"/>
              <a:t>high</a:t>
            </a:r>
            <a:r>
              <a:rPr lang="en-US" sz="2400" dirty="0" smtClean="0"/>
              <a:t> when buyers have many choices and </a:t>
            </a:r>
            <a:r>
              <a:rPr lang="en-US" sz="2400" i="1" dirty="0" smtClean="0"/>
              <a:t>low</a:t>
            </a:r>
            <a:r>
              <a:rPr lang="en-US" sz="2400" dirty="0" smtClean="0"/>
              <a:t> when buyers have few choices.</a:t>
            </a:r>
          </a:p>
          <a:p>
            <a:pPr lvl="1"/>
            <a:r>
              <a:rPr lang="en-CA" sz="2000" dirty="0" smtClean="0"/>
              <a:t>Loyalty programs</a:t>
            </a:r>
            <a:endParaRPr lang="en-US" sz="2000" dirty="0" smtClean="0"/>
          </a:p>
          <a:p>
            <a:pPr eaLnBrk="1" hangingPunct="1">
              <a:buFont typeface="Wingdings 2" pitchFamily="18" charset="2"/>
              <a:buNone/>
            </a:pPr>
            <a:endParaRPr lang="en-US" sz="2400" dirty="0" smtClean="0"/>
          </a:p>
          <a:p>
            <a:pPr eaLnBrk="1" hangingPunct="1"/>
            <a:r>
              <a:rPr lang="en-US" sz="2400" dirty="0" smtClean="0"/>
              <a:t>The </a:t>
            </a:r>
            <a:r>
              <a:rPr lang="en-US" sz="2400" b="1" dirty="0" smtClean="0"/>
              <a:t>threat of substitute products or services </a:t>
            </a:r>
            <a:r>
              <a:rPr lang="en-US" sz="2400" dirty="0" smtClean="0"/>
              <a:t>is </a:t>
            </a:r>
            <a:r>
              <a:rPr lang="en-US" sz="2400" i="1" dirty="0" smtClean="0"/>
              <a:t>high</a:t>
            </a:r>
            <a:r>
              <a:rPr lang="en-US" sz="2400" dirty="0" smtClean="0"/>
              <a:t> when there are many substitutes for an organization’s products or services and </a:t>
            </a:r>
            <a:r>
              <a:rPr lang="en-US" sz="2400" i="1" dirty="0" smtClean="0"/>
              <a:t>low</a:t>
            </a:r>
            <a:r>
              <a:rPr lang="en-US" sz="2400" dirty="0" smtClean="0"/>
              <a:t> where there are few substitutes.</a:t>
            </a:r>
          </a:p>
          <a:p>
            <a:pPr eaLnBrk="1" hangingPunct="1">
              <a:buFont typeface="Wingdings 2" pitchFamily="18" charset="2"/>
              <a:buNone/>
            </a:pPr>
            <a:endParaRPr lang="en-US" sz="2400" dirty="0" smtClean="0"/>
          </a:p>
          <a:p>
            <a:pPr eaLnBrk="1" hangingPunct="1">
              <a:spcBef>
                <a:spcPct val="0"/>
              </a:spcBef>
              <a:buClr>
                <a:srgbClr val="72A376"/>
              </a:buClr>
              <a:buFont typeface="Wingdings 2" pitchFamily="18" charset="2"/>
              <a:buChar char=""/>
            </a:pPr>
            <a:r>
              <a:rPr lang="en-US" sz="2400" dirty="0" smtClean="0"/>
              <a:t>The</a:t>
            </a:r>
            <a:r>
              <a:rPr lang="en-US" sz="2400" b="1" dirty="0" smtClean="0"/>
              <a:t> rivalry among firms in an industry </a:t>
            </a:r>
            <a:r>
              <a:rPr lang="en-US" sz="2400" dirty="0" smtClean="0"/>
              <a:t>is </a:t>
            </a:r>
            <a:r>
              <a:rPr lang="en-US" sz="2400" i="1" dirty="0" smtClean="0"/>
              <a:t>high</a:t>
            </a:r>
            <a:r>
              <a:rPr lang="en-US" sz="2400" dirty="0" smtClean="0"/>
              <a:t> when there is fierce competition and </a:t>
            </a:r>
            <a:r>
              <a:rPr lang="en-US" sz="2400" i="1" dirty="0" smtClean="0"/>
              <a:t>low</a:t>
            </a:r>
            <a:r>
              <a:rPr lang="en-US" sz="2400" dirty="0" smtClean="0"/>
              <a:t> when there is not.</a:t>
            </a:r>
          </a:p>
          <a:p>
            <a:pPr eaLnBrk="1" hangingPunct="1">
              <a:spcBef>
                <a:spcPct val="0"/>
              </a:spcBef>
              <a:buClr>
                <a:srgbClr val="929292"/>
              </a:buClr>
              <a:buSzTx/>
              <a:buFont typeface="Wingdings 2" pitchFamily="18" charset="2"/>
              <a:buNone/>
            </a:pPr>
            <a:endParaRPr lang="en-US" sz="2400" dirty="0" smtClean="0"/>
          </a:p>
          <a:p>
            <a:pPr eaLnBrk="1" hangingPunct="1">
              <a:spcBef>
                <a:spcPct val="0"/>
              </a:spcBef>
              <a:buClr>
                <a:srgbClr val="72A376"/>
              </a:buClr>
              <a:buFont typeface="Wingdings 2" pitchFamily="18" charset="2"/>
              <a:buChar char=""/>
            </a:pPr>
            <a:r>
              <a:rPr lang="en-US" sz="2400" dirty="0" smtClean="0"/>
              <a:t> A </a:t>
            </a:r>
            <a:r>
              <a:rPr lang="en-US" sz="2400" b="1" dirty="0" smtClean="0"/>
              <a:t>barrier to entry </a:t>
            </a:r>
            <a:r>
              <a:rPr lang="en-US" sz="2400" dirty="0" smtClean="0"/>
              <a:t>is a product or service feature that customers expect from organizations in a certain industry.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17D0-9E61-415E-B8A5-69B393CE09A7}" type="slidenum">
              <a:rPr lang="en-CA"/>
              <a:pPr>
                <a:defRPr/>
              </a:pPr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769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Porter’s Competitive Forces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 will be using Porter’s Competitive Forces all the way through the course.</a:t>
            </a:r>
          </a:p>
          <a:p>
            <a:r>
              <a:rPr lang="en-CA" dirty="0" smtClean="0"/>
              <a:t>I’ve given you a handout on this topic – read it and study it.</a:t>
            </a:r>
          </a:p>
          <a:p>
            <a:r>
              <a:rPr lang="en-CA" dirty="0" smtClean="0"/>
              <a:t>You will need to know the 5 forces, and how to apply them on the test and final exam.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153886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ndraBlue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SandraBlueTheme</Template>
  <TotalTime>10937</TotalTime>
  <Words>1340</Words>
  <Application>Microsoft Office PowerPoint</Application>
  <PresentationFormat>On-screen Show (4:3)</PresentationFormat>
  <Paragraphs>133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Constantia</vt:lpstr>
      <vt:lpstr>Franklin Gothic Book</vt:lpstr>
      <vt:lpstr>Gill Sans MT</vt:lpstr>
      <vt:lpstr>Wingdings 2</vt:lpstr>
      <vt:lpstr>SandraBlueTheme</vt:lpstr>
      <vt:lpstr>Porter’s Competitive Forces &amp; Value Chain Model</vt:lpstr>
      <vt:lpstr>Disruptive Technology</vt:lpstr>
      <vt:lpstr>Supply Chains</vt:lpstr>
      <vt:lpstr>PowerPoint Presentation</vt:lpstr>
      <vt:lpstr>Competitive Advantage</vt:lpstr>
      <vt:lpstr>Porter’s Competitive Forces Model</vt:lpstr>
      <vt:lpstr>Porter’s Competitive Forces Model</vt:lpstr>
      <vt:lpstr>Porter’s Competitive Forces</vt:lpstr>
      <vt:lpstr>Porter’s Competitive Forces</vt:lpstr>
      <vt:lpstr>Porter’s Value Chain Model</vt:lpstr>
      <vt:lpstr>What is a Value Chain?</vt:lpstr>
      <vt:lpstr>Value Chain Example</vt:lpstr>
      <vt:lpstr>Porter’s Value Chain Model</vt:lpstr>
      <vt:lpstr>Porter’s Value Chain Model</vt:lpstr>
      <vt:lpstr>Winterborne Bicycles</vt:lpstr>
      <vt:lpstr>Strategies for Competitive Advantage</vt:lpstr>
      <vt:lpstr>Strategies for Competitive Advantage</vt:lpstr>
      <vt:lpstr>Strategies for Competitive Advantage</vt:lpstr>
      <vt:lpstr>Exercise – Walmart Case Study</vt:lpstr>
    </vt:vector>
  </TitlesOfParts>
  <Company>Up In The Air Enterprises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Allan McDonald</dc:creator>
  <cp:lastModifiedBy>Philip Dumaresq</cp:lastModifiedBy>
  <cp:revision>147</cp:revision>
  <dcterms:created xsi:type="dcterms:W3CDTF">2007-08-16T02:01:34Z</dcterms:created>
  <dcterms:modified xsi:type="dcterms:W3CDTF">2016-04-10T14:11:03Z</dcterms:modified>
</cp:coreProperties>
</file>