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notesMasterIdLst>
    <p:notesMasterId r:id="rId13"/>
  </p:notesMasterIdLst>
  <p:sldIdLst>
    <p:sldId id="285" r:id="rId2"/>
    <p:sldId id="324" r:id="rId3"/>
    <p:sldId id="336" r:id="rId4"/>
    <p:sldId id="325" r:id="rId5"/>
    <p:sldId id="326" r:id="rId6"/>
    <p:sldId id="337" r:id="rId7"/>
    <p:sldId id="344" r:id="rId8"/>
    <p:sldId id="338" r:id="rId9"/>
    <p:sldId id="346" r:id="rId10"/>
    <p:sldId id="345" r:id="rId11"/>
    <p:sldId id="347" r:id="rId12"/>
  </p:sldIdLst>
  <p:sldSz cx="9144000" cy="6858000" type="screen4x3"/>
  <p:notesSz cx="6858000" cy="91995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81743" autoAdjust="0"/>
  </p:normalViewPr>
  <p:slideViewPr>
    <p:cSldViewPr>
      <p:cViewPr varScale="1">
        <p:scale>
          <a:sx n="56" d="100"/>
          <a:sy n="56" d="100"/>
        </p:scale>
        <p:origin x="15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686" y="-90"/>
      </p:cViewPr>
      <p:guideLst>
        <p:guide orient="horz" pos="289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71081" cy="459353"/>
          </a:xfrm>
          <a:prstGeom prst="rect">
            <a:avLst/>
          </a:prstGeom>
        </p:spPr>
        <p:txBody>
          <a:bodyPr vert="horz" lIns="91713" tIns="45856" rIns="91713" bIns="45856" rtlCol="0"/>
          <a:lstStyle>
            <a:lvl1pPr algn="l">
              <a:defRPr sz="1200"/>
            </a:lvl1pPr>
          </a:lstStyle>
          <a:p>
            <a:pPr>
              <a:defRPr/>
            </a:pPr>
            <a:endParaRPr lang="en-CA"/>
          </a:p>
        </p:txBody>
      </p:sp>
      <p:sp>
        <p:nvSpPr>
          <p:cNvPr id="3" name="Date Placeholder 2"/>
          <p:cNvSpPr>
            <a:spLocks noGrp="1"/>
          </p:cNvSpPr>
          <p:nvPr>
            <p:ph type="dt" idx="1"/>
          </p:nvPr>
        </p:nvSpPr>
        <p:spPr>
          <a:xfrm>
            <a:off x="3885379" y="2"/>
            <a:ext cx="2971081" cy="459353"/>
          </a:xfrm>
          <a:prstGeom prst="rect">
            <a:avLst/>
          </a:prstGeom>
        </p:spPr>
        <p:txBody>
          <a:bodyPr vert="horz" lIns="91713" tIns="45856" rIns="91713" bIns="45856" rtlCol="0"/>
          <a:lstStyle>
            <a:lvl1pPr algn="r">
              <a:defRPr sz="1200"/>
            </a:lvl1pPr>
          </a:lstStyle>
          <a:p>
            <a:pPr>
              <a:defRPr/>
            </a:pPr>
            <a:fld id="{F2B5218A-82F4-4777-883A-6805660EEE83}" type="datetimeFigureOut">
              <a:rPr lang="en-US"/>
              <a:pPr>
                <a:defRPr/>
              </a:pPr>
              <a:t>4/10/2016</a:t>
            </a:fld>
            <a:endParaRPr lang="en-CA"/>
          </a:p>
        </p:txBody>
      </p:sp>
      <p:sp>
        <p:nvSpPr>
          <p:cNvPr id="4" name="Slide Image Placeholder 3"/>
          <p:cNvSpPr>
            <a:spLocks noGrp="1" noRot="1" noChangeAspect="1"/>
          </p:cNvSpPr>
          <p:nvPr>
            <p:ph type="sldImg" idx="2"/>
          </p:nvPr>
        </p:nvSpPr>
        <p:spPr>
          <a:xfrm>
            <a:off x="1696509" y="690563"/>
            <a:ext cx="3485091" cy="2613818"/>
          </a:xfrm>
          <a:prstGeom prst="rect">
            <a:avLst/>
          </a:prstGeom>
          <a:noFill/>
          <a:ln w="12700">
            <a:solidFill>
              <a:prstClr val="black"/>
            </a:solidFill>
          </a:ln>
        </p:spPr>
        <p:txBody>
          <a:bodyPr vert="horz" lIns="91713" tIns="45856" rIns="91713" bIns="45856" rtlCol="0" anchor="ctr"/>
          <a:lstStyle/>
          <a:p>
            <a:pPr lvl="0"/>
            <a:endParaRPr lang="en-CA" noProof="0"/>
          </a:p>
        </p:txBody>
      </p:sp>
      <p:sp>
        <p:nvSpPr>
          <p:cNvPr id="5" name="Notes Placeholder 4"/>
          <p:cNvSpPr>
            <a:spLocks noGrp="1"/>
          </p:cNvSpPr>
          <p:nvPr>
            <p:ph type="body" sz="quarter" idx="3"/>
          </p:nvPr>
        </p:nvSpPr>
        <p:spPr>
          <a:xfrm>
            <a:off x="686110" y="3456782"/>
            <a:ext cx="5485783" cy="5052190"/>
          </a:xfrm>
          <a:prstGeom prst="rect">
            <a:avLst/>
          </a:prstGeom>
        </p:spPr>
        <p:txBody>
          <a:bodyPr vert="horz" lIns="91713" tIns="45856" rIns="91713" bIns="4585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a:p>
        </p:txBody>
      </p:sp>
      <p:sp>
        <p:nvSpPr>
          <p:cNvPr id="6" name="Footer Placeholder 5"/>
          <p:cNvSpPr>
            <a:spLocks noGrp="1"/>
          </p:cNvSpPr>
          <p:nvPr>
            <p:ph type="ftr" sz="quarter" idx="4"/>
          </p:nvPr>
        </p:nvSpPr>
        <p:spPr>
          <a:xfrm>
            <a:off x="1" y="8738648"/>
            <a:ext cx="2971081" cy="459353"/>
          </a:xfrm>
          <a:prstGeom prst="rect">
            <a:avLst/>
          </a:prstGeom>
        </p:spPr>
        <p:txBody>
          <a:bodyPr vert="horz" lIns="91713" tIns="45856" rIns="91713" bIns="45856" rtlCol="0" anchor="b"/>
          <a:lstStyle>
            <a:lvl1pPr algn="l">
              <a:defRPr sz="1200"/>
            </a:lvl1pPr>
          </a:lstStyle>
          <a:p>
            <a:pPr>
              <a:defRPr/>
            </a:pPr>
            <a:endParaRPr lang="en-CA"/>
          </a:p>
        </p:txBody>
      </p:sp>
      <p:sp>
        <p:nvSpPr>
          <p:cNvPr id="7" name="Slide Number Placeholder 6"/>
          <p:cNvSpPr>
            <a:spLocks noGrp="1"/>
          </p:cNvSpPr>
          <p:nvPr>
            <p:ph type="sldNum" sz="quarter" idx="5"/>
          </p:nvPr>
        </p:nvSpPr>
        <p:spPr>
          <a:xfrm>
            <a:off x="3885379" y="8738648"/>
            <a:ext cx="2971081" cy="459353"/>
          </a:xfrm>
          <a:prstGeom prst="rect">
            <a:avLst/>
          </a:prstGeom>
        </p:spPr>
        <p:txBody>
          <a:bodyPr vert="horz" lIns="91713" tIns="45856" rIns="91713" bIns="45856" rtlCol="0" anchor="b"/>
          <a:lstStyle>
            <a:lvl1pPr algn="r">
              <a:defRPr sz="1200"/>
            </a:lvl1pPr>
          </a:lstStyle>
          <a:p>
            <a:pPr>
              <a:defRPr/>
            </a:pPr>
            <a:fld id="{600DABC2-260F-4302-910E-567AAD0AA812}" type="slidenum">
              <a:rPr lang="en-CA"/>
              <a:pPr>
                <a:defRPr/>
              </a:pPr>
              <a:t>‹#›</a:t>
            </a:fld>
            <a:endParaRPr lang="en-CA"/>
          </a:p>
        </p:txBody>
      </p:sp>
    </p:spTree>
    <p:extLst>
      <p:ext uri="{BB962C8B-B14F-4D97-AF65-F5344CB8AC3E}">
        <p14:creationId xmlns:p14="http://schemas.microsoft.com/office/powerpoint/2010/main" val="102986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smtClean="0"/>
              <a:t>Pfeiffer</a:t>
            </a:r>
            <a:r>
              <a:rPr lang="en-CA" baseline="0" dirty="0" smtClean="0"/>
              <a:t> book</a:t>
            </a:r>
            <a:r>
              <a:rPr lang="en-CA" baseline="0" smtClean="0"/>
              <a:t>, Chapter 3-5</a:t>
            </a:r>
            <a:endParaRPr lang="en-CA" dirty="0"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293F43-96DA-4BC8-B069-9D7F4ED59C6E}" type="slidenum">
              <a:rPr lang="en-CA" smtClean="0"/>
              <a:pPr/>
              <a:t>1</a:t>
            </a:fld>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
        <p:nvSpPr>
          <p:cNvPr id="901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F2717E-B324-48DB-B9E6-A31831E8D664}" type="slidenum">
              <a:rPr lang="en-CA"/>
              <a:pPr fontAlgn="base">
                <a:spcBef>
                  <a:spcPct val="0"/>
                </a:spcBef>
                <a:spcAft>
                  <a:spcPct val="0"/>
                </a:spcAft>
                <a:defRPr/>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
        <p:nvSpPr>
          <p:cNvPr id="901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F2717E-B324-48DB-B9E6-A31831E8D664}" type="slidenum">
              <a:rPr lang="en-CA"/>
              <a:pPr fontAlgn="base">
                <a:spcBef>
                  <a:spcPct val="0"/>
                </a:spcBef>
                <a:spcAft>
                  <a:spcPct val="0"/>
                </a:spcAft>
                <a:defRPr/>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21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C298FC-5CDF-4D5F-AC14-D8530380A1DB}" type="slidenum">
              <a:rPr lang="en-CA"/>
              <a:pPr fontAlgn="base">
                <a:spcBef>
                  <a:spcPct val="0"/>
                </a:spcBef>
                <a:spcAft>
                  <a:spcPct val="0"/>
                </a:spcAft>
                <a:defRPr/>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xfrm>
            <a:off x="1697038" y="690563"/>
            <a:ext cx="3484562" cy="2613025"/>
          </a:xfrm>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42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E05626-B31C-480D-BD6B-C8BFC378AAD0}" type="slidenum">
              <a:rPr lang="en-CA"/>
              <a:pPr fontAlgn="base">
                <a:spcBef>
                  <a:spcPct val="0"/>
                </a:spcBef>
                <a:spcAft>
                  <a:spcPct val="0"/>
                </a:spcAft>
                <a:defRPr/>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lstStyle/>
          <a:p>
            <a:r>
              <a:rPr lang="en-US" dirty="0" smtClean="0"/>
              <a:t>Active learning</a:t>
            </a:r>
            <a:r>
              <a:rPr lang="en-US" baseline="0" dirty="0" smtClean="0"/>
              <a:t> exercise to get students to figure out all of the acronyms and </a:t>
            </a:r>
            <a:r>
              <a:rPr lang="en-US" baseline="0" smtClean="0"/>
              <a:t>what they do.</a:t>
            </a:r>
          </a:p>
          <a:p>
            <a:endParaRPr lang="en-US"/>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6</a:t>
            </a:fld>
            <a:endParaRPr lang="en-CA"/>
          </a:p>
        </p:txBody>
      </p:sp>
    </p:spTree>
    <p:extLst>
      <p:ext uri="{BB962C8B-B14F-4D97-AF65-F5344CB8AC3E}">
        <p14:creationId xmlns:p14="http://schemas.microsoft.com/office/powerpoint/2010/main" val="155522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normAutofit fontScale="85000" lnSpcReduction="20000"/>
          </a:bodyPr>
          <a:lstStyle/>
          <a:p>
            <a:pPr lvl="0"/>
            <a:r>
              <a:rPr lang="en-US" sz="1200" i="1" kern="1200" dirty="0" smtClean="0">
                <a:solidFill>
                  <a:schemeClr val="tx1"/>
                </a:solidFill>
                <a:effectLst/>
                <a:latin typeface="+mn-lt"/>
                <a:ea typeface="+mn-ea"/>
                <a:cs typeface="+mn-cs"/>
              </a:rPr>
              <a:t>Describe the role of Pitney Bowes’s IT department. Is the IT department of strategic importance to the company? Support your answer.</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Pitney Bowes</a:t>
            </a:r>
            <a:r>
              <a:rPr lang="en-US" sz="1200" kern="1200" dirty="0" smtClean="0">
                <a:solidFill>
                  <a:schemeClr val="tx1"/>
                </a:solidFill>
                <a:effectLst/>
                <a:latin typeface="+mn-lt"/>
                <a:ea typeface="+mn-ea"/>
                <a:cs typeface="+mn-cs"/>
              </a:rPr>
              <a:t> supports one global IT department, under the responsibility of the company’s CIO. It focuses on both internal and external customers. </a:t>
            </a:r>
          </a:p>
          <a:p>
            <a:r>
              <a:rPr lang="en-US" sz="1200" kern="1200" dirty="0" smtClean="0">
                <a:solidFill>
                  <a:schemeClr val="tx1"/>
                </a:solidFill>
                <a:effectLst/>
                <a:latin typeface="+mn-lt"/>
                <a:ea typeface="+mn-ea"/>
                <a:cs typeface="+mn-cs"/>
              </a:rPr>
              <a:t>Internally, IT is used to provide reliable and efficient services, and to better solve their business problems. </a:t>
            </a:r>
          </a:p>
          <a:p>
            <a:r>
              <a:rPr lang="en-US" sz="1200" kern="1200" dirty="0" smtClean="0">
                <a:solidFill>
                  <a:schemeClr val="tx1"/>
                </a:solidFill>
                <a:effectLst/>
                <a:latin typeface="+mn-lt"/>
                <a:ea typeface="+mn-ea"/>
                <a:cs typeface="+mn-cs"/>
              </a:rPr>
              <a:t>Externally, IT ‘s  role is to offer more value to customers in end-to-end solutions for the critical mail and document processes that drive business.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IT department concentrates on applications such as enterprise resource planning, customer relationship management, mobile capabilities, and greater use of the Web.</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IT department is of strategic importance because they must integrate with major national mail systems and compete with document management companies and other service providers of document messaging/imaging technologies.</a:t>
            </a:r>
          </a:p>
          <a:p>
            <a:r>
              <a:rPr lang="en-US" sz="1200" kern="1200" dirty="0" smtClean="0">
                <a:solidFill>
                  <a:schemeClr val="tx1"/>
                </a:solidFill>
                <a:effectLst/>
                <a:latin typeface="+mn-lt"/>
                <a:ea typeface="+mn-ea"/>
                <a:cs typeface="+mn-cs"/>
              </a:rPr>
              <a:t>Consequently, Pitney Bowes builds a business case to show that a new system will support a current or an emerging business need. So, for a new project to be approved, it must either cut costs or improve service without costing more.</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2.  What is the relationship between Pitney Bowes’s IT department and Wipro? Is Wipro of strategic importance to Pitney Bowes? What is the role of Pitney Bowes’s IT department with regard to Wipro?</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Wipro Technologies is a services partner with whom Pitney Bowes outsources extensively. Wipro handles most of their software application development and maintenance. </a:t>
            </a:r>
          </a:p>
          <a:p>
            <a:r>
              <a:rPr lang="en-US" sz="1200" kern="1200" dirty="0" smtClean="0">
                <a:solidFill>
                  <a:schemeClr val="tx1"/>
                </a:solidFill>
                <a:effectLst/>
                <a:latin typeface="+mn-lt"/>
                <a:ea typeface="+mn-ea"/>
                <a:cs typeface="+mn-cs"/>
              </a:rPr>
              <a:t>The partnership with Wipro has saved PB money, given the company access to a larger pool of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and skills, and provided products of higher quality. Therefore, Wipro is of strategic importance.</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The IT department has 200 employees, plus an additional 427 people who work on Pitney Bowes projects through Wipro Technologies</a:t>
            </a:r>
          </a:p>
          <a:p>
            <a:endParaRPr lang="en-US"/>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8</a:t>
            </a:fld>
            <a:endParaRPr lang="en-CA"/>
          </a:p>
        </p:txBody>
      </p:sp>
    </p:spTree>
    <p:extLst>
      <p:ext uri="{BB962C8B-B14F-4D97-AF65-F5344CB8AC3E}">
        <p14:creationId xmlns:p14="http://schemas.microsoft.com/office/powerpoint/2010/main" val="76211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lstStyle/>
          <a:p>
            <a:r>
              <a:rPr lang="en-CA" dirty="0" smtClean="0"/>
              <a:t>Transport Canada Org Chart</a:t>
            </a:r>
          </a:p>
          <a:p>
            <a:endParaRPr lang="en-CA" dirty="0" smtClean="0"/>
          </a:p>
          <a:p>
            <a:endParaRPr lang="en-CA" baseline="0" dirty="0" smtClean="0"/>
          </a:p>
          <a:p>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10</a:t>
            </a:fld>
            <a:endParaRPr lang="en-CA"/>
          </a:p>
        </p:txBody>
      </p:sp>
    </p:spTree>
    <p:extLst>
      <p:ext uri="{BB962C8B-B14F-4D97-AF65-F5344CB8AC3E}">
        <p14:creationId xmlns:p14="http://schemas.microsoft.com/office/powerpoint/2010/main" val="262827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7038" y="690563"/>
            <a:ext cx="3484562" cy="2613025"/>
          </a:xfrm>
        </p:spPr>
      </p:sp>
      <p:sp>
        <p:nvSpPr>
          <p:cNvPr id="3" name="Notes Placeholder 2"/>
          <p:cNvSpPr>
            <a:spLocks noGrp="1"/>
          </p:cNvSpPr>
          <p:nvPr>
            <p:ph type="body" idx="1"/>
          </p:nvPr>
        </p:nvSpPr>
        <p:spPr/>
        <p:txBody>
          <a:bodyPr/>
          <a:lstStyle/>
          <a:p>
            <a:r>
              <a:rPr lang="en-CA" dirty="0" smtClean="0"/>
              <a:t>Have the students</a:t>
            </a:r>
            <a:r>
              <a:rPr lang="en-CA" baseline="0" dirty="0" smtClean="0"/>
              <a:t> figure out the CS levels of government and their salaries.</a:t>
            </a:r>
            <a:endParaRPr lang="en-US" dirty="0"/>
          </a:p>
        </p:txBody>
      </p:sp>
      <p:sp>
        <p:nvSpPr>
          <p:cNvPr id="4" name="Slide Number Placeholder 3"/>
          <p:cNvSpPr>
            <a:spLocks noGrp="1"/>
          </p:cNvSpPr>
          <p:nvPr>
            <p:ph type="sldNum" sz="quarter" idx="10"/>
          </p:nvPr>
        </p:nvSpPr>
        <p:spPr/>
        <p:txBody>
          <a:bodyPr/>
          <a:lstStyle/>
          <a:p>
            <a:pPr>
              <a:defRPr/>
            </a:pPr>
            <a:fld id="{600DABC2-260F-4302-910E-567AAD0AA812}" type="slidenum">
              <a:rPr lang="en-CA" smtClean="0"/>
              <a:pPr>
                <a:defRPr/>
              </a:pPr>
              <a:t>11</a:t>
            </a:fld>
            <a:endParaRPr lang="en-CA"/>
          </a:p>
        </p:txBody>
      </p:sp>
    </p:spTree>
    <p:extLst>
      <p:ext uri="{BB962C8B-B14F-4D97-AF65-F5344CB8AC3E}">
        <p14:creationId xmlns:p14="http://schemas.microsoft.com/office/powerpoint/2010/main" val="356480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7" name="Slide Number Placeholder 6"/>
          <p:cNvSpPr>
            <a:spLocks noGrp="1"/>
          </p:cNvSpPr>
          <p:nvPr>
            <p:ph type="sldNum" sz="quarter" idx="10"/>
          </p:nvPr>
        </p:nvSpPr>
        <p:spPr/>
        <p:txBody>
          <a:bodyPr/>
          <a:lstStyle/>
          <a:p>
            <a:pPr>
              <a:defRPr/>
            </a:pPr>
            <a:fld id="{9FFE0621-6BAE-444D-AA8B-5B11CE4110B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1A770268-E77B-41BA-B48E-0A77BF0F69A4}"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01B317-6CCF-44A4-B99C-75730E0DA706}" type="datetime1">
              <a:rPr lang="en-US" smtClean="0"/>
              <a:pPr/>
              <a:t>4/10/2016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F8E8C8AA-CFD0-4FF7-948C-5C76137B0B57}"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pPr>
              <a:defRPr/>
            </a:pPr>
            <a:fld id="{E3692B48-2303-4100-9B76-06378F243C05}"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p:txBody>
          <a:bodyPr/>
          <a:lstStyle/>
          <a:p>
            <a:pPr>
              <a:defRPr/>
            </a:pPr>
            <a:fld id="{D3AA9841-0811-4DBA-9B3E-FD63D1C04733}" type="slidenum">
              <a:rPr lang="en-CA" smtClean="0"/>
              <a:pPr>
                <a:defRPr/>
              </a:pPr>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982CC99D-BB0A-4576-BA4E-59A4CEECD078}"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4/10/2016</a:t>
            </a:fld>
            <a:endParaRPr lang="en-US"/>
          </a:p>
        </p:txBody>
      </p:sp>
      <p:sp>
        <p:nvSpPr>
          <p:cNvPr id="8" name="Footer Placeholder 7"/>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9" name="Slide Number Placeholder 8"/>
          <p:cNvSpPr>
            <a:spLocks noGrp="1"/>
          </p:cNvSpPr>
          <p:nvPr>
            <p:ph type="sldNum" sz="quarter" idx="12"/>
          </p:nvPr>
        </p:nvSpPr>
        <p:spPr/>
        <p:txBody>
          <a:bodyPr/>
          <a:lstStyle/>
          <a:p>
            <a:pPr>
              <a:defRPr/>
            </a:pPr>
            <a:fld id="{D3AA9841-0811-4DBA-9B3E-FD63D1C04733}"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pPr>
              <a:defRPr/>
            </a:pPr>
            <a:fld id="{A3F60C15-F0EB-4A3F-9AA6-89BB1FE35CCF}"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C1D0A7D-16E2-4D44-A9C5-45714B8C9B94}"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9E77799-E3A9-4516-B428-D2DCE16620CD}" type="datetime1">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F270CEE1-8158-40D3-B079-ECBD086504D9}"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306688B-20E5-4279-9389-143F269CFCDC}" type="datetime1">
              <a:rPr lang="en-US" smtClean="0"/>
              <a:pPr/>
              <a:t>4/10/2016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a:xfrm>
            <a:off x="8077200" y="6356350"/>
            <a:ext cx="609600" cy="365125"/>
          </a:xfrm>
        </p:spPr>
        <p:txBody>
          <a:bodyPr/>
          <a:lstStyle/>
          <a:p>
            <a:pPr>
              <a:defRPr/>
            </a:pPr>
            <a:fld id="{15C60175-B3AB-4947-93BF-EA282CDD9C17}" type="slidenum">
              <a:rPr lang="en-CA" smtClean="0"/>
              <a:pPr>
                <a:defRPr/>
              </a:pPr>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08688"/>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67544" y="1628800"/>
            <a:ext cx="8229600" cy="46805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800">
                <a:solidFill>
                  <a:schemeClr val="tx2">
                    <a:shade val="90000"/>
                  </a:schemeClr>
                </a:solidFill>
              </a:defRPr>
            </a:lvl1pPr>
          </a:lstStyle>
          <a:p>
            <a:pPr>
              <a:defRPr/>
            </a:pPr>
            <a:fld id="{D3AA9841-0811-4DBA-9B3E-FD63D1C04733}" type="slidenum">
              <a:rPr lang="en-CA" smtClean="0"/>
              <a:pPr>
                <a:defRPr/>
              </a:pPr>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3200" kern="1200">
          <a:solidFill>
            <a:schemeClr val="tx1"/>
          </a:solidFill>
          <a:latin typeface="Franklin Gothic Book"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Franklin Gothic Book"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Franklin Gothic Book"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Franklin Gothic Book"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Franklin Gothic Book"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ctrTitle"/>
            <p:custDataLst>
              <p:tags r:id="rId1"/>
            </p:custDataLst>
          </p:nvPr>
        </p:nvSpPr>
        <p:spPr>
          <a:xfrm>
            <a:off x="609600" y="2286000"/>
            <a:ext cx="7924800" cy="1066800"/>
          </a:xfrm>
        </p:spPr>
        <p:txBody>
          <a:bodyPr>
            <a:noAutofit/>
          </a:bodyPr>
          <a:lstStyle/>
          <a:p>
            <a:pPr algn="ctr">
              <a:defRPr/>
            </a:pPr>
            <a:r>
              <a:rPr lang="en-US" sz="4800" dirty="0" smtClean="0"/>
              <a:t>Business Organization</a:t>
            </a:r>
            <a:endParaRPr lang="en-US" sz="6600" dirty="0"/>
          </a:p>
        </p:txBody>
      </p:sp>
      <p:sp>
        <p:nvSpPr>
          <p:cNvPr id="14338" name="Rectangle 5" descr="Rectangle: Click to edit Master text styles&#10;Second level&#10;Third level&#10;Fourth level&#10;Fifth level"/>
          <p:cNvSpPr>
            <a:spLocks noGrp="1" noChangeArrowheads="1"/>
          </p:cNvSpPr>
          <p:nvPr>
            <p:ph type="subTitle" idx="1"/>
            <p:custDataLst>
              <p:tags r:id="rId2"/>
            </p:custDataLst>
          </p:nvPr>
        </p:nvSpPr>
        <p:spPr>
          <a:xfrm>
            <a:off x="533400" y="4191000"/>
            <a:ext cx="7315200" cy="1676400"/>
          </a:xfrm>
        </p:spPr>
        <p:txBody>
          <a:bodyPr>
            <a:normAutofit/>
          </a:bodyPr>
          <a:lstStyle/>
          <a:p>
            <a:r>
              <a:rPr lang="en-CA" sz="2800" dirty="0" smtClean="0"/>
              <a:t>Business Information Systems – 420-E01</a:t>
            </a:r>
            <a:endParaRPr lang="en-CA" sz="2000" dirty="0" smtClean="0"/>
          </a:p>
          <a:p>
            <a:r>
              <a:rPr lang="en-CA" sz="1800" dirty="0" smtClean="0"/>
              <a:t>Reference: Rainer, Introduction to Information Systems, 2</a:t>
            </a:r>
            <a:r>
              <a:rPr lang="en-CA" sz="1800" baseline="30000" dirty="0" smtClean="0"/>
              <a:t>nd</a:t>
            </a:r>
            <a:r>
              <a:rPr lang="en-CA" sz="1800" dirty="0" smtClean="0"/>
              <a:t> Can. Ed. </a:t>
            </a:r>
            <a:endParaRPr lang="en-CA" sz="2400" dirty="0" smtClean="0"/>
          </a:p>
          <a:p>
            <a:endParaRPr lang="en-CA" sz="2800" dirty="0"/>
          </a:p>
        </p:txBody>
      </p:sp>
    </p:spTree>
    <p:extLst>
      <p:ext uri="{BB962C8B-B14F-4D97-AF65-F5344CB8AC3E}">
        <p14:creationId xmlns:p14="http://schemas.microsoft.com/office/powerpoint/2010/main" val="67548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4754" t="12082" r="15820" b="6672"/>
          <a:stretch/>
        </p:blipFill>
        <p:spPr bwMode="auto">
          <a:xfrm>
            <a:off x="1371600" y="539646"/>
            <a:ext cx="6026046" cy="61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39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Federal Government CS Levels</a:t>
            </a:r>
            <a:endParaRPr lang="en-US" dirty="0"/>
          </a:p>
        </p:txBody>
      </p:sp>
      <p:sp>
        <p:nvSpPr>
          <p:cNvPr id="3" name="Content Placeholder 2"/>
          <p:cNvSpPr>
            <a:spLocks noGrp="1"/>
          </p:cNvSpPr>
          <p:nvPr>
            <p:ph idx="1"/>
          </p:nvPr>
        </p:nvSpPr>
        <p:spPr/>
        <p:txBody>
          <a:bodyPr/>
          <a:lstStyle/>
          <a:p>
            <a:r>
              <a:rPr lang="en-US" dirty="0" smtClean="0"/>
              <a:t>If you work for the Federal Government when you graduate, you would be hired as a “CS1”</a:t>
            </a:r>
          </a:p>
          <a:p>
            <a:endParaRPr lang="en-US" dirty="0"/>
          </a:p>
          <a:p>
            <a:r>
              <a:rPr lang="en-US" dirty="0" smtClean="0"/>
              <a:t>What does CS stand for?</a:t>
            </a:r>
          </a:p>
          <a:p>
            <a:r>
              <a:rPr lang="en-US" dirty="0" smtClean="0"/>
              <a:t>How many CS levels are there?</a:t>
            </a:r>
          </a:p>
          <a:p>
            <a:r>
              <a:rPr lang="en-US" dirty="0" smtClean="0"/>
              <a:t>What is the salary range for a CS1?</a:t>
            </a:r>
            <a:endParaRPr lang="en-US" dirty="0"/>
          </a:p>
        </p:txBody>
      </p:sp>
    </p:spTree>
    <p:extLst>
      <p:ext uri="{BB962C8B-B14F-4D97-AF65-F5344CB8AC3E}">
        <p14:creationId xmlns:p14="http://schemas.microsoft.com/office/powerpoint/2010/main" val="362035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Managing Information Resources</a:t>
            </a:r>
            <a:endParaRPr lang="en-CA" dirty="0"/>
          </a:p>
        </p:txBody>
      </p:sp>
      <p:sp>
        <p:nvSpPr>
          <p:cNvPr id="87042" name="Content Placeholder 2"/>
          <p:cNvSpPr>
            <a:spLocks noGrp="1"/>
          </p:cNvSpPr>
          <p:nvPr>
            <p:ph idx="1"/>
          </p:nvPr>
        </p:nvSpPr>
        <p:spPr/>
        <p:txBody>
          <a:bodyPr/>
          <a:lstStyle/>
          <a:p>
            <a:pPr eaLnBrk="1" hangingPunct="1"/>
            <a:r>
              <a:rPr lang="en-US" sz="2800" dirty="0" smtClean="0"/>
              <a:t>Which IT resources are managed and by whom?</a:t>
            </a:r>
          </a:p>
          <a:p>
            <a:pPr lvl="1" eaLnBrk="1" hangingPunct="1"/>
            <a:r>
              <a:rPr lang="en-US" sz="2400" dirty="0" smtClean="0"/>
              <a:t>During the early 1950s, Information Systems Department (ISD) managed ALL of the only computing resource, the mainframe. </a:t>
            </a:r>
          </a:p>
          <a:p>
            <a:pPr lvl="1" eaLnBrk="1" hangingPunct="1"/>
            <a:r>
              <a:rPr lang="en-US" sz="2400" dirty="0" smtClean="0"/>
              <a:t>Today, computing resources are located through the organization and almost all employees use computers in their work. This system is known as </a:t>
            </a:r>
            <a:r>
              <a:rPr lang="en-US" sz="2400" b="1" i="1" dirty="0" smtClean="0"/>
              <a:t>end user computing</a:t>
            </a:r>
            <a:r>
              <a:rPr lang="en-US" sz="2400" dirty="0" smtClean="0"/>
              <a:t>.</a:t>
            </a:r>
            <a:endParaRPr lang="en-US" sz="3200" dirty="0" smtClean="0"/>
          </a:p>
          <a:p>
            <a:pPr eaLnBrk="1" hangingPunct="1"/>
            <a:endParaRPr lang="en-CA" dirty="0" smtClean="0"/>
          </a:p>
        </p:txBody>
      </p:sp>
      <p:sp>
        <p:nvSpPr>
          <p:cNvPr id="4" name="Slide Number Placeholder 3"/>
          <p:cNvSpPr>
            <a:spLocks noGrp="1"/>
          </p:cNvSpPr>
          <p:nvPr>
            <p:ph type="sldNum" sz="quarter" idx="12"/>
          </p:nvPr>
        </p:nvSpPr>
        <p:spPr/>
        <p:txBody>
          <a:bodyPr/>
          <a:lstStyle/>
          <a:p>
            <a:pPr>
              <a:defRPr/>
            </a:pPr>
            <a:fld id="{9AF50576-F775-4EB4-B256-C877630F7098}" type="slidenum">
              <a:rPr lang="en-CA"/>
              <a:pPr>
                <a:defRPr/>
              </a:pPr>
              <a:t>2</a:t>
            </a:fld>
            <a:endParaRPr lang="en-CA"/>
          </a:p>
        </p:txBody>
      </p:sp>
    </p:spTree>
    <p:extLst>
      <p:ext uri="{BB962C8B-B14F-4D97-AF65-F5344CB8AC3E}">
        <p14:creationId xmlns:p14="http://schemas.microsoft.com/office/powerpoint/2010/main" val="1071093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Managing Information Resources</a:t>
            </a:r>
            <a:endParaRPr lang="en-CA" dirty="0"/>
          </a:p>
        </p:txBody>
      </p:sp>
      <p:sp>
        <p:nvSpPr>
          <p:cNvPr id="87042" name="Content Placeholder 2"/>
          <p:cNvSpPr>
            <a:spLocks noGrp="1"/>
          </p:cNvSpPr>
          <p:nvPr>
            <p:ph idx="1"/>
          </p:nvPr>
        </p:nvSpPr>
        <p:spPr/>
        <p:txBody>
          <a:bodyPr/>
          <a:lstStyle/>
          <a:p>
            <a:pPr eaLnBrk="1" hangingPunct="1"/>
            <a:r>
              <a:rPr lang="en-US" sz="2800" dirty="0" smtClean="0"/>
              <a:t>The role of the IS department</a:t>
            </a:r>
          </a:p>
          <a:p>
            <a:pPr lvl="1" eaLnBrk="1" hangingPunct="1"/>
            <a:r>
              <a:rPr lang="en-US" sz="2400" dirty="0" smtClean="0"/>
              <a:t>The ISD is responsible for corporate-level and shared resources and for using IT to solve end users’ business problems.</a:t>
            </a:r>
          </a:p>
          <a:p>
            <a:pPr lvl="1" eaLnBrk="1" hangingPunct="1"/>
            <a:r>
              <a:rPr lang="en-US" sz="2400" dirty="0" smtClean="0"/>
              <a:t>End users are responsible for their own computing resources and departmental resources.</a:t>
            </a:r>
          </a:p>
          <a:p>
            <a:pPr lvl="1" eaLnBrk="1" hangingPunct="1"/>
            <a:r>
              <a:rPr lang="en-US" sz="2400" dirty="0" smtClean="0"/>
              <a:t>ISD and end users work together as partners to manage the IT resources. </a:t>
            </a:r>
            <a:endParaRPr lang="en-US" dirty="0" smtClean="0"/>
          </a:p>
          <a:p>
            <a:pPr eaLnBrk="1" hangingPunct="1"/>
            <a:endParaRPr lang="en-US" dirty="0" smtClean="0"/>
          </a:p>
          <a:p>
            <a:pPr eaLnBrk="1" hangingPunct="1"/>
            <a:endParaRPr lang="en-CA" dirty="0" smtClean="0"/>
          </a:p>
        </p:txBody>
      </p:sp>
      <p:sp>
        <p:nvSpPr>
          <p:cNvPr id="4" name="Slide Number Placeholder 3"/>
          <p:cNvSpPr>
            <a:spLocks noGrp="1"/>
          </p:cNvSpPr>
          <p:nvPr>
            <p:ph type="sldNum" sz="quarter" idx="12"/>
          </p:nvPr>
        </p:nvSpPr>
        <p:spPr/>
        <p:txBody>
          <a:bodyPr/>
          <a:lstStyle/>
          <a:p>
            <a:pPr>
              <a:defRPr/>
            </a:pPr>
            <a:fld id="{9AF50576-F775-4EB4-B256-C877630F7098}" type="slidenum">
              <a:rPr lang="en-CA"/>
              <a:pPr>
                <a:defRPr/>
              </a:pPr>
              <a:t>3</a:t>
            </a:fld>
            <a:endParaRPr lang="en-CA"/>
          </a:p>
        </p:txBody>
      </p:sp>
    </p:spTree>
    <p:extLst>
      <p:ext uri="{BB962C8B-B14F-4D97-AF65-F5344CB8AC3E}">
        <p14:creationId xmlns:p14="http://schemas.microsoft.com/office/powerpoint/2010/main" val="295649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The Role of the IS Department</a:t>
            </a:r>
            <a:endParaRPr lang="en-CA" dirty="0"/>
          </a:p>
        </p:txBody>
      </p:sp>
      <p:sp>
        <p:nvSpPr>
          <p:cNvPr id="89090" name="Content Placeholder 2"/>
          <p:cNvSpPr>
            <a:spLocks noGrp="1"/>
          </p:cNvSpPr>
          <p:nvPr>
            <p:ph idx="1"/>
          </p:nvPr>
        </p:nvSpPr>
        <p:spPr/>
        <p:txBody>
          <a:bodyPr/>
          <a:lstStyle/>
          <a:p>
            <a:pPr eaLnBrk="1" hangingPunct="1">
              <a:buFont typeface="Wingdings 2" pitchFamily="18" charset="2"/>
              <a:buNone/>
            </a:pPr>
            <a:r>
              <a:rPr lang="en-US" dirty="0" smtClean="0"/>
              <a:t>Traditional Major IS Functions</a:t>
            </a:r>
          </a:p>
          <a:p>
            <a:pPr eaLnBrk="1" hangingPunct="1"/>
            <a:r>
              <a:rPr lang="en-US" sz="2800" dirty="0" smtClean="0"/>
              <a:t>Managing systems development and systems project management</a:t>
            </a:r>
          </a:p>
          <a:p>
            <a:pPr eaLnBrk="1" hangingPunct="1"/>
            <a:r>
              <a:rPr lang="en-US" sz="2800" dirty="0" smtClean="0"/>
              <a:t>Managing computer operations</a:t>
            </a:r>
          </a:p>
          <a:p>
            <a:pPr eaLnBrk="1" hangingPunct="1"/>
            <a:r>
              <a:rPr lang="en-US" sz="2800" dirty="0" smtClean="0"/>
              <a:t>Staffing, training, developing IS skills</a:t>
            </a:r>
          </a:p>
          <a:p>
            <a:pPr eaLnBrk="1" hangingPunct="1"/>
            <a:r>
              <a:rPr lang="en-US" sz="2800" dirty="0" smtClean="0"/>
              <a:t>Providing technical services</a:t>
            </a:r>
          </a:p>
          <a:p>
            <a:pPr eaLnBrk="1" hangingPunct="1"/>
            <a:r>
              <a:rPr lang="en-US" sz="2800" dirty="0" smtClean="0"/>
              <a:t>Infrastructure planning, development, control</a:t>
            </a:r>
            <a:endParaRPr lang="en-US" sz="2000" dirty="0" smtClean="0"/>
          </a:p>
          <a:p>
            <a:pPr eaLnBrk="1" hangingPunct="1"/>
            <a:endParaRPr lang="en-US" sz="2000" dirty="0" smtClean="0"/>
          </a:p>
          <a:p>
            <a:pPr eaLnBrk="1" hangingPunct="1"/>
            <a:endParaRPr lang="en-CA" dirty="0" smtClean="0"/>
          </a:p>
        </p:txBody>
      </p:sp>
      <p:sp>
        <p:nvSpPr>
          <p:cNvPr id="4" name="Slide Number Placeholder 3"/>
          <p:cNvSpPr>
            <a:spLocks noGrp="1"/>
          </p:cNvSpPr>
          <p:nvPr>
            <p:ph type="sldNum" sz="quarter" idx="12"/>
          </p:nvPr>
        </p:nvSpPr>
        <p:spPr/>
        <p:txBody>
          <a:bodyPr/>
          <a:lstStyle/>
          <a:p>
            <a:pPr>
              <a:defRPr/>
            </a:pPr>
            <a:fld id="{1A71081A-6319-4274-A634-F8AFFC3A63FE}" type="slidenum">
              <a:rPr lang="en-CA"/>
              <a:pPr>
                <a:defRPr/>
              </a:pPr>
              <a:t>4</a:t>
            </a:fld>
            <a:endParaRPr lang="en-CA"/>
          </a:p>
        </p:txBody>
      </p:sp>
    </p:spTree>
    <p:extLst>
      <p:ext uri="{BB962C8B-B14F-4D97-AF65-F5344CB8AC3E}">
        <p14:creationId xmlns:p14="http://schemas.microsoft.com/office/powerpoint/2010/main" val="1723284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The Role of the IS Department</a:t>
            </a:r>
            <a:endParaRPr lang="en-US" dirty="0"/>
          </a:p>
        </p:txBody>
      </p:sp>
      <p:sp>
        <p:nvSpPr>
          <p:cNvPr id="91137" name="Content Placeholder 2"/>
          <p:cNvSpPr>
            <a:spLocks noGrp="1"/>
          </p:cNvSpPr>
          <p:nvPr>
            <p:ph idx="1"/>
          </p:nvPr>
        </p:nvSpPr>
        <p:spPr/>
        <p:txBody>
          <a:bodyPr>
            <a:normAutofit fontScale="92500" lnSpcReduction="10000"/>
          </a:bodyPr>
          <a:lstStyle/>
          <a:p>
            <a:pPr eaLnBrk="1" hangingPunct="1">
              <a:buFont typeface="Wingdings 2" pitchFamily="18" charset="2"/>
              <a:buNone/>
            </a:pPr>
            <a:r>
              <a:rPr lang="en-CA" dirty="0" smtClean="0"/>
              <a:t>New (Consultative) IS Functions</a:t>
            </a:r>
          </a:p>
          <a:p>
            <a:pPr eaLnBrk="1" hangingPunct="1"/>
            <a:r>
              <a:rPr lang="en-US" sz="2600" dirty="0" smtClean="0"/>
              <a:t>Initiating and designing strategic information systems</a:t>
            </a:r>
          </a:p>
          <a:p>
            <a:pPr eaLnBrk="1" hangingPunct="1"/>
            <a:r>
              <a:rPr lang="en-US" sz="2600" dirty="0" smtClean="0"/>
              <a:t>Incorporating the Internet and e-commerce into the business</a:t>
            </a:r>
          </a:p>
          <a:p>
            <a:pPr eaLnBrk="1" hangingPunct="1"/>
            <a:r>
              <a:rPr lang="en-US" sz="2600" dirty="0" smtClean="0"/>
              <a:t>Managing system integration</a:t>
            </a:r>
          </a:p>
          <a:p>
            <a:pPr eaLnBrk="1" hangingPunct="1"/>
            <a:r>
              <a:rPr lang="en-US" sz="2600" dirty="0" smtClean="0"/>
              <a:t>Educating non-IS managers about IT</a:t>
            </a:r>
          </a:p>
          <a:p>
            <a:pPr eaLnBrk="1" hangingPunct="1"/>
            <a:r>
              <a:rPr lang="en-US" sz="2600" dirty="0" smtClean="0"/>
              <a:t>Educating IS staff about the business</a:t>
            </a:r>
          </a:p>
          <a:p>
            <a:pPr eaLnBrk="1" hangingPunct="1"/>
            <a:r>
              <a:rPr lang="en-US" sz="2600" dirty="0" smtClean="0"/>
              <a:t>Supporting end-user computing</a:t>
            </a:r>
          </a:p>
          <a:p>
            <a:pPr eaLnBrk="1" hangingPunct="1"/>
            <a:r>
              <a:rPr lang="en-US" sz="2600" dirty="0" smtClean="0"/>
              <a:t>Managing outsourcing</a:t>
            </a:r>
          </a:p>
          <a:p>
            <a:pPr eaLnBrk="1" hangingPunct="1"/>
            <a:r>
              <a:rPr lang="en-US" sz="2600" dirty="0" smtClean="0"/>
              <a:t>Innovate</a:t>
            </a:r>
          </a:p>
          <a:p>
            <a:pPr eaLnBrk="1" hangingPunct="1"/>
            <a:r>
              <a:rPr lang="en-US" sz="2600" dirty="0" smtClean="0"/>
              <a:t>Ally with vendors and IS departments in other organizations</a:t>
            </a:r>
          </a:p>
          <a:p>
            <a:pPr eaLnBrk="1" hangingPunct="1"/>
            <a:endParaRPr lang="en-CA" dirty="0" smtClean="0"/>
          </a:p>
        </p:txBody>
      </p:sp>
      <p:sp>
        <p:nvSpPr>
          <p:cNvPr id="4" name="Slide Number Placeholder 3"/>
          <p:cNvSpPr>
            <a:spLocks noGrp="1"/>
          </p:cNvSpPr>
          <p:nvPr>
            <p:ph type="sldNum" sz="quarter" idx="12"/>
          </p:nvPr>
        </p:nvSpPr>
        <p:spPr/>
        <p:txBody>
          <a:bodyPr/>
          <a:lstStyle/>
          <a:p>
            <a:pPr>
              <a:defRPr/>
            </a:pPr>
            <a:fld id="{B4F3474C-645A-44DC-9BE3-4A14F74722C4}" type="slidenum">
              <a:rPr lang="en-CA"/>
              <a:pPr>
                <a:defRPr/>
              </a:pPr>
              <a:t>5</a:t>
            </a:fld>
            <a:endParaRPr lang="en-CA"/>
          </a:p>
        </p:txBody>
      </p:sp>
    </p:spTree>
    <p:extLst>
      <p:ext uri="{BB962C8B-B14F-4D97-AF65-F5344CB8AC3E}">
        <p14:creationId xmlns:p14="http://schemas.microsoft.com/office/powerpoint/2010/main" val="4079031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Roles in a Private Organization</a:t>
            </a:r>
            <a:endParaRPr lang="en-US" dirty="0"/>
          </a:p>
        </p:txBody>
      </p:sp>
      <p:sp>
        <p:nvSpPr>
          <p:cNvPr id="3" name="Content Placeholder 2"/>
          <p:cNvSpPr>
            <a:spLocks noGrp="1"/>
          </p:cNvSpPr>
          <p:nvPr>
            <p:ph idx="1"/>
          </p:nvPr>
        </p:nvSpPr>
        <p:spPr/>
        <p:txBody>
          <a:bodyPr>
            <a:normAutofit fontScale="92500" lnSpcReduction="10000"/>
          </a:bodyPr>
          <a:lstStyle/>
          <a:p>
            <a:r>
              <a:rPr lang="en-CA" dirty="0" smtClean="0"/>
              <a:t>CEO – Chief Executive Officer</a:t>
            </a:r>
          </a:p>
          <a:p>
            <a:pPr lvl="1"/>
            <a:r>
              <a:rPr lang="en-CA" dirty="0" smtClean="0"/>
              <a:t>Head of the organization</a:t>
            </a:r>
          </a:p>
          <a:p>
            <a:r>
              <a:rPr lang="en-CA" dirty="0" smtClean="0"/>
              <a:t>CFO – Chief Financial Officer</a:t>
            </a:r>
          </a:p>
          <a:p>
            <a:pPr lvl="1"/>
            <a:r>
              <a:rPr lang="en-CA" dirty="0" smtClean="0"/>
              <a:t>Responsible for overseeing all financial aspects of organization</a:t>
            </a:r>
          </a:p>
          <a:p>
            <a:r>
              <a:rPr lang="en-CA" dirty="0" smtClean="0"/>
              <a:t>COO – Chief Operational Officer</a:t>
            </a:r>
          </a:p>
          <a:p>
            <a:pPr lvl="1"/>
            <a:r>
              <a:rPr lang="en-CA" dirty="0" smtClean="0"/>
              <a:t>Responsible for managing day to day operations</a:t>
            </a:r>
          </a:p>
          <a:p>
            <a:r>
              <a:rPr lang="en-CA" dirty="0" smtClean="0"/>
              <a:t>CPO – Chief Privacy Officer</a:t>
            </a:r>
          </a:p>
          <a:p>
            <a:pPr lvl="1"/>
            <a:r>
              <a:rPr lang="en-CA" dirty="0" smtClean="0"/>
              <a:t>Responsible for ensuring the ethical and legal use of information within organization</a:t>
            </a:r>
            <a:endParaRPr lang="en-US" dirty="0"/>
          </a:p>
        </p:txBody>
      </p:sp>
    </p:spTree>
    <p:extLst>
      <p:ext uri="{BB962C8B-B14F-4D97-AF65-F5344CB8AC3E}">
        <p14:creationId xmlns:p14="http://schemas.microsoft.com/office/powerpoint/2010/main" val="243715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Roles in a Private Organization</a:t>
            </a:r>
            <a:endParaRPr lang="en-US" dirty="0"/>
          </a:p>
        </p:txBody>
      </p:sp>
      <p:sp>
        <p:nvSpPr>
          <p:cNvPr id="3" name="Content Placeholder 2"/>
          <p:cNvSpPr>
            <a:spLocks noGrp="1"/>
          </p:cNvSpPr>
          <p:nvPr>
            <p:ph idx="1"/>
          </p:nvPr>
        </p:nvSpPr>
        <p:spPr/>
        <p:txBody>
          <a:bodyPr>
            <a:normAutofit/>
          </a:bodyPr>
          <a:lstStyle/>
          <a:p>
            <a:r>
              <a:rPr lang="en-CA" dirty="0" smtClean="0"/>
              <a:t>CIO </a:t>
            </a:r>
            <a:r>
              <a:rPr lang="en-CA" dirty="0"/>
              <a:t>– Chief Information Officer</a:t>
            </a:r>
          </a:p>
          <a:p>
            <a:pPr lvl="1"/>
            <a:r>
              <a:rPr lang="en-CA" dirty="0"/>
              <a:t>Oversees all users of information systems;  ensures strategic alignment of IS with business goals</a:t>
            </a:r>
          </a:p>
          <a:p>
            <a:r>
              <a:rPr lang="en-CA" dirty="0" smtClean="0"/>
              <a:t>CTO – Chief Technology Officer</a:t>
            </a:r>
          </a:p>
          <a:p>
            <a:pPr lvl="1"/>
            <a:r>
              <a:rPr lang="en-CA" dirty="0" smtClean="0"/>
              <a:t>Ensures availability and reliability of all IT</a:t>
            </a:r>
          </a:p>
          <a:p>
            <a:pPr lvl="1"/>
            <a:r>
              <a:rPr lang="en-CA" dirty="0" smtClean="0"/>
              <a:t>Usually report to CIO</a:t>
            </a:r>
          </a:p>
          <a:p>
            <a:r>
              <a:rPr lang="en-CA" dirty="0" smtClean="0"/>
              <a:t>Sometimes the CIO and CTO titles are used </a:t>
            </a:r>
            <a:r>
              <a:rPr lang="en-CA" dirty="0" err="1" smtClean="0"/>
              <a:t>interchangably</a:t>
            </a:r>
            <a:endParaRPr lang="en-US" dirty="0"/>
          </a:p>
        </p:txBody>
      </p:sp>
    </p:spTree>
    <p:extLst>
      <p:ext uri="{BB962C8B-B14F-4D97-AF65-F5344CB8AC3E}">
        <p14:creationId xmlns:p14="http://schemas.microsoft.com/office/powerpoint/2010/main" val="406202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Review Pitney-Bowes Case Study</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CA" dirty="0" smtClean="0"/>
              <a:t>What is the role of Pitney Bowe’s IT department?</a:t>
            </a:r>
          </a:p>
          <a:p>
            <a:pPr marL="514350" indent="-514350">
              <a:buAutoNum type="arabicPeriod"/>
            </a:pPr>
            <a:r>
              <a:rPr lang="en-CA" dirty="0" smtClean="0"/>
              <a:t>Is the IT department of strategic importance to the company?</a:t>
            </a:r>
          </a:p>
          <a:p>
            <a:pPr marL="514350" indent="-514350">
              <a:buAutoNum type="arabicPeriod"/>
            </a:pPr>
            <a:r>
              <a:rPr lang="en-CA" dirty="0" smtClean="0"/>
              <a:t>What is the relationship between Pitney Bowes’s  IT department and Wipro?</a:t>
            </a:r>
          </a:p>
          <a:p>
            <a:pPr marL="514350" indent="-514350">
              <a:buAutoNum type="arabicPeriod"/>
            </a:pPr>
            <a:r>
              <a:rPr lang="en-CA" dirty="0" smtClean="0"/>
              <a:t>Is Wipro of strategic importance to Pitney Bowes?</a:t>
            </a:r>
          </a:p>
          <a:p>
            <a:pPr marL="514350" indent="-514350">
              <a:buAutoNum type="arabicPeriod"/>
            </a:pPr>
            <a:r>
              <a:rPr lang="en-CA" dirty="0" smtClean="0"/>
              <a:t>What is the role of Pitney Bowes’s IT department with regard to Wipro?</a:t>
            </a:r>
            <a:endParaRPr lang="en-US" dirty="0"/>
          </a:p>
        </p:txBody>
      </p:sp>
    </p:spTree>
    <p:extLst>
      <p:ext uri="{BB962C8B-B14F-4D97-AF65-F5344CB8AC3E}">
        <p14:creationId xmlns:p14="http://schemas.microsoft.com/office/powerpoint/2010/main" val="177751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Roles in the Federal Government</a:t>
            </a:r>
            <a:endParaRPr lang="en-US" dirty="0"/>
          </a:p>
        </p:txBody>
      </p:sp>
      <p:sp>
        <p:nvSpPr>
          <p:cNvPr id="3" name="Content Placeholder 2"/>
          <p:cNvSpPr>
            <a:spLocks noGrp="1"/>
          </p:cNvSpPr>
          <p:nvPr>
            <p:ph idx="1"/>
          </p:nvPr>
        </p:nvSpPr>
        <p:spPr/>
        <p:txBody>
          <a:bodyPr/>
          <a:lstStyle/>
          <a:p>
            <a:r>
              <a:rPr lang="en-CA" dirty="0" smtClean="0"/>
              <a:t>Minister</a:t>
            </a:r>
            <a:endParaRPr lang="en-US" dirty="0" smtClean="0"/>
          </a:p>
          <a:p>
            <a:r>
              <a:rPr lang="en-CA" dirty="0" smtClean="0"/>
              <a:t>Deputy Minister (DM)</a:t>
            </a:r>
          </a:p>
          <a:p>
            <a:r>
              <a:rPr lang="en-CA" dirty="0" smtClean="0"/>
              <a:t>Assistant Deputy Minister (ADM)</a:t>
            </a:r>
          </a:p>
          <a:p>
            <a:r>
              <a:rPr lang="en-CA" dirty="0" smtClean="0"/>
              <a:t>Director General (DG)</a:t>
            </a:r>
          </a:p>
          <a:p>
            <a:r>
              <a:rPr lang="en-CA" dirty="0" smtClean="0"/>
              <a:t>Regional Director General (RDG)</a:t>
            </a:r>
          </a:p>
        </p:txBody>
      </p:sp>
    </p:spTree>
    <p:extLst>
      <p:ext uri="{BB962C8B-B14F-4D97-AF65-F5344CB8AC3E}">
        <p14:creationId xmlns:p14="http://schemas.microsoft.com/office/powerpoint/2010/main" val="2008247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draBlue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SandraBlueTheme</Template>
  <TotalTime>10937</TotalTime>
  <Words>549</Words>
  <Application>Microsoft Office PowerPoint</Application>
  <PresentationFormat>On-screen Show (4:3)</PresentationFormat>
  <Paragraphs>100</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Constantia</vt:lpstr>
      <vt:lpstr>Franklin Gothic Book</vt:lpstr>
      <vt:lpstr>Wingdings 2</vt:lpstr>
      <vt:lpstr>SandraBlueTheme</vt:lpstr>
      <vt:lpstr>Business Organization</vt:lpstr>
      <vt:lpstr>Managing Information Resources</vt:lpstr>
      <vt:lpstr>Managing Information Resources</vt:lpstr>
      <vt:lpstr>The Role of the IS Department</vt:lpstr>
      <vt:lpstr>The Role of the IS Department</vt:lpstr>
      <vt:lpstr>Roles in a Private Organization</vt:lpstr>
      <vt:lpstr>Roles in a Private Organization</vt:lpstr>
      <vt:lpstr>Review Pitney-Bowes Case Study</vt:lpstr>
      <vt:lpstr>Roles in the Federal Government</vt:lpstr>
      <vt:lpstr>PowerPoint Presentation</vt:lpstr>
      <vt:lpstr>Federal Government CS Levels</vt:lpstr>
    </vt:vector>
  </TitlesOfParts>
  <Company>Up In The Air Enterprises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Allan McDonald</dc:creator>
  <cp:lastModifiedBy>Philip Dumaresq</cp:lastModifiedBy>
  <cp:revision>144</cp:revision>
  <dcterms:created xsi:type="dcterms:W3CDTF">2007-08-16T02:01:34Z</dcterms:created>
  <dcterms:modified xsi:type="dcterms:W3CDTF">2016-04-10T14:11:18Z</dcterms:modified>
</cp:coreProperties>
</file>