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3" r:id="rId1"/>
  </p:sldMasterIdLst>
  <p:notesMasterIdLst>
    <p:notesMasterId r:id="rId32"/>
  </p:notesMasterIdLst>
  <p:sldIdLst>
    <p:sldId id="285" r:id="rId2"/>
    <p:sldId id="345" r:id="rId3"/>
    <p:sldId id="339" r:id="rId4"/>
    <p:sldId id="293" r:id="rId5"/>
    <p:sldId id="329" r:id="rId6"/>
    <p:sldId id="328" r:id="rId7"/>
    <p:sldId id="338" r:id="rId8"/>
    <p:sldId id="294" r:id="rId9"/>
    <p:sldId id="341" r:id="rId10"/>
    <p:sldId id="295" r:id="rId11"/>
    <p:sldId id="330" r:id="rId12"/>
    <p:sldId id="334" r:id="rId13"/>
    <p:sldId id="335" r:id="rId14"/>
    <p:sldId id="336" r:id="rId15"/>
    <p:sldId id="337" r:id="rId16"/>
    <p:sldId id="340" r:id="rId17"/>
    <p:sldId id="342" r:id="rId18"/>
    <p:sldId id="344" r:id="rId19"/>
    <p:sldId id="286" r:id="rId20"/>
    <p:sldId id="287" r:id="rId21"/>
    <p:sldId id="297" r:id="rId22"/>
    <p:sldId id="331" r:id="rId23"/>
    <p:sldId id="348" r:id="rId24"/>
    <p:sldId id="298" r:id="rId25"/>
    <p:sldId id="299" r:id="rId26"/>
    <p:sldId id="303" r:id="rId27"/>
    <p:sldId id="343" r:id="rId28"/>
    <p:sldId id="346" r:id="rId29"/>
    <p:sldId id="349" r:id="rId30"/>
    <p:sldId id="347" r:id="rId31"/>
  </p:sldIdLst>
  <p:sldSz cx="9144000" cy="6858000" type="screen4x3"/>
  <p:notesSz cx="6858000" cy="9199563"/>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9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821" autoAdjust="0"/>
    <p:restoredTop sz="81743" autoAdjust="0"/>
  </p:normalViewPr>
  <p:slideViewPr>
    <p:cSldViewPr>
      <p:cViewPr varScale="1">
        <p:scale>
          <a:sx n="56" d="100"/>
          <a:sy n="56" d="100"/>
        </p:scale>
        <p:origin x="1188"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1686" y="-90"/>
      </p:cViewPr>
      <p:guideLst>
        <p:guide orient="horz" pos="289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2971081" cy="459353"/>
          </a:xfrm>
          <a:prstGeom prst="rect">
            <a:avLst/>
          </a:prstGeom>
        </p:spPr>
        <p:txBody>
          <a:bodyPr vert="horz" lIns="91713" tIns="45856" rIns="91713" bIns="45856" rtlCol="0"/>
          <a:lstStyle>
            <a:lvl1pPr algn="l">
              <a:defRPr sz="1200"/>
            </a:lvl1pPr>
          </a:lstStyle>
          <a:p>
            <a:pPr>
              <a:defRPr/>
            </a:pPr>
            <a:endParaRPr lang="en-CA"/>
          </a:p>
        </p:txBody>
      </p:sp>
      <p:sp>
        <p:nvSpPr>
          <p:cNvPr id="3" name="Date Placeholder 2"/>
          <p:cNvSpPr>
            <a:spLocks noGrp="1"/>
          </p:cNvSpPr>
          <p:nvPr>
            <p:ph type="dt" idx="1"/>
          </p:nvPr>
        </p:nvSpPr>
        <p:spPr>
          <a:xfrm>
            <a:off x="3885379" y="2"/>
            <a:ext cx="2971081" cy="459353"/>
          </a:xfrm>
          <a:prstGeom prst="rect">
            <a:avLst/>
          </a:prstGeom>
        </p:spPr>
        <p:txBody>
          <a:bodyPr vert="horz" lIns="91713" tIns="45856" rIns="91713" bIns="45856" rtlCol="0"/>
          <a:lstStyle>
            <a:lvl1pPr algn="r">
              <a:defRPr sz="1200"/>
            </a:lvl1pPr>
          </a:lstStyle>
          <a:p>
            <a:pPr>
              <a:defRPr/>
            </a:pPr>
            <a:fld id="{F2B5218A-82F4-4777-883A-6805660EEE83}" type="datetimeFigureOut">
              <a:rPr lang="en-US"/>
              <a:pPr>
                <a:defRPr/>
              </a:pPr>
              <a:t>4/10/2016</a:t>
            </a:fld>
            <a:endParaRPr lang="en-CA"/>
          </a:p>
        </p:txBody>
      </p:sp>
      <p:sp>
        <p:nvSpPr>
          <p:cNvPr id="4" name="Slide Image Placeholder 3"/>
          <p:cNvSpPr>
            <a:spLocks noGrp="1" noRot="1" noChangeAspect="1"/>
          </p:cNvSpPr>
          <p:nvPr>
            <p:ph type="sldImg" idx="2"/>
          </p:nvPr>
        </p:nvSpPr>
        <p:spPr>
          <a:xfrm>
            <a:off x="1696509" y="690563"/>
            <a:ext cx="3485091" cy="2613818"/>
          </a:xfrm>
          <a:prstGeom prst="rect">
            <a:avLst/>
          </a:prstGeom>
          <a:noFill/>
          <a:ln w="12700">
            <a:solidFill>
              <a:prstClr val="black"/>
            </a:solidFill>
          </a:ln>
        </p:spPr>
        <p:txBody>
          <a:bodyPr vert="horz" lIns="91713" tIns="45856" rIns="91713" bIns="45856" rtlCol="0" anchor="ctr"/>
          <a:lstStyle/>
          <a:p>
            <a:pPr lvl="0"/>
            <a:endParaRPr lang="en-CA" noProof="0"/>
          </a:p>
        </p:txBody>
      </p:sp>
      <p:sp>
        <p:nvSpPr>
          <p:cNvPr id="5" name="Notes Placeholder 4"/>
          <p:cNvSpPr>
            <a:spLocks noGrp="1"/>
          </p:cNvSpPr>
          <p:nvPr>
            <p:ph type="body" sz="quarter" idx="3"/>
          </p:nvPr>
        </p:nvSpPr>
        <p:spPr>
          <a:xfrm>
            <a:off x="686110" y="3456782"/>
            <a:ext cx="5485783" cy="5052190"/>
          </a:xfrm>
          <a:prstGeom prst="rect">
            <a:avLst/>
          </a:prstGeom>
        </p:spPr>
        <p:txBody>
          <a:bodyPr vert="horz" lIns="91713" tIns="45856" rIns="91713" bIns="45856"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CA" noProof="0" dirty="0"/>
          </a:p>
        </p:txBody>
      </p:sp>
      <p:sp>
        <p:nvSpPr>
          <p:cNvPr id="6" name="Footer Placeholder 5"/>
          <p:cNvSpPr>
            <a:spLocks noGrp="1"/>
          </p:cNvSpPr>
          <p:nvPr>
            <p:ph type="ftr" sz="quarter" idx="4"/>
          </p:nvPr>
        </p:nvSpPr>
        <p:spPr>
          <a:xfrm>
            <a:off x="1" y="8738648"/>
            <a:ext cx="2971081" cy="459353"/>
          </a:xfrm>
          <a:prstGeom prst="rect">
            <a:avLst/>
          </a:prstGeom>
        </p:spPr>
        <p:txBody>
          <a:bodyPr vert="horz" lIns="91713" tIns="45856" rIns="91713" bIns="45856" rtlCol="0" anchor="b"/>
          <a:lstStyle>
            <a:lvl1pPr algn="l">
              <a:defRPr sz="1200"/>
            </a:lvl1pPr>
          </a:lstStyle>
          <a:p>
            <a:pPr>
              <a:defRPr/>
            </a:pPr>
            <a:endParaRPr lang="en-CA"/>
          </a:p>
        </p:txBody>
      </p:sp>
      <p:sp>
        <p:nvSpPr>
          <p:cNvPr id="7" name="Slide Number Placeholder 6"/>
          <p:cNvSpPr>
            <a:spLocks noGrp="1"/>
          </p:cNvSpPr>
          <p:nvPr>
            <p:ph type="sldNum" sz="quarter" idx="5"/>
          </p:nvPr>
        </p:nvSpPr>
        <p:spPr>
          <a:xfrm>
            <a:off x="3885379" y="8738648"/>
            <a:ext cx="2971081" cy="459353"/>
          </a:xfrm>
          <a:prstGeom prst="rect">
            <a:avLst/>
          </a:prstGeom>
        </p:spPr>
        <p:txBody>
          <a:bodyPr vert="horz" lIns="91713" tIns="45856" rIns="91713" bIns="45856" rtlCol="0" anchor="b"/>
          <a:lstStyle>
            <a:lvl1pPr algn="r">
              <a:defRPr sz="1200"/>
            </a:lvl1pPr>
          </a:lstStyle>
          <a:p>
            <a:pPr>
              <a:defRPr/>
            </a:pPr>
            <a:fld id="{600DABC2-260F-4302-910E-567AAD0AA812}" type="slidenum">
              <a:rPr lang="en-CA"/>
              <a:pPr>
                <a:defRPr/>
              </a:pPr>
              <a:t>‹#›</a:t>
            </a:fld>
            <a:endParaRPr lang="en-CA"/>
          </a:p>
        </p:txBody>
      </p:sp>
    </p:spTree>
    <p:extLst>
      <p:ext uri="{BB962C8B-B14F-4D97-AF65-F5344CB8AC3E}">
        <p14:creationId xmlns:p14="http://schemas.microsoft.com/office/powerpoint/2010/main" val="10298695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xfrm>
            <a:off x="1697038" y="690563"/>
            <a:ext cx="3484562" cy="2613025"/>
          </a:xfrm>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CA" dirty="0" smtClean="0"/>
              <a:t>Pfeiffer</a:t>
            </a:r>
            <a:r>
              <a:rPr lang="en-CA" baseline="0" dirty="0" smtClean="0"/>
              <a:t> book</a:t>
            </a:r>
            <a:r>
              <a:rPr lang="en-CA" baseline="0" smtClean="0"/>
              <a:t>, Chapter 3-5</a:t>
            </a:r>
            <a:endParaRPr lang="en-CA" dirty="0" smtClean="0"/>
          </a:p>
        </p:txBody>
      </p:sp>
      <p:sp>
        <p:nvSpPr>
          <p:cNvPr id="153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3293F43-96DA-4BC8-B069-9D7F4ED59C6E}" type="slidenum">
              <a:rPr lang="en-CA" smtClean="0"/>
              <a:pPr/>
              <a:t>1</a:t>
            </a:fld>
            <a:endParaRPr lang="en-CA" smtClean="0"/>
          </a:p>
        </p:txBody>
      </p:sp>
    </p:spTree>
    <p:extLst>
      <p:ext uri="{BB962C8B-B14F-4D97-AF65-F5344CB8AC3E}">
        <p14:creationId xmlns:p14="http://schemas.microsoft.com/office/powerpoint/2010/main" val="2006075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00DABC2-260F-4302-910E-567AAD0AA812}" type="slidenum">
              <a:rPr lang="en-CA" smtClean="0"/>
              <a:pPr>
                <a:defRPr/>
              </a:pPr>
              <a:t>12</a:t>
            </a:fld>
            <a:endParaRPr lang="en-CA"/>
          </a:p>
        </p:txBody>
      </p:sp>
    </p:spTree>
    <p:extLst>
      <p:ext uri="{BB962C8B-B14F-4D97-AF65-F5344CB8AC3E}">
        <p14:creationId xmlns:p14="http://schemas.microsoft.com/office/powerpoint/2010/main" val="3523033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Email</a:t>
            </a:r>
          </a:p>
          <a:p>
            <a:r>
              <a:rPr lang="en-US" dirty="0" smtClean="0"/>
              <a:t>Text messages</a:t>
            </a:r>
            <a:r>
              <a:rPr lang="en-US" baseline="0" dirty="0" smtClean="0"/>
              <a:t> </a:t>
            </a:r>
          </a:p>
          <a:p>
            <a:r>
              <a:rPr lang="en-US" baseline="0" dirty="0" smtClean="0"/>
              <a:t>All social media</a:t>
            </a:r>
            <a:endParaRPr lang="en-US" dirty="0"/>
          </a:p>
        </p:txBody>
      </p:sp>
      <p:sp>
        <p:nvSpPr>
          <p:cNvPr id="4" name="Slide Number Placeholder 3"/>
          <p:cNvSpPr>
            <a:spLocks noGrp="1"/>
          </p:cNvSpPr>
          <p:nvPr>
            <p:ph type="sldNum" sz="quarter" idx="10"/>
          </p:nvPr>
        </p:nvSpPr>
        <p:spPr/>
        <p:txBody>
          <a:bodyPr/>
          <a:lstStyle/>
          <a:p>
            <a:pPr>
              <a:defRPr/>
            </a:pPr>
            <a:fld id="{600DABC2-260F-4302-910E-567AAD0AA812}" type="slidenum">
              <a:rPr lang="en-CA" smtClean="0"/>
              <a:pPr>
                <a:defRPr/>
              </a:pPr>
              <a:t>13</a:t>
            </a:fld>
            <a:endParaRPr lang="en-CA"/>
          </a:p>
        </p:txBody>
      </p:sp>
    </p:spTree>
    <p:extLst>
      <p:ext uri="{BB962C8B-B14F-4D97-AF65-F5344CB8AC3E}">
        <p14:creationId xmlns:p14="http://schemas.microsoft.com/office/powerpoint/2010/main" val="3620168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00DABC2-260F-4302-910E-567AAD0AA812}" type="slidenum">
              <a:rPr lang="en-CA" smtClean="0"/>
              <a:pPr>
                <a:defRPr/>
              </a:pPr>
              <a:t>17</a:t>
            </a:fld>
            <a:endParaRPr lang="en-CA"/>
          </a:p>
        </p:txBody>
      </p:sp>
    </p:spTree>
    <p:extLst>
      <p:ext uri="{BB962C8B-B14F-4D97-AF65-F5344CB8AC3E}">
        <p14:creationId xmlns:p14="http://schemas.microsoft.com/office/powerpoint/2010/main" val="2713261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Relate to college</a:t>
            </a:r>
            <a:endParaRPr lang="en-US" dirty="0"/>
          </a:p>
        </p:txBody>
      </p:sp>
      <p:sp>
        <p:nvSpPr>
          <p:cNvPr id="4" name="Slide Number Placeholder 3"/>
          <p:cNvSpPr>
            <a:spLocks noGrp="1"/>
          </p:cNvSpPr>
          <p:nvPr>
            <p:ph type="sldNum" sz="quarter" idx="10"/>
          </p:nvPr>
        </p:nvSpPr>
        <p:spPr/>
        <p:txBody>
          <a:bodyPr/>
          <a:lstStyle/>
          <a:p>
            <a:pPr>
              <a:defRPr/>
            </a:pPr>
            <a:fld id="{600DABC2-260F-4302-910E-567AAD0AA812}" type="slidenum">
              <a:rPr lang="en-CA" smtClean="0"/>
              <a:pPr>
                <a:defRPr/>
              </a:pPr>
              <a:t>18</a:t>
            </a:fld>
            <a:endParaRPr lang="en-CA"/>
          </a:p>
        </p:txBody>
      </p:sp>
    </p:spTree>
    <p:extLst>
      <p:ext uri="{BB962C8B-B14F-4D97-AF65-F5344CB8AC3E}">
        <p14:creationId xmlns:p14="http://schemas.microsoft.com/office/powerpoint/2010/main" val="15539284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7038" y="690563"/>
            <a:ext cx="3484562" cy="2613025"/>
          </a:xfrm>
        </p:spPr>
      </p:sp>
      <p:sp>
        <p:nvSpPr>
          <p:cNvPr id="3" name="Notes Placeholder 2"/>
          <p:cNvSpPr>
            <a:spLocks noGrp="1"/>
          </p:cNvSpPr>
          <p:nvPr>
            <p:ph type="body" idx="1"/>
          </p:nvPr>
        </p:nvSpPr>
        <p:spPr/>
        <p:txBody>
          <a:bodyPr>
            <a:normAutofit fontScale="85000" lnSpcReduction="10000"/>
          </a:bodyPr>
          <a:lstStyle/>
          <a:p>
            <a:r>
              <a:rPr lang="en-CA" sz="1200" i="1" kern="1200" dirty="0" smtClean="0">
                <a:solidFill>
                  <a:schemeClr val="tx1"/>
                </a:solidFill>
                <a:effectLst/>
                <a:latin typeface="+mn-lt"/>
                <a:ea typeface="+mn-ea"/>
                <a:cs typeface="+mn-cs"/>
              </a:rPr>
              <a:t>1. How should default settings on social networking sites such as Facebook be organized; in other words, what type of information should be shared and how?</a:t>
            </a:r>
            <a:endParaRPr lang="en-US" sz="1200" kern="1200" dirty="0" smtClean="0">
              <a:solidFill>
                <a:schemeClr val="tx1"/>
              </a:solidFill>
              <a:effectLst/>
              <a:latin typeface="+mn-lt"/>
              <a:ea typeface="+mn-ea"/>
              <a:cs typeface="+mn-cs"/>
            </a:endParaRPr>
          </a:p>
          <a:p>
            <a:r>
              <a:rPr lang="en-CA"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CA" sz="1200" kern="1200" dirty="0" smtClean="0">
                <a:solidFill>
                  <a:schemeClr val="tx1"/>
                </a:solidFill>
                <a:effectLst/>
                <a:latin typeface="+mn-lt"/>
                <a:ea typeface="+mn-ea"/>
                <a:cs typeface="+mn-cs"/>
              </a:rPr>
              <a:t>Potential suggestions, include:</a:t>
            </a:r>
            <a:endParaRPr lang="en-US" sz="1200" kern="1200" dirty="0" smtClean="0">
              <a:solidFill>
                <a:schemeClr val="tx1"/>
              </a:solidFill>
              <a:effectLst/>
              <a:latin typeface="+mn-lt"/>
              <a:ea typeface="+mn-ea"/>
              <a:cs typeface="+mn-cs"/>
            </a:endParaRPr>
          </a:p>
          <a:p>
            <a:pPr lvl="0"/>
            <a:r>
              <a:rPr lang="en-CA" sz="1200" kern="1200" dirty="0" smtClean="0">
                <a:solidFill>
                  <a:schemeClr val="tx1"/>
                </a:solidFill>
                <a:effectLst/>
                <a:latin typeface="+mn-lt"/>
                <a:ea typeface="+mn-ea"/>
                <a:cs typeface="+mn-cs"/>
              </a:rPr>
              <a:t>Implement different levels of “friendship” selected by the user; the amount and type (sensitivity) of information controlled by corresponding settings</a:t>
            </a:r>
            <a:endParaRPr lang="en-US" sz="1200" kern="1200" dirty="0" smtClean="0">
              <a:solidFill>
                <a:schemeClr val="tx1"/>
              </a:solidFill>
              <a:effectLst/>
              <a:latin typeface="+mn-lt"/>
              <a:ea typeface="+mn-ea"/>
              <a:cs typeface="+mn-cs"/>
            </a:endParaRPr>
          </a:p>
          <a:p>
            <a:pPr lvl="0"/>
            <a:r>
              <a:rPr lang="en-CA" sz="1200" kern="1200" dirty="0" smtClean="0">
                <a:solidFill>
                  <a:schemeClr val="tx1"/>
                </a:solidFill>
                <a:effectLst/>
                <a:latin typeface="+mn-lt"/>
                <a:ea typeface="+mn-ea"/>
                <a:cs typeface="+mn-cs"/>
              </a:rPr>
              <a:t>The lowest level would contain very basic, biographic information that is intrinsically harmless (e.g. name, photo, general interests, etc.)</a:t>
            </a:r>
            <a:endParaRPr lang="en-US" sz="1200" kern="1200" dirty="0" smtClean="0">
              <a:solidFill>
                <a:schemeClr val="tx1"/>
              </a:solidFill>
              <a:effectLst/>
              <a:latin typeface="+mn-lt"/>
              <a:ea typeface="+mn-ea"/>
              <a:cs typeface="+mn-cs"/>
            </a:endParaRPr>
          </a:p>
          <a:p>
            <a:pPr lvl="0"/>
            <a:r>
              <a:rPr lang="en-CA" sz="1200" kern="1200" dirty="0" smtClean="0">
                <a:solidFill>
                  <a:schemeClr val="tx1"/>
                </a:solidFill>
                <a:effectLst/>
                <a:latin typeface="+mn-lt"/>
                <a:ea typeface="+mn-ea"/>
                <a:cs typeface="+mn-cs"/>
              </a:rPr>
              <a:t>Default settings (the lowest level) would automatically apply to new accounts</a:t>
            </a:r>
            <a:endParaRPr lang="en-US" sz="1200" kern="1200" dirty="0" smtClean="0">
              <a:solidFill>
                <a:schemeClr val="tx1"/>
              </a:solidFill>
              <a:effectLst/>
              <a:latin typeface="+mn-lt"/>
              <a:ea typeface="+mn-ea"/>
              <a:cs typeface="+mn-cs"/>
            </a:endParaRPr>
          </a:p>
          <a:p>
            <a:pPr lvl="0"/>
            <a:r>
              <a:rPr lang="en-CA" sz="1200" kern="1200" dirty="0" smtClean="0">
                <a:solidFill>
                  <a:schemeClr val="tx1"/>
                </a:solidFill>
                <a:effectLst/>
                <a:latin typeface="+mn-lt"/>
                <a:ea typeface="+mn-ea"/>
                <a:cs typeface="+mn-cs"/>
              </a:rPr>
              <a:t>Higher levels will contain friends, and more personal bio/information</a:t>
            </a:r>
            <a:endParaRPr lang="en-US" sz="1200" kern="1200" dirty="0" smtClean="0">
              <a:solidFill>
                <a:schemeClr val="tx1"/>
              </a:solidFill>
              <a:effectLst/>
              <a:latin typeface="+mn-lt"/>
              <a:ea typeface="+mn-ea"/>
              <a:cs typeface="+mn-cs"/>
            </a:endParaRPr>
          </a:p>
          <a:p>
            <a:pPr lvl="0"/>
            <a:r>
              <a:rPr lang="en-CA" sz="1200" kern="1200" dirty="0" smtClean="0">
                <a:solidFill>
                  <a:schemeClr val="tx1"/>
                </a:solidFill>
                <a:effectLst/>
                <a:latin typeface="+mn-lt"/>
                <a:ea typeface="+mn-ea"/>
                <a:cs typeface="+mn-cs"/>
              </a:rPr>
              <a:t>Users can explicitly (de)escalate their setting level, and manage their friends list with immediate effect</a:t>
            </a:r>
            <a:endParaRPr lang="en-US" sz="1200" kern="1200" dirty="0" smtClean="0">
              <a:solidFill>
                <a:schemeClr val="tx1"/>
              </a:solidFill>
              <a:effectLst/>
              <a:latin typeface="+mn-lt"/>
              <a:ea typeface="+mn-ea"/>
              <a:cs typeface="+mn-cs"/>
            </a:endParaRPr>
          </a:p>
          <a:p>
            <a:endParaRPr lang="en-CA" dirty="0" smtClean="0"/>
          </a:p>
          <a:p>
            <a:r>
              <a:rPr lang="en-CA" sz="1200" i="1" kern="1200" dirty="0" smtClean="0">
                <a:solidFill>
                  <a:schemeClr val="tx1"/>
                </a:solidFill>
                <a:effectLst/>
                <a:latin typeface="+mn-lt"/>
                <a:ea typeface="+mn-ea"/>
                <a:cs typeface="+mn-cs"/>
              </a:rPr>
              <a:t>2. What type of processes should Facebook have in place to deal with privacy concerns raised by users of the site?</a:t>
            </a:r>
            <a:endParaRPr lang="en-US" sz="1200" kern="1200" dirty="0" smtClean="0">
              <a:solidFill>
                <a:schemeClr val="tx1"/>
              </a:solidFill>
              <a:effectLst/>
              <a:latin typeface="+mn-lt"/>
              <a:ea typeface="+mn-ea"/>
              <a:cs typeface="+mn-cs"/>
            </a:endParaRPr>
          </a:p>
          <a:p>
            <a:r>
              <a:rPr lang="en-CA"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CA" sz="1200" kern="1200" dirty="0" smtClean="0">
                <a:solidFill>
                  <a:schemeClr val="tx1"/>
                </a:solidFill>
                <a:effectLst/>
                <a:latin typeface="+mn-lt"/>
                <a:ea typeface="+mn-ea"/>
                <a:cs typeface="+mn-cs"/>
              </a:rPr>
              <a:t>To deal with the privacy concerns raised by users, Facebook should implement the following processes:</a:t>
            </a:r>
            <a:endParaRPr lang="en-US" sz="1200" kern="1200" dirty="0" smtClean="0">
              <a:solidFill>
                <a:schemeClr val="tx1"/>
              </a:solidFill>
              <a:effectLst/>
              <a:latin typeface="+mn-lt"/>
              <a:ea typeface="+mn-ea"/>
              <a:cs typeface="+mn-cs"/>
            </a:endParaRPr>
          </a:p>
          <a:p>
            <a:pPr lvl="0"/>
            <a:r>
              <a:rPr lang="en-CA" sz="1200" kern="1200" dirty="0" smtClean="0">
                <a:solidFill>
                  <a:schemeClr val="tx1"/>
                </a:solidFill>
                <a:effectLst/>
                <a:latin typeface="+mn-lt"/>
                <a:ea typeface="+mn-ea"/>
                <a:cs typeface="+mn-cs"/>
              </a:rPr>
              <a:t>Implement opt-in versus opt-out policy – i.e. allow users to decide and select the options and services they want</a:t>
            </a:r>
            <a:endParaRPr lang="en-US" sz="1200" kern="1200" dirty="0" smtClean="0">
              <a:solidFill>
                <a:schemeClr val="tx1"/>
              </a:solidFill>
              <a:effectLst/>
              <a:latin typeface="+mn-lt"/>
              <a:ea typeface="+mn-ea"/>
              <a:cs typeface="+mn-cs"/>
            </a:endParaRPr>
          </a:p>
          <a:p>
            <a:pPr lvl="0"/>
            <a:r>
              <a:rPr lang="en-CA" sz="1200" kern="1200" dirty="0" smtClean="0">
                <a:solidFill>
                  <a:schemeClr val="tx1"/>
                </a:solidFill>
                <a:effectLst/>
                <a:latin typeface="+mn-lt"/>
                <a:ea typeface="+mn-ea"/>
                <a:cs typeface="+mn-cs"/>
              </a:rPr>
              <a:t>Refrain from providing user data to others without explicit consent</a:t>
            </a:r>
            <a:endParaRPr lang="en-US" sz="1200" kern="1200" dirty="0" smtClean="0">
              <a:solidFill>
                <a:schemeClr val="tx1"/>
              </a:solidFill>
              <a:effectLst/>
              <a:latin typeface="+mn-lt"/>
              <a:ea typeface="+mn-ea"/>
              <a:cs typeface="+mn-cs"/>
            </a:endParaRPr>
          </a:p>
          <a:p>
            <a:pPr lvl="0"/>
            <a:r>
              <a:rPr lang="en-CA" sz="1200" kern="1200" dirty="0" smtClean="0">
                <a:solidFill>
                  <a:schemeClr val="tx1"/>
                </a:solidFill>
                <a:effectLst/>
                <a:latin typeface="+mn-lt"/>
                <a:ea typeface="+mn-ea"/>
                <a:cs typeface="+mn-cs"/>
              </a:rPr>
              <a:t>Refrain from adding new applications in user account without previous warning/consent (adding new options should be initiated by the user)</a:t>
            </a:r>
            <a:endParaRPr lang="en-US" sz="1200" kern="1200" dirty="0" smtClean="0">
              <a:solidFill>
                <a:schemeClr val="tx1"/>
              </a:solidFill>
              <a:effectLst/>
              <a:latin typeface="+mn-lt"/>
              <a:ea typeface="+mn-ea"/>
              <a:cs typeface="+mn-cs"/>
            </a:endParaRPr>
          </a:p>
          <a:p>
            <a:pPr lvl="0"/>
            <a:r>
              <a:rPr lang="en-CA" sz="1200" kern="1200" dirty="0" smtClean="0">
                <a:solidFill>
                  <a:schemeClr val="tx1"/>
                </a:solidFill>
                <a:effectLst/>
                <a:latin typeface="+mn-lt"/>
                <a:ea typeface="+mn-ea"/>
                <a:cs typeface="+mn-cs"/>
              </a:rPr>
              <a:t>Do not provide user data directly to advertisers, but create “packages” of applications, where advertisers can choose to run their ads </a:t>
            </a:r>
            <a:endParaRPr lang="en-US" sz="1200" kern="1200" dirty="0" smtClean="0">
              <a:solidFill>
                <a:schemeClr val="tx1"/>
              </a:solidFill>
              <a:effectLst/>
              <a:latin typeface="+mn-lt"/>
              <a:ea typeface="+mn-ea"/>
              <a:cs typeface="+mn-cs"/>
            </a:endParaRPr>
          </a:p>
          <a:p>
            <a:pPr lvl="0"/>
            <a:r>
              <a:rPr lang="en-CA" sz="1200" kern="1200" dirty="0" smtClean="0">
                <a:solidFill>
                  <a:schemeClr val="tx1"/>
                </a:solidFill>
                <a:effectLst/>
                <a:latin typeface="+mn-lt"/>
                <a:ea typeface="+mn-ea"/>
                <a:cs typeface="+mn-cs"/>
              </a:rPr>
              <a:t>A simple, straightforward procedure to delete (or modify) an account</a:t>
            </a:r>
            <a:endParaRPr lang="en-US" sz="1200" kern="1200" dirty="0" smtClean="0">
              <a:solidFill>
                <a:schemeClr val="tx1"/>
              </a:solidFill>
              <a:effectLst/>
              <a:latin typeface="+mn-lt"/>
              <a:ea typeface="+mn-ea"/>
              <a:cs typeface="+mn-cs"/>
            </a:endParaRPr>
          </a:p>
          <a:p>
            <a:pPr lvl="0"/>
            <a:r>
              <a:rPr lang="en-CA" sz="1200" kern="1200" dirty="0" smtClean="0">
                <a:solidFill>
                  <a:schemeClr val="tx1"/>
                </a:solidFill>
                <a:effectLst/>
                <a:latin typeface="+mn-lt"/>
                <a:ea typeface="+mn-ea"/>
                <a:cs typeface="+mn-cs"/>
              </a:rPr>
              <a:t>Ensure all user data is completely removed on account deletion</a:t>
            </a:r>
            <a:endParaRPr lang="en-US" sz="1200" kern="1200" dirty="0" smtClean="0">
              <a:solidFill>
                <a:schemeClr val="tx1"/>
              </a:solidFill>
              <a:effectLst/>
              <a:latin typeface="+mn-lt"/>
              <a:ea typeface="+mn-ea"/>
              <a:cs typeface="+mn-cs"/>
            </a:endParaRPr>
          </a:p>
          <a:p>
            <a:pPr lvl="0"/>
            <a:r>
              <a:rPr lang="en-CA" sz="1200" kern="1200" dirty="0" smtClean="0">
                <a:solidFill>
                  <a:schemeClr val="tx1"/>
                </a:solidFill>
                <a:effectLst/>
                <a:latin typeface="+mn-lt"/>
                <a:ea typeface="+mn-ea"/>
                <a:cs typeface="+mn-cs"/>
              </a:rPr>
              <a:t>The accounts of deceased users should be handled with sensitivity and privacy in mind (in conjunction with next-of-kin, who should notify Facebook)</a:t>
            </a:r>
            <a:endParaRPr lang="en-US" sz="1200" kern="1200" dirty="0" smtClean="0">
              <a:solidFill>
                <a:schemeClr val="tx1"/>
              </a:solidFill>
              <a:effectLst/>
              <a:latin typeface="+mn-lt"/>
              <a:ea typeface="+mn-ea"/>
              <a:cs typeface="+mn-cs"/>
            </a:endParaRPr>
          </a:p>
          <a:p>
            <a:r>
              <a:rPr lang="en-CA"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600DABC2-260F-4302-910E-567AAD0AA812}" type="slidenum">
              <a:rPr lang="en-CA" smtClean="0"/>
              <a:pPr>
                <a:defRPr/>
              </a:pPr>
              <a:t>20</a:t>
            </a:fld>
            <a:endParaRPr lang="en-CA"/>
          </a:p>
        </p:txBody>
      </p:sp>
    </p:spTree>
    <p:extLst>
      <p:ext uri="{BB962C8B-B14F-4D97-AF65-F5344CB8AC3E}">
        <p14:creationId xmlns:p14="http://schemas.microsoft.com/office/powerpoint/2010/main" val="696838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7038" y="690563"/>
            <a:ext cx="3484562" cy="2613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00DABC2-260F-4302-910E-567AAD0AA812}" type="slidenum">
              <a:rPr lang="en-CA" smtClean="0"/>
              <a:pPr>
                <a:defRPr/>
              </a:pPr>
              <a:t>22</a:t>
            </a:fld>
            <a:endParaRPr lang="en-CA"/>
          </a:p>
        </p:txBody>
      </p:sp>
    </p:spTree>
    <p:extLst>
      <p:ext uri="{BB962C8B-B14F-4D97-AF65-F5344CB8AC3E}">
        <p14:creationId xmlns:p14="http://schemas.microsoft.com/office/powerpoint/2010/main" val="4208595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7038" y="690563"/>
            <a:ext cx="3484562" cy="2613025"/>
          </a:xfrm>
        </p:spPr>
      </p:sp>
      <p:sp>
        <p:nvSpPr>
          <p:cNvPr id="3" name="Notes Placeholder 2"/>
          <p:cNvSpPr>
            <a:spLocks noGrp="1"/>
          </p:cNvSpPr>
          <p:nvPr>
            <p:ph type="body" idx="1"/>
          </p:nvPr>
        </p:nvSpPr>
        <p:spPr/>
        <p:txBody>
          <a:bodyPr>
            <a:normAutofit fontScale="47500" lnSpcReduction="20000"/>
          </a:bodyPr>
          <a:lstStyle/>
          <a:p>
            <a:r>
              <a:rPr lang="en-US" dirty="0" smtClean="0"/>
              <a:t>Ever watch “Persons of Interest”? Or any crime</a:t>
            </a:r>
            <a:r>
              <a:rPr lang="en-US" baseline="0" dirty="0" smtClean="0"/>
              <a:t> show showing surveillance and tracking.</a:t>
            </a:r>
          </a:p>
          <a:p>
            <a:r>
              <a:rPr lang="en-US" baseline="0" dirty="0" smtClean="0"/>
              <a:t>Cops are now becoming equipped with cameras.</a:t>
            </a:r>
          </a:p>
          <a:p>
            <a:r>
              <a:rPr lang="en-US" dirty="0" smtClean="0"/>
              <a:t>https://www.torontopolice.on.ca/bodyworncameras/</a:t>
            </a:r>
          </a:p>
          <a:p>
            <a:r>
              <a:rPr lang="en-US" dirty="0" smtClean="0"/>
              <a:t>http://www.cbc.ca/news/canada/toronto/police-poll-cameras-1.3432508</a:t>
            </a:r>
          </a:p>
          <a:p>
            <a:r>
              <a:rPr lang="en-US" dirty="0" smtClean="0"/>
              <a:t>https://www.priv.gc.ca/information/pub/gd_bwc_201502_e.pdf</a:t>
            </a:r>
          </a:p>
          <a:p>
            <a:r>
              <a:rPr lang="en-US" sz="1200" kern="1200" dirty="0" smtClean="0">
                <a:solidFill>
                  <a:schemeClr val="tx1"/>
                </a:solidFill>
                <a:effectLst/>
                <a:latin typeface="+mn-lt"/>
                <a:ea typeface="+mn-ea"/>
                <a:cs typeface="+mn-cs"/>
              </a:rPr>
              <a:t>Generally speaking, t</a:t>
            </a:r>
          </a:p>
          <a:p>
            <a:r>
              <a:rPr lang="en-US" sz="1200" kern="1200" dirty="0" smtClean="0">
                <a:solidFill>
                  <a:schemeClr val="tx1"/>
                </a:solidFill>
                <a:effectLst/>
                <a:latin typeface="+mn-lt"/>
                <a:ea typeface="+mn-ea"/>
                <a:cs typeface="+mn-cs"/>
              </a:rPr>
              <a:t>he aim of </a:t>
            </a:r>
          </a:p>
          <a:p>
            <a:r>
              <a:rPr lang="en-US" sz="1200" kern="1200" dirty="0" smtClean="0">
                <a:solidFill>
                  <a:schemeClr val="tx1"/>
                </a:solidFill>
                <a:effectLst/>
                <a:latin typeface="+mn-lt"/>
                <a:ea typeface="+mn-ea"/>
                <a:cs typeface="+mn-cs"/>
              </a:rPr>
              <a:t>a BWC program</a:t>
            </a:r>
          </a:p>
          <a:p>
            <a:r>
              <a:rPr lang="en-US" sz="1200" kern="1200" dirty="0" smtClean="0">
                <a:solidFill>
                  <a:schemeClr val="tx1"/>
                </a:solidFill>
                <a:effectLst/>
                <a:latin typeface="+mn-lt"/>
                <a:ea typeface="+mn-ea"/>
                <a:cs typeface="+mn-cs"/>
              </a:rPr>
              <a:t>is to record </a:t>
            </a:r>
          </a:p>
          <a:p>
            <a:r>
              <a:rPr lang="en-US" sz="1200" kern="1200" dirty="0" smtClean="0">
                <a:solidFill>
                  <a:schemeClr val="tx1"/>
                </a:solidFill>
                <a:effectLst/>
                <a:latin typeface="+mn-lt"/>
                <a:ea typeface="+mn-ea"/>
                <a:cs typeface="+mn-cs"/>
              </a:rPr>
              <a:t>law enforcement</a:t>
            </a:r>
          </a:p>
          <a:p>
            <a:r>
              <a:rPr lang="en-US" sz="1200" kern="1200" dirty="0" smtClean="0">
                <a:solidFill>
                  <a:schemeClr val="tx1"/>
                </a:solidFill>
                <a:effectLst/>
                <a:latin typeface="+mn-lt"/>
                <a:ea typeface="+mn-ea"/>
                <a:cs typeface="+mn-cs"/>
              </a:rPr>
              <a:t>officers’ </a:t>
            </a:r>
          </a:p>
          <a:p>
            <a:r>
              <a:rPr lang="en-US" sz="1200" kern="1200" dirty="0" smtClean="0">
                <a:solidFill>
                  <a:schemeClr val="tx1"/>
                </a:solidFill>
                <a:effectLst/>
                <a:latin typeface="+mn-lt"/>
                <a:ea typeface="+mn-ea"/>
                <a:cs typeface="+mn-cs"/>
              </a:rPr>
              <a:t>interactions with </a:t>
            </a:r>
          </a:p>
          <a:p>
            <a:r>
              <a:rPr lang="en-US" sz="1200" kern="1200" dirty="0" smtClean="0">
                <a:solidFill>
                  <a:schemeClr val="tx1"/>
                </a:solidFill>
                <a:effectLst/>
                <a:latin typeface="+mn-lt"/>
                <a:ea typeface="+mn-ea"/>
                <a:cs typeface="+mn-cs"/>
              </a:rPr>
              <a:t>the public</a:t>
            </a:r>
          </a:p>
          <a:p>
            <a:r>
              <a:rPr lang="en-US" sz="1200" kern="1200" dirty="0" smtClean="0">
                <a:solidFill>
                  <a:schemeClr val="tx1"/>
                </a:solidFill>
                <a:effectLst/>
                <a:latin typeface="+mn-lt"/>
                <a:ea typeface="+mn-ea"/>
                <a:cs typeface="+mn-cs"/>
              </a:rPr>
              <a:t>in the course of their duties</a:t>
            </a:r>
          </a:p>
          <a:p>
            <a:r>
              <a:rPr lang="en-US" sz="1200" kern="1200" dirty="0" smtClean="0">
                <a:solidFill>
                  <a:schemeClr val="tx1"/>
                </a:solidFill>
                <a:effectLst/>
                <a:latin typeface="+mn-lt"/>
                <a:ea typeface="+mn-ea"/>
                <a:cs typeface="+mn-cs"/>
              </a:rPr>
              <a:t>. BWCs are generally used for collecting </a:t>
            </a:r>
          </a:p>
          <a:p>
            <a:r>
              <a:rPr lang="en-US" sz="1200" kern="1200" dirty="0" smtClean="0">
                <a:solidFill>
                  <a:schemeClr val="tx1"/>
                </a:solidFill>
                <a:effectLst/>
                <a:latin typeface="+mn-lt"/>
                <a:ea typeface="+mn-ea"/>
                <a:cs typeface="+mn-cs"/>
              </a:rPr>
              <a:t>evidence</a:t>
            </a:r>
          </a:p>
          <a:p>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and </a:t>
            </a:r>
          </a:p>
          <a:p>
            <a:r>
              <a:rPr lang="en-US" sz="1200" kern="1200" dirty="0" smtClean="0">
                <a:solidFill>
                  <a:schemeClr val="tx1"/>
                </a:solidFill>
                <a:effectLst/>
                <a:latin typeface="+mn-lt"/>
                <a:ea typeface="+mn-ea"/>
                <a:cs typeface="+mn-cs"/>
              </a:rPr>
              <a:t>protecting officers against </a:t>
            </a:r>
          </a:p>
          <a:p>
            <a:r>
              <a:rPr lang="en-US" sz="1200" kern="1200" dirty="0" smtClean="0">
                <a:solidFill>
                  <a:schemeClr val="tx1"/>
                </a:solidFill>
                <a:effectLst/>
                <a:latin typeface="+mn-lt"/>
                <a:ea typeface="+mn-ea"/>
                <a:cs typeface="+mn-cs"/>
              </a:rPr>
              <a:t>unfounded </a:t>
            </a:r>
          </a:p>
          <a:p>
            <a:r>
              <a:rPr lang="en-US" sz="1200" kern="1200" dirty="0" smtClean="0">
                <a:solidFill>
                  <a:schemeClr val="tx1"/>
                </a:solidFill>
                <a:effectLst/>
                <a:latin typeface="+mn-lt"/>
                <a:ea typeface="+mn-ea"/>
                <a:cs typeface="+mn-cs"/>
              </a:rPr>
              <a:t>allegations of misconduct</a:t>
            </a:r>
          </a:p>
          <a:p>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Another </a:t>
            </a:r>
          </a:p>
          <a:p>
            <a:r>
              <a:rPr lang="en-US" sz="1200" kern="1200" dirty="0" smtClean="0">
                <a:solidFill>
                  <a:schemeClr val="tx1"/>
                </a:solidFill>
                <a:effectLst/>
                <a:latin typeface="+mn-lt"/>
                <a:ea typeface="+mn-ea"/>
                <a:cs typeface="+mn-cs"/>
              </a:rPr>
              <a:t>significant argument for BWCs is </a:t>
            </a:r>
          </a:p>
          <a:p>
            <a:r>
              <a:rPr lang="en-US" sz="1200" kern="1200" dirty="0" smtClean="0">
                <a:solidFill>
                  <a:schemeClr val="tx1"/>
                </a:solidFill>
                <a:effectLst/>
                <a:latin typeface="+mn-lt"/>
                <a:ea typeface="+mn-ea"/>
                <a:cs typeface="+mn-cs"/>
              </a:rPr>
              <a:t>enhancing officer accountability</a:t>
            </a:r>
          </a:p>
          <a:p>
            <a:r>
              <a:rPr lang="en-US" sz="1200" kern="1200" dirty="0" smtClean="0">
                <a:solidFill>
                  <a:schemeClr val="tx1"/>
                </a:solidFill>
                <a:effectLst/>
                <a:latin typeface="+mn-lt"/>
                <a:ea typeface="+mn-ea"/>
                <a:cs typeface="+mn-cs"/>
              </a:rPr>
              <a:t>and professionalism</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Given </a:t>
            </a:r>
          </a:p>
          <a:p>
            <a:r>
              <a:rPr lang="en-US" sz="1200" kern="1200" dirty="0" err="1" smtClean="0">
                <a:solidFill>
                  <a:schemeClr val="tx1"/>
                </a:solidFill>
                <a:effectLst/>
                <a:latin typeface="+mn-lt"/>
                <a:ea typeface="+mn-ea"/>
                <a:cs typeface="+mn-cs"/>
              </a:rPr>
              <a:t>th</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is</a:t>
            </a:r>
          </a:p>
          <a:p>
            <a:r>
              <a:rPr lang="en-US" sz="1200" kern="1200" dirty="0" smtClean="0">
                <a:solidFill>
                  <a:schemeClr val="tx1"/>
                </a:solidFill>
                <a:effectLst/>
                <a:latin typeface="+mn-lt"/>
                <a:ea typeface="+mn-ea"/>
                <a:cs typeface="+mn-cs"/>
              </a:rPr>
              <a:t>context</a:t>
            </a:r>
          </a:p>
          <a:p>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and the </a:t>
            </a:r>
          </a:p>
          <a:p>
            <a:r>
              <a:rPr lang="en-US" sz="1200" kern="1200" dirty="0" smtClean="0">
                <a:solidFill>
                  <a:schemeClr val="tx1"/>
                </a:solidFill>
                <a:effectLst/>
                <a:latin typeface="+mn-lt"/>
                <a:ea typeface="+mn-ea"/>
                <a:cs typeface="+mn-cs"/>
              </a:rPr>
              <a:t>increasing </a:t>
            </a:r>
          </a:p>
          <a:p>
            <a:r>
              <a:rPr lang="en-US" sz="1200" kern="1200" dirty="0" smtClean="0">
                <a:solidFill>
                  <a:schemeClr val="tx1"/>
                </a:solidFill>
                <a:effectLst/>
                <a:latin typeface="+mn-lt"/>
                <a:ea typeface="+mn-ea"/>
                <a:cs typeface="+mn-cs"/>
              </a:rPr>
              <a:t>quality of recordings</a:t>
            </a:r>
          </a:p>
          <a:p>
            <a:r>
              <a:rPr lang="en-US" sz="1200" kern="1200" dirty="0" smtClean="0">
                <a:solidFill>
                  <a:schemeClr val="tx1"/>
                </a:solidFill>
                <a:effectLst/>
                <a:latin typeface="+mn-lt"/>
                <a:ea typeface="+mn-ea"/>
                <a:cs typeface="+mn-cs"/>
              </a:rPr>
              <a:t>and sensitivity of microphone</a:t>
            </a:r>
          </a:p>
          <a:p>
            <a:r>
              <a:rPr lang="en-US" sz="1200" kern="1200" dirty="0" smtClean="0">
                <a:solidFill>
                  <a:schemeClr val="tx1"/>
                </a:solidFill>
                <a:effectLst/>
                <a:latin typeface="+mn-lt"/>
                <a:ea typeface="+mn-ea"/>
                <a:cs typeface="+mn-cs"/>
              </a:rPr>
              <a: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images </a:t>
            </a:r>
          </a:p>
          <a:p>
            <a:r>
              <a:rPr lang="en-US" sz="1200" kern="1200" dirty="0" smtClean="0">
                <a:solidFill>
                  <a:schemeClr val="tx1"/>
                </a:solidFill>
                <a:effectLst/>
                <a:latin typeface="+mn-lt"/>
                <a:ea typeface="+mn-ea"/>
                <a:cs typeface="+mn-cs"/>
              </a:rPr>
              <a:t>and sound captured by BWCs </a:t>
            </a:r>
          </a:p>
          <a:p>
            <a:r>
              <a:rPr lang="en-US" sz="1200" kern="1200" dirty="0" smtClean="0">
                <a:solidFill>
                  <a:schemeClr val="tx1"/>
                </a:solidFill>
                <a:effectLst/>
                <a:latin typeface="+mn-lt"/>
                <a:ea typeface="+mn-ea"/>
                <a:cs typeface="+mn-cs"/>
              </a:rPr>
              <a:t>for the most part </a:t>
            </a:r>
          </a:p>
          <a:p>
            <a:r>
              <a:rPr lang="en-US" sz="1200" kern="1200" dirty="0" smtClean="0">
                <a:solidFill>
                  <a:schemeClr val="tx1"/>
                </a:solidFill>
                <a:effectLst/>
                <a:latin typeface="+mn-lt"/>
                <a:ea typeface="+mn-ea"/>
                <a:cs typeface="+mn-cs"/>
              </a:rPr>
              <a:t>will be </a:t>
            </a:r>
          </a:p>
          <a:p>
            <a:r>
              <a:rPr lang="en-US" sz="1200" kern="1200" dirty="0" smtClean="0">
                <a:solidFill>
                  <a:schemeClr val="tx1"/>
                </a:solidFill>
                <a:effectLst/>
                <a:latin typeface="+mn-lt"/>
                <a:ea typeface="+mn-ea"/>
                <a:cs typeface="+mn-cs"/>
              </a:rPr>
              <a:t>about identifiable individuals. The </a:t>
            </a:r>
          </a:p>
          <a:p>
            <a:r>
              <a:rPr lang="en-US" sz="1200" kern="1200" dirty="0" smtClean="0">
                <a:solidFill>
                  <a:schemeClr val="tx1"/>
                </a:solidFill>
                <a:effectLst/>
                <a:latin typeface="+mn-lt"/>
                <a:ea typeface="+mn-ea"/>
                <a:cs typeface="+mn-cs"/>
              </a:rPr>
              <a:t>recordings will thus be considered to contain personal information and will be subject to </a:t>
            </a:r>
          </a:p>
          <a:p>
            <a:r>
              <a:rPr lang="en-US" sz="1200" kern="1200" dirty="0" smtClean="0">
                <a:solidFill>
                  <a:schemeClr val="tx1"/>
                </a:solidFill>
                <a:effectLst/>
                <a:latin typeface="+mn-lt"/>
                <a:ea typeface="+mn-ea"/>
                <a:cs typeface="+mn-cs"/>
              </a:rPr>
              <a:t>Canada’s </a:t>
            </a:r>
          </a:p>
          <a:p>
            <a:r>
              <a:rPr lang="en-US" sz="1200" kern="1200" dirty="0" smtClean="0">
                <a:solidFill>
                  <a:schemeClr val="tx1"/>
                </a:solidFill>
                <a:effectLst/>
                <a:latin typeface="+mn-lt"/>
                <a:ea typeface="+mn-ea"/>
                <a:cs typeface="+mn-cs"/>
              </a:rPr>
              <a:t>personal information protection statutes</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600DABC2-260F-4302-910E-567AAD0AA812}" type="slidenum">
              <a:rPr lang="en-CA" smtClean="0"/>
              <a:pPr>
                <a:defRPr/>
              </a:pPr>
              <a:t>23</a:t>
            </a:fld>
            <a:endParaRPr lang="en-CA"/>
          </a:p>
        </p:txBody>
      </p:sp>
    </p:spTree>
    <p:extLst>
      <p:ext uri="{BB962C8B-B14F-4D97-AF65-F5344CB8AC3E}">
        <p14:creationId xmlns:p14="http://schemas.microsoft.com/office/powerpoint/2010/main" val="27055838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xfrm>
            <a:off x="1697038" y="690563"/>
            <a:ext cx="3484562" cy="2613025"/>
          </a:xfrm>
          <a:noFill/>
          <a:ln>
            <a:solidFill>
              <a:srgbClr val="000000"/>
            </a:solidFill>
            <a:miter lim="800000"/>
            <a:headEnd/>
            <a:tailEnd/>
          </a:ln>
        </p:spPr>
      </p:sp>
      <p:sp>
        <p:nvSpPr>
          <p:cNvPr id="3277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CA" dirty="0" smtClean="0"/>
          </a:p>
        </p:txBody>
      </p:sp>
      <p:sp>
        <p:nvSpPr>
          <p:cNvPr id="3277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0D059DF-AD33-4326-867C-B0AC9FDFE404}" type="slidenum">
              <a:rPr lang="en-CA"/>
              <a:pPr fontAlgn="base">
                <a:spcBef>
                  <a:spcPct val="0"/>
                </a:spcBef>
                <a:spcAft>
                  <a:spcPct val="0"/>
                </a:spcAft>
              </a:pPr>
              <a:t>25</a:t>
            </a:fld>
            <a:endParaRPr lang="en-CA"/>
          </a:p>
        </p:txBody>
      </p:sp>
    </p:spTree>
    <p:extLst>
      <p:ext uri="{BB962C8B-B14F-4D97-AF65-F5344CB8AC3E}">
        <p14:creationId xmlns:p14="http://schemas.microsoft.com/office/powerpoint/2010/main" val="13442437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https://en.wikipedia.org/wiki/Personal_Information_Protection_and_Electronic_Documents_Act</a:t>
            </a:r>
          </a:p>
          <a:p>
            <a:r>
              <a:rPr lang="en-US" b="1" dirty="0" smtClean="0"/>
              <a:t>Personal Information Protection and Electronic Documents Act</a:t>
            </a:r>
            <a:r>
              <a:rPr lang="en-US" dirty="0" smtClean="0"/>
              <a:t> (</a:t>
            </a:r>
            <a:r>
              <a:rPr lang="en-US" b="1" dirty="0" smtClean="0"/>
              <a:t>PIPEDA</a:t>
            </a:r>
            <a:r>
              <a:rPr lang="en-US" dirty="0" smtClean="0"/>
              <a:t> or the </a:t>
            </a:r>
            <a:r>
              <a:rPr lang="en-US" b="1" dirty="0" smtClean="0"/>
              <a:t>PIPED Act</a:t>
            </a:r>
            <a:r>
              <a:rPr lang="en-US" dirty="0" smtClean="0"/>
              <a:t>)</a:t>
            </a:r>
          </a:p>
          <a:p>
            <a:endParaRPr lang="en-US" dirty="0"/>
          </a:p>
        </p:txBody>
      </p:sp>
      <p:sp>
        <p:nvSpPr>
          <p:cNvPr id="4" name="Slide Number Placeholder 3"/>
          <p:cNvSpPr>
            <a:spLocks noGrp="1"/>
          </p:cNvSpPr>
          <p:nvPr>
            <p:ph type="sldNum" sz="quarter" idx="10"/>
          </p:nvPr>
        </p:nvSpPr>
        <p:spPr/>
        <p:txBody>
          <a:bodyPr/>
          <a:lstStyle/>
          <a:p>
            <a:pPr>
              <a:defRPr/>
            </a:pPr>
            <a:fld id="{600DABC2-260F-4302-910E-567AAD0AA812}" type="slidenum">
              <a:rPr lang="en-CA" smtClean="0"/>
              <a:pPr>
                <a:defRPr/>
              </a:pPr>
              <a:t>27</a:t>
            </a:fld>
            <a:endParaRPr lang="en-CA"/>
          </a:p>
        </p:txBody>
      </p:sp>
    </p:spTree>
    <p:extLst>
      <p:ext uri="{BB962C8B-B14F-4D97-AF65-F5344CB8AC3E}">
        <p14:creationId xmlns:p14="http://schemas.microsoft.com/office/powerpoint/2010/main" val="33770802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Cut</a:t>
            </a:r>
            <a:r>
              <a:rPr lang="en-US" baseline="0" dirty="0" smtClean="0"/>
              <a:t> &amp; Paste</a:t>
            </a:r>
          </a:p>
          <a:p>
            <a:endParaRPr lang="en-US" baseline="0" dirty="0" smtClean="0"/>
          </a:p>
          <a:p>
            <a:r>
              <a:rPr lang="en-US" baseline="0" dirty="0" smtClean="0"/>
              <a:t>McGill’s </a:t>
            </a:r>
            <a:r>
              <a:rPr lang="en-US" baseline="0" smtClean="0"/>
              <a:t>cheating detectors</a:t>
            </a:r>
          </a:p>
          <a:p>
            <a:endParaRPr lang="en-US"/>
          </a:p>
        </p:txBody>
      </p:sp>
      <p:sp>
        <p:nvSpPr>
          <p:cNvPr id="4" name="Slide Number Placeholder 3"/>
          <p:cNvSpPr>
            <a:spLocks noGrp="1"/>
          </p:cNvSpPr>
          <p:nvPr>
            <p:ph type="sldNum" sz="quarter" idx="10"/>
          </p:nvPr>
        </p:nvSpPr>
        <p:spPr/>
        <p:txBody>
          <a:bodyPr/>
          <a:lstStyle/>
          <a:p>
            <a:pPr>
              <a:defRPr/>
            </a:pPr>
            <a:fld id="{600DABC2-260F-4302-910E-567AAD0AA812}" type="slidenum">
              <a:rPr lang="en-CA" smtClean="0"/>
              <a:pPr>
                <a:defRPr/>
              </a:pPr>
              <a:t>30</a:t>
            </a:fld>
            <a:endParaRPr lang="en-CA"/>
          </a:p>
        </p:txBody>
      </p:sp>
    </p:spTree>
    <p:extLst>
      <p:ext uri="{BB962C8B-B14F-4D97-AF65-F5344CB8AC3E}">
        <p14:creationId xmlns:p14="http://schemas.microsoft.com/office/powerpoint/2010/main" val="868179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The Personal Information Protection and Electronic Documents Act (</a:t>
            </a:r>
            <a:r>
              <a:rPr lang="en-US" b="1" dirty="0" smtClean="0">
                <a:effectLst/>
              </a:rPr>
              <a:t>PIPEDA</a:t>
            </a:r>
            <a:r>
              <a:rPr lang="en-US" dirty="0" smtClean="0">
                <a:effectLst/>
              </a:rPr>
              <a:t> or the PIPED Act) is a Canadian law relating to data privacy. It governs how private sector organizations collect, use and disclose personal information in the course of commercial business.</a:t>
            </a:r>
          </a:p>
          <a:p>
            <a:endParaRPr lang="en-US" dirty="0"/>
          </a:p>
        </p:txBody>
      </p:sp>
      <p:sp>
        <p:nvSpPr>
          <p:cNvPr id="4" name="Slide Number Placeholder 3"/>
          <p:cNvSpPr>
            <a:spLocks noGrp="1"/>
          </p:cNvSpPr>
          <p:nvPr>
            <p:ph type="sldNum" sz="quarter" idx="10"/>
          </p:nvPr>
        </p:nvSpPr>
        <p:spPr/>
        <p:txBody>
          <a:bodyPr/>
          <a:lstStyle/>
          <a:p>
            <a:pPr>
              <a:defRPr/>
            </a:pPr>
            <a:fld id="{600DABC2-260F-4302-910E-567AAD0AA812}" type="slidenum">
              <a:rPr lang="en-CA" smtClean="0"/>
              <a:pPr>
                <a:defRPr/>
              </a:pPr>
              <a:t>2</a:t>
            </a:fld>
            <a:endParaRPr lang="en-CA"/>
          </a:p>
        </p:txBody>
      </p:sp>
    </p:spTree>
    <p:extLst>
      <p:ext uri="{BB962C8B-B14F-4D97-AF65-F5344CB8AC3E}">
        <p14:creationId xmlns:p14="http://schemas.microsoft.com/office/powerpoint/2010/main" val="194344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7038" y="690563"/>
            <a:ext cx="3484562" cy="2613025"/>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using personal knowledge for an unfair advantage, </a:t>
            </a:r>
          </a:p>
          <a:p>
            <a:pPr marL="171450" indent="-171450">
              <a:buFontTx/>
              <a:buChar char="-"/>
            </a:pPr>
            <a:r>
              <a:rPr lang="en-US" sz="1200" kern="1200" dirty="0" smtClean="0">
                <a:solidFill>
                  <a:schemeClr val="tx1"/>
                </a:solidFill>
                <a:effectLst/>
                <a:latin typeface="+mn-lt"/>
                <a:ea typeface="+mn-ea"/>
                <a:cs typeface="+mn-cs"/>
              </a:rPr>
              <a:t>not disclosing an office romance you are aware of even though you know it is against company policy</a:t>
            </a:r>
          </a:p>
          <a:p>
            <a:pPr marL="171450" indent="-171450">
              <a:buFontTx/>
              <a:buChar char="-"/>
            </a:pPr>
            <a:r>
              <a:rPr lang="en-US" sz="1200" kern="1200" dirty="0" smtClean="0">
                <a:solidFill>
                  <a:schemeClr val="tx1"/>
                </a:solidFill>
                <a:effectLst/>
                <a:latin typeface="+mn-lt"/>
                <a:ea typeface="+mn-ea"/>
                <a:cs typeface="+mn-cs"/>
              </a:rPr>
              <a:t>use of company resources for personal use</a:t>
            </a:r>
          </a:p>
          <a:p>
            <a:pPr marL="171450" indent="-171450">
              <a:buFontTx/>
              <a:buChar char="-"/>
            </a:pPr>
            <a:r>
              <a:rPr lang="en-CA" sz="1200" kern="1200" dirty="0" smtClean="0">
                <a:solidFill>
                  <a:schemeClr val="tx1"/>
                </a:solidFill>
                <a:effectLst/>
                <a:latin typeface="+mn-lt"/>
                <a:ea typeface="+mn-ea"/>
                <a:cs typeface="+mn-cs"/>
              </a:rPr>
              <a:t>Should organizations monitor employee’s web</a:t>
            </a:r>
            <a:r>
              <a:rPr lang="en-CA" sz="1200" kern="1200" baseline="0" dirty="0" smtClean="0">
                <a:solidFill>
                  <a:schemeClr val="tx1"/>
                </a:solidFill>
                <a:effectLst/>
                <a:latin typeface="+mn-lt"/>
                <a:ea typeface="+mn-ea"/>
                <a:cs typeface="+mn-cs"/>
              </a:rPr>
              <a:t> surfing and e-mail?</a:t>
            </a:r>
          </a:p>
          <a:p>
            <a:pPr marL="171450" indent="-171450">
              <a:buFontTx/>
              <a:buChar char="-"/>
            </a:pPr>
            <a:r>
              <a:rPr lang="en-CA" sz="1200" kern="1200" baseline="0" dirty="0" smtClean="0">
                <a:solidFill>
                  <a:schemeClr val="tx1"/>
                </a:solidFill>
                <a:effectLst/>
                <a:latin typeface="+mn-lt"/>
                <a:ea typeface="+mn-ea"/>
                <a:cs typeface="+mn-cs"/>
              </a:rPr>
              <a:t>Should organizations sell customer information to other companies?</a:t>
            </a:r>
          </a:p>
          <a:p>
            <a:pPr marL="171450" indent="-171450">
              <a:buFontTx/>
              <a:buChar char="-"/>
            </a:pPr>
            <a:r>
              <a:rPr lang="en-CA" sz="1200" kern="1200" baseline="0" dirty="0" smtClean="0">
                <a:solidFill>
                  <a:schemeClr val="tx1"/>
                </a:solidFill>
                <a:effectLst/>
                <a:latin typeface="+mn-lt"/>
                <a:ea typeface="+mn-ea"/>
                <a:cs typeface="+mn-cs"/>
              </a:rPr>
              <a:t>Should organizations audit employees computers for unauthorized software of illegally downloaded music/video files?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600DABC2-260F-4302-910E-567AAD0AA812}" type="slidenum">
              <a:rPr lang="en-CA" smtClean="0"/>
              <a:pPr>
                <a:defRPr/>
              </a:pPr>
              <a:t>3</a:t>
            </a:fld>
            <a:endParaRPr lang="en-CA"/>
          </a:p>
        </p:txBody>
      </p:sp>
    </p:spTree>
    <p:extLst>
      <p:ext uri="{BB962C8B-B14F-4D97-AF65-F5344CB8AC3E}">
        <p14:creationId xmlns:p14="http://schemas.microsoft.com/office/powerpoint/2010/main" val="1982809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http://www.rbc.com/governance/_assets-custom/pdf/RBCCodeOfConduct.pdf</a:t>
            </a:r>
          </a:p>
          <a:p>
            <a:r>
              <a:rPr lang="en-US" dirty="0" smtClean="0"/>
              <a:t>http://globalnews.ca/news/587775/rbc-releases-supplier-code-of-conduct-after-outsourcing-backlash/</a:t>
            </a:r>
          </a:p>
          <a:p>
            <a:endParaRPr lang="en-US" dirty="0"/>
          </a:p>
        </p:txBody>
      </p:sp>
      <p:sp>
        <p:nvSpPr>
          <p:cNvPr id="4" name="Slide Number Placeholder 3"/>
          <p:cNvSpPr>
            <a:spLocks noGrp="1"/>
          </p:cNvSpPr>
          <p:nvPr>
            <p:ph type="sldNum" sz="quarter" idx="10"/>
          </p:nvPr>
        </p:nvSpPr>
        <p:spPr/>
        <p:txBody>
          <a:bodyPr/>
          <a:lstStyle/>
          <a:p>
            <a:pPr>
              <a:defRPr/>
            </a:pPr>
            <a:fld id="{600DABC2-260F-4302-910E-567AAD0AA812}" type="slidenum">
              <a:rPr lang="en-CA" smtClean="0"/>
              <a:pPr>
                <a:defRPr/>
              </a:pPr>
              <a:t>5</a:t>
            </a:fld>
            <a:endParaRPr lang="en-CA"/>
          </a:p>
        </p:txBody>
      </p:sp>
    </p:spTree>
    <p:extLst>
      <p:ext uri="{BB962C8B-B14F-4D97-AF65-F5344CB8AC3E}">
        <p14:creationId xmlns:p14="http://schemas.microsoft.com/office/powerpoint/2010/main" val="1660092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00DABC2-260F-4302-910E-567AAD0AA812}" type="slidenum">
              <a:rPr lang="en-CA" smtClean="0"/>
              <a:pPr>
                <a:defRPr/>
              </a:pPr>
              <a:t>6</a:t>
            </a:fld>
            <a:endParaRPr lang="en-CA"/>
          </a:p>
        </p:txBody>
      </p:sp>
    </p:spTree>
    <p:extLst>
      <p:ext uri="{BB962C8B-B14F-4D97-AF65-F5344CB8AC3E}">
        <p14:creationId xmlns:p14="http://schemas.microsoft.com/office/powerpoint/2010/main" val="3253711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xfrm>
            <a:off x="1697038" y="690563"/>
            <a:ext cx="3484562" cy="2613025"/>
          </a:xfrm>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CA" dirty="0" smtClean="0"/>
          </a:p>
        </p:txBody>
      </p:sp>
      <p:sp>
        <p:nvSpPr>
          <p:cNvPr id="256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106E086-750D-47DB-A2C6-22B9F004E01B}" type="slidenum">
              <a:rPr lang="en-CA"/>
              <a:pPr fontAlgn="base">
                <a:spcBef>
                  <a:spcPct val="0"/>
                </a:spcBef>
                <a:spcAft>
                  <a:spcPct val="0"/>
                </a:spcAft>
              </a:pPr>
              <a:t>8</a:t>
            </a:fld>
            <a:endParaRPr lang="en-CA"/>
          </a:p>
        </p:txBody>
      </p:sp>
    </p:spTree>
    <p:extLst>
      <p:ext uri="{BB962C8B-B14F-4D97-AF65-F5344CB8AC3E}">
        <p14:creationId xmlns:p14="http://schemas.microsoft.com/office/powerpoint/2010/main" val="2384895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xfrm>
            <a:off x="1697038" y="690563"/>
            <a:ext cx="3484562" cy="2613025"/>
          </a:xfrm>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CA" dirty="0" smtClean="0"/>
          </a:p>
        </p:txBody>
      </p:sp>
      <p:sp>
        <p:nvSpPr>
          <p:cNvPr id="2765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9BE0198-89CA-470E-9CDA-3808C136CE94}" type="slidenum">
              <a:rPr lang="en-CA"/>
              <a:pPr fontAlgn="base">
                <a:spcBef>
                  <a:spcPct val="0"/>
                </a:spcBef>
                <a:spcAft>
                  <a:spcPct val="0"/>
                </a:spcAft>
              </a:pPr>
              <a:t>9</a:t>
            </a:fld>
            <a:endParaRPr lang="en-CA"/>
          </a:p>
        </p:txBody>
      </p:sp>
    </p:spTree>
    <p:extLst>
      <p:ext uri="{BB962C8B-B14F-4D97-AF65-F5344CB8AC3E}">
        <p14:creationId xmlns:p14="http://schemas.microsoft.com/office/powerpoint/2010/main" val="2072554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xfrm>
            <a:off x="1697038" y="690563"/>
            <a:ext cx="3484562" cy="2613025"/>
          </a:xfrm>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CA" dirty="0" smtClean="0"/>
          </a:p>
        </p:txBody>
      </p:sp>
      <p:sp>
        <p:nvSpPr>
          <p:cNvPr id="2765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9BE0198-89CA-470E-9CDA-3808C136CE94}" type="slidenum">
              <a:rPr lang="en-CA"/>
              <a:pPr fontAlgn="base">
                <a:spcBef>
                  <a:spcPct val="0"/>
                </a:spcBef>
                <a:spcAft>
                  <a:spcPct val="0"/>
                </a:spcAft>
              </a:pPr>
              <a:t>10</a:t>
            </a:fld>
            <a:endParaRPr lang="en-CA"/>
          </a:p>
        </p:txBody>
      </p:sp>
    </p:spTree>
    <p:extLst>
      <p:ext uri="{BB962C8B-B14F-4D97-AF65-F5344CB8AC3E}">
        <p14:creationId xmlns:p14="http://schemas.microsoft.com/office/powerpoint/2010/main" val="2853413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 really</a:t>
            </a:r>
            <a:r>
              <a:rPr lang="en-US" baseline="0" dirty="0" smtClean="0"/>
              <a:t> read the software licenses on install?</a:t>
            </a:r>
          </a:p>
          <a:p>
            <a:endParaRPr lang="en-US" baseline="0" dirty="0" smtClean="0"/>
          </a:p>
          <a:p>
            <a:r>
              <a:rPr lang="en-US" dirty="0" smtClean="0"/>
              <a:t>http://www.rbc.com/governance/_assets-custom/pdf/RBCCodeOfConduct.pdf</a:t>
            </a:r>
          </a:p>
          <a:p>
            <a:r>
              <a:rPr lang="en-US" dirty="0" smtClean="0"/>
              <a:t>http://globalnews.ca/news/587775/rbc-releases-supplier-code-of-conduct-after-outsourcing-backlash/</a:t>
            </a:r>
          </a:p>
          <a:p>
            <a:endParaRPr lang="en-US" dirty="0"/>
          </a:p>
        </p:txBody>
      </p:sp>
      <p:sp>
        <p:nvSpPr>
          <p:cNvPr id="4" name="Slide Number Placeholder 3"/>
          <p:cNvSpPr>
            <a:spLocks noGrp="1"/>
          </p:cNvSpPr>
          <p:nvPr>
            <p:ph type="sldNum" sz="quarter" idx="10"/>
          </p:nvPr>
        </p:nvSpPr>
        <p:spPr/>
        <p:txBody>
          <a:bodyPr/>
          <a:lstStyle/>
          <a:p>
            <a:pPr>
              <a:defRPr/>
            </a:pPr>
            <a:fld id="{600DABC2-260F-4302-910E-567AAD0AA812}" type="slidenum">
              <a:rPr lang="en-CA" smtClean="0"/>
              <a:pPr>
                <a:defRPr/>
              </a:pPr>
              <a:t>11</a:t>
            </a:fld>
            <a:endParaRPr lang="en-CA"/>
          </a:p>
        </p:txBody>
      </p:sp>
    </p:spTree>
    <p:extLst>
      <p:ext uri="{BB962C8B-B14F-4D97-AF65-F5344CB8AC3E}">
        <p14:creationId xmlns:p14="http://schemas.microsoft.com/office/powerpoint/2010/main" val="3923222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7" name="Slide Number Placeholder 6"/>
          <p:cNvSpPr>
            <a:spLocks noGrp="1"/>
          </p:cNvSpPr>
          <p:nvPr>
            <p:ph type="sldNum" sz="quarter" idx="10"/>
          </p:nvPr>
        </p:nvSpPr>
        <p:spPr/>
        <p:txBody>
          <a:bodyPr/>
          <a:lstStyle/>
          <a:p>
            <a:pPr>
              <a:defRPr/>
            </a:pPr>
            <a:fld id="{9FFE0621-6BAE-444D-AA8B-5B11CE4110BB}"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9B81F-C347-4BEF-BFDF-29C42F48304A}" type="datetimeFigureOut">
              <a:rPr lang="en-US" smtClean="0"/>
              <a:pPr/>
              <a:t>4/10/2016</a:t>
            </a:fld>
            <a:endParaRPr lang="en-US"/>
          </a:p>
        </p:txBody>
      </p:sp>
      <p:sp>
        <p:nvSpPr>
          <p:cNvPr id="5" name="Footer Placeholder 4"/>
          <p:cNvSpPr>
            <a:spLocks noGrp="1"/>
          </p:cNvSpPr>
          <p:nvPr>
            <p:ph type="ftr" sz="quarter" idx="11"/>
          </p:nvPr>
        </p:nvSpPr>
        <p:spPr>
          <a:xfrm>
            <a:off x="2667000" y="6356350"/>
            <a:ext cx="3352800" cy="365125"/>
          </a:xfrm>
          <a:prstGeom prst="rect">
            <a:avLst/>
          </a:prstGeom>
        </p:spPr>
        <p:txBody>
          <a:bodyPr/>
          <a:lstStyle/>
          <a:p>
            <a:pPr>
              <a:defRPr/>
            </a:pPr>
            <a:endParaRPr lang="en-CA"/>
          </a:p>
        </p:txBody>
      </p:sp>
      <p:sp>
        <p:nvSpPr>
          <p:cNvPr id="6" name="Slide Number Placeholder 5"/>
          <p:cNvSpPr>
            <a:spLocks noGrp="1"/>
          </p:cNvSpPr>
          <p:nvPr>
            <p:ph type="sldNum" sz="quarter" idx="12"/>
          </p:nvPr>
        </p:nvSpPr>
        <p:spPr/>
        <p:txBody>
          <a:bodyPr/>
          <a:lstStyle/>
          <a:p>
            <a:pPr>
              <a:defRPr/>
            </a:pPr>
            <a:fld id="{1A770268-E77B-41BA-B48E-0A77BF0F69A4}" type="slidenum">
              <a:rPr lang="en-CA" smtClean="0"/>
              <a:pPr>
                <a:defRPr/>
              </a:pPr>
              <a:t>‹#›</a:t>
            </a:fld>
            <a:endParaRPr lang="en-CA"/>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601B317-6CCF-44A4-B99C-75730E0DA706}" type="datetime1">
              <a:rPr lang="en-US" smtClean="0"/>
              <a:pPr/>
              <a:t>4/10/2016</a:t>
            </a:fld>
            <a:endParaRPr lang="en-US"/>
          </a:p>
        </p:txBody>
      </p:sp>
      <p:sp>
        <p:nvSpPr>
          <p:cNvPr id="5" name="Footer Placeholder 4"/>
          <p:cNvSpPr>
            <a:spLocks noGrp="1"/>
          </p:cNvSpPr>
          <p:nvPr>
            <p:ph type="ftr" sz="quarter" idx="11"/>
          </p:nvPr>
        </p:nvSpPr>
        <p:spPr>
          <a:xfrm>
            <a:off x="2667000" y="6356350"/>
            <a:ext cx="3352800" cy="365125"/>
          </a:xfrm>
          <a:prstGeom prst="rect">
            <a:avLst/>
          </a:prstGeom>
        </p:spPr>
        <p:txBody>
          <a:bodyPr/>
          <a:lstStyle/>
          <a:p>
            <a:pPr>
              <a:defRPr/>
            </a:pPr>
            <a:endParaRPr lang="en-CA"/>
          </a:p>
        </p:txBody>
      </p:sp>
      <p:sp>
        <p:nvSpPr>
          <p:cNvPr id="6" name="Slide Number Placeholder 5"/>
          <p:cNvSpPr>
            <a:spLocks noGrp="1"/>
          </p:cNvSpPr>
          <p:nvPr>
            <p:ph type="sldNum" sz="quarter" idx="12"/>
          </p:nvPr>
        </p:nvSpPr>
        <p:spPr/>
        <p:txBody>
          <a:bodyPr/>
          <a:lstStyle/>
          <a:p>
            <a:pPr>
              <a:defRPr/>
            </a:pPr>
            <a:fld id="{F8E8C8AA-CFD0-4FF7-948C-5C76137B0B57}" type="slidenum">
              <a:rPr lang="en-CA" smtClean="0"/>
              <a:pPr>
                <a:defRPr/>
              </a:pPr>
              <a:t>‹#›</a:t>
            </a:fld>
            <a:endParaRPr lang="en-CA"/>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pPr>
              <a:defRPr/>
            </a:pPr>
            <a:fld id="{E3692B48-2303-4100-9B76-06378F243C05}" type="slidenum">
              <a:rPr lang="en-CA" smtClean="0"/>
              <a:pPr>
                <a:defRPr/>
              </a:pPr>
              <a:t>‹#›</a:t>
            </a:fld>
            <a:endParaRPr lang="en-CA"/>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6" name="Slide Number Placeholder 5"/>
          <p:cNvSpPr>
            <a:spLocks noGrp="1"/>
          </p:cNvSpPr>
          <p:nvPr>
            <p:ph type="sldNum" sz="quarter" idx="12"/>
          </p:nvPr>
        </p:nvSpPr>
        <p:spPr/>
        <p:txBody>
          <a:bodyPr/>
          <a:lstStyle/>
          <a:p>
            <a:pPr>
              <a:defRPr/>
            </a:pPr>
            <a:fld id="{D3AA9841-0811-4DBA-9B3E-FD63D1C04733}" type="slidenum">
              <a:rPr lang="en-CA" smtClean="0"/>
              <a:pPr>
                <a:defRPr/>
              </a:pPr>
              <a:t>‹#›</a:t>
            </a:fld>
            <a:endParaRPr lang="en-CA"/>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9B81F-C347-4BEF-BFDF-29C42F48304A}" type="datetimeFigureOut">
              <a:rPr lang="en-US" smtClean="0"/>
              <a:pPr/>
              <a:t>4/10/2016</a:t>
            </a:fld>
            <a:endParaRPr lang="en-US"/>
          </a:p>
        </p:txBody>
      </p:sp>
      <p:sp>
        <p:nvSpPr>
          <p:cNvPr id="6" name="Footer Placeholder 5"/>
          <p:cNvSpPr>
            <a:spLocks noGrp="1"/>
          </p:cNvSpPr>
          <p:nvPr>
            <p:ph type="ftr" sz="quarter" idx="11"/>
          </p:nvPr>
        </p:nvSpPr>
        <p:spPr>
          <a:xfrm>
            <a:off x="2667000" y="6356350"/>
            <a:ext cx="3352800" cy="365125"/>
          </a:xfrm>
          <a:prstGeom prst="rect">
            <a:avLst/>
          </a:prstGeom>
        </p:spPr>
        <p:txBody>
          <a:bodyPr/>
          <a:lstStyle/>
          <a:p>
            <a:pPr>
              <a:defRPr/>
            </a:pPr>
            <a:endParaRPr lang="en-CA"/>
          </a:p>
        </p:txBody>
      </p:sp>
      <p:sp>
        <p:nvSpPr>
          <p:cNvPr id="7" name="Slide Number Placeholder 6"/>
          <p:cNvSpPr>
            <a:spLocks noGrp="1"/>
          </p:cNvSpPr>
          <p:nvPr>
            <p:ph type="sldNum" sz="quarter" idx="12"/>
          </p:nvPr>
        </p:nvSpPr>
        <p:spPr/>
        <p:txBody>
          <a:bodyPr/>
          <a:lstStyle/>
          <a:p>
            <a:pPr>
              <a:defRPr/>
            </a:pPr>
            <a:fld id="{982CC99D-BB0A-4576-BA4E-59A4CEECD078}" type="slidenum">
              <a:rPr lang="en-CA" smtClean="0"/>
              <a:pPr>
                <a:defRPr/>
              </a:pPr>
              <a:t>‹#›</a:t>
            </a:fld>
            <a:endParaRPr lang="en-CA"/>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9B81F-C347-4BEF-BFDF-29C42F48304A}" type="datetimeFigureOut">
              <a:rPr lang="en-US" smtClean="0"/>
              <a:pPr/>
              <a:t>4/10/2016</a:t>
            </a:fld>
            <a:endParaRPr lang="en-US"/>
          </a:p>
        </p:txBody>
      </p:sp>
      <p:sp>
        <p:nvSpPr>
          <p:cNvPr id="8" name="Footer Placeholder 7"/>
          <p:cNvSpPr>
            <a:spLocks noGrp="1"/>
          </p:cNvSpPr>
          <p:nvPr>
            <p:ph type="ftr" sz="quarter" idx="11"/>
          </p:nvPr>
        </p:nvSpPr>
        <p:spPr>
          <a:xfrm>
            <a:off x="2667000" y="6356350"/>
            <a:ext cx="3352800" cy="365125"/>
          </a:xfrm>
          <a:prstGeom prst="rect">
            <a:avLst/>
          </a:prstGeom>
        </p:spPr>
        <p:txBody>
          <a:bodyPr/>
          <a:lstStyle/>
          <a:p>
            <a:pPr>
              <a:defRPr/>
            </a:pPr>
            <a:endParaRPr lang="en-CA"/>
          </a:p>
        </p:txBody>
      </p:sp>
      <p:sp>
        <p:nvSpPr>
          <p:cNvPr id="9" name="Slide Number Placeholder 8"/>
          <p:cNvSpPr>
            <a:spLocks noGrp="1"/>
          </p:cNvSpPr>
          <p:nvPr>
            <p:ph type="sldNum" sz="quarter" idx="12"/>
          </p:nvPr>
        </p:nvSpPr>
        <p:spPr/>
        <p:txBody>
          <a:bodyPr/>
          <a:lstStyle/>
          <a:p>
            <a:pPr>
              <a:defRPr/>
            </a:pPr>
            <a:fld id="{D3AA9841-0811-4DBA-9B3E-FD63D1C04733}" type="slidenum">
              <a:rPr lang="en-CA" smtClean="0"/>
              <a:pPr>
                <a:defRPr/>
              </a:pPr>
              <a:t>‹#›</a:t>
            </a:fld>
            <a:endParaRPr lang="en-CA"/>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pPr>
              <a:defRPr/>
            </a:pPr>
            <a:fld id="{A3F60C15-F0EB-4A3F-9AA6-89BB1FE35CCF}"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C1D0A7D-16E2-4D44-A9C5-45714B8C9B94}"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9E77799-E3A9-4516-B428-D2DCE16620CD}" type="datetime1">
              <a:rPr lang="en-US" smtClean="0"/>
              <a:pPr/>
              <a:t>4/10/2016</a:t>
            </a:fld>
            <a:endParaRPr lang="en-US"/>
          </a:p>
        </p:txBody>
      </p:sp>
      <p:sp>
        <p:nvSpPr>
          <p:cNvPr id="6" name="Footer Placeholder 5"/>
          <p:cNvSpPr>
            <a:spLocks noGrp="1"/>
          </p:cNvSpPr>
          <p:nvPr>
            <p:ph type="ftr" sz="quarter" idx="11"/>
          </p:nvPr>
        </p:nvSpPr>
        <p:spPr>
          <a:xfrm>
            <a:off x="2667000" y="6356350"/>
            <a:ext cx="3352800" cy="365125"/>
          </a:xfrm>
          <a:prstGeom prst="rect">
            <a:avLst/>
          </a:prstGeom>
        </p:spPr>
        <p:txBody>
          <a:bodyPr/>
          <a:lstStyle/>
          <a:p>
            <a:pPr>
              <a:defRPr/>
            </a:pPr>
            <a:endParaRPr lang="en-CA"/>
          </a:p>
        </p:txBody>
      </p:sp>
      <p:sp>
        <p:nvSpPr>
          <p:cNvPr id="7" name="Slide Number Placeholder 6"/>
          <p:cNvSpPr>
            <a:spLocks noGrp="1"/>
          </p:cNvSpPr>
          <p:nvPr>
            <p:ph type="sldNum" sz="quarter" idx="12"/>
          </p:nvPr>
        </p:nvSpPr>
        <p:spPr/>
        <p:txBody>
          <a:bodyPr/>
          <a:lstStyle/>
          <a:p>
            <a:pPr>
              <a:defRPr/>
            </a:pPr>
            <a:fld id="{F270CEE1-8158-40D3-B079-ECBD086504D9}" type="slidenum">
              <a:rPr lang="en-CA" smtClean="0"/>
              <a:pPr>
                <a:defRPr/>
              </a:pPr>
              <a:t>‹#›</a:t>
            </a:fld>
            <a:endParaRPr lang="en-CA"/>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7306688B-20E5-4279-9389-143F269CFCDC}" type="datetime1">
              <a:rPr lang="en-US" smtClean="0"/>
              <a:pPr/>
              <a:t>4/10/2016</a:t>
            </a:fld>
            <a:endParaRPr lang="en-US"/>
          </a:p>
        </p:txBody>
      </p:sp>
      <p:sp>
        <p:nvSpPr>
          <p:cNvPr id="6" name="Footer Placeholder 5"/>
          <p:cNvSpPr>
            <a:spLocks noGrp="1"/>
          </p:cNvSpPr>
          <p:nvPr>
            <p:ph type="ftr" sz="quarter" idx="11"/>
          </p:nvPr>
        </p:nvSpPr>
        <p:spPr>
          <a:xfrm>
            <a:off x="2667000" y="6356350"/>
            <a:ext cx="3352800" cy="365125"/>
          </a:xfrm>
          <a:prstGeom prst="rect">
            <a:avLst/>
          </a:prstGeom>
        </p:spPr>
        <p:txBody>
          <a:bodyPr/>
          <a:lstStyle/>
          <a:p>
            <a:pPr>
              <a:defRPr/>
            </a:pPr>
            <a:endParaRPr lang="en-CA"/>
          </a:p>
        </p:txBody>
      </p:sp>
      <p:sp>
        <p:nvSpPr>
          <p:cNvPr id="7" name="Slide Number Placeholder 6"/>
          <p:cNvSpPr>
            <a:spLocks noGrp="1"/>
          </p:cNvSpPr>
          <p:nvPr>
            <p:ph type="sldNum" sz="quarter" idx="12"/>
          </p:nvPr>
        </p:nvSpPr>
        <p:spPr>
          <a:xfrm>
            <a:off x="8077200" y="6356350"/>
            <a:ext cx="609600" cy="365125"/>
          </a:xfrm>
        </p:spPr>
        <p:txBody>
          <a:bodyPr/>
          <a:lstStyle/>
          <a:p>
            <a:pPr>
              <a:defRPr/>
            </a:pPr>
            <a:fld id="{15C60175-B3AB-4947-93BF-EA282CDD9C17}" type="slidenum">
              <a:rPr lang="en-CA" smtClean="0"/>
              <a:pPr>
                <a:defRPr/>
              </a:pPr>
              <a:t>‹#›</a:t>
            </a:fld>
            <a:endParaRPr lang="en-CA"/>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708688"/>
          </a:xfrm>
          <a:prstGeom prst="rect">
            <a:avLst/>
          </a:prstGeom>
        </p:spPr>
        <p:txBody>
          <a:bodyPr vert="horz" lIns="0" rIns="0" bIns="0" anchor="b">
            <a:normAutofit/>
          </a:bodyPr>
          <a:lstStyle/>
          <a:p>
            <a:r>
              <a:rPr kumimoji="0" lang="en-US" smtClean="0"/>
              <a:t>Click to edit Master title style</a:t>
            </a:r>
            <a:endParaRPr kumimoji="0" lang="en-US" dirty="0"/>
          </a:p>
        </p:txBody>
      </p:sp>
      <p:sp>
        <p:nvSpPr>
          <p:cNvPr id="30" name="Text Placeholder 29"/>
          <p:cNvSpPr>
            <a:spLocks noGrp="1"/>
          </p:cNvSpPr>
          <p:nvPr>
            <p:ph type="body" idx="1"/>
          </p:nvPr>
        </p:nvSpPr>
        <p:spPr>
          <a:xfrm>
            <a:off x="467544" y="1628800"/>
            <a:ext cx="8229600" cy="46805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800">
                <a:solidFill>
                  <a:schemeClr val="tx2">
                    <a:shade val="90000"/>
                  </a:schemeClr>
                </a:solidFill>
              </a:defRPr>
            </a:lvl1pPr>
          </a:lstStyle>
          <a:p>
            <a:pPr>
              <a:defRPr/>
            </a:pPr>
            <a:fld id="{D3AA9841-0811-4DBA-9B3E-FD63D1C04733}" type="slidenum">
              <a:rPr lang="en-CA" smtClean="0"/>
              <a:pPr>
                <a:defRPr/>
              </a:pPr>
              <a:t>‹#›</a:t>
            </a:fld>
            <a:endParaRPr lang="en-CA"/>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64" r:id="rId1"/>
    <p:sldLayoutId id="2147483965" r:id="rId2"/>
    <p:sldLayoutId id="2147483966" r:id="rId3"/>
    <p:sldLayoutId id="2147483967" r:id="rId4"/>
    <p:sldLayoutId id="2147483968" r:id="rId5"/>
    <p:sldLayoutId id="2147483969" r:id="rId6"/>
    <p:sldLayoutId id="2147483970" r:id="rId7"/>
    <p:sldLayoutId id="2147483971" r:id="rId8"/>
    <p:sldLayoutId id="2147483972" r:id="rId9"/>
    <p:sldLayoutId id="2147483973" r:id="rId10"/>
    <p:sldLayoutId id="2147483974"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3200" kern="1200">
          <a:solidFill>
            <a:schemeClr val="tx1"/>
          </a:solidFill>
          <a:latin typeface="Franklin Gothic Book" pitchFamily="34" charset="0"/>
          <a:ea typeface="+mn-ea"/>
          <a:cs typeface="Arial" pitchFamily="34" charset="0"/>
        </a:defRPr>
      </a:lvl1pPr>
      <a:lvl2pPr marL="640080" indent="-246888" algn="l" rtl="0" eaLnBrk="1" latinLnBrk="0" hangingPunct="1">
        <a:spcBef>
          <a:spcPct val="20000"/>
        </a:spcBef>
        <a:buClr>
          <a:schemeClr val="accent1"/>
        </a:buClr>
        <a:buSzPct val="85000"/>
        <a:buFont typeface="Wingdings 2"/>
        <a:buChar char=""/>
        <a:defRPr kumimoji="0" sz="2800" kern="1200">
          <a:solidFill>
            <a:schemeClr val="tx1"/>
          </a:solidFill>
          <a:latin typeface="Franklin Gothic Book" pitchFamily="34" charset="0"/>
          <a:ea typeface="+mn-ea"/>
          <a:cs typeface="Arial" pitchFamily="34" charset="0"/>
        </a:defRPr>
      </a:lvl2pPr>
      <a:lvl3pPr marL="914400" indent="-246888" algn="l" rtl="0" eaLnBrk="1" latinLnBrk="0" hangingPunct="1">
        <a:spcBef>
          <a:spcPct val="20000"/>
        </a:spcBef>
        <a:buClr>
          <a:schemeClr val="accent2"/>
        </a:buClr>
        <a:buSzPct val="70000"/>
        <a:buFont typeface="Wingdings 2"/>
        <a:buChar char=""/>
        <a:defRPr kumimoji="0" sz="2400" kern="1200">
          <a:solidFill>
            <a:schemeClr val="tx1"/>
          </a:solidFill>
          <a:latin typeface="Franklin Gothic Book" pitchFamily="34" charset="0"/>
          <a:ea typeface="+mn-ea"/>
          <a:cs typeface="Arial" pitchFamily="34" charset="0"/>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Franklin Gothic Book" pitchFamily="34" charset="0"/>
          <a:ea typeface="+mn-ea"/>
          <a:cs typeface="Arial" pitchFamily="34" charset="0"/>
        </a:defRPr>
      </a:lvl4pPr>
      <a:lvl5pPr marL="1463040" indent="-210312" algn="l" rtl="0" eaLnBrk="1" latinLnBrk="0" hangingPunct="1">
        <a:spcBef>
          <a:spcPct val="20000"/>
        </a:spcBef>
        <a:buClr>
          <a:schemeClr val="accent4"/>
        </a:buClr>
        <a:buSzPct val="65000"/>
        <a:buFont typeface="Wingdings 2"/>
        <a:buChar char=""/>
        <a:defRPr kumimoji="0" sz="1600" kern="1200">
          <a:solidFill>
            <a:schemeClr val="tx1"/>
          </a:solidFill>
          <a:latin typeface="Franklin Gothic Book" pitchFamily="34" charset="0"/>
          <a:ea typeface="+mn-ea"/>
          <a:cs typeface="Arial" pitchFamily="34" charset="0"/>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facebook.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facebook.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aclu.org/ordering-pizza"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www.priv.gc.ca/resource/fs-fi/02_05_d_01_e.asp"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www.pajiba.com/miscellaneous/which-cities-have-the-widest-cctv-coverage-in-the-world-.php"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priv.gc.ca/youth-jeunes/t-v/videos/rep_e.asp"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businessinsider.com/facebook-fired-2011-5?op=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4"/>
          <p:cNvSpPr>
            <a:spLocks noGrp="1" noChangeArrowheads="1"/>
          </p:cNvSpPr>
          <p:nvPr>
            <p:ph type="ctrTitle"/>
            <p:custDataLst>
              <p:tags r:id="rId1"/>
            </p:custDataLst>
          </p:nvPr>
        </p:nvSpPr>
        <p:spPr>
          <a:xfrm>
            <a:off x="685800" y="2286000"/>
            <a:ext cx="7924800" cy="1066800"/>
          </a:xfrm>
        </p:spPr>
        <p:txBody>
          <a:bodyPr>
            <a:noAutofit/>
          </a:bodyPr>
          <a:lstStyle/>
          <a:p>
            <a:pPr algn="ctr">
              <a:defRPr/>
            </a:pPr>
            <a:r>
              <a:rPr lang="en-US" sz="4800" dirty="0" smtClean="0"/>
              <a:t>Ethics and Privacy</a:t>
            </a:r>
            <a:endParaRPr lang="en-US" sz="6600" dirty="0"/>
          </a:p>
        </p:txBody>
      </p:sp>
      <p:sp>
        <p:nvSpPr>
          <p:cNvPr id="14338" name="Rectangle 5" descr="Rectangle: Click to edit Master text styles&#10;Second level&#10;Third level&#10;Fourth level&#10;Fifth level"/>
          <p:cNvSpPr>
            <a:spLocks noGrp="1" noChangeArrowheads="1"/>
          </p:cNvSpPr>
          <p:nvPr>
            <p:ph type="subTitle" idx="1"/>
            <p:custDataLst>
              <p:tags r:id="rId2"/>
            </p:custDataLst>
          </p:nvPr>
        </p:nvSpPr>
        <p:spPr>
          <a:xfrm>
            <a:off x="533400" y="4191000"/>
            <a:ext cx="7315200" cy="1676400"/>
          </a:xfrm>
        </p:spPr>
        <p:txBody>
          <a:bodyPr>
            <a:normAutofit/>
          </a:bodyPr>
          <a:lstStyle/>
          <a:p>
            <a:r>
              <a:rPr lang="en-CA" sz="2800" dirty="0" smtClean="0"/>
              <a:t>Business Information Systems – 420-E01</a:t>
            </a:r>
            <a:endParaRPr lang="en-CA" sz="2000" dirty="0" smtClean="0"/>
          </a:p>
          <a:p>
            <a:r>
              <a:rPr lang="en-CA" sz="1600" dirty="0" smtClean="0"/>
              <a:t>Reference: Chapter 3 Rainer, Introduction to Information Systems, 2</a:t>
            </a:r>
            <a:r>
              <a:rPr lang="en-CA" sz="1600" baseline="30000" dirty="0" smtClean="0"/>
              <a:t>nd</a:t>
            </a:r>
            <a:r>
              <a:rPr lang="en-CA" sz="1600" dirty="0" smtClean="0"/>
              <a:t> Can. </a:t>
            </a:r>
            <a:r>
              <a:rPr lang="en-CA" sz="1800" dirty="0" smtClean="0"/>
              <a:t>Ed. </a:t>
            </a:r>
            <a:endParaRPr lang="en-CA" sz="2400" dirty="0" smtClean="0"/>
          </a:p>
          <a:p>
            <a:endParaRPr lang="en-CA" sz="2800" dirty="0"/>
          </a:p>
        </p:txBody>
      </p:sp>
    </p:spTree>
    <p:extLst>
      <p:ext uri="{BB962C8B-B14F-4D97-AF65-F5344CB8AC3E}">
        <p14:creationId xmlns:p14="http://schemas.microsoft.com/office/powerpoint/2010/main" val="6754876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CA" dirty="0" smtClean="0"/>
              <a:t>Four </a:t>
            </a:r>
            <a:r>
              <a:rPr lang="en-CA" dirty="0"/>
              <a:t>C</a:t>
            </a:r>
            <a:r>
              <a:rPr lang="en-CA" dirty="0" smtClean="0"/>
              <a:t>ategories of </a:t>
            </a:r>
            <a:r>
              <a:rPr lang="en-CA" dirty="0"/>
              <a:t>E</a:t>
            </a:r>
            <a:r>
              <a:rPr lang="en-CA" dirty="0" smtClean="0"/>
              <a:t>thical </a:t>
            </a:r>
            <a:r>
              <a:rPr lang="en-CA" dirty="0"/>
              <a:t>I</a:t>
            </a:r>
            <a:r>
              <a:rPr lang="en-CA" dirty="0" smtClean="0"/>
              <a:t>ssues</a:t>
            </a:r>
            <a:endParaRPr lang="en-CA" dirty="0"/>
          </a:p>
        </p:txBody>
      </p:sp>
      <p:sp>
        <p:nvSpPr>
          <p:cNvPr id="26626" name="Content Placeholder 2"/>
          <p:cNvSpPr>
            <a:spLocks noGrp="1"/>
          </p:cNvSpPr>
          <p:nvPr>
            <p:ph idx="1"/>
          </p:nvPr>
        </p:nvSpPr>
        <p:spPr/>
        <p:txBody>
          <a:bodyPr>
            <a:normAutofit/>
          </a:bodyPr>
          <a:lstStyle/>
          <a:p>
            <a:pPr marL="0" indent="0">
              <a:buNone/>
            </a:pPr>
            <a:r>
              <a:rPr lang="en-US" sz="2800" b="1" dirty="0" smtClean="0"/>
              <a:t>3. Property Issues</a:t>
            </a:r>
            <a:r>
              <a:rPr lang="en-US" sz="2800" dirty="0" smtClean="0"/>
              <a:t> involve the ownership and value of information.</a:t>
            </a:r>
          </a:p>
          <a:p>
            <a:pPr lvl="1"/>
            <a:r>
              <a:rPr lang="en-CA" sz="2400" dirty="0" smtClean="0"/>
              <a:t>Who owns the information?</a:t>
            </a:r>
          </a:p>
          <a:p>
            <a:pPr lvl="1"/>
            <a:r>
              <a:rPr lang="en-CA" sz="2400" dirty="0" smtClean="0"/>
              <a:t>How should software piracy be handled?</a:t>
            </a:r>
            <a:endParaRPr lang="en-US" sz="2400" dirty="0" smtClean="0"/>
          </a:p>
          <a:p>
            <a:endParaRPr lang="en-US" sz="2800" b="1" i="1" dirty="0" smtClean="0"/>
          </a:p>
          <a:p>
            <a:pPr marL="0" indent="0">
              <a:buNone/>
            </a:pPr>
            <a:r>
              <a:rPr lang="en-US" sz="2800" b="1" dirty="0" smtClean="0"/>
              <a:t>4. Accessibility Issues</a:t>
            </a:r>
            <a:r>
              <a:rPr lang="en-US" sz="2800" dirty="0" smtClean="0"/>
              <a:t> revolve around who should have access to information and whether they should have to pay for this access.</a:t>
            </a:r>
          </a:p>
          <a:p>
            <a:endParaRPr lang="en-CA" dirty="0" smtClean="0"/>
          </a:p>
        </p:txBody>
      </p:sp>
      <p:sp>
        <p:nvSpPr>
          <p:cNvPr id="4" name="Slide Number Placeholder 3"/>
          <p:cNvSpPr>
            <a:spLocks noGrp="1"/>
          </p:cNvSpPr>
          <p:nvPr>
            <p:ph type="sldNum" sz="quarter" idx="12"/>
          </p:nvPr>
        </p:nvSpPr>
        <p:spPr/>
        <p:txBody>
          <a:bodyPr/>
          <a:lstStyle/>
          <a:p>
            <a:pPr>
              <a:defRPr/>
            </a:pPr>
            <a:fld id="{9589086C-A30E-43E0-873F-A3AEDAB04A5A}" type="slidenum">
              <a:rPr lang="en-CA"/>
              <a:pPr>
                <a:defRPr/>
              </a:pPr>
              <a:t>10</a:t>
            </a:fld>
            <a:endParaRPr lang="en-CA"/>
          </a:p>
        </p:txBody>
      </p:sp>
    </p:spTree>
    <p:extLst>
      <p:ext uri="{BB962C8B-B14F-4D97-AF65-F5344CB8AC3E}">
        <p14:creationId xmlns:p14="http://schemas.microsoft.com/office/powerpoint/2010/main" val="3931717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pPr eaLnBrk="1" hangingPunct="1"/>
            <a:r>
              <a:rPr lang="en-US" sz="4000" dirty="0" smtClean="0"/>
              <a:t>Common Ethical Dilemmas Involving IT</a:t>
            </a:r>
          </a:p>
        </p:txBody>
      </p:sp>
      <p:sp>
        <p:nvSpPr>
          <p:cNvPr id="14339" name="Content Placeholder 2"/>
          <p:cNvSpPr>
            <a:spLocks noGrp="1"/>
          </p:cNvSpPr>
          <p:nvPr>
            <p:ph idx="1"/>
          </p:nvPr>
        </p:nvSpPr>
        <p:spPr/>
        <p:txBody>
          <a:bodyPr>
            <a:normAutofit/>
          </a:bodyPr>
          <a:lstStyle/>
          <a:p>
            <a:pPr eaLnBrk="1" hangingPunct="1"/>
            <a:r>
              <a:rPr lang="en-US" sz="2800" dirty="0" smtClean="0"/>
              <a:t>Copyright and Privacy</a:t>
            </a:r>
          </a:p>
          <a:p>
            <a:pPr eaLnBrk="1" hangingPunct="1"/>
            <a:r>
              <a:rPr lang="en-US" sz="2800" dirty="0" smtClean="0"/>
              <a:t>Patent violations (intellectual property)</a:t>
            </a:r>
          </a:p>
          <a:p>
            <a:pPr eaLnBrk="1" hangingPunct="1"/>
            <a:r>
              <a:rPr lang="en-CA" sz="2800" dirty="0" smtClean="0"/>
              <a:t>Pirated software</a:t>
            </a:r>
            <a:endParaRPr lang="en-US" sz="2800" dirty="0" smtClean="0"/>
          </a:p>
          <a:p>
            <a:pPr eaLnBrk="1" hangingPunct="1"/>
            <a:r>
              <a:rPr lang="en-US" sz="2800" dirty="0" smtClean="0"/>
              <a:t>Reverse engineering</a:t>
            </a:r>
          </a:p>
          <a:p>
            <a:pPr eaLnBrk="1" hangingPunct="1"/>
            <a:r>
              <a:rPr lang="en-US" sz="2800" dirty="0" smtClean="0"/>
              <a:t>Spam and Privacy Codes</a:t>
            </a:r>
          </a:p>
          <a:p>
            <a:pPr eaLnBrk="1" hangingPunct="1"/>
            <a:r>
              <a:rPr lang="en-US" sz="2800" dirty="0" smtClean="0"/>
              <a:t>Security breaches</a:t>
            </a:r>
          </a:p>
          <a:p>
            <a:pPr eaLnBrk="1" hangingPunct="1"/>
            <a:r>
              <a:rPr lang="en-US" sz="2800" dirty="0" smtClean="0"/>
              <a:t>Competitive intelligence</a:t>
            </a:r>
          </a:p>
          <a:p>
            <a:pPr eaLnBrk="1" hangingPunct="1"/>
            <a:r>
              <a:rPr lang="en-US" sz="2800" dirty="0" smtClean="0"/>
              <a:t>Hiring practices, equity and equal opportunity</a:t>
            </a:r>
          </a:p>
        </p:txBody>
      </p:sp>
    </p:spTree>
    <p:extLst>
      <p:ext uri="{BB962C8B-B14F-4D97-AF65-F5344CB8AC3E}">
        <p14:creationId xmlns:p14="http://schemas.microsoft.com/office/powerpoint/2010/main" val="2070091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Email	</a:t>
            </a:r>
            <a:endParaRPr lang="en-US" dirty="0"/>
          </a:p>
        </p:txBody>
      </p:sp>
      <p:sp>
        <p:nvSpPr>
          <p:cNvPr id="3" name="Content Placeholder 2"/>
          <p:cNvSpPr>
            <a:spLocks noGrp="1"/>
          </p:cNvSpPr>
          <p:nvPr>
            <p:ph idx="1"/>
          </p:nvPr>
        </p:nvSpPr>
        <p:spPr/>
        <p:txBody>
          <a:bodyPr>
            <a:normAutofit fontScale="85000" lnSpcReduction="10000"/>
          </a:bodyPr>
          <a:lstStyle/>
          <a:p>
            <a:r>
              <a:rPr lang="en-CA" dirty="0" smtClean="0"/>
              <a:t>Is e-mail forever?</a:t>
            </a:r>
          </a:p>
          <a:p>
            <a:r>
              <a:rPr lang="en-US" dirty="0"/>
              <a:t>Bill Gates and Bill Clinton were both charged with crimes based partially on evidence in e-mails. </a:t>
            </a:r>
            <a:endParaRPr lang="en-US" dirty="0" smtClean="0"/>
          </a:p>
          <a:p>
            <a:pPr lvl="1"/>
            <a:r>
              <a:rPr lang="en-US" dirty="0" smtClean="0"/>
              <a:t>Clinton</a:t>
            </a:r>
            <a:r>
              <a:rPr lang="en-US" dirty="0"/>
              <a:t>, with lying under oath, and Gates with violating the consent decree his company signed with the U.S. Justice Department</a:t>
            </a:r>
            <a:r>
              <a:rPr lang="en-US" dirty="0" smtClean="0"/>
              <a:t>.</a:t>
            </a:r>
          </a:p>
          <a:p>
            <a:r>
              <a:rPr lang="en-US" dirty="0" smtClean="0"/>
              <a:t>Martha Stewart attempted </a:t>
            </a:r>
            <a:r>
              <a:rPr lang="en-US" dirty="0"/>
              <a:t>to cover up her activity right after she ordered her broker to sell her shares of </a:t>
            </a:r>
            <a:r>
              <a:rPr lang="en-US" dirty="0" err="1"/>
              <a:t>Imclone</a:t>
            </a:r>
            <a:r>
              <a:rPr lang="en-US" dirty="0"/>
              <a:t> </a:t>
            </a:r>
            <a:r>
              <a:rPr lang="en-US" dirty="0" smtClean="0"/>
              <a:t>stock.</a:t>
            </a:r>
          </a:p>
          <a:p>
            <a:pPr lvl="1"/>
            <a:r>
              <a:rPr lang="en-US" dirty="0" smtClean="0"/>
              <a:t> She </a:t>
            </a:r>
            <a:r>
              <a:rPr lang="en-US" dirty="0"/>
              <a:t>had to deal with criticism and investigations based on various contacts and particularly e-mails that were records of their communications.</a:t>
            </a:r>
          </a:p>
          <a:p>
            <a:endParaRPr lang="en-US" dirty="0"/>
          </a:p>
        </p:txBody>
      </p:sp>
    </p:spTree>
    <p:extLst>
      <p:ext uri="{BB962C8B-B14F-4D97-AF65-F5344CB8AC3E}">
        <p14:creationId xmlns:p14="http://schemas.microsoft.com/office/powerpoint/2010/main" val="531436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Is Email Forever?</a:t>
            </a:r>
            <a:endParaRPr lang="en-US" dirty="0"/>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smtClean="0"/>
              <a:t>If </a:t>
            </a:r>
            <a:r>
              <a:rPr lang="en-US" dirty="0"/>
              <a:t>these influential people have had e-mails used against them, how in the world do you expect that e-mails you are writing today will not be used against you?</a:t>
            </a:r>
          </a:p>
        </p:txBody>
      </p:sp>
    </p:spTree>
    <p:extLst>
      <p:ext uri="{BB962C8B-B14F-4D97-AF65-F5344CB8AC3E}">
        <p14:creationId xmlns:p14="http://schemas.microsoft.com/office/powerpoint/2010/main" val="157875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Email Guidelines</a:t>
            </a:r>
            <a:endParaRPr lang="en-US" dirty="0"/>
          </a:p>
        </p:txBody>
      </p:sp>
      <p:sp>
        <p:nvSpPr>
          <p:cNvPr id="3" name="Content Placeholder 2"/>
          <p:cNvSpPr>
            <a:spLocks noGrp="1"/>
          </p:cNvSpPr>
          <p:nvPr>
            <p:ph idx="1"/>
          </p:nvPr>
        </p:nvSpPr>
        <p:spPr>
          <a:xfrm>
            <a:off x="467544" y="1628800"/>
            <a:ext cx="8229600" cy="4924400"/>
          </a:xfrm>
        </p:spPr>
        <p:txBody>
          <a:bodyPr>
            <a:normAutofit fontScale="85000" lnSpcReduction="20000"/>
          </a:bodyPr>
          <a:lstStyle/>
          <a:p>
            <a:pPr lvl="0"/>
            <a:r>
              <a:rPr lang="en-US" dirty="0"/>
              <a:t>Never use the office computer for anything but business-related work. </a:t>
            </a:r>
            <a:endParaRPr lang="en-US" dirty="0" smtClean="0"/>
          </a:p>
          <a:p>
            <a:pPr lvl="1"/>
            <a:r>
              <a:rPr lang="en-US" dirty="0" smtClean="0"/>
              <a:t>That </a:t>
            </a:r>
            <a:r>
              <a:rPr lang="en-US" dirty="0"/>
              <a:t>will take care of 95% of this problem.  </a:t>
            </a:r>
            <a:endParaRPr lang="en-US" dirty="0" smtClean="0"/>
          </a:p>
          <a:p>
            <a:pPr lvl="1"/>
            <a:endParaRPr lang="en-US" dirty="0"/>
          </a:p>
          <a:p>
            <a:pPr lvl="0"/>
            <a:r>
              <a:rPr lang="en-US" dirty="0"/>
              <a:t>Do not send an e-mail that you wouldn’t want your parents to read. </a:t>
            </a:r>
            <a:endParaRPr lang="en-US" dirty="0" smtClean="0"/>
          </a:p>
          <a:p>
            <a:pPr lvl="1"/>
            <a:r>
              <a:rPr lang="en-US" dirty="0" smtClean="0"/>
              <a:t>This </a:t>
            </a:r>
            <a:r>
              <a:rPr lang="en-US" dirty="0"/>
              <a:t>will take care of all the problems of figuring out which e-mails are okay to send and which aren’t</a:t>
            </a:r>
            <a:r>
              <a:rPr lang="en-US" dirty="0" smtClean="0"/>
              <a:t>.</a:t>
            </a:r>
          </a:p>
          <a:p>
            <a:pPr marL="393192" lvl="1" indent="0">
              <a:buNone/>
            </a:pPr>
            <a:r>
              <a:rPr lang="en-US" dirty="0" smtClean="0"/>
              <a:t> </a:t>
            </a:r>
            <a:endParaRPr lang="en-US" dirty="0"/>
          </a:p>
          <a:p>
            <a:pPr lvl="0"/>
            <a:r>
              <a:rPr lang="en-US" dirty="0"/>
              <a:t>Limit giving your work e-mail </a:t>
            </a:r>
            <a:r>
              <a:rPr lang="en-US" dirty="0" smtClean="0"/>
              <a:t>to </a:t>
            </a:r>
            <a:r>
              <a:rPr lang="en-US" dirty="0"/>
              <a:t>friends/relatives. </a:t>
            </a:r>
            <a:endParaRPr lang="en-US" dirty="0" smtClean="0"/>
          </a:p>
          <a:p>
            <a:pPr lvl="1"/>
            <a:r>
              <a:rPr lang="en-US" dirty="0" smtClean="0"/>
              <a:t>This </a:t>
            </a:r>
            <a:r>
              <a:rPr lang="en-US" dirty="0"/>
              <a:t>will help to keep down on the number of e-mails. (It also helps to avoid having things sent via e-mail that violate company policy.) </a:t>
            </a:r>
          </a:p>
        </p:txBody>
      </p:sp>
    </p:spTree>
    <p:extLst>
      <p:ext uri="{BB962C8B-B14F-4D97-AF65-F5344CB8AC3E}">
        <p14:creationId xmlns:p14="http://schemas.microsoft.com/office/powerpoint/2010/main" val="3351063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Email Guidelines</a:t>
            </a:r>
            <a:endParaRPr lang="en-US" dirty="0"/>
          </a:p>
        </p:txBody>
      </p:sp>
      <p:sp>
        <p:nvSpPr>
          <p:cNvPr id="3" name="Content Placeholder 2"/>
          <p:cNvSpPr>
            <a:spLocks noGrp="1"/>
          </p:cNvSpPr>
          <p:nvPr>
            <p:ph idx="1"/>
          </p:nvPr>
        </p:nvSpPr>
        <p:spPr/>
        <p:txBody>
          <a:bodyPr>
            <a:normAutofit/>
          </a:bodyPr>
          <a:lstStyle/>
          <a:p>
            <a:pPr lvl="0"/>
            <a:r>
              <a:rPr lang="en-US" sz="2800" dirty="0" smtClean="0"/>
              <a:t>When </a:t>
            </a:r>
            <a:r>
              <a:rPr lang="en-US" sz="2800" dirty="0"/>
              <a:t>using your computer, pretend that someone was hiding behind the screen </a:t>
            </a:r>
            <a:r>
              <a:rPr lang="en-US" sz="2800" dirty="0" smtClean="0"/>
              <a:t>and </a:t>
            </a:r>
            <a:r>
              <a:rPr lang="en-US" sz="2800" dirty="0"/>
              <a:t>watching everything you do. </a:t>
            </a:r>
            <a:endParaRPr lang="en-US" sz="2800" dirty="0" smtClean="0"/>
          </a:p>
          <a:p>
            <a:pPr lvl="1"/>
            <a:r>
              <a:rPr lang="en-US" sz="2400" dirty="0" smtClean="0"/>
              <a:t>Many </a:t>
            </a:r>
            <a:r>
              <a:rPr lang="en-US" sz="2400" dirty="0"/>
              <a:t>programs have been developed over the last couple of years that can monitor everything done on a computer, down to the keystroke. </a:t>
            </a:r>
            <a:endParaRPr lang="en-US" sz="2400" dirty="0" smtClean="0"/>
          </a:p>
          <a:p>
            <a:pPr lvl="1"/>
            <a:r>
              <a:rPr lang="en-US" sz="2400" dirty="0" smtClean="0"/>
              <a:t>This </a:t>
            </a:r>
            <a:r>
              <a:rPr lang="en-US" sz="2400" dirty="0"/>
              <a:t>will help prevent anyone from having disciplinary problems due to computer use.</a:t>
            </a:r>
          </a:p>
        </p:txBody>
      </p:sp>
    </p:spTree>
    <p:extLst>
      <p:ext uri="{BB962C8B-B14F-4D97-AF65-F5344CB8AC3E}">
        <p14:creationId xmlns:p14="http://schemas.microsoft.com/office/powerpoint/2010/main" val="336845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Group Exercises</a:t>
            </a:r>
            <a:endParaRPr lang="en-US" dirty="0"/>
          </a:p>
        </p:txBody>
      </p:sp>
      <p:sp>
        <p:nvSpPr>
          <p:cNvPr id="3" name="Content Placeholder 2"/>
          <p:cNvSpPr>
            <a:spLocks noGrp="1"/>
          </p:cNvSpPr>
          <p:nvPr>
            <p:ph idx="1"/>
          </p:nvPr>
        </p:nvSpPr>
        <p:spPr/>
        <p:txBody>
          <a:bodyPr>
            <a:normAutofit/>
          </a:bodyPr>
          <a:lstStyle/>
          <a:p>
            <a:r>
              <a:rPr lang="en-CA" sz="2800" dirty="0" smtClean="0"/>
              <a:t>Should </a:t>
            </a:r>
            <a:r>
              <a:rPr lang="en-CA" sz="2800" dirty="0"/>
              <a:t>organizations monitor employee’s web surfing and </a:t>
            </a:r>
            <a:r>
              <a:rPr lang="en-CA" sz="2800" dirty="0" smtClean="0"/>
              <a:t>e-mail?</a:t>
            </a:r>
          </a:p>
          <a:p>
            <a:endParaRPr lang="en-CA" sz="2800" dirty="0" smtClean="0"/>
          </a:p>
          <a:p>
            <a:r>
              <a:rPr lang="en-CA" sz="2800" dirty="0" smtClean="0"/>
              <a:t>Should </a:t>
            </a:r>
            <a:r>
              <a:rPr lang="en-CA" sz="2800" dirty="0"/>
              <a:t>organizations sell customer information to other </a:t>
            </a:r>
            <a:r>
              <a:rPr lang="en-CA" sz="2800" dirty="0" smtClean="0"/>
              <a:t>companies?</a:t>
            </a:r>
          </a:p>
          <a:p>
            <a:endParaRPr lang="en-CA" sz="2800" dirty="0" smtClean="0"/>
          </a:p>
          <a:p>
            <a:r>
              <a:rPr lang="en-CA" sz="2800" dirty="0" smtClean="0"/>
              <a:t>Should </a:t>
            </a:r>
            <a:r>
              <a:rPr lang="en-CA" sz="2800" dirty="0"/>
              <a:t>organizations audit employees computers for unauthorized software of illegally downloaded music/video files?</a:t>
            </a:r>
            <a:endParaRPr lang="en-US" sz="2800" dirty="0"/>
          </a:p>
          <a:p>
            <a:endParaRPr lang="en-US" sz="2800" dirty="0"/>
          </a:p>
        </p:txBody>
      </p:sp>
    </p:spTree>
    <p:extLst>
      <p:ext uri="{BB962C8B-B14F-4D97-AF65-F5344CB8AC3E}">
        <p14:creationId xmlns:p14="http://schemas.microsoft.com/office/powerpoint/2010/main" val="369185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The Reality – Employee Monitoring</a:t>
            </a:r>
            <a:endParaRPr lang="en-US" dirty="0"/>
          </a:p>
        </p:txBody>
      </p:sp>
      <p:sp>
        <p:nvSpPr>
          <p:cNvPr id="3" name="Content Placeholder 2"/>
          <p:cNvSpPr>
            <a:spLocks noGrp="1"/>
          </p:cNvSpPr>
          <p:nvPr>
            <p:ph idx="1"/>
          </p:nvPr>
        </p:nvSpPr>
        <p:spPr/>
        <p:txBody>
          <a:bodyPr/>
          <a:lstStyle/>
          <a:p>
            <a:r>
              <a:rPr lang="en-CA" dirty="0" smtClean="0"/>
              <a:t>The law supports the right of employers to read their employees’ e-mail and other electronic documents and to monitor their employees’ Internet use.</a:t>
            </a:r>
          </a:p>
          <a:p>
            <a:endParaRPr lang="en-CA" dirty="0"/>
          </a:p>
          <a:p>
            <a:r>
              <a:rPr lang="en-CA" dirty="0" smtClean="0"/>
              <a:t>Most employers require their employees to sign an Ethical Use Computer Use Policy and an Acceptable Use Policy.</a:t>
            </a:r>
            <a:endParaRPr lang="en-US" dirty="0"/>
          </a:p>
        </p:txBody>
      </p:sp>
    </p:spTree>
    <p:extLst>
      <p:ext uri="{BB962C8B-B14F-4D97-AF65-F5344CB8AC3E}">
        <p14:creationId xmlns:p14="http://schemas.microsoft.com/office/powerpoint/2010/main" val="3210993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Heritage’s Computer Use Policy</a:t>
            </a:r>
            <a:endParaRPr lang="en-US" dirty="0"/>
          </a:p>
        </p:txBody>
      </p:sp>
      <p:sp>
        <p:nvSpPr>
          <p:cNvPr id="3" name="Content Placeholder 2"/>
          <p:cNvSpPr>
            <a:spLocks noGrp="1"/>
          </p:cNvSpPr>
          <p:nvPr>
            <p:ph idx="1"/>
          </p:nvPr>
        </p:nvSpPr>
        <p:spPr/>
        <p:txBody>
          <a:bodyPr/>
          <a:lstStyle/>
          <a:p>
            <a:r>
              <a:rPr lang="en-CA" dirty="0" smtClean="0"/>
              <a:t>You signed a Network User Agreement in order to get your computer account.</a:t>
            </a:r>
            <a:endParaRPr lang="en-US" dirty="0"/>
          </a:p>
        </p:txBody>
      </p:sp>
    </p:spTree>
    <p:extLst>
      <p:ext uri="{BB962C8B-B14F-4D97-AF65-F5344CB8AC3E}">
        <p14:creationId xmlns:p14="http://schemas.microsoft.com/office/powerpoint/2010/main" val="2303641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CA" dirty="0" smtClean="0"/>
              <a:t>Case Study</a:t>
            </a:r>
            <a:endParaRPr lang="en-CA" dirty="0"/>
          </a:p>
        </p:txBody>
      </p:sp>
      <p:sp>
        <p:nvSpPr>
          <p:cNvPr id="16386" name="Content Placeholder 2"/>
          <p:cNvSpPr>
            <a:spLocks noGrp="1"/>
          </p:cNvSpPr>
          <p:nvPr>
            <p:ph idx="1"/>
          </p:nvPr>
        </p:nvSpPr>
        <p:spPr/>
        <p:txBody>
          <a:bodyPr>
            <a:normAutofit/>
          </a:bodyPr>
          <a:lstStyle/>
          <a:p>
            <a:pPr>
              <a:buFont typeface="Wingdings 2" pitchFamily="18" charset="2"/>
              <a:buNone/>
            </a:pPr>
            <a:r>
              <a:rPr lang="en-CA" sz="2800" b="1" dirty="0" smtClean="0"/>
              <a:t>How many years does it take to get privacy  "right"?</a:t>
            </a:r>
            <a:endParaRPr lang="en-US" sz="2800" b="1" u="sng" dirty="0" smtClean="0">
              <a:solidFill>
                <a:srgbClr val="C00000"/>
              </a:solidFill>
            </a:endParaRPr>
          </a:p>
          <a:p>
            <a:pPr>
              <a:buFont typeface="Wingdings 2" pitchFamily="18" charset="2"/>
              <a:buNone/>
            </a:pPr>
            <a:r>
              <a:rPr lang="en-US" sz="2800" b="1" u="sng" dirty="0" smtClean="0">
                <a:solidFill>
                  <a:srgbClr val="C00000"/>
                </a:solidFill>
              </a:rPr>
              <a:t>The Business Problem</a:t>
            </a:r>
            <a:endParaRPr lang="en-US" b="1" u="sng" dirty="0" smtClean="0">
              <a:solidFill>
                <a:srgbClr val="C00000"/>
              </a:solidFill>
            </a:endParaRPr>
          </a:p>
          <a:p>
            <a:r>
              <a:rPr lang="en-CA" sz="2400" dirty="0" smtClean="0"/>
              <a:t>Facebook generates revenue by selling information about its users. </a:t>
            </a:r>
          </a:p>
          <a:p>
            <a:r>
              <a:rPr lang="en-CA" sz="2400" dirty="0" smtClean="0"/>
              <a:t>Facebook provides access to user information to developers of applications so that the developers can provide more software  for its users, continuing to expand the user base, thus continuing to increase its revenues. </a:t>
            </a:r>
          </a:p>
          <a:p>
            <a:r>
              <a:rPr lang="en-CA" sz="2400" dirty="0" smtClean="0"/>
              <a:t>In addition to outsiders, </a:t>
            </a:r>
            <a:r>
              <a:rPr lang="en-CA" sz="2400" dirty="0" err="1" smtClean="0"/>
              <a:t>Facebook</a:t>
            </a:r>
            <a:r>
              <a:rPr lang="en-CA" sz="2400" dirty="0" smtClean="0"/>
              <a:t> has also routinely provided information about you to other users.</a:t>
            </a:r>
            <a:r>
              <a:rPr lang="en-CA" sz="2000" dirty="0" smtClean="0"/>
              <a:t/>
            </a:r>
            <a:br>
              <a:rPr lang="en-CA" sz="2000" dirty="0" smtClean="0"/>
            </a:br>
            <a:endParaRPr lang="en-US" sz="2000" b="1" u="sng" dirty="0" smtClean="0">
              <a:solidFill>
                <a:srgbClr val="C00000"/>
              </a:solidFill>
            </a:endParaRPr>
          </a:p>
          <a:p>
            <a:pPr>
              <a:buFont typeface="Wingdings 2" pitchFamily="18" charset="2"/>
              <a:buNone/>
            </a:pPr>
            <a:endParaRPr lang="en-CA" dirty="0" smtClean="0"/>
          </a:p>
        </p:txBody>
      </p:sp>
      <p:sp>
        <p:nvSpPr>
          <p:cNvPr id="4" name="Slide Number Placeholder 3"/>
          <p:cNvSpPr>
            <a:spLocks noGrp="1"/>
          </p:cNvSpPr>
          <p:nvPr>
            <p:ph type="sldNum" sz="quarter" idx="12"/>
          </p:nvPr>
        </p:nvSpPr>
        <p:spPr/>
        <p:txBody>
          <a:bodyPr/>
          <a:lstStyle/>
          <a:p>
            <a:pPr>
              <a:defRPr/>
            </a:pPr>
            <a:fld id="{9AD26027-2452-4D5F-8382-44CF3EF66739}" type="slidenum">
              <a:rPr lang="en-CA"/>
              <a:pPr>
                <a:defRPr/>
              </a:pPr>
              <a:t>19</a:t>
            </a:fld>
            <a:endParaRPr lang="en-CA"/>
          </a:p>
        </p:txBody>
      </p:sp>
      <p:pic>
        <p:nvPicPr>
          <p:cNvPr id="16389" name="Picture 12" descr="http://www.fontshop.com/fontfeed/images/web20/facebook_logo.gif">
            <a:hlinkClick r:id="rId2"/>
          </p:cNvPr>
          <p:cNvPicPr>
            <a:picLocks noChangeAspect="1" noChangeArrowheads="1"/>
          </p:cNvPicPr>
          <p:nvPr/>
        </p:nvPicPr>
        <p:blipFill>
          <a:blip r:embed="rId3" cstate="print"/>
          <a:srcRect/>
          <a:stretch>
            <a:fillRect/>
          </a:stretch>
        </p:blipFill>
        <p:spPr bwMode="auto">
          <a:xfrm>
            <a:off x="6195284" y="908844"/>
            <a:ext cx="2689225" cy="576262"/>
          </a:xfrm>
          <a:prstGeom prst="rect">
            <a:avLst/>
          </a:prstGeom>
          <a:noFill/>
          <a:ln w="9525">
            <a:noFill/>
            <a:miter lim="800000"/>
            <a:headEnd/>
            <a:tailEnd/>
          </a:ln>
        </p:spPr>
      </p:pic>
    </p:spTree>
    <p:extLst>
      <p:ext uri="{BB962C8B-B14F-4D97-AF65-F5344CB8AC3E}">
        <p14:creationId xmlns:p14="http://schemas.microsoft.com/office/powerpoint/2010/main" val="3697882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Define Ethics</a:t>
            </a:r>
          </a:p>
          <a:p>
            <a:r>
              <a:rPr lang="en-US" dirty="0" smtClean="0"/>
              <a:t>What is a Code of Ethics?</a:t>
            </a:r>
          </a:p>
          <a:p>
            <a:r>
              <a:rPr lang="en-US" dirty="0" smtClean="0"/>
              <a:t>Categories of Ethical Issues</a:t>
            </a:r>
          </a:p>
          <a:p>
            <a:r>
              <a:rPr lang="en-US" dirty="0" smtClean="0"/>
              <a:t>E-mail and Monitoring Issues</a:t>
            </a:r>
          </a:p>
          <a:p>
            <a:r>
              <a:rPr lang="en-US" dirty="0" smtClean="0"/>
              <a:t>Privacy Issues</a:t>
            </a:r>
          </a:p>
          <a:p>
            <a:r>
              <a:rPr lang="en-US" dirty="0" smtClean="0"/>
              <a:t>Privacy legislation – PIPEDA</a:t>
            </a:r>
          </a:p>
          <a:p>
            <a:r>
              <a:rPr lang="en-US" dirty="0" smtClean="0"/>
              <a:t>Student Ethical Issues</a:t>
            </a:r>
          </a:p>
          <a:p>
            <a:endParaRPr lang="en-US" dirty="0" smtClean="0"/>
          </a:p>
          <a:p>
            <a:endParaRPr lang="en-US" dirty="0"/>
          </a:p>
        </p:txBody>
      </p:sp>
    </p:spTree>
    <p:extLst>
      <p:ext uri="{BB962C8B-B14F-4D97-AF65-F5344CB8AC3E}">
        <p14:creationId xmlns:p14="http://schemas.microsoft.com/office/powerpoint/2010/main" val="2655759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CA" dirty="0" smtClean="0"/>
              <a:t>Case Study - Questions </a:t>
            </a:r>
            <a:endParaRPr lang="en-CA" dirty="0"/>
          </a:p>
        </p:txBody>
      </p:sp>
      <p:sp>
        <p:nvSpPr>
          <p:cNvPr id="17410" name="Content Placeholder 2"/>
          <p:cNvSpPr>
            <a:spLocks noGrp="1"/>
          </p:cNvSpPr>
          <p:nvPr>
            <p:ph idx="1"/>
          </p:nvPr>
        </p:nvSpPr>
        <p:spPr/>
        <p:txBody>
          <a:bodyPr>
            <a:normAutofit/>
          </a:bodyPr>
          <a:lstStyle/>
          <a:p>
            <a:r>
              <a:rPr lang="en-CA" sz="2800" dirty="0" smtClean="0"/>
              <a:t>How should default settings on social networking sites such as Facebook be organized; in other words, what type of information should be shared and how?</a:t>
            </a:r>
          </a:p>
          <a:p>
            <a:endParaRPr lang="en-CA" sz="2800" dirty="0" smtClean="0"/>
          </a:p>
          <a:p>
            <a:r>
              <a:rPr lang="en-CA" sz="2800" dirty="0" smtClean="0"/>
              <a:t>What type of processes should Facebook have in place to deal with privacy concerns raised by users of the site?</a:t>
            </a:r>
            <a:endParaRPr lang="en-US" sz="2800" dirty="0" smtClean="0"/>
          </a:p>
        </p:txBody>
      </p:sp>
      <p:sp>
        <p:nvSpPr>
          <p:cNvPr id="4" name="Slide Number Placeholder 3"/>
          <p:cNvSpPr>
            <a:spLocks noGrp="1"/>
          </p:cNvSpPr>
          <p:nvPr>
            <p:ph type="sldNum" sz="quarter" idx="12"/>
          </p:nvPr>
        </p:nvSpPr>
        <p:spPr/>
        <p:txBody>
          <a:bodyPr/>
          <a:lstStyle/>
          <a:p>
            <a:pPr>
              <a:defRPr/>
            </a:pPr>
            <a:fld id="{3ED32159-D727-48AD-BFEC-1855C13F8B92}" type="slidenum">
              <a:rPr lang="en-CA"/>
              <a:pPr>
                <a:defRPr/>
              </a:pPr>
              <a:t>20</a:t>
            </a:fld>
            <a:endParaRPr lang="en-CA"/>
          </a:p>
        </p:txBody>
      </p:sp>
      <p:pic>
        <p:nvPicPr>
          <p:cNvPr id="17412" name="Picture 12" descr="http://www.fontshop.com/fontfeed/images/web20/facebook_logo.gif">
            <a:hlinkClick r:id="rId3"/>
          </p:cNvPr>
          <p:cNvPicPr>
            <a:picLocks noChangeAspect="1" noChangeArrowheads="1"/>
          </p:cNvPicPr>
          <p:nvPr/>
        </p:nvPicPr>
        <p:blipFill>
          <a:blip r:embed="rId4" cstate="print"/>
          <a:srcRect/>
          <a:stretch>
            <a:fillRect/>
          </a:stretch>
        </p:blipFill>
        <p:spPr bwMode="auto">
          <a:xfrm>
            <a:off x="5943600" y="5638800"/>
            <a:ext cx="2689225" cy="576262"/>
          </a:xfrm>
          <a:prstGeom prst="rect">
            <a:avLst/>
          </a:prstGeom>
          <a:noFill/>
          <a:ln w="9525">
            <a:noFill/>
            <a:miter lim="800000"/>
            <a:headEnd/>
            <a:tailEnd/>
          </a:ln>
        </p:spPr>
      </p:pic>
    </p:spTree>
    <p:extLst>
      <p:ext uri="{BB962C8B-B14F-4D97-AF65-F5344CB8AC3E}">
        <p14:creationId xmlns:p14="http://schemas.microsoft.com/office/powerpoint/2010/main" val="41798071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CA" dirty="0" smtClean="0"/>
              <a:t>Privacy Definition</a:t>
            </a:r>
            <a:endParaRPr lang="en-CA" dirty="0"/>
          </a:p>
        </p:txBody>
      </p:sp>
      <p:sp>
        <p:nvSpPr>
          <p:cNvPr id="3" name="Content Placeholder 2"/>
          <p:cNvSpPr>
            <a:spLocks noGrp="1"/>
          </p:cNvSpPr>
          <p:nvPr>
            <p:ph idx="1"/>
          </p:nvPr>
        </p:nvSpPr>
        <p:spPr/>
        <p:txBody>
          <a:bodyPr>
            <a:normAutofit fontScale="85000" lnSpcReduction="10000"/>
          </a:bodyPr>
          <a:lstStyle/>
          <a:p>
            <a:pPr>
              <a:buFont typeface="Wingdings 2" pitchFamily="18" charset="2"/>
              <a:buNone/>
              <a:defRPr/>
            </a:pPr>
            <a:r>
              <a:rPr lang="en-CA" sz="3300" b="1" dirty="0" smtClean="0"/>
              <a:t>Privacy</a:t>
            </a:r>
            <a:r>
              <a:rPr lang="en-CA" sz="3300" dirty="0" smtClean="0"/>
              <a:t>: The right to be left alone and to be free of </a:t>
            </a:r>
          </a:p>
          <a:p>
            <a:pPr>
              <a:buFont typeface="Wingdings 2" pitchFamily="18" charset="2"/>
              <a:buNone/>
              <a:defRPr/>
            </a:pPr>
            <a:r>
              <a:rPr lang="en-CA" sz="3300" dirty="0" smtClean="0"/>
              <a:t>unreasonable personal intrusions.</a:t>
            </a:r>
          </a:p>
          <a:p>
            <a:pPr>
              <a:buFont typeface="Wingdings 2" pitchFamily="18" charset="2"/>
              <a:buNone/>
              <a:defRPr/>
            </a:pPr>
            <a:endParaRPr lang="en-CA" sz="1000" dirty="0" smtClean="0"/>
          </a:p>
          <a:p>
            <a:pPr>
              <a:buFont typeface="Wingdings 2" pitchFamily="18" charset="2"/>
              <a:buNone/>
              <a:defRPr/>
            </a:pPr>
            <a:r>
              <a:rPr lang="en-CA" sz="3300" b="1" dirty="0" smtClean="0"/>
              <a:t>Information privacy: </a:t>
            </a:r>
            <a:r>
              <a:rPr lang="en-CA" sz="3300" dirty="0" smtClean="0"/>
              <a:t>is the right to determine when, </a:t>
            </a:r>
          </a:p>
          <a:p>
            <a:pPr>
              <a:buFont typeface="Wingdings 2" pitchFamily="18" charset="2"/>
              <a:buNone/>
              <a:defRPr/>
            </a:pPr>
            <a:r>
              <a:rPr lang="en-CA" sz="3300" dirty="0" smtClean="0"/>
              <a:t>and to what extent, information about yourself can be </a:t>
            </a:r>
          </a:p>
          <a:p>
            <a:pPr>
              <a:buFont typeface="Wingdings 2" pitchFamily="18" charset="2"/>
              <a:buNone/>
              <a:defRPr/>
            </a:pPr>
            <a:r>
              <a:rPr lang="en-CA" sz="3300" dirty="0" smtClean="0"/>
              <a:t>gathered  and/or communicated to others. </a:t>
            </a:r>
          </a:p>
          <a:p>
            <a:pPr>
              <a:buFont typeface="Wingdings 2" pitchFamily="18" charset="2"/>
              <a:buNone/>
              <a:defRPr/>
            </a:pPr>
            <a:endParaRPr lang="en-CA" sz="900" dirty="0" smtClean="0"/>
          </a:p>
          <a:p>
            <a:pPr>
              <a:buFont typeface="Wingdings 2" pitchFamily="18" charset="2"/>
              <a:buNone/>
              <a:defRPr/>
            </a:pPr>
            <a:r>
              <a:rPr lang="en-CA" sz="3300" dirty="0" smtClean="0"/>
              <a:t>Court decisions have followed two rules.</a:t>
            </a:r>
          </a:p>
          <a:p>
            <a:pPr marL="457200" indent="-457200">
              <a:buFont typeface="+mj-lt"/>
              <a:buAutoNum type="arabicPeriod"/>
              <a:defRPr/>
            </a:pPr>
            <a:r>
              <a:rPr lang="en-CA" sz="2800" dirty="0" smtClean="0"/>
              <a:t>The right of privacy is not absolute. Your privacy must be balanced against the needs of society</a:t>
            </a:r>
          </a:p>
          <a:p>
            <a:pPr marL="457200" indent="-457200">
              <a:buFont typeface="+mj-lt"/>
              <a:buAutoNum type="arabicPeriod"/>
              <a:defRPr/>
            </a:pPr>
            <a:r>
              <a:rPr lang="en-CA" sz="2800" dirty="0" smtClean="0"/>
              <a:t>The public’s right to know is superior to the individual’s right of privacy</a:t>
            </a:r>
          </a:p>
          <a:p>
            <a:pPr>
              <a:defRPr/>
            </a:pPr>
            <a:endParaRPr lang="en-CA" dirty="0"/>
          </a:p>
        </p:txBody>
      </p:sp>
      <p:sp>
        <p:nvSpPr>
          <p:cNvPr id="4" name="Slide Number Placeholder 3"/>
          <p:cNvSpPr>
            <a:spLocks noGrp="1"/>
          </p:cNvSpPr>
          <p:nvPr>
            <p:ph type="sldNum" sz="quarter" idx="12"/>
          </p:nvPr>
        </p:nvSpPr>
        <p:spPr/>
        <p:txBody>
          <a:bodyPr/>
          <a:lstStyle/>
          <a:p>
            <a:pPr>
              <a:defRPr/>
            </a:pPr>
            <a:fld id="{0570318C-C653-4938-941D-0B0A31DBF73C}" type="slidenum">
              <a:rPr lang="en-CA"/>
              <a:pPr>
                <a:defRPr/>
              </a:pPr>
              <a:t>21</a:t>
            </a:fld>
            <a:endParaRPr lang="en-CA"/>
          </a:p>
        </p:txBody>
      </p:sp>
    </p:spTree>
    <p:extLst>
      <p:ext uri="{BB962C8B-B14F-4D97-AF65-F5344CB8AC3E}">
        <p14:creationId xmlns:p14="http://schemas.microsoft.com/office/powerpoint/2010/main" val="4024319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smtClean="0"/>
              <a:t>How Private Do You Think Your Life Is?</a:t>
            </a:r>
            <a:endParaRPr lang="en-US" sz="4000" dirty="0"/>
          </a:p>
        </p:txBody>
      </p:sp>
      <p:sp>
        <p:nvSpPr>
          <p:cNvPr id="3" name="Content Placeholder 2"/>
          <p:cNvSpPr>
            <a:spLocks noGrp="1"/>
          </p:cNvSpPr>
          <p:nvPr>
            <p:ph idx="1"/>
          </p:nvPr>
        </p:nvSpPr>
        <p:spPr/>
        <p:txBody>
          <a:bodyPr/>
          <a:lstStyle/>
          <a:p>
            <a:r>
              <a:rPr lang="en-US" u="sng" dirty="0" smtClean="0">
                <a:hlinkClick r:id="rId3"/>
              </a:rPr>
              <a:t>Video: www.aclu.org/ordering-pizza</a:t>
            </a:r>
            <a:endParaRPr lang="en-US" u="sng" dirty="0" smtClean="0"/>
          </a:p>
          <a:p>
            <a:endParaRPr lang="en-CA" u="sng" dirty="0"/>
          </a:p>
          <a:p>
            <a:r>
              <a:rPr lang="en-US" dirty="0">
                <a:hlinkClick r:id="rId4"/>
              </a:rPr>
              <a:t>http://</a:t>
            </a:r>
            <a:r>
              <a:rPr lang="en-US" dirty="0" smtClean="0">
                <a:hlinkClick r:id="rId4"/>
              </a:rPr>
              <a:t>www.priv.gc.ca/resource/fs-fi/02_05_d_01_e.asp</a:t>
            </a:r>
            <a:endParaRPr lang="en-US" dirty="0" smtClean="0"/>
          </a:p>
          <a:p>
            <a:pPr marL="0" indent="0">
              <a:buNone/>
            </a:pPr>
            <a:endParaRPr lang="en-US" dirty="0"/>
          </a:p>
          <a:p>
            <a:endParaRPr lang="en-US" dirty="0" smtClean="0"/>
          </a:p>
          <a:p>
            <a:endParaRPr lang="en-US" dirty="0"/>
          </a:p>
        </p:txBody>
      </p:sp>
    </p:spTree>
    <p:extLst>
      <p:ext uri="{BB962C8B-B14F-4D97-AF65-F5344CB8AC3E}">
        <p14:creationId xmlns:p14="http://schemas.microsoft.com/office/powerpoint/2010/main" val="21109405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smtClean="0"/>
              <a:t>CCTVs</a:t>
            </a:r>
            <a:endParaRPr lang="en-US" sz="4000" dirty="0"/>
          </a:p>
        </p:txBody>
      </p:sp>
      <p:sp>
        <p:nvSpPr>
          <p:cNvPr id="3" name="Content Placeholder 2"/>
          <p:cNvSpPr>
            <a:spLocks noGrp="1"/>
          </p:cNvSpPr>
          <p:nvPr>
            <p:ph idx="1"/>
          </p:nvPr>
        </p:nvSpPr>
        <p:spPr/>
        <p:txBody>
          <a:bodyPr>
            <a:normAutofit lnSpcReduction="10000"/>
          </a:bodyPr>
          <a:lstStyle/>
          <a:p>
            <a:endParaRPr lang="en-US" u="sng" dirty="0" smtClean="0"/>
          </a:p>
          <a:p>
            <a:r>
              <a:rPr lang="en-US" dirty="0" smtClean="0">
                <a:hlinkClick r:id="rId3"/>
              </a:rPr>
              <a:t>http</a:t>
            </a:r>
            <a:r>
              <a:rPr lang="en-US" dirty="0">
                <a:hlinkClick r:id="rId3"/>
              </a:rPr>
              <a:t>://www.pajiba.com/miscellaneous/which-cities-have-the-widest-cctv-coverage-in-the-world-.</a:t>
            </a:r>
            <a:r>
              <a:rPr lang="en-US" dirty="0" smtClean="0">
                <a:hlinkClick r:id="rId3"/>
              </a:rPr>
              <a:t>php</a:t>
            </a:r>
            <a:endParaRPr lang="en-US" dirty="0" smtClean="0"/>
          </a:p>
          <a:p>
            <a:r>
              <a:rPr lang="en-US" dirty="0" smtClean="0"/>
              <a:t>Results</a:t>
            </a:r>
          </a:p>
          <a:p>
            <a:pPr lvl="1"/>
            <a:r>
              <a:rPr lang="en-US" dirty="0" smtClean="0"/>
              <a:t>51% reduction in car parks</a:t>
            </a:r>
          </a:p>
          <a:p>
            <a:pPr lvl="1"/>
            <a:r>
              <a:rPr lang="en-US" dirty="0" smtClean="0"/>
              <a:t>23% decrease in crime (public transport)</a:t>
            </a:r>
          </a:p>
          <a:p>
            <a:r>
              <a:rPr lang="en-US" dirty="0" smtClean="0"/>
              <a:t>Police</a:t>
            </a:r>
          </a:p>
          <a:p>
            <a:pPr lvl="1"/>
            <a:r>
              <a:rPr lang="en-US" dirty="0" smtClean="0"/>
              <a:t>Body-worn cameras	</a:t>
            </a:r>
          </a:p>
          <a:p>
            <a:endParaRPr lang="en-US" dirty="0"/>
          </a:p>
          <a:p>
            <a:endParaRPr lang="en-US" dirty="0" smtClean="0"/>
          </a:p>
          <a:p>
            <a:endParaRPr lang="en-US" dirty="0"/>
          </a:p>
        </p:txBody>
      </p:sp>
    </p:spTree>
    <p:extLst>
      <p:ext uri="{BB962C8B-B14F-4D97-AF65-F5344CB8AC3E}">
        <p14:creationId xmlns:p14="http://schemas.microsoft.com/office/powerpoint/2010/main" val="32167627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CA" dirty="0" smtClean="0"/>
              <a:t>Threats to </a:t>
            </a:r>
            <a:r>
              <a:rPr lang="en-CA" dirty="0"/>
              <a:t>P</a:t>
            </a:r>
            <a:r>
              <a:rPr lang="en-CA" dirty="0" smtClean="0"/>
              <a:t>rivacy</a:t>
            </a:r>
            <a:endParaRPr lang="en-CA" dirty="0"/>
          </a:p>
        </p:txBody>
      </p:sp>
      <p:sp>
        <p:nvSpPr>
          <p:cNvPr id="30722" name="Content Placeholder 2"/>
          <p:cNvSpPr>
            <a:spLocks noGrp="1"/>
          </p:cNvSpPr>
          <p:nvPr>
            <p:ph idx="1"/>
          </p:nvPr>
        </p:nvSpPr>
        <p:spPr/>
        <p:txBody>
          <a:bodyPr/>
          <a:lstStyle/>
          <a:p>
            <a:r>
              <a:rPr lang="en-CA" dirty="0" smtClean="0"/>
              <a:t>Data aggregators, digital dossiers, and profiling</a:t>
            </a:r>
          </a:p>
          <a:p>
            <a:r>
              <a:rPr lang="en-CA" dirty="0" smtClean="0"/>
              <a:t>Electronic Surveillance</a:t>
            </a:r>
          </a:p>
          <a:p>
            <a:r>
              <a:rPr lang="en-CA" dirty="0" smtClean="0"/>
              <a:t>Personal Information in Databases</a:t>
            </a:r>
          </a:p>
          <a:p>
            <a:r>
              <a:rPr lang="en-CA" dirty="0" smtClean="0"/>
              <a:t>Information on Internet Bulletin Boards, Newsgroups, and Social Networking Sites</a:t>
            </a:r>
          </a:p>
          <a:p>
            <a:endParaRPr lang="en-CA" dirty="0" smtClean="0"/>
          </a:p>
        </p:txBody>
      </p:sp>
      <p:sp>
        <p:nvSpPr>
          <p:cNvPr id="4" name="Slide Number Placeholder 3"/>
          <p:cNvSpPr>
            <a:spLocks noGrp="1"/>
          </p:cNvSpPr>
          <p:nvPr>
            <p:ph type="sldNum" sz="quarter" idx="12"/>
          </p:nvPr>
        </p:nvSpPr>
        <p:spPr/>
        <p:txBody>
          <a:bodyPr/>
          <a:lstStyle/>
          <a:p>
            <a:pPr>
              <a:defRPr/>
            </a:pPr>
            <a:fld id="{ED6DFE74-0D85-46EC-B31B-4EC675394955}" type="slidenum">
              <a:rPr lang="en-CA"/>
              <a:pPr>
                <a:defRPr/>
              </a:pPr>
              <a:t>24</a:t>
            </a:fld>
            <a:endParaRPr lang="en-CA"/>
          </a:p>
        </p:txBody>
      </p:sp>
    </p:spTree>
    <p:extLst>
      <p:ext uri="{BB962C8B-B14F-4D97-AF65-F5344CB8AC3E}">
        <p14:creationId xmlns:p14="http://schemas.microsoft.com/office/powerpoint/2010/main" val="226713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Privacy Terms</a:t>
            </a:r>
            <a:endParaRPr lang="en-US" dirty="0"/>
          </a:p>
        </p:txBody>
      </p:sp>
      <p:sp>
        <p:nvSpPr>
          <p:cNvPr id="31746" name="Content Placeholder 2"/>
          <p:cNvSpPr>
            <a:spLocks noGrp="1"/>
          </p:cNvSpPr>
          <p:nvPr>
            <p:ph idx="1"/>
          </p:nvPr>
        </p:nvSpPr>
        <p:spPr/>
        <p:txBody>
          <a:bodyPr>
            <a:normAutofit fontScale="92500" lnSpcReduction="20000"/>
          </a:bodyPr>
          <a:lstStyle/>
          <a:p>
            <a:r>
              <a:rPr lang="en-US" sz="2800" dirty="0" smtClean="0"/>
              <a:t>Data aggregators </a:t>
            </a:r>
          </a:p>
          <a:p>
            <a:pPr lvl="1"/>
            <a:r>
              <a:rPr lang="en-US" sz="2400" dirty="0" smtClean="0"/>
              <a:t>Companies that collect </a:t>
            </a:r>
            <a:r>
              <a:rPr lang="en-US" sz="2400" i="1" dirty="0" smtClean="0"/>
              <a:t>public data </a:t>
            </a:r>
            <a:r>
              <a:rPr lang="en-US" sz="2400" dirty="0" smtClean="0"/>
              <a:t>(e.g., telephone numbers) and </a:t>
            </a:r>
            <a:r>
              <a:rPr lang="en-US" sz="2400" i="1" dirty="0" smtClean="0"/>
              <a:t>nonpublic data </a:t>
            </a:r>
            <a:r>
              <a:rPr lang="en-US" sz="2400" dirty="0" smtClean="0"/>
              <a:t>(e.g., social security numbers, financial data, police records,) and integrate them to produce digital dossiers.</a:t>
            </a:r>
          </a:p>
          <a:p>
            <a:pPr>
              <a:buFont typeface="Wingdings 2" pitchFamily="18" charset="2"/>
              <a:buNone/>
            </a:pPr>
            <a:endParaRPr lang="en-US" sz="900" dirty="0" smtClean="0"/>
          </a:p>
          <a:p>
            <a:r>
              <a:rPr lang="en-US" sz="2800" dirty="0" smtClean="0"/>
              <a:t>Digital dossier</a:t>
            </a:r>
            <a:endParaRPr lang="en-US" sz="2800" b="1" dirty="0"/>
          </a:p>
          <a:p>
            <a:pPr lvl="1"/>
            <a:r>
              <a:rPr lang="en-US" sz="2400" dirty="0"/>
              <a:t>A</a:t>
            </a:r>
            <a:r>
              <a:rPr lang="en-US" sz="2400" dirty="0" smtClean="0"/>
              <a:t>n electronic description of you and your habits.</a:t>
            </a:r>
          </a:p>
          <a:p>
            <a:endParaRPr lang="en-US" sz="900" dirty="0" smtClean="0"/>
          </a:p>
          <a:p>
            <a:r>
              <a:rPr lang="en-US" sz="2800" dirty="0" smtClean="0"/>
              <a:t>Profiling </a:t>
            </a:r>
            <a:endParaRPr lang="en-US" sz="1800" dirty="0"/>
          </a:p>
          <a:p>
            <a:pPr lvl="1"/>
            <a:r>
              <a:rPr lang="en-US" sz="2400" dirty="0" smtClean="0"/>
              <a:t>The process of creating a digital dossier.</a:t>
            </a:r>
          </a:p>
          <a:p>
            <a:pPr marL="393192" lvl="1" indent="0">
              <a:buNone/>
            </a:pPr>
            <a:endParaRPr lang="en-US" sz="900" dirty="0" smtClean="0"/>
          </a:p>
          <a:p>
            <a:r>
              <a:rPr lang="en-CA" sz="3000" dirty="0"/>
              <a:t>Electronic </a:t>
            </a:r>
            <a:r>
              <a:rPr lang="en-CA" sz="3000" dirty="0" smtClean="0"/>
              <a:t>surveillance</a:t>
            </a:r>
          </a:p>
          <a:p>
            <a:pPr lvl="1"/>
            <a:r>
              <a:rPr lang="en-GB" sz="2600" dirty="0" smtClean="0"/>
              <a:t>The </a:t>
            </a:r>
            <a:r>
              <a:rPr lang="en-GB" sz="2600" dirty="0"/>
              <a:t>tracking of people‘s activities, online or offline, with </a:t>
            </a:r>
            <a:r>
              <a:rPr lang="en-GB" sz="2600" dirty="0" smtClean="0"/>
              <a:t>the </a:t>
            </a:r>
            <a:r>
              <a:rPr lang="en-GB" sz="2600" dirty="0"/>
              <a:t>aid of computers.</a:t>
            </a:r>
            <a:endParaRPr lang="en-US" sz="2600" dirty="0" smtClean="0"/>
          </a:p>
          <a:p>
            <a:pPr>
              <a:buFont typeface="Wingdings 2" pitchFamily="18" charset="2"/>
              <a:buNone/>
            </a:pPr>
            <a:endParaRPr lang="en-CA" dirty="0" smtClean="0"/>
          </a:p>
          <a:p>
            <a:pPr>
              <a:buFont typeface="Wingdings 2" pitchFamily="18" charset="2"/>
              <a:buNone/>
            </a:pPr>
            <a:endParaRPr lang="en-CA" dirty="0" smtClean="0"/>
          </a:p>
        </p:txBody>
      </p:sp>
      <p:sp>
        <p:nvSpPr>
          <p:cNvPr id="4" name="Slide Number Placeholder 3"/>
          <p:cNvSpPr>
            <a:spLocks noGrp="1"/>
          </p:cNvSpPr>
          <p:nvPr>
            <p:ph type="sldNum" sz="quarter" idx="12"/>
          </p:nvPr>
        </p:nvSpPr>
        <p:spPr/>
        <p:txBody>
          <a:bodyPr/>
          <a:lstStyle/>
          <a:p>
            <a:pPr>
              <a:defRPr/>
            </a:pPr>
            <a:fld id="{74639822-EE98-4D6E-9743-7D2B5A962D20}" type="slidenum">
              <a:rPr lang="en-CA"/>
              <a:pPr>
                <a:defRPr/>
              </a:pPr>
              <a:t>25</a:t>
            </a:fld>
            <a:endParaRPr lang="en-CA"/>
          </a:p>
        </p:txBody>
      </p:sp>
    </p:spTree>
    <p:extLst>
      <p:ext uri="{BB962C8B-B14F-4D97-AF65-F5344CB8AC3E}">
        <p14:creationId xmlns:p14="http://schemas.microsoft.com/office/powerpoint/2010/main" val="33564776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CA" dirty="0" smtClean="0"/>
              <a:t>Privacy </a:t>
            </a:r>
            <a:r>
              <a:rPr lang="en-CA" dirty="0"/>
              <a:t>C</a:t>
            </a:r>
            <a:r>
              <a:rPr lang="en-CA" dirty="0" smtClean="0"/>
              <a:t>odes and Policies</a:t>
            </a:r>
            <a:endParaRPr lang="en-CA" dirty="0"/>
          </a:p>
        </p:txBody>
      </p:sp>
      <p:sp>
        <p:nvSpPr>
          <p:cNvPr id="39938" name="Content Placeholder 2"/>
          <p:cNvSpPr>
            <a:spLocks noGrp="1"/>
          </p:cNvSpPr>
          <p:nvPr>
            <p:ph idx="1"/>
          </p:nvPr>
        </p:nvSpPr>
        <p:spPr/>
        <p:txBody>
          <a:bodyPr>
            <a:normAutofit/>
          </a:bodyPr>
          <a:lstStyle/>
          <a:p>
            <a:r>
              <a:rPr lang="en-CA" sz="2800" dirty="0" smtClean="0"/>
              <a:t>Privacy codes and policies are an organization’s guidelines with respect to protecting the privacy of customers, clients and employees. </a:t>
            </a:r>
          </a:p>
          <a:p>
            <a:pPr lvl="1">
              <a:lnSpc>
                <a:spcPct val="90000"/>
              </a:lnSpc>
            </a:pPr>
            <a:r>
              <a:rPr lang="en-US" sz="2400" dirty="0" smtClean="0"/>
              <a:t>The </a:t>
            </a:r>
            <a:r>
              <a:rPr lang="en-US" sz="2400" b="1" dirty="0" smtClean="0"/>
              <a:t>opt-out</a:t>
            </a:r>
            <a:r>
              <a:rPr lang="en-US" sz="2400" dirty="0" smtClean="0"/>
              <a:t> model of informed consent permits the company to collect personal information until the customer specifically requests that the data not be collected. </a:t>
            </a:r>
          </a:p>
          <a:p>
            <a:pPr lvl="1">
              <a:lnSpc>
                <a:spcPct val="90000"/>
              </a:lnSpc>
            </a:pPr>
            <a:r>
              <a:rPr lang="en-US" sz="2400" dirty="0" smtClean="0"/>
              <a:t>The </a:t>
            </a:r>
            <a:r>
              <a:rPr lang="en-US" sz="2400" b="1" dirty="0" smtClean="0"/>
              <a:t>opt-in</a:t>
            </a:r>
            <a:r>
              <a:rPr lang="en-US" sz="2400" dirty="0" smtClean="0"/>
              <a:t> model of informed consent prohibits a business from collecting any personal data unless the customer specifically authorizes it. </a:t>
            </a:r>
          </a:p>
          <a:p>
            <a:pPr>
              <a:lnSpc>
                <a:spcPct val="90000"/>
              </a:lnSpc>
            </a:pPr>
            <a:endParaRPr lang="en-US" sz="2800" dirty="0" smtClean="0"/>
          </a:p>
          <a:p>
            <a:pPr>
              <a:buFont typeface="Wingdings 2" pitchFamily="18" charset="2"/>
              <a:buNone/>
            </a:pPr>
            <a:endParaRPr lang="en-CA" sz="2800" dirty="0" smtClean="0"/>
          </a:p>
        </p:txBody>
      </p:sp>
      <p:sp>
        <p:nvSpPr>
          <p:cNvPr id="4" name="Slide Number Placeholder 3"/>
          <p:cNvSpPr>
            <a:spLocks noGrp="1"/>
          </p:cNvSpPr>
          <p:nvPr>
            <p:ph type="sldNum" sz="quarter" idx="12"/>
          </p:nvPr>
        </p:nvSpPr>
        <p:spPr/>
        <p:txBody>
          <a:bodyPr/>
          <a:lstStyle/>
          <a:p>
            <a:pPr>
              <a:defRPr/>
            </a:pPr>
            <a:fld id="{3B99A039-A46D-4012-996F-297CD75DF144}" type="slidenum">
              <a:rPr lang="en-CA"/>
              <a:pPr>
                <a:defRPr/>
              </a:pPr>
              <a:t>26</a:t>
            </a:fld>
            <a:endParaRPr lang="en-CA"/>
          </a:p>
        </p:txBody>
      </p:sp>
    </p:spTree>
    <p:extLst>
      <p:ext uri="{BB962C8B-B14F-4D97-AF65-F5344CB8AC3E}">
        <p14:creationId xmlns:p14="http://schemas.microsoft.com/office/powerpoint/2010/main" val="6267402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CA" dirty="0" smtClean="0"/>
              <a:t>Privacy </a:t>
            </a:r>
            <a:r>
              <a:rPr lang="en-CA" dirty="0"/>
              <a:t>C</a:t>
            </a:r>
            <a:r>
              <a:rPr lang="en-CA" dirty="0" smtClean="0"/>
              <a:t>odes and Policies</a:t>
            </a:r>
            <a:endParaRPr lang="en-CA" dirty="0"/>
          </a:p>
        </p:txBody>
      </p:sp>
      <p:sp>
        <p:nvSpPr>
          <p:cNvPr id="39938" name="Content Placeholder 2"/>
          <p:cNvSpPr>
            <a:spLocks noGrp="1"/>
          </p:cNvSpPr>
          <p:nvPr>
            <p:ph idx="1"/>
          </p:nvPr>
        </p:nvSpPr>
        <p:spPr/>
        <p:txBody>
          <a:bodyPr>
            <a:normAutofit/>
          </a:bodyPr>
          <a:lstStyle/>
          <a:p>
            <a:pPr>
              <a:buFont typeface="Wingdings 2" pitchFamily="18" charset="2"/>
              <a:buNone/>
            </a:pPr>
            <a:r>
              <a:rPr lang="en-US" dirty="0" smtClean="0"/>
              <a:t>Canada’s Privacy Legislation (PIPEDA)</a:t>
            </a:r>
          </a:p>
          <a:p>
            <a:r>
              <a:rPr lang="en-CA" sz="2400" dirty="0" smtClean="0"/>
              <a:t>Personal Information Protection and Electronic Documents Act </a:t>
            </a:r>
          </a:p>
          <a:p>
            <a:r>
              <a:rPr lang="en-CA" sz="2400" dirty="0" smtClean="0"/>
              <a:t>Became effective January 1, 2004. </a:t>
            </a:r>
          </a:p>
          <a:p>
            <a:r>
              <a:rPr lang="en-CA" sz="2400" dirty="0" smtClean="0"/>
              <a:t>Organizations are required to establish a privacy policy, as well as procedures to ensure that the policy is adhered to.</a:t>
            </a:r>
          </a:p>
          <a:p>
            <a:pPr>
              <a:buFont typeface="Wingdings 2" pitchFamily="18" charset="2"/>
              <a:buNone/>
            </a:pPr>
            <a:endParaRPr lang="en-CA" dirty="0" smtClean="0"/>
          </a:p>
        </p:txBody>
      </p:sp>
      <p:sp>
        <p:nvSpPr>
          <p:cNvPr id="4" name="Slide Number Placeholder 3"/>
          <p:cNvSpPr>
            <a:spLocks noGrp="1"/>
          </p:cNvSpPr>
          <p:nvPr>
            <p:ph type="sldNum" sz="quarter" idx="12"/>
          </p:nvPr>
        </p:nvSpPr>
        <p:spPr/>
        <p:txBody>
          <a:bodyPr/>
          <a:lstStyle/>
          <a:p>
            <a:pPr>
              <a:defRPr/>
            </a:pPr>
            <a:fld id="{3B99A039-A46D-4012-996F-297CD75DF144}" type="slidenum">
              <a:rPr lang="en-CA"/>
              <a:pPr>
                <a:defRPr/>
              </a:pPr>
              <a:t>27</a:t>
            </a:fld>
            <a:endParaRPr lang="en-CA"/>
          </a:p>
        </p:txBody>
      </p:sp>
    </p:spTree>
    <p:extLst>
      <p:ext uri="{BB962C8B-B14F-4D97-AF65-F5344CB8AC3E}">
        <p14:creationId xmlns:p14="http://schemas.microsoft.com/office/powerpoint/2010/main" val="30316674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Online Reputation</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www.priv.gc.ca/youth-jeunes/t-v/videos/rep_e.asp</a:t>
            </a:r>
            <a:endParaRPr lang="en-US" dirty="0" smtClean="0"/>
          </a:p>
          <a:p>
            <a:endParaRPr lang="en-US" dirty="0" smtClean="0"/>
          </a:p>
          <a:p>
            <a:r>
              <a:rPr lang="en-US" dirty="0" smtClean="0"/>
              <a:t>Future employers use social media sites to “research” you.</a:t>
            </a:r>
          </a:p>
          <a:p>
            <a:endParaRPr lang="en-US" dirty="0"/>
          </a:p>
          <a:p>
            <a:r>
              <a:rPr lang="en-US" dirty="0" smtClean="0"/>
              <a:t>Tighten up your privacy settings on your social media accounts.</a:t>
            </a:r>
            <a:endParaRPr lang="en-US" dirty="0"/>
          </a:p>
        </p:txBody>
      </p:sp>
    </p:spTree>
    <p:extLst>
      <p:ext uri="{BB962C8B-B14F-4D97-AF65-F5344CB8AC3E}">
        <p14:creationId xmlns:p14="http://schemas.microsoft.com/office/powerpoint/2010/main" val="31895018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Online Reputation</a:t>
            </a:r>
            <a:endParaRPr lang="en-US" dirty="0"/>
          </a:p>
        </p:txBody>
      </p:sp>
      <p:sp>
        <p:nvSpPr>
          <p:cNvPr id="3" name="Content Placeholder 2"/>
          <p:cNvSpPr>
            <a:spLocks noGrp="1"/>
          </p:cNvSpPr>
          <p:nvPr>
            <p:ph idx="1"/>
          </p:nvPr>
        </p:nvSpPr>
        <p:spPr/>
        <p:txBody>
          <a:bodyPr>
            <a:normAutofit/>
          </a:bodyPr>
          <a:lstStyle/>
          <a:p>
            <a:r>
              <a:rPr lang="en-US" dirty="0" smtClean="0">
                <a:hlinkClick r:id="rId2"/>
              </a:rPr>
              <a:t>People fired </a:t>
            </a:r>
            <a:r>
              <a:rPr lang="en-US" dirty="0" smtClean="0"/>
              <a:t>due to </a:t>
            </a:r>
            <a:r>
              <a:rPr lang="en-US" dirty="0" err="1" smtClean="0"/>
              <a:t>facebook</a:t>
            </a:r>
            <a:r>
              <a:rPr lang="en-US" dirty="0" smtClean="0"/>
              <a:t>.</a:t>
            </a:r>
          </a:p>
        </p:txBody>
      </p:sp>
    </p:spTree>
    <p:extLst>
      <p:ext uri="{BB962C8B-B14F-4D97-AF65-F5344CB8AC3E}">
        <p14:creationId xmlns:p14="http://schemas.microsoft.com/office/powerpoint/2010/main" val="2270045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CA" dirty="0" smtClean="0"/>
              <a:t>Ethics – A Definition</a:t>
            </a:r>
            <a:endParaRPr lang="en-CA" dirty="0"/>
          </a:p>
        </p:txBody>
      </p:sp>
      <p:sp>
        <p:nvSpPr>
          <p:cNvPr id="23554" name="Content Placeholder 2"/>
          <p:cNvSpPr>
            <a:spLocks noGrp="1"/>
          </p:cNvSpPr>
          <p:nvPr>
            <p:ph idx="1"/>
          </p:nvPr>
        </p:nvSpPr>
        <p:spPr/>
        <p:txBody>
          <a:bodyPr/>
          <a:lstStyle/>
          <a:p>
            <a:r>
              <a:rPr lang="en-US" b="1" dirty="0" smtClean="0"/>
              <a:t>Ethics</a:t>
            </a:r>
            <a:r>
              <a:rPr lang="en-GB" dirty="0" smtClean="0"/>
              <a:t>: A branch of philosophy that deals with what is considered to be right  and wrong.</a:t>
            </a:r>
          </a:p>
          <a:p>
            <a:pPr>
              <a:buFont typeface="Wingdings 2" pitchFamily="18" charset="2"/>
              <a:buNone/>
            </a:pPr>
            <a:endParaRPr lang="en-US" dirty="0" smtClean="0"/>
          </a:p>
          <a:p>
            <a:r>
              <a:rPr lang="en-CA" dirty="0"/>
              <a:t>Can you think of some ethical issues that might occur in the workplace?</a:t>
            </a:r>
            <a:endParaRPr lang="en-CA" dirty="0" smtClean="0"/>
          </a:p>
        </p:txBody>
      </p:sp>
      <p:sp>
        <p:nvSpPr>
          <p:cNvPr id="4" name="Slide Number Placeholder 3"/>
          <p:cNvSpPr>
            <a:spLocks noGrp="1"/>
          </p:cNvSpPr>
          <p:nvPr>
            <p:ph type="sldNum" sz="quarter" idx="12"/>
          </p:nvPr>
        </p:nvSpPr>
        <p:spPr/>
        <p:txBody>
          <a:bodyPr/>
          <a:lstStyle/>
          <a:p>
            <a:pPr>
              <a:defRPr/>
            </a:pPr>
            <a:fld id="{D0D546ED-E655-47BC-9D02-4764B857A059}" type="slidenum">
              <a:rPr lang="en-CA"/>
              <a:pPr>
                <a:defRPr/>
              </a:pPr>
              <a:t>3</a:t>
            </a:fld>
            <a:endParaRPr lang="en-CA"/>
          </a:p>
        </p:txBody>
      </p:sp>
    </p:spTree>
    <p:extLst>
      <p:ext uri="{BB962C8B-B14F-4D97-AF65-F5344CB8AC3E}">
        <p14:creationId xmlns:p14="http://schemas.microsoft.com/office/powerpoint/2010/main" val="42061005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Student Ethical Dilemma’s</a:t>
            </a:r>
            <a:endParaRPr lang="en-US" dirty="0"/>
          </a:p>
        </p:txBody>
      </p:sp>
      <p:sp>
        <p:nvSpPr>
          <p:cNvPr id="3" name="Content Placeholder 2"/>
          <p:cNvSpPr>
            <a:spLocks noGrp="1"/>
          </p:cNvSpPr>
          <p:nvPr>
            <p:ph idx="1"/>
          </p:nvPr>
        </p:nvSpPr>
        <p:spPr/>
        <p:txBody>
          <a:bodyPr>
            <a:normAutofit/>
          </a:bodyPr>
          <a:lstStyle/>
          <a:p>
            <a:r>
              <a:rPr lang="en-US" sz="2800" dirty="0" smtClean="0"/>
              <a:t>Plagiarism</a:t>
            </a:r>
          </a:p>
          <a:p>
            <a:r>
              <a:rPr lang="en-US" sz="2800" dirty="0" smtClean="0"/>
              <a:t>Handing in another student’s assignment</a:t>
            </a:r>
          </a:p>
          <a:p>
            <a:r>
              <a:rPr lang="en-US" sz="2800" dirty="0" smtClean="0"/>
              <a:t>Buying homework online – </a:t>
            </a:r>
            <a:r>
              <a:rPr lang="en-US" sz="2800" smtClean="0"/>
              <a:t>contract cheating</a:t>
            </a:r>
            <a:endParaRPr lang="en-US" sz="2800" dirty="0" smtClean="0"/>
          </a:p>
          <a:p>
            <a:endParaRPr lang="en-US" sz="2800" dirty="0"/>
          </a:p>
          <a:p>
            <a:pPr marL="0" indent="0" algn="ctr">
              <a:buNone/>
            </a:pPr>
            <a:r>
              <a:rPr lang="en-US" sz="2800" dirty="0" smtClean="0"/>
              <a:t>What drives students to do this?</a:t>
            </a:r>
          </a:p>
          <a:p>
            <a:pPr marL="0" indent="0" algn="ctr">
              <a:buNone/>
            </a:pPr>
            <a:r>
              <a:rPr lang="en-US" sz="2800" dirty="0" smtClean="0"/>
              <a:t>How do you avoid it?</a:t>
            </a:r>
          </a:p>
          <a:p>
            <a:pPr marL="0" indent="0" algn="ctr">
              <a:buNone/>
            </a:pPr>
            <a:r>
              <a:rPr lang="en-US" sz="2800" dirty="0" smtClean="0"/>
              <a:t>How should the College respond to this </a:t>
            </a:r>
            <a:r>
              <a:rPr lang="en-US" sz="2800" dirty="0" err="1" smtClean="0"/>
              <a:t>behaviour</a:t>
            </a:r>
            <a:r>
              <a:rPr lang="en-US" sz="2800" dirty="0" smtClean="0"/>
              <a:t>?</a:t>
            </a:r>
            <a:endParaRPr lang="en-US" sz="2800" dirty="0"/>
          </a:p>
        </p:txBody>
      </p:sp>
    </p:spTree>
    <p:extLst>
      <p:ext uri="{BB962C8B-B14F-4D97-AF65-F5344CB8AC3E}">
        <p14:creationId xmlns:p14="http://schemas.microsoft.com/office/powerpoint/2010/main" val="3195423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CA" dirty="0" smtClean="0"/>
              <a:t>Code of Ethics</a:t>
            </a:r>
            <a:endParaRPr lang="en-CA" dirty="0"/>
          </a:p>
        </p:txBody>
      </p:sp>
      <p:sp>
        <p:nvSpPr>
          <p:cNvPr id="23554" name="Content Placeholder 2"/>
          <p:cNvSpPr>
            <a:spLocks noGrp="1"/>
          </p:cNvSpPr>
          <p:nvPr>
            <p:ph idx="1"/>
          </p:nvPr>
        </p:nvSpPr>
        <p:spPr/>
        <p:txBody>
          <a:bodyPr/>
          <a:lstStyle/>
          <a:p>
            <a:endParaRPr lang="en-US" dirty="0" smtClean="0"/>
          </a:p>
          <a:p>
            <a:r>
              <a:rPr lang="en-US" dirty="0" smtClean="0"/>
              <a:t>A </a:t>
            </a:r>
            <a:r>
              <a:rPr lang="en-US" b="1" dirty="0" smtClean="0"/>
              <a:t>Code of Ethics</a:t>
            </a:r>
            <a:r>
              <a:rPr lang="en-US" dirty="0" smtClean="0"/>
              <a:t>  or </a:t>
            </a:r>
            <a:r>
              <a:rPr lang="en-US" b="1" dirty="0" smtClean="0"/>
              <a:t>Code of Conduct</a:t>
            </a:r>
            <a:r>
              <a:rPr lang="en-US" dirty="0" smtClean="0"/>
              <a:t> is a collection of principles that are intended to guide decision making by members of an organization.</a:t>
            </a:r>
          </a:p>
          <a:p>
            <a:pPr lvl="1"/>
            <a:r>
              <a:rPr lang="en-CA" dirty="0" smtClean="0"/>
              <a:t>Most organizations have a code of ethics</a:t>
            </a:r>
            <a:endParaRPr lang="en-US" dirty="0" smtClean="0"/>
          </a:p>
          <a:p>
            <a:pPr>
              <a:buFont typeface="Wingdings 2" pitchFamily="18" charset="2"/>
              <a:buNone/>
            </a:pPr>
            <a:endParaRPr lang="en-CA" dirty="0" smtClean="0"/>
          </a:p>
          <a:p>
            <a:pPr>
              <a:buFont typeface="Wingdings 2" pitchFamily="18" charset="2"/>
              <a:buNone/>
            </a:pPr>
            <a:endParaRPr lang="en-US" dirty="0" smtClean="0"/>
          </a:p>
          <a:p>
            <a:endParaRPr lang="en-CA" dirty="0" smtClean="0"/>
          </a:p>
        </p:txBody>
      </p:sp>
      <p:sp>
        <p:nvSpPr>
          <p:cNvPr id="4" name="Slide Number Placeholder 3"/>
          <p:cNvSpPr>
            <a:spLocks noGrp="1"/>
          </p:cNvSpPr>
          <p:nvPr>
            <p:ph type="sldNum" sz="quarter" idx="12"/>
          </p:nvPr>
        </p:nvSpPr>
        <p:spPr/>
        <p:txBody>
          <a:bodyPr/>
          <a:lstStyle/>
          <a:p>
            <a:pPr>
              <a:defRPr/>
            </a:pPr>
            <a:fld id="{D0D546ED-E655-47BC-9D02-4764B857A059}" type="slidenum">
              <a:rPr lang="en-CA"/>
              <a:pPr>
                <a:defRPr/>
              </a:pPr>
              <a:t>4</a:t>
            </a:fld>
            <a:endParaRPr lang="en-CA"/>
          </a:p>
        </p:txBody>
      </p:sp>
    </p:spTree>
    <p:extLst>
      <p:ext uri="{BB962C8B-B14F-4D97-AF65-F5344CB8AC3E}">
        <p14:creationId xmlns:p14="http://schemas.microsoft.com/office/powerpoint/2010/main" val="32645669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normAutofit fontScale="90000"/>
          </a:bodyPr>
          <a:lstStyle/>
          <a:p>
            <a:pPr eaLnBrk="1" hangingPunct="1"/>
            <a:r>
              <a:rPr lang="en-US" dirty="0" smtClean="0"/>
              <a:t>Code of Ethics – Example Principles</a:t>
            </a:r>
          </a:p>
        </p:txBody>
      </p:sp>
      <p:sp>
        <p:nvSpPr>
          <p:cNvPr id="13315" name="Content Placeholder 2"/>
          <p:cNvSpPr>
            <a:spLocks noGrp="1"/>
          </p:cNvSpPr>
          <p:nvPr>
            <p:ph idx="1"/>
          </p:nvPr>
        </p:nvSpPr>
        <p:spPr/>
        <p:txBody>
          <a:bodyPr/>
          <a:lstStyle/>
          <a:p>
            <a:pPr>
              <a:buClr>
                <a:schemeClr val="tx2"/>
              </a:buClr>
              <a:buFont typeface="Verdana" pitchFamily="34" charset="0"/>
              <a:buChar char="●"/>
            </a:pPr>
            <a:r>
              <a:rPr lang="en-US" sz="2800" dirty="0" smtClean="0"/>
              <a:t>Upholding the law</a:t>
            </a:r>
          </a:p>
          <a:p>
            <a:pPr>
              <a:buClr>
                <a:schemeClr val="tx2"/>
              </a:buClr>
              <a:buFont typeface="Verdana" pitchFamily="34" charset="0"/>
              <a:buChar char="●"/>
            </a:pPr>
            <a:r>
              <a:rPr lang="en-US" sz="2800" dirty="0" smtClean="0"/>
              <a:t>Confidentiality</a:t>
            </a:r>
          </a:p>
          <a:p>
            <a:pPr>
              <a:buClr>
                <a:schemeClr val="tx2"/>
              </a:buClr>
              <a:buFont typeface="Verdana" pitchFamily="34" charset="0"/>
              <a:buChar char="●"/>
            </a:pPr>
            <a:r>
              <a:rPr lang="en-US" sz="2800" dirty="0" smtClean="0"/>
              <a:t>Fairness</a:t>
            </a:r>
          </a:p>
          <a:p>
            <a:pPr>
              <a:buClr>
                <a:schemeClr val="tx2"/>
              </a:buClr>
              <a:buFont typeface="Verdana" pitchFamily="34" charset="0"/>
              <a:buChar char="●"/>
            </a:pPr>
            <a:r>
              <a:rPr lang="en-US" sz="2800" dirty="0" smtClean="0"/>
              <a:t>Corporate responsibility</a:t>
            </a:r>
          </a:p>
          <a:p>
            <a:pPr>
              <a:buClr>
                <a:schemeClr val="tx2"/>
              </a:buClr>
              <a:buFont typeface="Verdana" pitchFamily="34" charset="0"/>
              <a:buChar char="●"/>
            </a:pPr>
            <a:r>
              <a:rPr lang="en-US" sz="2800" dirty="0" smtClean="0"/>
              <a:t>Honoring our trust in you</a:t>
            </a:r>
          </a:p>
          <a:p>
            <a:pPr>
              <a:buClr>
                <a:schemeClr val="tx2"/>
              </a:buClr>
              <a:buFont typeface="Verdana" pitchFamily="34" charset="0"/>
              <a:buChar char="●"/>
            </a:pPr>
            <a:r>
              <a:rPr lang="en-US" sz="2800" dirty="0" smtClean="0"/>
              <a:t>Objectivity</a:t>
            </a:r>
          </a:p>
          <a:p>
            <a:pPr>
              <a:buClr>
                <a:schemeClr val="tx2"/>
              </a:buClr>
              <a:buFont typeface="Verdana" pitchFamily="34" charset="0"/>
              <a:buChar char="●"/>
            </a:pPr>
            <a:r>
              <a:rPr lang="en-US" sz="2800" dirty="0" smtClean="0"/>
              <a:t>Integrity</a:t>
            </a:r>
          </a:p>
          <a:p>
            <a:pPr>
              <a:buClr>
                <a:schemeClr val="tx2"/>
              </a:buClr>
              <a:buFont typeface="Verdana" pitchFamily="34" charset="0"/>
              <a:buChar char="●"/>
            </a:pPr>
            <a:r>
              <a:rPr lang="en-US" sz="2800" dirty="0" smtClean="0"/>
              <a:t>Individual responsibility</a:t>
            </a:r>
          </a:p>
          <a:p>
            <a:pPr eaLnBrk="1" hangingPunct="1">
              <a:buFont typeface="Wingdings" pitchFamily="2" charset="2"/>
              <a:buNone/>
            </a:pPr>
            <a:endParaRPr lang="en-US" sz="2500" dirty="0" smtClean="0"/>
          </a:p>
          <a:p>
            <a:pPr eaLnBrk="1" hangingPunct="1">
              <a:buFont typeface="Wingdings" pitchFamily="2" charset="2"/>
              <a:buNone/>
            </a:pPr>
            <a:endParaRPr lang="en-US" sz="2500" dirty="0" smtClean="0"/>
          </a:p>
        </p:txBody>
      </p:sp>
    </p:spTree>
    <p:extLst>
      <p:ext uri="{BB962C8B-B14F-4D97-AF65-F5344CB8AC3E}">
        <p14:creationId xmlns:p14="http://schemas.microsoft.com/office/powerpoint/2010/main" val="577961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fontScale="90000"/>
          </a:bodyPr>
          <a:lstStyle/>
          <a:p>
            <a:pPr eaLnBrk="1" hangingPunct="1"/>
            <a:r>
              <a:rPr lang="en-US" smtClean="0"/>
              <a:t>Business Ethics and Conduct</a:t>
            </a:r>
          </a:p>
        </p:txBody>
      </p:sp>
      <p:sp>
        <p:nvSpPr>
          <p:cNvPr id="7171" name="Content Placeholder 2"/>
          <p:cNvSpPr>
            <a:spLocks noGrp="1"/>
          </p:cNvSpPr>
          <p:nvPr>
            <p:ph idx="1"/>
          </p:nvPr>
        </p:nvSpPr>
        <p:spPr/>
        <p:txBody>
          <a:bodyPr>
            <a:normAutofit/>
          </a:bodyPr>
          <a:lstStyle/>
          <a:p>
            <a:pPr eaLnBrk="1" hangingPunct="1">
              <a:buFont typeface="Wingdings" pitchFamily="2" charset="2"/>
              <a:buNone/>
            </a:pPr>
            <a:r>
              <a:rPr lang="en-US" sz="2800" dirty="0" smtClean="0"/>
              <a:t>There are tangible business benefits for having a Code of Ethics in an organization:</a:t>
            </a:r>
          </a:p>
          <a:p>
            <a:pPr lvl="1"/>
            <a:r>
              <a:rPr lang="en-US" sz="2400" dirty="0" smtClean="0"/>
              <a:t>Shield employees from litigation and negative publicity</a:t>
            </a:r>
          </a:p>
          <a:p>
            <a:pPr lvl="1"/>
            <a:r>
              <a:rPr lang="en-US" sz="2400" dirty="0" smtClean="0"/>
              <a:t>Reduce compliance and audit costs</a:t>
            </a:r>
          </a:p>
          <a:p>
            <a:pPr lvl="1"/>
            <a:r>
              <a:rPr lang="en-US" sz="2400" dirty="0" smtClean="0"/>
              <a:t>Create a brand built on integrity and ethical conduct</a:t>
            </a:r>
          </a:p>
          <a:p>
            <a:pPr lvl="1"/>
            <a:r>
              <a:rPr lang="en-US" sz="2400" dirty="0" smtClean="0"/>
              <a:t>Gain goodwill in local communities</a:t>
            </a:r>
          </a:p>
          <a:p>
            <a:pPr lvl="1"/>
            <a:r>
              <a:rPr lang="en-US" sz="2400" dirty="0" smtClean="0"/>
              <a:t>Ensure an organization will be accepted as it expands</a:t>
            </a:r>
          </a:p>
          <a:p>
            <a:pPr lvl="1"/>
            <a:r>
              <a:rPr lang="en-US" sz="2400" dirty="0" smtClean="0"/>
              <a:t>Attract quality employees</a:t>
            </a:r>
            <a:endParaRPr lang="en-US" sz="2200" dirty="0" smtClean="0"/>
          </a:p>
        </p:txBody>
      </p:sp>
    </p:spTree>
    <p:extLst>
      <p:ext uri="{BB962C8B-B14F-4D97-AF65-F5344CB8AC3E}">
        <p14:creationId xmlns:p14="http://schemas.microsoft.com/office/powerpoint/2010/main" val="1011595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CIPS</a:t>
            </a:r>
            <a:endParaRPr lang="en-US" dirty="0"/>
          </a:p>
        </p:txBody>
      </p:sp>
      <p:sp>
        <p:nvSpPr>
          <p:cNvPr id="3" name="Content Placeholder 2"/>
          <p:cNvSpPr>
            <a:spLocks noGrp="1"/>
          </p:cNvSpPr>
          <p:nvPr>
            <p:ph idx="1"/>
          </p:nvPr>
        </p:nvSpPr>
        <p:spPr/>
        <p:txBody>
          <a:bodyPr>
            <a:noAutofit/>
          </a:bodyPr>
          <a:lstStyle/>
          <a:p>
            <a:r>
              <a:rPr lang="en-US" sz="2800" dirty="0" smtClean="0"/>
              <a:t>CIPS is </a:t>
            </a:r>
            <a:r>
              <a:rPr lang="en-US" sz="2800" dirty="0"/>
              <a:t>the professional association for Information Technology (IT) practitioners in Canada</a:t>
            </a:r>
            <a:r>
              <a:rPr lang="en-US" sz="2800" dirty="0" smtClean="0"/>
              <a:t>.</a:t>
            </a:r>
          </a:p>
          <a:p>
            <a:pPr lvl="1"/>
            <a:r>
              <a:rPr lang="en-US" sz="2400" dirty="0" smtClean="0"/>
              <a:t> </a:t>
            </a:r>
            <a:r>
              <a:rPr lang="en-US" sz="2400" dirty="0"/>
              <a:t>It is a non-profit organization that deals with important issues affecting the IT industry and profession</a:t>
            </a:r>
            <a:r>
              <a:rPr lang="en-US" sz="2400" dirty="0" smtClean="0"/>
              <a:t>.</a:t>
            </a:r>
            <a:endParaRPr lang="en-US" sz="2400" dirty="0"/>
          </a:p>
          <a:p>
            <a:r>
              <a:rPr lang="en-US" sz="2800" dirty="0" smtClean="0"/>
              <a:t>Some </a:t>
            </a:r>
            <a:r>
              <a:rPr lang="en-US" sz="2800" dirty="0"/>
              <a:t>CIPS national programs include</a:t>
            </a:r>
          </a:p>
          <a:p>
            <a:pPr lvl="1"/>
            <a:r>
              <a:rPr lang="en-US" sz="2400" dirty="0"/>
              <a:t>C</a:t>
            </a:r>
            <a:r>
              <a:rPr lang="en-US" sz="2400" dirty="0" smtClean="0"/>
              <a:t>ertification </a:t>
            </a:r>
            <a:r>
              <a:rPr lang="en-US" sz="2400" dirty="0"/>
              <a:t>of IT </a:t>
            </a:r>
            <a:r>
              <a:rPr lang="en-US" sz="2400" dirty="0" smtClean="0"/>
              <a:t>professionals</a:t>
            </a:r>
            <a:endParaRPr lang="en-US" sz="2400" dirty="0"/>
          </a:p>
          <a:p>
            <a:pPr lvl="1"/>
            <a:r>
              <a:rPr lang="en-US" sz="2400" dirty="0"/>
              <a:t>A</a:t>
            </a:r>
            <a:r>
              <a:rPr lang="en-US" sz="2400" dirty="0" smtClean="0"/>
              <a:t>ccreditation </a:t>
            </a:r>
            <a:r>
              <a:rPr lang="en-US" sz="2400" dirty="0"/>
              <a:t>of computer science, software engineering, and MIS programs in Canadian colleges and universities</a:t>
            </a:r>
          </a:p>
          <a:p>
            <a:pPr lvl="1"/>
            <a:r>
              <a:rPr lang="en-US" sz="2400" dirty="0"/>
              <a:t>O</a:t>
            </a:r>
            <a:r>
              <a:rPr lang="en-US" sz="2400" dirty="0" smtClean="0"/>
              <a:t>rganization </a:t>
            </a:r>
            <a:r>
              <a:rPr lang="en-US" sz="2400" dirty="0"/>
              <a:t>of a </a:t>
            </a:r>
            <a:r>
              <a:rPr lang="en-US" sz="2400" i="1" dirty="0"/>
              <a:t>Women in IT</a:t>
            </a:r>
            <a:r>
              <a:rPr lang="en-US" sz="2400" dirty="0"/>
              <a:t> program to educate female high school students about career opportunities in </a:t>
            </a:r>
            <a:r>
              <a:rPr lang="en-US" sz="2400" dirty="0" smtClean="0"/>
              <a:t>IT</a:t>
            </a:r>
            <a:endParaRPr lang="en-US" sz="2400" dirty="0"/>
          </a:p>
          <a:p>
            <a:r>
              <a:rPr lang="en-US" sz="2800" dirty="0"/>
              <a:t>CIPS </a:t>
            </a:r>
            <a:r>
              <a:rPr lang="en-US" sz="2800" dirty="0" smtClean="0"/>
              <a:t>has a </a:t>
            </a:r>
            <a:r>
              <a:rPr lang="en-US" sz="2800" dirty="0"/>
              <a:t>Code of Ethics &amp;</a:t>
            </a:r>
            <a:r>
              <a:rPr lang="en-US" sz="2800" dirty="0" smtClean="0"/>
              <a:t> </a:t>
            </a:r>
            <a:r>
              <a:rPr lang="en-US" sz="2800" dirty="0"/>
              <a:t>Standards of </a:t>
            </a:r>
            <a:r>
              <a:rPr lang="en-US" sz="2800" dirty="0" smtClean="0"/>
              <a:t>Conduct</a:t>
            </a:r>
            <a:endParaRPr lang="en-US" sz="2800" dirty="0"/>
          </a:p>
        </p:txBody>
      </p:sp>
    </p:spTree>
    <p:extLst>
      <p:ext uri="{BB962C8B-B14F-4D97-AF65-F5344CB8AC3E}">
        <p14:creationId xmlns:p14="http://schemas.microsoft.com/office/powerpoint/2010/main" val="3763389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CA" dirty="0" smtClean="0"/>
              <a:t>Fundamentals </a:t>
            </a:r>
            <a:r>
              <a:rPr lang="en-CA" dirty="0"/>
              <a:t>T</a:t>
            </a:r>
            <a:r>
              <a:rPr lang="en-CA" dirty="0" smtClean="0"/>
              <a:t>enets of Ethics</a:t>
            </a:r>
            <a:endParaRPr lang="en-CA" dirty="0"/>
          </a:p>
        </p:txBody>
      </p:sp>
      <p:sp>
        <p:nvSpPr>
          <p:cNvPr id="24578" name="Content Placeholder 2"/>
          <p:cNvSpPr>
            <a:spLocks noGrp="1"/>
          </p:cNvSpPr>
          <p:nvPr>
            <p:ph idx="1"/>
          </p:nvPr>
        </p:nvSpPr>
        <p:spPr/>
        <p:txBody>
          <a:bodyPr>
            <a:normAutofit fontScale="92500" lnSpcReduction="10000"/>
          </a:bodyPr>
          <a:lstStyle/>
          <a:p>
            <a:r>
              <a:rPr lang="en-US" b="1" smtClean="0"/>
              <a:t>Responsibility</a:t>
            </a:r>
            <a:r>
              <a:rPr lang="en-US" smtClean="0"/>
              <a:t> means that you accept the consequences of your decisions and actions.</a:t>
            </a:r>
          </a:p>
          <a:p>
            <a:endParaRPr lang="en-US" smtClean="0"/>
          </a:p>
          <a:p>
            <a:r>
              <a:rPr lang="en-US" b="1" smtClean="0"/>
              <a:t>Accountability</a:t>
            </a:r>
            <a:r>
              <a:rPr lang="en-US" smtClean="0"/>
              <a:t> means a determination of who is responsible for actions that were taken.</a:t>
            </a:r>
          </a:p>
          <a:p>
            <a:endParaRPr lang="en-US" smtClean="0"/>
          </a:p>
          <a:p>
            <a:r>
              <a:rPr lang="en-US" b="1" smtClean="0"/>
              <a:t>Liability</a:t>
            </a:r>
            <a:r>
              <a:rPr lang="en-US" smtClean="0"/>
              <a:t> is a legal concept meaning that individuals have the right to recover the damages done to them by other individuals, organizations, or systems.</a:t>
            </a:r>
          </a:p>
          <a:p>
            <a:endParaRPr lang="en-CA" smtClean="0"/>
          </a:p>
          <a:p>
            <a:endParaRPr lang="en-CA" smtClean="0"/>
          </a:p>
        </p:txBody>
      </p:sp>
      <p:sp>
        <p:nvSpPr>
          <p:cNvPr id="4" name="Slide Number Placeholder 3"/>
          <p:cNvSpPr>
            <a:spLocks noGrp="1"/>
          </p:cNvSpPr>
          <p:nvPr>
            <p:ph type="sldNum" sz="quarter" idx="12"/>
          </p:nvPr>
        </p:nvSpPr>
        <p:spPr/>
        <p:txBody>
          <a:bodyPr/>
          <a:lstStyle/>
          <a:p>
            <a:pPr>
              <a:defRPr/>
            </a:pPr>
            <a:fld id="{5D2FDDA9-66CD-4615-A57B-050C5AC41C74}" type="slidenum">
              <a:rPr lang="en-CA"/>
              <a:pPr>
                <a:defRPr/>
              </a:pPr>
              <a:t>8</a:t>
            </a:fld>
            <a:endParaRPr lang="en-CA"/>
          </a:p>
        </p:txBody>
      </p:sp>
    </p:spTree>
    <p:extLst>
      <p:ext uri="{BB962C8B-B14F-4D97-AF65-F5344CB8AC3E}">
        <p14:creationId xmlns:p14="http://schemas.microsoft.com/office/powerpoint/2010/main" val="2228627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CA" dirty="0" smtClean="0"/>
              <a:t>Four </a:t>
            </a:r>
            <a:r>
              <a:rPr lang="en-CA" dirty="0"/>
              <a:t>C</a:t>
            </a:r>
            <a:r>
              <a:rPr lang="en-CA" dirty="0" smtClean="0"/>
              <a:t>ategories of </a:t>
            </a:r>
            <a:r>
              <a:rPr lang="en-CA" dirty="0"/>
              <a:t>E</a:t>
            </a:r>
            <a:r>
              <a:rPr lang="en-CA" dirty="0" smtClean="0"/>
              <a:t>thical </a:t>
            </a:r>
            <a:r>
              <a:rPr lang="en-CA" dirty="0"/>
              <a:t>I</a:t>
            </a:r>
            <a:r>
              <a:rPr lang="en-CA" dirty="0" smtClean="0"/>
              <a:t>ssues</a:t>
            </a:r>
            <a:endParaRPr lang="en-CA" dirty="0"/>
          </a:p>
        </p:txBody>
      </p:sp>
      <p:sp>
        <p:nvSpPr>
          <p:cNvPr id="26626" name="Content Placeholder 2"/>
          <p:cNvSpPr>
            <a:spLocks noGrp="1"/>
          </p:cNvSpPr>
          <p:nvPr>
            <p:ph idx="1"/>
          </p:nvPr>
        </p:nvSpPr>
        <p:spPr/>
        <p:txBody>
          <a:bodyPr>
            <a:normAutofit fontScale="77500" lnSpcReduction="20000"/>
          </a:bodyPr>
          <a:lstStyle/>
          <a:p>
            <a:pPr marL="0" indent="0">
              <a:buNone/>
            </a:pPr>
            <a:r>
              <a:rPr lang="en-US" sz="3600" b="1" dirty="0" smtClean="0"/>
              <a:t>1</a:t>
            </a:r>
            <a:r>
              <a:rPr lang="en-US" sz="4600" b="1" dirty="0" smtClean="0"/>
              <a:t>. </a:t>
            </a:r>
            <a:r>
              <a:rPr lang="en-US" sz="4000" b="1" dirty="0" smtClean="0"/>
              <a:t>Privacy Issues</a:t>
            </a:r>
            <a:r>
              <a:rPr lang="en-US" sz="4000" dirty="0" smtClean="0"/>
              <a:t> involve collecting, storing and disseminating information about individuals.</a:t>
            </a:r>
          </a:p>
          <a:p>
            <a:pPr lvl="1"/>
            <a:r>
              <a:rPr lang="en-CA" sz="3100" dirty="0" smtClean="0"/>
              <a:t>What info about oneself should an individual be required to reveal?</a:t>
            </a:r>
          </a:p>
          <a:p>
            <a:pPr lvl="1"/>
            <a:r>
              <a:rPr lang="en-CA" sz="3100" dirty="0" smtClean="0"/>
              <a:t>What kind of surveillance can an employer use on its employees?</a:t>
            </a:r>
            <a:endParaRPr lang="en-US" sz="3100" dirty="0" smtClean="0"/>
          </a:p>
          <a:p>
            <a:endParaRPr lang="en-US" sz="4700" b="1" i="1" dirty="0" smtClean="0"/>
          </a:p>
          <a:p>
            <a:pPr marL="0" indent="0">
              <a:buNone/>
            </a:pPr>
            <a:r>
              <a:rPr lang="en-US" sz="3600" b="1" dirty="0" smtClean="0"/>
              <a:t>2. Accuracy Issues</a:t>
            </a:r>
            <a:r>
              <a:rPr lang="en-US" sz="3600" dirty="0" smtClean="0"/>
              <a:t> involve the authenticity, fidelity and accuracy of information that is collected and processed.</a:t>
            </a:r>
          </a:p>
          <a:p>
            <a:pPr lvl="1"/>
            <a:r>
              <a:rPr lang="en-CA" sz="3100" dirty="0" smtClean="0"/>
              <a:t>Who is accountable for errors in information?</a:t>
            </a:r>
            <a:endParaRPr lang="en-US" sz="3100" dirty="0" smtClean="0"/>
          </a:p>
          <a:p>
            <a:endParaRPr lang="en-US" sz="4700" b="1" i="1" dirty="0" smtClean="0"/>
          </a:p>
          <a:p>
            <a:endParaRPr lang="en-CA" dirty="0" smtClean="0"/>
          </a:p>
        </p:txBody>
      </p:sp>
      <p:sp>
        <p:nvSpPr>
          <p:cNvPr id="4" name="Slide Number Placeholder 3"/>
          <p:cNvSpPr>
            <a:spLocks noGrp="1"/>
          </p:cNvSpPr>
          <p:nvPr>
            <p:ph type="sldNum" sz="quarter" idx="12"/>
          </p:nvPr>
        </p:nvSpPr>
        <p:spPr/>
        <p:txBody>
          <a:bodyPr/>
          <a:lstStyle/>
          <a:p>
            <a:pPr>
              <a:defRPr/>
            </a:pPr>
            <a:fld id="{9589086C-A30E-43E0-873F-A3AEDAB04A5A}" type="slidenum">
              <a:rPr lang="en-CA"/>
              <a:pPr>
                <a:defRPr/>
              </a:pPr>
              <a:t>9</a:t>
            </a:fld>
            <a:endParaRPr lang="en-CA"/>
          </a:p>
        </p:txBody>
      </p:sp>
    </p:spTree>
    <p:extLst>
      <p:ext uri="{BB962C8B-B14F-4D97-AF65-F5344CB8AC3E}">
        <p14:creationId xmlns:p14="http://schemas.microsoft.com/office/powerpoint/2010/main" val="83881743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ndraBlue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SandraBlueTheme</Template>
  <TotalTime>13829</TotalTime>
  <Words>1818</Words>
  <Application>Microsoft Office PowerPoint</Application>
  <PresentationFormat>On-screen Show (4:3)</PresentationFormat>
  <Paragraphs>304</Paragraphs>
  <Slides>30</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Constantia</vt:lpstr>
      <vt:lpstr>Franklin Gothic Book</vt:lpstr>
      <vt:lpstr>Verdana</vt:lpstr>
      <vt:lpstr>Wingdings</vt:lpstr>
      <vt:lpstr>Wingdings 2</vt:lpstr>
      <vt:lpstr>SandraBlueTheme</vt:lpstr>
      <vt:lpstr>Ethics and Privacy</vt:lpstr>
      <vt:lpstr>Objectives</vt:lpstr>
      <vt:lpstr>Ethics – A Definition</vt:lpstr>
      <vt:lpstr>Code of Ethics</vt:lpstr>
      <vt:lpstr>Code of Ethics – Example Principles</vt:lpstr>
      <vt:lpstr>Business Ethics and Conduct</vt:lpstr>
      <vt:lpstr>CIPS</vt:lpstr>
      <vt:lpstr>Fundamentals Tenets of Ethics</vt:lpstr>
      <vt:lpstr>Four Categories of Ethical Issues</vt:lpstr>
      <vt:lpstr>Four Categories of Ethical Issues</vt:lpstr>
      <vt:lpstr>Common Ethical Dilemmas Involving IT</vt:lpstr>
      <vt:lpstr>Email </vt:lpstr>
      <vt:lpstr>Is Email Forever?</vt:lpstr>
      <vt:lpstr>Email Guidelines</vt:lpstr>
      <vt:lpstr>Email Guidelines</vt:lpstr>
      <vt:lpstr>Group Exercises</vt:lpstr>
      <vt:lpstr>The Reality – Employee Monitoring</vt:lpstr>
      <vt:lpstr>Heritage’s Computer Use Policy</vt:lpstr>
      <vt:lpstr>Case Study</vt:lpstr>
      <vt:lpstr>Case Study - Questions </vt:lpstr>
      <vt:lpstr>Privacy Definition</vt:lpstr>
      <vt:lpstr>How Private Do You Think Your Life Is?</vt:lpstr>
      <vt:lpstr>CCTVs</vt:lpstr>
      <vt:lpstr>Threats to Privacy</vt:lpstr>
      <vt:lpstr>Privacy Terms</vt:lpstr>
      <vt:lpstr>Privacy Codes and Policies</vt:lpstr>
      <vt:lpstr>Privacy Codes and Policies</vt:lpstr>
      <vt:lpstr>Online Reputation</vt:lpstr>
      <vt:lpstr>Online Reputation</vt:lpstr>
      <vt:lpstr>Student Ethical Dilemma’s</vt:lpstr>
    </vt:vector>
  </TitlesOfParts>
  <Company>Up In The Air Enterprises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Allan McDonald</dc:creator>
  <cp:lastModifiedBy>Philip Dumaresq</cp:lastModifiedBy>
  <cp:revision>191</cp:revision>
  <dcterms:created xsi:type="dcterms:W3CDTF">2007-08-16T02:01:34Z</dcterms:created>
  <dcterms:modified xsi:type="dcterms:W3CDTF">2016-04-10T14:11:48Z</dcterms:modified>
</cp:coreProperties>
</file>