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269" r:id="rId3"/>
    <p:sldId id="260" r:id="rId4"/>
    <p:sldId id="274" r:id="rId5"/>
    <p:sldId id="277" r:id="rId6"/>
    <p:sldId id="302" r:id="rId7"/>
    <p:sldId id="281" r:id="rId8"/>
    <p:sldId id="286" r:id="rId9"/>
    <p:sldId id="287" r:id="rId10"/>
    <p:sldId id="294" r:id="rId11"/>
    <p:sldId id="295" r:id="rId12"/>
    <p:sldId id="297" r:id="rId13"/>
    <p:sldId id="298" r:id="rId14"/>
    <p:sldId id="299" r:id="rId15"/>
    <p:sldId id="306"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8" r:id="rId31"/>
    <p:sldId id="329" r:id="rId32"/>
    <p:sldId id="330" r:id="rId33"/>
    <p:sldId id="333" r:id="rId34"/>
    <p:sldId id="334" r:id="rId35"/>
    <p:sldId id="335" r:id="rId36"/>
    <p:sldId id="336" r:id="rId37"/>
    <p:sldId id="337" r:id="rId38"/>
    <p:sldId id="350" r:id="rId39"/>
    <p:sldId id="351" r:id="rId40"/>
    <p:sldId id="352" r:id="rId41"/>
    <p:sldId id="358" r:id="rId42"/>
    <p:sldId id="359" r:id="rId43"/>
    <p:sldId id="360" r:id="rId44"/>
    <p:sldId id="368" r:id="rId45"/>
    <p:sldId id="369" r:id="rId46"/>
    <p:sldId id="370" r:id="rId47"/>
    <p:sldId id="371" r:id="rId48"/>
    <p:sldId id="374" r:id="rId49"/>
    <p:sldId id="375" r:id="rId50"/>
    <p:sldId id="376" r:id="rId51"/>
    <p:sldId id="377" r:id="rId52"/>
    <p:sldId id="378" r:id="rId53"/>
    <p:sldId id="37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B" initials="LB"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4" autoAdjust="0"/>
    <p:restoredTop sz="86167" autoAdjust="0"/>
  </p:normalViewPr>
  <p:slideViewPr>
    <p:cSldViewPr>
      <p:cViewPr varScale="1">
        <p:scale>
          <a:sx n="59" d="100"/>
          <a:sy n="59" d="100"/>
        </p:scale>
        <p:origin x="1628" y="56"/>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2CEAA3-330F-4F84-808F-49073EC6F4FE}" type="datetimeFigureOut">
              <a:rPr lang="en-US" smtClean="0"/>
              <a:pPr/>
              <a:t>4/10/2016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C55202-4A23-4165-9FEF-BE571439C1F7}" type="slidenum">
              <a:rPr lang="en-US" smtClean="0"/>
              <a:pPr/>
              <a:t>‹#›</a:t>
            </a:fld>
            <a:endParaRPr lang="en-US" dirty="0"/>
          </a:p>
        </p:txBody>
      </p:sp>
    </p:spTree>
    <p:extLst>
      <p:ext uri="{BB962C8B-B14F-4D97-AF65-F5344CB8AC3E}">
        <p14:creationId xmlns:p14="http://schemas.microsoft.com/office/powerpoint/2010/main" val="1564584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4/10/2016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231393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chapter introduces you to Excel and the use of the spreadsheet.</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b="0" dirty="0" smtClean="0"/>
              <a:t>range</a:t>
            </a:r>
            <a:r>
              <a:rPr lang="en-US" dirty="0" smtClean="0"/>
              <a:t> is a rectangular group of cells.  The easiest</a:t>
            </a:r>
            <a:r>
              <a:rPr lang="en-US" baseline="0" dirty="0" smtClean="0"/>
              <a:t> way to select a range is to drag from the </a:t>
            </a:r>
            <a:r>
              <a:rPr lang="en-US" dirty="0" smtClean="0"/>
              <a:t>upper left cell to the lower right cell.</a:t>
            </a:r>
          </a:p>
          <a:p>
            <a:endParaRPr lang="en-US" dirty="0" smtClean="0"/>
          </a:p>
          <a:p>
            <a:r>
              <a:rPr lang="en-US" dirty="0" smtClean="0"/>
              <a:t>A </a:t>
            </a:r>
            <a:r>
              <a:rPr lang="en-US" b="0" dirty="0" smtClean="0"/>
              <a:t>nonadjacent range </a:t>
            </a:r>
            <a:r>
              <a:rPr lang="en-US" dirty="0" smtClean="0"/>
              <a:t>contains a group of ranges that are not next to each other.   To create</a:t>
            </a:r>
            <a:r>
              <a:rPr lang="en-US" baseline="0" dirty="0" smtClean="0"/>
              <a:t> a nonadjacent range, s</a:t>
            </a:r>
            <a:r>
              <a:rPr lang="en-US" dirty="0" smtClean="0"/>
              <a:t>elect the first range, hold down the Ctrl key, and select the second range.  Continue holding the Ctrl key</a:t>
            </a:r>
            <a:r>
              <a:rPr lang="en-US" baseline="0" dirty="0" smtClean="0"/>
              <a:t> to add more ranges to the group.</a:t>
            </a:r>
          </a:p>
          <a:p>
            <a:endParaRPr lang="en-US" baseline="0" dirty="0" smtClean="0"/>
          </a:p>
          <a:p>
            <a:r>
              <a:rPr lang="en-US" baseline="0" dirty="0" smtClean="0"/>
              <a:t>A range is selected to perform group formatting or to manipulate the group of cells as a unit with respect to moving, copying, or deletion.</a:t>
            </a:r>
          </a:p>
          <a:p>
            <a:endParaRPr lang="en-US" baseline="0" dirty="0" smtClean="0"/>
          </a:p>
          <a:p>
            <a:endParaRPr lang="en-US"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Moving/copying </a:t>
            </a:r>
            <a:r>
              <a:rPr lang="en-US" dirty="0" smtClean="0"/>
              <a:t>a range preserves text and values, but cell addresses in formulas, such as cell reference A1,  will be altered in the pasted location. Move a range by cutting it and pasting to the upper left cell</a:t>
            </a:r>
            <a:r>
              <a:rPr lang="en-US" baseline="0" dirty="0" smtClean="0"/>
              <a:t> of the </a:t>
            </a:r>
            <a:r>
              <a:rPr lang="en-US" dirty="0" smtClean="0"/>
              <a:t>new location</a:t>
            </a:r>
            <a:r>
              <a:rPr lang="en-US" baseline="0" dirty="0" smtClean="0"/>
              <a:t>.  The shortcut key combination for cutting is Ctrl+X and pasting is Ctrl+V. </a:t>
            </a:r>
            <a:r>
              <a:rPr lang="en-US" dirty="0" smtClean="0"/>
              <a:t>Copy a range by copying it and pasting to the upper left cell</a:t>
            </a:r>
            <a:r>
              <a:rPr lang="en-US" baseline="0" dirty="0" smtClean="0"/>
              <a:t> of the </a:t>
            </a:r>
            <a:r>
              <a:rPr lang="en-US" dirty="0" smtClean="0"/>
              <a:t>new location</a:t>
            </a:r>
            <a:r>
              <a:rPr lang="en-US" baseline="0" dirty="0" smtClean="0"/>
              <a:t>.  The shortcut key combination for copying is Ctrl+C.</a:t>
            </a:r>
            <a:endParaRPr lang="en-US" dirty="0" smtClean="0"/>
          </a:p>
          <a:p>
            <a:endParaRPr lang="en-US"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Formatting accentuates and draws attention to meaningful portions of a worksheet.  </a:t>
            </a:r>
            <a:r>
              <a:rPr lang="en-US" baseline="0" dirty="0" smtClean="0"/>
              <a:t>Horizontal alignment positions data between the left and right cell margins. Vertical alignment positions data between the top and bottom cell margins. The Merge and Center command is used to center a title over a range of columns.</a:t>
            </a:r>
          </a:p>
          <a:p>
            <a:endParaRPr lang="en-US" baseline="0" dirty="0" smtClean="0"/>
          </a:p>
          <a:p>
            <a:r>
              <a:rPr lang="en-US" baseline="0" dirty="0" smtClean="0"/>
              <a:t>To offset labels, text can be indented within a cell. You can use text wrapping to make data appear to lie on multiple lines without inserting a manual break with Alt-Enter. A border is a line that surrounds a cell or range.  And Fill color is the background color of a cell or range.</a:t>
            </a:r>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Table 1.6 for common numeric formats such as General, Number, Currency,</a:t>
            </a:r>
            <a:r>
              <a:rPr lang="en-US" baseline="0" dirty="0" smtClean="0"/>
              <a:t> Accounting, Date, and Time.  Many numeric formats permit the user to specify the number of decimal places and options for negative values including parentheses and/or red color.</a:t>
            </a:r>
            <a:endParaRPr lang="en-US"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Additional</a:t>
            </a:r>
            <a:r>
              <a:rPr lang="en-US" baseline="0" dirty="0" smtClean="0"/>
              <a:t> numeric formats include Percentage, Fraction, Scientific, Text, and Special.  It is also possible to create your own Custom format. Many numeric formats permit the user to specify the number of decimal places and options for negative values.</a:t>
            </a:r>
            <a:endParaRPr lang="en-US"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1.36 illustrates several numeric formats</a:t>
            </a:r>
            <a:r>
              <a:rPr lang="en-US" baseline="0" dirty="0" smtClean="0"/>
              <a:t> as they appear on a worksheet.</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98E33-9D30-42B7-B9A7-4307C7EC0501}" type="slidenum">
              <a:rPr lang="en-US"/>
              <a:pPr/>
              <a:t>16</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Excel offers three types of cell references for use when a formula is copied.  An absolute</a:t>
            </a:r>
            <a:r>
              <a:rPr lang="en-US" baseline="0" dirty="0" smtClean="0"/>
              <a:t> cell reference (for example, $A$1) indicates that the address will be fixed and will not be altered during a copy operation.  A relative reference (for example, A1) indicates that the address will be adjusted relative to its new location.  A mixed reference (for example, $A1 or A$1) has one part that is absolute and the other relative.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F4 key can be used to toggle through the four types of cell references.</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2.1 in the textbook illustrates</a:t>
            </a:r>
            <a:r>
              <a:rPr lang="en-US" baseline="0" dirty="0" smtClean="0"/>
              <a:t> formulas using relative cell references.  The house cost in column A  differs for each row and should be altered during a copy operation.  So, for example, when the formula =A8*$B$5 is copied from row 8 to row 9, the formula become =A9*$B$5</a:t>
            </a: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in Figure 2.1, the textbook illustrates</a:t>
            </a:r>
            <a:r>
              <a:rPr lang="en-US" baseline="0" dirty="0" smtClean="0"/>
              <a:t> a formula with an absolute cell reference.  The down payment rate in cell B5 is the same for each row and should not be altered during a copy operation.  For example, when the formula =A8*$B$5 is copied from row 8 to row 9, the formula become =A9*$B$5</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mixed cell reference</a:t>
            </a:r>
            <a:r>
              <a:rPr lang="en-US" baseline="0" dirty="0" smtClean="0"/>
              <a:t> contains a fixed column and relative row or a fixed row and a relative column.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98E33-9D30-42B7-B9A7-4307C7EC0501}" type="slidenum">
              <a:rPr lang="en-US"/>
              <a:pPr/>
              <a:t>2</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dirty="0" smtClean="0"/>
              <a:t>A spreadsheet is an electronic file that contains a grid of columns and rows used to organize related</a:t>
            </a:r>
            <a:r>
              <a:rPr lang="en-US" baseline="0" dirty="0" smtClean="0"/>
              <a:t> data and perform calculations. Excel is a spreadsheet program used to create and modify electronic spreadsheets.</a:t>
            </a:r>
          </a:p>
          <a:p>
            <a:endParaRPr lang="en-US" baseline="0" dirty="0" smtClean="0"/>
          </a:p>
          <a:p>
            <a:r>
              <a:rPr lang="en-US" baseline="0" dirty="0" smtClean="0"/>
              <a:t>Before the existence of spreadsheet programs like Excel, people handwrote figures in paper ledgers to track quantitative data.  </a:t>
            </a:r>
          </a:p>
          <a:p>
            <a:r>
              <a:rPr lang="en-US" baseline="0" dirty="0" smtClean="0"/>
              <a:t>An electronic spreadsheet makes data-entry changes easy, and if the formulas are correctly constructed, the results recalculate automatically and accurately.</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circular</a:t>
            </a:r>
            <a:r>
              <a:rPr lang="en-US" baseline="0" dirty="0" smtClean="0"/>
              <a:t> reference would occur if the formula written in cell C8 is  =A8-C8.  Since the formula is self-referential and cannot be evaluated, the error message in Figure 2.2 will appear.  Excel displays a green triangle in the top-left corner of a cell if it detects a potential error in a formula.</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Excel </a:t>
            </a:r>
            <a:r>
              <a:rPr lang="en-US" b="0" dirty="0" smtClean="0"/>
              <a:t>function</a:t>
            </a:r>
            <a:r>
              <a:rPr lang="en-US" dirty="0" smtClean="0"/>
              <a:t> is a predefined formula available in many categories.</a:t>
            </a:r>
            <a:r>
              <a:rPr lang="en-US" baseline="0" dirty="0" smtClean="0"/>
              <a:t>  Function categories and their descriptions are listed in Table 2.1.  Some categories include Compatibility, Cube, Database, and Date &amp;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Additional function categories shown</a:t>
            </a:r>
            <a:r>
              <a:rPr lang="en-US" baseline="0" dirty="0" smtClean="0"/>
              <a:t> in Table 2.1 </a:t>
            </a:r>
            <a:r>
              <a:rPr lang="en-US" dirty="0" smtClean="0"/>
              <a:t>include Engineering, Financial, Information, Logical, Lookup, Math &amp; Trig, Statistical and Text.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function =SUM(A1:A3) exhibits correct syntax and is well-formed.   The function begins with an equal sign (=), then lists the function name (SUM). The argument or input to this function is a range of cells (A1:A3).  This function returns the mathematical sum of values in the range A1 to A3.</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offers several techniques</a:t>
            </a:r>
            <a:r>
              <a:rPr lang="en-US" baseline="0" dirty="0" smtClean="0"/>
              <a:t> with which </a:t>
            </a:r>
            <a:r>
              <a:rPr lang="en-US" dirty="0" smtClean="0"/>
              <a:t>to enter a function.  As</a:t>
            </a:r>
            <a:r>
              <a:rPr lang="en-US" baseline="0" dirty="0" smtClean="0"/>
              <a:t> you type, the Formula AutoComplete option lists all of the names that match the partial entry.  In Figure 2.8, a list of functions beginning with letters =SU appears.</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function ScreenTip will appear with each function argument boldfaced.  In Figure 2.9, the argument number of the SUM function is boldfaced indicating that a number, cell address, or range is expected.</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Insert Function</a:t>
            </a:r>
            <a:r>
              <a:rPr lang="en-US" b="0" baseline="0" dirty="0" smtClean="0"/>
              <a:t> dialog box can be used to search for a function for which you do not know the name or to select one from a category list.  Figure 2.10 illustrates use of the Insert Function dialog box.</a:t>
            </a:r>
          </a:p>
          <a:p>
            <a:endParaRPr lang="en-US" b="0" baseline="0" dirty="0" smtClean="0"/>
          </a:p>
          <a:p>
            <a:endParaRPr lang="en-US" b="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Once a function is selected, the Function Arguments dialog box opens with information on each argument syntax.  Figure 2.11 illustrates the Function Arguments dialog box.</a:t>
            </a:r>
          </a:p>
          <a:p>
            <a:endParaRPr lang="en-US" b="0" baseline="0" dirty="0" smtClean="0"/>
          </a:p>
          <a:p>
            <a:endParaRPr lang="en-US" b="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SUM function returns the mathematical sum of some number of cells or ranges. </a:t>
            </a:r>
            <a:r>
              <a:rPr lang="en-US" baseline="0" dirty="0" smtClean="0"/>
              <a:t> Multiple cells or ranges are separated by a comma (,).  Examples include: </a:t>
            </a:r>
            <a:endParaRPr lang="en-US" dirty="0" smtClean="0"/>
          </a:p>
          <a:p>
            <a:r>
              <a:rPr lang="en-US" dirty="0" smtClean="0"/>
              <a:t>	=SUM(A1:A3), which returns the sum of values</a:t>
            </a:r>
            <a:r>
              <a:rPr lang="en-US" baseline="0" dirty="0" smtClean="0"/>
              <a:t> in the range A1 to A3</a:t>
            </a:r>
            <a:endParaRPr lang="en-US" dirty="0" smtClean="0"/>
          </a:p>
          <a:p>
            <a:r>
              <a:rPr lang="en-US" dirty="0" smtClean="0"/>
              <a:t>	=SUM(A1,B3,C5), which returns the sum of values in the three cells A1, B3, and C5</a:t>
            </a:r>
          </a:p>
          <a:p>
            <a:r>
              <a:rPr lang="en-US" dirty="0" smtClean="0"/>
              <a:t>	=SUM(A1:B3,C5:E8), which returns the sum of</a:t>
            </a:r>
            <a:r>
              <a:rPr lang="en-US" baseline="0" dirty="0" smtClean="0"/>
              <a:t> values in the range A1 to B3 and C5 to E8</a:t>
            </a:r>
          </a:p>
          <a:p>
            <a:endParaRPr lang="en-US" baseline="0" dirty="0" smtClean="0"/>
          </a:p>
          <a:p>
            <a:r>
              <a:rPr lang="en-US" baseline="0" dirty="0" smtClean="0"/>
              <a:t>Do not use a formula as an argument in this case.  For example, =SUM(A1+A2) computes the addition of A1 and A2, and then returns the sum of that one value. It is a misuse of the SUM function.</a:t>
            </a:r>
          </a:p>
          <a:p>
            <a:endParaRPr lang="en-US" dirty="0" smtClean="0"/>
          </a:p>
          <a:p>
            <a:endParaRPr lang="en-US" b="0" baseline="0" dirty="0" smtClean="0"/>
          </a:p>
          <a:p>
            <a:endParaRPr lang="en-US" b="0" baseline="0" dirty="0" smtClean="0"/>
          </a:p>
          <a:p>
            <a:endParaRPr lang="en-US" b="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Common statistical functions include the following:</a:t>
            </a:r>
          </a:p>
          <a:p>
            <a:pPr>
              <a:buFont typeface="Arial" pitchFamily="34" charset="0"/>
              <a:buChar char="•"/>
            </a:pPr>
            <a:r>
              <a:rPr lang="en-US" dirty="0" smtClean="0"/>
              <a:t> AVERAGE returns the average or arithmetic mean of a range.</a:t>
            </a:r>
          </a:p>
          <a:p>
            <a:pPr>
              <a:buFont typeface="Arial" pitchFamily="34" charset="0"/>
              <a:buChar char="•"/>
            </a:pPr>
            <a:r>
              <a:rPr lang="en-US" dirty="0" smtClean="0"/>
              <a:t> MEDIAN returns</a:t>
            </a:r>
            <a:r>
              <a:rPr lang="en-US" baseline="0" dirty="0" smtClean="0"/>
              <a:t> the </a:t>
            </a:r>
            <a:r>
              <a:rPr lang="en-US" dirty="0" smtClean="0"/>
              <a:t>midpoint value, halfway between</a:t>
            </a:r>
            <a:r>
              <a:rPr lang="en-US" baseline="0" dirty="0" smtClean="0"/>
              <a:t> the lowest and highest value in a range.</a:t>
            </a:r>
            <a:endParaRPr lang="en-US" dirty="0" smtClean="0"/>
          </a:p>
          <a:p>
            <a:pPr>
              <a:buFont typeface="Arial" pitchFamily="34" charset="0"/>
              <a:buChar char="•"/>
            </a:pPr>
            <a:r>
              <a:rPr lang="en-US" dirty="0" smtClean="0"/>
              <a:t> MIN returns the smallest or minimum value in a range.</a:t>
            </a:r>
          </a:p>
          <a:p>
            <a:pPr>
              <a:buFont typeface="Arial" pitchFamily="34" charset="0"/>
              <a:buChar char="•"/>
            </a:pPr>
            <a:r>
              <a:rPr lang="en-US" dirty="0" smtClean="0"/>
              <a:t> MAX returns the largest or maximum value in a range.</a:t>
            </a:r>
          </a:p>
          <a:p>
            <a:pPr>
              <a:buFont typeface="Arial" pitchFamily="34" charset="0"/>
              <a:buChar char="•"/>
            </a:pPr>
            <a:r>
              <a:rPr lang="en-US" dirty="0" smtClean="0"/>
              <a:t> COUNT returns the number of numeric values in a range.</a:t>
            </a:r>
          </a:p>
          <a:p>
            <a:pPr>
              <a:buFont typeface="Arial" pitchFamily="34" charset="0"/>
              <a:buChar char="•"/>
            </a:pPr>
            <a:r>
              <a:rPr lang="en-US" dirty="0" smtClean="0"/>
              <a:t> COUNTA returns the number of nonempty cells in</a:t>
            </a:r>
            <a:r>
              <a:rPr lang="en-US" baseline="0" dirty="0" smtClean="0"/>
              <a:t> a range.</a:t>
            </a:r>
            <a:r>
              <a:rPr lang="en-US" dirty="0" smtClean="0"/>
              <a:t> </a:t>
            </a:r>
          </a:p>
          <a:p>
            <a:pPr>
              <a:buFont typeface="Arial" pitchFamily="34" charset="0"/>
              <a:buChar char="•"/>
            </a:pPr>
            <a:r>
              <a:rPr lang="en-US" dirty="0" smtClean="0"/>
              <a:t> COUNTBLANK returns the number of empty cells in</a:t>
            </a:r>
            <a:r>
              <a:rPr lang="en-US" baseline="0" dirty="0" smtClean="0"/>
              <a:t> a range.</a:t>
            </a:r>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Worksheet rows lie horizontally and are numbered</a:t>
            </a:r>
            <a:r>
              <a:rPr lang="en-US" baseline="0" dirty="0" smtClean="0"/>
              <a:t> from 1 to 1048576. Worksheet columns lie vertically and are labeled from A to Z.  Successive groups of 26 columns are labeled AA to AZ, BA to BZ, etc.</a:t>
            </a:r>
          </a:p>
          <a:p>
            <a:endParaRPr lang="en-US" baseline="0" dirty="0" smtClean="0"/>
          </a:p>
          <a:p>
            <a:r>
              <a:rPr lang="en-US" baseline="0" dirty="0" smtClean="0"/>
              <a:t>A cell is the intersection of a row and column.  Each cell has a cell address made up from the column letter and row number.  </a:t>
            </a:r>
          </a:p>
          <a:p>
            <a:r>
              <a:rPr lang="en-US" baseline="0" dirty="0" smtClean="0"/>
              <a:t>For example, the cell address of the top left cell is A1.</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dates are numeric, calculations can be performed, such as subtraction.  This is useful, for example, </a:t>
            </a:r>
            <a:r>
              <a:rPr lang="en-US" baseline="0" dirty="0" smtClean="0"/>
              <a:t>to compute the number of days that have passed between two dates.  </a:t>
            </a:r>
            <a:r>
              <a:rPr lang="en-US" dirty="0" smtClean="0"/>
              <a:t>The =TODAY( ) function displays the current date.  Although the function has no arguments,</a:t>
            </a:r>
            <a:r>
              <a:rPr lang="en-US" baseline="0" dirty="0" smtClean="0"/>
              <a:t> empty parentheses are required.  </a:t>
            </a:r>
            <a:r>
              <a:rPr lang="en-US" dirty="0" smtClean="0"/>
              <a:t>The =NOW( ) function displays the current date and time. </a:t>
            </a:r>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The IF function enables a worksheet to display different results depending on a logical condition.  For example, the IF function could be used to evaluate whether an employee has met a sales quota and display a bonus of either $500 or $0.  The IF function has three arguments including the logical test, result if the condition is true, and result if the condition is false.</a:t>
            </a:r>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Figure 2.18 illustrates several examples of IF functions and their results.</a:t>
            </a:r>
          </a:p>
        </p:txBody>
      </p:sp>
      <p:sp>
        <p:nvSpPr>
          <p:cNvPr id="4" name="Slide Number Placeholder 3"/>
          <p:cNvSpPr>
            <a:spLocks noGrp="1"/>
          </p:cNvSpPr>
          <p:nvPr>
            <p:ph type="sldNum" sz="quarter" idx="10"/>
          </p:nvPr>
        </p:nvSpPr>
        <p:spPr/>
        <p:txBody>
          <a:bodyPr/>
          <a:lstStyle/>
          <a:p>
            <a:fld id="{3BCF846F-A3E5-4C0D-9E2E-DC382416709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Excel offers a number of Lookup functions in which a table is searched for a value and corresponding data is returned.  In the grading scale table shown in Table 2.4, the teacher might look up an average of 75 and determine that the matching grade is C.</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The lookup table shown in Table 2.5 lists the breakpoints for the grade ranges in the first column.  Each breakpoint is the low end of the range;  for example, in the range 90-100, value 90 is the breakpoint.  Breakpoints are listed in ascending order.</a:t>
            </a:r>
          </a:p>
          <a:p>
            <a:endParaRPr lang="en-US" b="0" baseline="0" dirty="0" smtClean="0"/>
          </a:p>
          <a:p>
            <a:r>
              <a:rPr lang="en-US" b="0" baseline="0" dirty="0" smtClean="0"/>
              <a:t>The second column of the table lists the result or the value associated with each range.</a:t>
            </a:r>
          </a:p>
          <a:p>
            <a:endParaRPr lang="en-US" b="0" baseline="0" dirty="0" smtClean="0"/>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The VLOOKUP function is passed a value to look up, the range of the lookup table, and the column number containing the return value.  For example, =VLOOKUP(A1,$B$4:$C$8,2) requests that value A1 be looked up in the table extending from B4 through C8.  </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function then returns the corresponding value in the second column. If there is not an exact match with the value in the first column, Excel uses the row before the first breakpoint that is larger than the value.</a:t>
            </a:r>
          </a:p>
        </p:txBody>
      </p:sp>
      <p:sp>
        <p:nvSpPr>
          <p:cNvPr id="4" name="Slide Number Placeholder 3"/>
          <p:cNvSpPr>
            <a:spLocks noGrp="1"/>
          </p:cNvSpPr>
          <p:nvPr>
            <p:ph type="sldNum" sz="quarter" idx="10"/>
          </p:nvPr>
        </p:nvSpPr>
        <p:spPr/>
        <p:txBody>
          <a:bodyPr/>
          <a:lstStyle/>
          <a:p>
            <a:fld id="{3BCF846F-A3E5-4C0D-9E2E-DC382416709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Figure 2.19 illustrates the VLOOKUP function in cell F3 to be used to compute grades.  The grade to be looked up is E3.  This is a relative cell reference, so it can be altered when the formula is copied to successive rows. The table array uses range $A$3:$B$7.  It uses an absolute range, so it is not altered when the formula is copied. The column index is 2, requesting that the function return value is to be obtained from the second column of the table.</a:t>
            </a:r>
          </a:p>
        </p:txBody>
      </p:sp>
      <p:sp>
        <p:nvSpPr>
          <p:cNvPr id="4" name="Slide Number Placeholder 3"/>
          <p:cNvSpPr>
            <a:spLocks noGrp="1"/>
          </p:cNvSpPr>
          <p:nvPr>
            <p:ph type="sldNum" sz="quarter" idx="10"/>
          </p:nvPr>
        </p:nvSpPr>
        <p:spPr/>
        <p:txBody>
          <a:bodyPr/>
          <a:lstStyle/>
          <a:p>
            <a:fld id="{3BCF846F-A3E5-4C0D-9E2E-DC382416709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Table 2.6 illustrates a lookup table for the HLOOKUP function.  </a:t>
            </a:r>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98E33-9D30-42B7-B9A7-4307C7EC0501}" type="slidenum">
              <a:rPr lang="en-US"/>
              <a:pPr/>
              <a:t>38</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baseline="0" dirty="0" smtClean="0"/>
              <a:t>An effective chart depicts data in a clear, easy-to-interpret fashion.  It is a visual representation of numerical data that compares data and helps to reveal trends or patterns.   Figure 3.1 illustrates the number of majors by college and year for a university.  Notice how the data is arranged in rows and columns.</a:t>
            </a:r>
          </a:p>
          <a:p>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98E33-9D30-42B7-B9A7-4307C7EC0501}" type="slidenum">
              <a:rPr lang="en-US"/>
              <a:pPr/>
              <a:t>39</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baseline="0" dirty="0" smtClean="0"/>
              <a:t>A data point is one numeric value on the worksheet that describes a single value on a chart. In Figure 3.1 on the previous slide, cell E5 could be a data point, representing the number of majors in the Art college in 2012.</a:t>
            </a:r>
          </a:p>
          <a:p>
            <a:endParaRPr lang="en-US" baseline="0" dirty="0" smtClean="0"/>
          </a:p>
          <a:p>
            <a:r>
              <a:rPr lang="en-US" baseline="0" dirty="0" smtClean="0"/>
              <a:t>A data series is a group of related data points.  In Figure 3.1, the range E5:E11 could be a data series, representing the number of majors across all colleges in 2012.</a:t>
            </a:r>
          </a:p>
          <a:p>
            <a:endParaRPr lang="en-US" baseline="0" dirty="0" smtClean="0"/>
          </a:p>
          <a:p>
            <a:r>
              <a:rPr lang="en-US" baseline="0" dirty="0" smtClean="0"/>
              <a:t>A category label is text describing a data point or other collection of data.  In Figure 3.1, cell A5 with the text “Arts” could represent a category label as it describes the data point E5.</a:t>
            </a:r>
          </a:p>
          <a:p>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The four types of data that you can enter in a cell include text, values or numbers, dates, and formulas. See Figure 1.4 for a display of each type of data.</a:t>
            </a:r>
          </a:p>
          <a:p>
            <a:endParaRPr lang="en-US" b="0" baseline="0" dirty="0" smtClean="0"/>
          </a:p>
          <a:p>
            <a:endParaRPr lang="en-US" b="0" baseline="0" dirty="0" smtClean="0"/>
          </a:p>
          <a:p>
            <a:endParaRPr lang="en-US" b="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3.2</a:t>
            </a:r>
            <a:r>
              <a:rPr lang="en-US" baseline="0" dirty="0" smtClean="0"/>
              <a:t> illustrates a column chart, plotting the number of majors across all colleges in 2012.  It plots a single data series, including values for year 2012.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chart area  contains the entire chart and all of its elements.  The plot area contains the graphical representation of values in the data series.  The X-axis (Category axis) is a horizontal line that borders the plot area and often displays category labels.   The Y-axis (Value axis) is a vertical line that borders the plot area and contains markers to help display the values in the data series.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3.9</a:t>
            </a:r>
            <a:r>
              <a:rPr lang="en-US" baseline="0" dirty="0" smtClean="0"/>
              <a:t> illustrates a clustered bar chart.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type of chart compares values across categories using horizontal bars.  Bar charts, like column charts, may plot single or multiple data series, appear clustered or stacked, or add a 3-D effect.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Figure 3.10</a:t>
            </a:r>
            <a:r>
              <a:rPr lang="en-US" b="0" baseline="0" dirty="0" smtClean="0">
                <a:solidFill>
                  <a:srgbClr val="FF0000"/>
                </a:solidFill>
              </a:rPr>
              <a:t> illustrates a line chart.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rgbClr val="FF0000"/>
                </a:solidFill>
              </a:rPr>
              <a:t>This type of chart uses a line to connect data points in order to show trends over a period of time.  The X axis (Category axis) typically displays time units, and the Y axis (Value axis) displays values for each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3.11</a:t>
            </a:r>
            <a:r>
              <a:rPr lang="en-US" baseline="0" dirty="0" smtClean="0"/>
              <a:t> illustrates a pie chart.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type of chart plots a single data series where each point is a sector with area proportional to the total of the series.  A legend is used to display the category label for each data point in a different color.  Data labels, such as percentages, are often portrayed on the pie wedges.  An exploded pie chart separates one or more pie slices from the rest.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data source includes the</a:t>
            </a:r>
            <a:r>
              <a:rPr lang="en-US" baseline="0" dirty="0" smtClean="0"/>
              <a:t> data series, category labels and series names.  Use the Ctrl key to select noncontiguous ranges.  To create a chart, click the Insert tab, click the chart type (such as Column) in the Chart group, and then select a subtype (such as Clustered Column) from the chart gallery.  A sizing handle, indicated by faint dots on the outside border of a selected chart, enables you to adjust the size of the chart.</a:t>
            </a:r>
          </a:p>
        </p:txBody>
      </p:sp>
      <p:sp>
        <p:nvSpPr>
          <p:cNvPr id="4" name="Slide Number Placeholder 3"/>
          <p:cNvSpPr>
            <a:spLocks noGrp="1"/>
          </p:cNvSpPr>
          <p:nvPr>
            <p:ph type="sldNum" sz="quarter" idx="10"/>
          </p:nvPr>
        </p:nvSpPr>
        <p:spPr/>
        <p:txBody>
          <a:bodyPr/>
          <a:lstStyle/>
          <a:p>
            <a:fld id="{3BCF846F-A3E5-4C0D-9E2E-DC382416709D}"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a chart is selected, Excel displays the Chart Tools contextual tab with tabs for Design, Layout, and Format.  You can change the chart type by clicking the Change Chart Type button in the Type group on the Design tab.</a:t>
            </a:r>
          </a:p>
        </p:txBody>
      </p:sp>
      <p:sp>
        <p:nvSpPr>
          <p:cNvPr id="4" name="Slide Number Placeholder 3"/>
          <p:cNvSpPr>
            <a:spLocks noGrp="1"/>
          </p:cNvSpPr>
          <p:nvPr>
            <p:ph type="sldNum" sz="quarter" idx="10"/>
          </p:nvPr>
        </p:nvSpPr>
        <p:spPr/>
        <p:txBody>
          <a:bodyPr/>
          <a:lstStyle/>
          <a:p>
            <a:fld id="{3BCF846F-A3E5-4C0D-9E2E-DC382416709D}"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Select Data Source dialog box illustrated in Figure 3.29 can be used to add a new data series, remove an existing one, or edit the range on an existing series.</a:t>
            </a:r>
          </a:p>
        </p:txBody>
      </p:sp>
      <p:sp>
        <p:nvSpPr>
          <p:cNvPr id="4" name="Slide Number Placeholder 3"/>
          <p:cNvSpPr>
            <a:spLocks noGrp="1"/>
          </p:cNvSpPr>
          <p:nvPr>
            <p:ph type="sldNum" sz="quarter" idx="10"/>
          </p:nvPr>
        </p:nvSpPr>
        <p:spPr/>
        <p:txBody>
          <a:bodyPr/>
          <a:lstStyle/>
          <a:p>
            <a:fld id="{3BCF846F-A3E5-4C0D-9E2E-DC382416709D}"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default, a chart is placed in the same worksheet as the data source.  You can also choose to move the chart to another location. The Move Chart dialog box, shown in Figure 3.31, offers</a:t>
            </a:r>
            <a:r>
              <a:rPr lang="en-US" baseline="0" dirty="0" smtClean="0"/>
              <a:t> choices for the chart location to be in a different or new worksheet.</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0" dirty="0" smtClean="0"/>
              <a:t>Layout </a:t>
            </a:r>
            <a:r>
              <a:rPr lang="en-US" dirty="0" smtClean="0"/>
              <a:t>tab offers many ways to enhance a chart visually.  Care should be</a:t>
            </a:r>
            <a:r>
              <a:rPr lang="en-US" baseline="0" dirty="0" smtClean="0"/>
              <a:t> taken not to overpower the chart, but rather to enhance its effectiveness in portraying information. As shown in Figure 3.39, the Chart Layout Tools Tab, options include inserting objects, removing objects, customizing axes, formatting the background, and including analysis.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easiest method</a:t>
            </a:r>
            <a:r>
              <a:rPr lang="en-US" baseline="0" dirty="0" smtClean="0"/>
              <a:t> to format a chart element, such as a legend or data series, is to right-click it on the chart and select the Format element command.  </a:t>
            </a:r>
            <a:r>
              <a:rPr lang="en-US" dirty="0" smtClean="0"/>
              <a:t>The element portion will change depending on the selection (for</a:t>
            </a:r>
            <a:r>
              <a:rPr lang="en-US" baseline="0" dirty="0" smtClean="0"/>
              <a:t> example,</a:t>
            </a:r>
            <a:r>
              <a:rPr lang="en-US" dirty="0" smtClean="0"/>
              <a:t> Format Data Series or Format Legend).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Figure 3.40 illustrates the Format Data Series dialog box with options for Fill, Border Color, and more.  Alternatively, you can click the Chart Elements arrow in the Current Selections group, and select the element from the list.  Once selected, click Format Selection in the Current Selections group.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Formulas are combinations</a:t>
            </a:r>
            <a:r>
              <a:rPr lang="en-US" b="0" baseline="0" dirty="0" smtClean="0"/>
              <a:t> of cell addresses, math operators, values and/or functions.  A function is a built-in formula, including SUM and AVERAGE functions.</a:t>
            </a:r>
          </a:p>
          <a:p>
            <a:endParaRPr lang="en-US" b="0" baseline="0" dirty="0" smtClean="0"/>
          </a:p>
          <a:p>
            <a:r>
              <a:rPr lang="en-US" b="0" baseline="0" dirty="0" smtClean="0"/>
              <a:t>Excel designates a formula with a preceding equal sign, =. One example of formula is =A1+A2 which </a:t>
            </a:r>
            <a:r>
              <a:rPr lang="en-US" dirty="0" smtClean="0"/>
              <a:t>adds the values in cells A1 and A2 and displays the sum.  </a:t>
            </a:r>
            <a:r>
              <a:rPr lang="en-US" b="0" baseline="0" dirty="0" smtClean="0"/>
              <a:t>A second example of a formula is </a:t>
            </a:r>
            <a:r>
              <a:rPr lang="en-US" dirty="0" smtClean="0"/>
              <a:t>=C2*5  which multiplies the value in cell C2 by 5 and displays the product.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Chart labels, as shown in Figure 3.42, include: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Chart title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Data labels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Value axis title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Category axis title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Legend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Data 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Labels</a:t>
            </a:r>
            <a:r>
              <a:rPr lang="en-US" baseline="0" dirty="0" smtClean="0"/>
              <a:t> group on the Layout tab contains options to edit the chart title, axis titles, legend, data labels, and data table.  </a:t>
            </a:r>
            <a:r>
              <a:rPr lang="en-US" dirty="0" smtClean="0"/>
              <a:t>Chart title options include None, Centered</a:t>
            </a:r>
            <a:r>
              <a:rPr lang="en-US" baseline="0" dirty="0" smtClean="0"/>
              <a:t> Overlay Title, and Above Chart.  More Title Options offer fill, border, and alignment settings.</a:t>
            </a:r>
          </a:p>
          <a:p>
            <a:r>
              <a:rPr lang="en-US" baseline="0" dirty="0" smtClean="0"/>
              <a:t> </a:t>
            </a:r>
          </a:p>
          <a:p>
            <a:r>
              <a:rPr lang="en-US" baseline="0" dirty="0" smtClean="0"/>
              <a:t>To display category axis title options, click Axis Titles in the Labels group, and point to Primary Horizontal Axis Title. Options include None, Title Below Axis, and More Primary Horizontal Axis Title Options.  To display value axis title options, click Axis Titles in the Labels group, and point to Primary Vertical Axis Title. Options include None, Rotated Title, Vertical Title, Horizontal Title and More Primary Vertical Axis Title Options.  Legend options include None and the desired location of the legend.</a:t>
            </a:r>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a:t>
            </a:r>
            <a:r>
              <a:rPr lang="en-US" baseline="0" dirty="0" smtClean="0"/>
              <a:t> labels are descriptive labels that show the exact value of the data points on the value axis.  Add data labels only when necessary to reduce a cluttered look to the chart.</a:t>
            </a:r>
          </a:p>
          <a:p>
            <a:endParaRPr lang="en-US" baseline="0" dirty="0" smtClean="0"/>
          </a:p>
          <a:p>
            <a:r>
              <a:rPr lang="en-US" baseline="0" dirty="0" smtClean="0"/>
              <a:t>Figure 3.43 illustrates formatting options for data labels.</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default, Excel will compute markers for the starting, ending, and incremental values on the Y (value) axis.  To change settings, click Axes in the Axes group and point to Primary Vertical Axis.  Select from options to change units or select More Primary Vertical Axis Options to customize the markers.</a:t>
            </a:r>
          </a:p>
          <a:p>
            <a:endParaRPr lang="en-US" baseline="0" dirty="0" smtClean="0"/>
          </a:p>
          <a:p>
            <a:r>
              <a:rPr lang="en-US" baseline="0" dirty="0" smtClean="0"/>
              <a:t>Gridlines are horizontal or vertical lines that span the chart to help people identify the values plotted by the visual elements. To change settings, click Gridlines in the Axes group, and point to either Primary Horizontal Gridlines or Primary Vertical Gridlines.  Select from options to remove gridlines or add Minor Gridlines for more detail on the chart.</a:t>
            </a:r>
          </a:p>
          <a:p>
            <a:endParaRPr lang="en-US" baseline="0" dirty="0" smtClean="0"/>
          </a:p>
          <a:p>
            <a:r>
              <a:rPr lang="en-US" baseline="0" dirty="0" smtClean="0"/>
              <a:t>Figure 3.44 displays two charts</a:t>
            </a:r>
            <a:r>
              <a:rPr lang="en-US" baseline="0" dirty="0" smtClean="0">
                <a:latin typeface="Times New Roman"/>
                <a:cs typeface="Times New Roman"/>
              </a:rPr>
              <a:t>—one with the original intervals and the other in millions. </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53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formulas are entered in a worksheet,</a:t>
            </a:r>
            <a:r>
              <a:rPr lang="en-US" baseline="0" dirty="0" smtClean="0"/>
              <a:t> the result appears in the cell. The formula itself is displayed in the Formula Bar when the cell is selected.</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best to use cell addresses in formulas rather than actual data. For example, if cell A1 contains the value 5, and you need to add B1 to this value, use =A1+B1 versus =5+B1</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Remember, i</a:t>
            </a:r>
            <a:r>
              <a:rPr lang="en-US" dirty="0" smtClean="0"/>
              <a:t>f the data changes, you want Excel to recalculate the answer.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0" baseline="0" dirty="0" smtClean="0"/>
              <a:t> </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 of a formula appears in a cell.  The formula itself appears in the Formula bar. Press the </a:t>
            </a:r>
            <a:r>
              <a:rPr lang="en-US" b="1" dirty="0" smtClean="0"/>
              <a:t>Ctrl+`</a:t>
            </a:r>
            <a:r>
              <a:rPr lang="en-US" dirty="0" smtClean="0"/>
              <a:t> key combination to display formulas in the worksheet.</a:t>
            </a:r>
            <a:r>
              <a:rPr lang="en-US" baseline="0" dirty="0" smtClean="0"/>
              <a:t> </a:t>
            </a:r>
            <a:r>
              <a:rPr lang="en-US" dirty="0" smtClean="0"/>
              <a:t>This key combination acts as a toggle,</a:t>
            </a:r>
            <a:r>
              <a:rPr lang="en-US" baseline="0" dirty="0" smtClean="0"/>
              <a:t> so you can use it again to turn off the effect. You can also click Show Formulas in the Formula Auditing group on the Formulas tab.</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See Figure 1.11 for an illustration of a Cell Formula display.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endParaRPr lang="en-US" b="1" dirty="0" smtClean="0"/>
          </a:p>
          <a:p>
            <a:r>
              <a:rPr lang="en-US" dirty="0" smtClean="0">
                <a:solidFill>
                  <a:schemeClr val="tx1"/>
                </a:solidFill>
                <a:cs typeface="Arial" pitchFamily="34" charset="0"/>
              </a:rPr>
              <a:t>Copyright © 2011 Pearson Education, Inc. Publishing as Prentice Hall. </a:t>
            </a:r>
          </a:p>
          <a:p>
            <a:endParaRPr lang="en-US" dirty="0"/>
          </a:p>
        </p:txBody>
      </p:sp>
      <p:sp>
        <p:nvSpPr>
          <p:cNvPr id="8" name="TextBox 7"/>
          <p:cNvSpPr txBox="1"/>
          <p:nvPr/>
        </p:nvSpPr>
        <p:spPr>
          <a:xfrm>
            <a:off x="3429000" y="533400"/>
            <a:ext cx="5486400" cy="4678204"/>
          </a:xfrm>
          <a:prstGeom prst="rect">
            <a:avLst/>
          </a:prstGeom>
          <a:noFill/>
        </p:spPr>
        <p:txBody>
          <a:bodyPr wrap="square" rtlCol="0">
            <a:spAutoFit/>
          </a:bodyPr>
          <a:lstStyle/>
          <a:p>
            <a:r>
              <a:rPr lang="en-US" sz="3600" dirty="0" smtClean="0">
                <a:latin typeface="Garamond" pitchFamily="18" charset="0"/>
              </a:rPr>
              <a:t>Exploring Microsoft Office</a:t>
            </a:r>
          </a:p>
          <a:p>
            <a:r>
              <a:rPr lang="en-US" sz="3600" dirty="0" smtClean="0">
                <a:latin typeface="Garamond" pitchFamily="18" charset="0"/>
              </a:rPr>
              <a:t>Excel 2010</a:t>
            </a:r>
          </a:p>
          <a:p>
            <a:r>
              <a:rPr lang="en-US" sz="2800" dirty="0" smtClean="0">
                <a:latin typeface="Garamond" pitchFamily="18" charset="0"/>
                <a:cs typeface="Arial" pitchFamily="34" charset="0"/>
              </a:rPr>
              <a:t>by </a:t>
            </a:r>
            <a:r>
              <a:rPr lang="en-US" sz="2800" dirty="0" smtClean="0">
                <a:latin typeface="Garamond" pitchFamily="18" charset="0"/>
              </a:rPr>
              <a:t>Robert Grauer, Keith </a:t>
            </a:r>
            <a:r>
              <a:rPr lang="en-US" sz="2800" dirty="0" err="1" smtClean="0">
                <a:latin typeface="Garamond" pitchFamily="18" charset="0"/>
              </a:rPr>
              <a:t>Mulbery</a:t>
            </a:r>
            <a:r>
              <a:rPr lang="en-US" sz="2800" dirty="0" smtClean="0">
                <a:latin typeface="Garamond" pitchFamily="18" charset="0"/>
              </a:rPr>
              <a:t>,  and Mary Anne Poatsy</a:t>
            </a:r>
            <a:endParaRPr lang="en-US" sz="2800" dirty="0" smtClean="0">
              <a:latin typeface="Garamond" pitchFamily="18" charset="0"/>
              <a:cs typeface="Arial" pitchFamily="34" charset="0"/>
            </a:endParaRPr>
          </a:p>
          <a:p>
            <a:endParaRPr lang="en-US" sz="3600"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r>
              <a:rPr lang="en-US" sz="3600" dirty="0" smtClean="0">
                <a:latin typeface="Garamond" pitchFamily="18" charset="0"/>
              </a:rPr>
              <a:t>Chapter 1 - 3</a:t>
            </a:r>
          </a:p>
          <a:p>
            <a:r>
              <a:rPr lang="en-US" sz="3600" dirty="0" smtClean="0">
                <a:latin typeface="Garamond" pitchFamily="18" charset="0"/>
              </a:rPr>
              <a:t>Introduction to Excel</a:t>
            </a:r>
            <a:endParaRPr lang="en-US" sz="3600" dirty="0">
              <a:latin typeface="Garamond" pitchFamily="18" charset="0"/>
            </a:endParaRPr>
          </a:p>
        </p:txBody>
      </p:sp>
      <p:cxnSp>
        <p:nvCxnSpPr>
          <p:cNvPr id="9" name="Straight Connector 8"/>
          <p:cNvCxnSpPr/>
          <p:nvPr/>
        </p:nvCxnSpPr>
        <p:spPr>
          <a:xfrm>
            <a:off x="2362200" y="2971800"/>
            <a:ext cx="6248400" cy="0"/>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descr="Exploring2010_excel_cover.jpg"/>
          <p:cNvPicPr>
            <a:picLocks noChangeAspect="1"/>
          </p:cNvPicPr>
          <p:nvPr/>
        </p:nvPicPr>
        <p:blipFill>
          <a:blip r:embed="rId3" cstate="print"/>
          <a:stretch>
            <a:fillRect/>
          </a:stretch>
        </p:blipFill>
        <p:spPr>
          <a:xfrm>
            <a:off x="228600" y="1600200"/>
            <a:ext cx="3218835" cy="4114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Selecting a Cell Range</a:t>
            </a:r>
            <a:endParaRPr lang="en-US" dirty="0"/>
          </a:p>
        </p:txBody>
      </p:sp>
      <p:sp>
        <p:nvSpPr>
          <p:cNvPr id="9" name="Content Placeholder 8"/>
          <p:cNvSpPr>
            <a:spLocks noGrp="1"/>
          </p:cNvSpPr>
          <p:nvPr>
            <p:ph idx="1"/>
          </p:nvPr>
        </p:nvSpPr>
        <p:spPr/>
        <p:txBody>
          <a:bodyPr>
            <a:normAutofit/>
          </a:bodyPr>
          <a:lstStyle/>
          <a:p>
            <a:r>
              <a:rPr lang="en-US" dirty="0" smtClean="0"/>
              <a:t>A </a:t>
            </a:r>
            <a:r>
              <a:rPr lang="en-US" b="1" dirty="0" smtClean="0"/>
              <a:t>range</a:t>
            </a:r>
            <a:r>
              <a:rPr lang="en-US" dirty="0" smtClean="0"/>
              <a:t> is a rectangular group of cells</a:t>
            </a:r>
          </a:p>
          <a:p>
            <a:r>
              <a:rPr lang="en-US" dirty="0" smtClean="0"/>
              <a:t>A </a:t>
            </a:r>
            <a:r>
              <a:rPr lang="en-US" b="1" dirty="0" smtClean="0"/>
              <a:t>nonadjacent range </a:t>
            </a:r>
            <a:r>
              <a:rPr lang="en-US" dirty="0" smtClean="0"/>
              <a:t>contains a group of ranges that are not next to each other</a:t>
            </a:r>
          </a:p>
          <a:p>
            <a:pPr>
              <a:buNone/>
            </a:pPr>
            <a:endParaRPr lang="en-US" dirty="0" smtClean="0"/>
          </a:p>
          <a:p>
            <a:pPr lvl="1">
              <a:buNone/>
            </a:pPr>
            <a:r>
              <a:rPr lang="en-US" dirty="0" smtClean="0"/>
              <a:t> </a:t>
            </a:r>
          </a:p>
          <a:p>
            <a:pPr lvl="1">
              <a:buNone/>
            </a:pPr>
            <a:endParaRPr lang="en-US" dirty="0" smtClean="0"/>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pic>
        <p:nvPicPr>
          <p:cNvPr id="6" name=" 0"/>
          <p:cNvPicPr/>
          <p:nvPr/>
        </p:nvPicPr>
        <p:blipFill>
          <a:blip r:embed="rId3" cstate="email"/>
          <a:stretch>
            <a:fillRect/>
          </a:stretch>
        </p:blipFill>
        <p:spPr>
          <a:xfrm>
            <a:off x="914400" y="3352800"/>
            <a:ext cx="716280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Moving/Copying a Range</a:t>
            </a:r>
            <a:endParaRPr lang="en-US" dirty="0"/>
          </a:p>
        </p:txBody>
      </p:sp>
      <p:sp>
        <p:nvSpPr>
          <p:cNvPr id="9" name="Content Placeholder 8"/>
          <p:cNvSpPr>
            <a:spLocks noGrp="1"/>
          </p:cNvSpPr>
          <p:nvPr>
            <p:ph idx="1"/>
          </p:nvPr>
        </p:nvSpPr>
        <p:spPr/>
        <p:txBody>
          <a:bodyPr>
            <a:normAutofit/>
          </a:bodyPr>
          <a:lstStyle/>
          <a:p>
            <a:r>
              <a:rPr lang="en-US" b="1" dirty="0" smtClean="0"/>
              <a:t>Moving/copying</a:t>
            </a:r>
            <a:r>
              <a:rPr lang="en-US" dirty="0" smtClean="0"/>
              <a:t> a range preserves text and values, but cell addresses in formulas will be altered in the pasted location</a:t>
            </a:r>
          </a:p>
          <a:p>
            <a:pPr lvl="1"/>
            <a:r>
              <a:rPr lang="en-US" b="1" dirty="0" smtClean="0"/>
              <a:t>Move</a:t>
            </a:r>
            <a:r>
              <a:rPr lang="en-US" dirty="0" smtClean="0"/>
              <a:t> a range by cutting it and pasting to the upper left corner of the destination</a:t>
            </a:r>
          </a:p>
          <a:p>
            <a:pPr lvl="1"/>
            <a:r>
              <a:rPr lang="en-US" b="1" dirty="0" smtClean="0"/>
              <a:t>Copy</a:t>
            </a:r>
            <a:r>
              <a:rPr lang="en-US" dirty="0" smtClean="0"/>
              <a:t> a range can by copying it and pasting to the upper left corner of the destination</a:t>
            </a:r>
          </a:p>
          <a:p>
            <a:pPr lvl="1">
              <a:buNone/>
            </a:pPr>
            <a:r>
              <a:rPr lang="en-US" dirty="0" smtClean="0"/>
              <a:t> </a:t>
            </a:r>
          </a:p>
          <a:p>
            <a:pPr lvl="1">
              <a:buNone/>
            </a:pPr>
            <a:endParaRPr lang="en-US" dirty="0" smtClean="0"/>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Formatting</a:t>
            </a:r>
            <a:endParaRPr lang="en-US" dirty="0"/>
          </a:p>
        </p:txBody>
      </p:sp>
      <p:sp>
        <p:nvSpPr>
          <p:cNvPr id="9" name="Content Placeholder 8"/>
          <p:cNvSpPr>
            <a:spLocks noGrp="1"/>
          </p:cNvSpPr>
          <p:nvPr>
            <p:ph idx="1"/>
          </p:nvPr>
        </p:nvSpPr>
        <p:spPr/>
        <p:txBody>
          <a:bodyPr>
            <a:normAutofit/>
          </a:bodyPr>
          <a:lstStyle/>
          <a:p>
            <a:r>
              <a:rPr lang="en-US" b="1" dirty="0" smtClean="0"/>
              <a:t>Formatting</a:t>
            </a:r>
            <a:r>
              <a:rPr lang="en-US" dirty="0" smtClean="0"/>
              <a:t> accentuates and draws attention to meaningful portions of a worksheet</a:t>
            </a:r>
          </a:p>
          <a:p>
            <a:pPr>
              <a:buNone/>
            </a:pPr>
            <a:endParaRPr lang="en-US" dirty="0" smtClean="0"/>
          </a:p>
          <a:p>
            <a:pPr lvl="1">
              <a:buNone/>
            </a:pPr>
            <a:r>
              <a:rPr lang="en-US" dirty="0" smtClean="0"/>
              <a:t> </a:t>
            </a:r>
          </a:p>
          <a:p>
            <a:pPr lvl="1">
              <a:buNone/>
            </a:pPr>
            <a:endParaRPr lang="en-US" dirty="0" smtClean="0"/>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pic>
        <p:nvPicPr>
          <p:cNvPr id="6" name=" 0"/>
          <p:cNvPicPr/>
          <p:nvPr/>
        </p:nvPicPr>
        <p:blipFill>
          <a:blip r:embed="rId3" cstate="email">
            <a:extLst>
              <a:ext uri="{28A0092B-C50C-407E-A947-70E740481C1C}">
                <a14:useLocalDpi xmlns:a14="http://schemas.microsoft.com/office/drawing/2010/main"/>
              </a:ext>
            </a:extLst>
          </a:blip>
          <a:stretch>
            <a:fillRect/>
          </a:stretch>
        </p:blipFill>
        <p:spPr>
          <a:xfrm>
            <a:off x="990600" y="2667000"/>
            <a:ext cx="6477000" cy="3429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Numeric Formats</a:t>
            </a:r>
            <a:endParaRPr lang="en-US" dirty="0"/>
          </a:p>
        </p:txBody>
      </p:sp>
      <p:sp>
        <p:nvSpPr>
          <p:cNvPr id="9" name="Content Placeholder 8"/>
          <p:cNvSpPr>
            <a:spLocks noGrp="1"/>
          </p:cNvSpPr>
          <p:nvPr>
            <p:ph idx="1"/>
          </p:nvPr>
        </p:nvSpPr>
        <p:spPr/>
        <p:txBody>
          <a:bodyPr>
            <a:normAutofit/>
          </a:bodyPr>
          <a:lstStyle/>
          <a:p>
            <a:pPr lvl="1">
              <a:buNone/>
            </a:pPr>
            <a:r>
              <a:rPr lang="en-US" dirty="0" smtClean="0"/>
              <a:t> </a:t>
            </a:r>
          </a:p>
          <a:p>
            <a:pPr lvl="1">
              <a:buNone/>
            </a:pPr>
            <a:endParaRPr lang="en-US" dirty="0" smtClean="0"/>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graphicFrame>
        <p:nvGraphicFramePr>
          <p:cNvPr id="6" name="Table 5"/>
          <p:cNvGraphicFramePr>
            <a:graphicFrameLocks noGrp="1"/>
          </p:cNvGraphicFramePr>
          <p:nvPr/>
        </p:nvGraphicFramePr>
        <p:xfrm>
          <a:off x="990600" y="1397000"/>
          <a:ext cx="7315200" cy="36728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r>
                        <a:rPr lang="en-US" dirty="0" smtClean="0"/>
                        <a:t>Format Style</a:t>
                      </a:r>
                      <a:endParaRPr lang="en-US" dirty="0"/>
                    </a:p>
                  </a:txBody>
                  <a:tcPr/>
                </a:tc>
                <a:tc>
                  <a:txBody>
                    <a:bodyPr/>
                    <a:lstStyle/>
                    <a:p>
                      <a:r>
                        <a:rPr lang="en-US" dirty="0" smtClean="0"/>
                        <a:t>Display</a:t>
                      </a:r>
                      <a:endParaRPr lang="en-US" dirty="0"/>
                    </a:p>
                  </a:txBody>
                  <a:tcPr/>
                </a:tc>
                <a:extLst>
                  <a:ext uri="{0D108BD9-81ED-4DB2-BD59-A6C34878D82A}">
                    <a16:rowId xmlns:a16="http://schemas.microsoft.com/office/drawing/2014/main" val="10000"/>
                  </a:ext>
                </a:extLst>
              </a:tr>
              <a:tr h="370840">
                <a:tc>
                  <a:txBody>
                    <a:bodyPr/>
                    <a:lstStyle/>
                    <a:p>
                      <a:r>
                        <a:rPr lang="en-US" dirty="0" smtClean="0"/>
                        <a:t>General</a:t>
                      </a:r>
                      <a:endParaRPr lang="en-US" dirty="0"/>
                    </a:p>
                  </a:txBody>
                  <a:tcPr/>
                </a:tc>
                <a:tc>
                  <a:txBody>
                    <a:bodyPr/>
                    <a:lstStyle/>
                    <a:p>
                      <a:r>
                        <a:rPr lang="en-US" dirty="0" smtClean="0"/>
                        <a:t>A number as it was originally</a:t>
                      </a:r>
                      <a:r>
                        <a:rPr lang="en-US" baseline="0" dirty="0" smtClean="0"/>
                        <a:t> entered.</a:t>
                      </a:r>
                      <a:endParaRPr lang="en-US" dirty="0"/>
                    </a:p>
                  </a:txBody>
                  <a:tcPr/>
                </a:tc>
                <a:extLst>
                  <a:ext uri="{0D108BD9-81ED-4DB2-BD59-A6C34878D82A}">
                    <a16:rowId xmlns:a16="http://schemas.microsoft.com/office/drawing/2014/main" val="10001"/>
                  </a:ext>
                </a:extLst>
              </a:tr>
              <a:tr h="370840">
                <a:tc>
                  <a:txBody>
                    <a:bodyPr/>
                    <a:lstStyle/>
                    <a:p>
                      <a:r>
                        <a:rPr lang="en-US" dirty="0" smtClean="0"/>
                        <a:t>Number</a:t>
                      </a:r>
                      <a:endParaRPr lang="en-US" dirty="0"/>
                    </a:p>
                  </a:txBody>
                  <a:tcPr/>
                </a:tc>
                <a:tc>
                  <a:txBody>
                    <a:bodyPr/>
                    <a:lstStyle/>
                    <a:p>
                      <a:r>
                        <a:rPr lang="en-US" dirty="0" smtClean="0"/>
                        <a:t>A number with or without</a:t>
                      </a:r>
                      <a:r>
                        <a:rPr lang="en-US" baseline="0" dirty="0" smtClean="0"/>
                        <a:t> the 1,000 separator</a:t>
                      </a:r>
                      <a:endParaRPr lang="en-US" dirty="0"/>
                    </a:p>
                  </a:txBody>
                  <a:tcPr/>
                </a:tc>
                <a:extLst>
                  <a:ext uri="{0D108BD9-81ED-4DB2-BD59-A6C34878D82A}">
                    <a16:rowId xmlns:a16="http://schemas.microsoft.com/office/drawing/2014/main" val="10002"/>
                  </a:ext>
                </a:extLst>
              </a:tr>
              <a:tr h="370840">
                <a:tc>
                  <a:txBody>
                    <a:bodyPr/>
                    <a:lstStyle/>
                    <a:p>
                      <a:r>
                        <a:rPr lang="en-US" dirty="0" smtClean="0"/>
                        <a:t>Currency</a:t>
                      </a:r>
                      <a:endParaRPr lang="en-US" dirty="0"/>
                    </a:p>
                  </a:txBody>
                  <a:tcPr/>
                </a:tc>
                <a:tc>
                  <a:txBody>
                    <a:bodyPr/>
                    <a:lstStyle/>
                    <a:p>
                      <a:r>
                        <a:rPr lang="en-US" dirty="0" smtClean="0"/>
                        <a:t>A number with the 1,000 separator and with an optional dollar sign to the immediate</a:t>
                      </a:r>
                      <a:r>
                        <a:rPr lang="en-US" baseline="0" dirty="0" smtClean="0"/>
                        <a:t> left. </a:t>
                      </a:r>
                      <a:endParaRPr lang="en-US" dirty="0"/>
                    </a:p>
                  </a:txBody>
                  <a:tcPr/>
                </a:tc>
                <a:extLst>
                  <a:ext uri="{0D108BD9-81ED-4DB2-BD59-A6C34878D82A}">
                    <a16:rowId xmlns:a16="http://schemas.microsoft.com/office/drawing/2014/main" val="10003"/>
                  </a:ext>
                </a:extLst>
              </a:tr>
              <a:tr h="370840">
                <a:tc>
                  <a:txBody>
                    <a:bodyPr/>
                    <a:lstStyle/>
                    <a:p>
                      <a:r>
                        <a:rPr lang="en-US" dirty="0" smtClean="0"/>
                        <a:t>Accounting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number with the 1,000 separator and with an optional dollar sign at the left cell border</a:t>
                      </a:r>
                      <a:r>
                        <a:rPr lang="en-US" baseline="0" dirty="0" smtClean="0"/>
                        <a:t>. </a:t>
                      </a:r>
                      <a:endParaRPr lang="en-US" dirty="0" smtClean="0"/>
                    </a:p>
                  </a:txBody>
                  <a:tcPr/>
                </a:tc>
                <a:extLst>
                  <a:ext uri="{0D108BD9-81ED-4DB2-BD59-A6C34878D82A}">
                    <a16:rowId xmlns:a16="http://schemas.microsoft.com/office/drawing/2014/main" val="10004"/>
                  </a:ext>
                </a:extLst>
              </a:tr>
              <a:tr h="370840">
                <a:tc>
                  <a:txBody>
                    <a:bodyPr/>
                    <a:lstStyle/>
                    <a:p>
                      <a:r>
                        <a:rPr lang="en-US" dirty="0" smtClean="0"/>
                        <a:t>Date</a:t>
                      </a:r>
                      <a:endParaRPr lang="en-US" dirty="0"/>
                    </a:p>
                  </a:txBody>
                  <a:tcPr/>
                </a:tc>
                <a:tc>
                  <a:txBody>
                    <a:bodyPr/>
                    <a:lstStyle/>
                    <a:p>
                      <a:r>
                        <a:rPr lang="en-US" dirty="0" smtClean="0"/>
                        <a:t>The date in different</a:t>
                      </a:r>
                      <a:r>
                        <a:rPr lang="en-US" baseline="0" dirty="0" smtClean="0"/>
                        <a:t> ways, such as March 14, 2012 or 3/14/12.</a:t>
                      </a:r>
                      <a:endParaRPr lang="en-US" dirty="0"/>
                    </a:p>
                  </a:txBody>
                  <a:tcPr/>
                </a:tc>
                <a:extLst>
                  <a:ext uri="{0D108BD9-81ED-4DB2-BD59-A6C34878D82A}">
                    <a16:rowId xmlns:a16="http://schemas.microsoft.com/office/drawing/2014/main" val="10005"/>
                  </a:ext>
                </a:extLst>
              </a:tr>
              <a:tr h="370840">
                <a:tc>
                  <a:txBody>
                    <a:bodyPr/>
                    <a:lstStyle/>
                    <a:p>
                      <a:r>
                        <a:rPr lang="en-US" dirty="0" smtClean="0"/>
                        <a:t>Time</a:t>
                      </a:r>
                      <a:endParaRPr lang="en-US" dirty="0"/>
                    </a:p>
                  </a:txBody>
                  <a:tcPr/>
                </a:tc>
                <a:tc>
                  <a:txBody>
                    <a:bodyPr/>
                    <a:lstStyle/>
                    <a:p>
                      <a:r>
                        <a:rPr lang="en-US" dirty="0" smtClean="0"/>
                        <a:t>The time in different ways, such as 10:50 PM or 22:50 (24-hour time).</a:t>
                      </a: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Numeric Formats (continued)</a:t>
            </a:r>
            <a:endParaRPr lang="en-US" dirty="0"/>
          </a:p>
        </p:txBody>
      </p:sp>
      <p:sp>
        <p:nvSpPr>
          <p:cNvPr id="9" name="Content Placeholder 8"/>
          <p:cNvSpPr>
            <a:spLocks noGrp="1"/>
          </p:cNvSpPr>
          <p:nvPr>
            <p:ph idx="1"/>
          </p:nvPr>
        </p:nvSpPr>
        <p:spPr/>
        <p:txBody>
          <a:bodyPr>
            <a:normAutofit/>
          </a:bodyPr>
          <a:lstStyle/>
          <a:p>
            <a:pPr lvl="1">
              <a:buNone/>
            </a:pPr>
            <a:r>
              <a:rPr lang="en-US" dirty="0" smtClean="0"/>
              <a:t> </a:t>
            </a:r>
          </a:p>
          <a:p>
            <a:pPr lvl="1">
              <a:buNone/>
            </a:pPr>
            <a:endParaRPr lang="en-US" dirty="0" smtClean="0"/>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graphicFrame>
        <p:nvGraphicFramePr>
          <p:cNvPr id="6" name="Table 5"/>
          <p:cNvGraphicFramePr>
            <a:graphicFrameLocks noGrp="1"/>
          </p:cNvGraphicFramePr>
          <p:nvPr/>
        </p:nvGraphicFramePr>
        <p:xfrm>
          <a:off x="990600" y="1397000"/>
          <a:ext cx="7086600" cy="39420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US" dirty="0" smtClean="0"/>
                        <a:t>Format Style</a:t>
                      </a:r>
                      <a:endParaRPr lang="en-US" dirty="0"/>
                    </a:p>
                  </a:txBody>
                  <a:tcPr/>
                </a:tc>
                <a:tc>
                  <a:txBody>
                    <a:bodyPr/>
                    <a:lstStyle/>
                    <a:p>
                      <a:r>
                        <a:rPr lang="en-US" dirty="0" smtClean="0"/>
                        <a:t>Display</a:t>
                      </a:r>
                      <a:endParaRPr lang="en-US" dirty="0"/>
                    </a:p>
                  </a:txBody>
                  <a:tcPr/>
                </a:tc>
                <a:extLst>
                  <a:ext uri="{0D108BD9-81ED-4DB2-BD59-A6C34878D82A}">
                    <a16:rowId xmlns:a16="http://schemas.microsoft.com/office/drawing/2014/main" val="10000"/>
                  </a:ext>
                </a:extLst>
              </a:tr>
              <a:tr h="370840">
                <a:tc>
                  <a:txBody>
                    <a:bodyPr/>
                    <a:lstStyle/>
                    <a:p>
                      <a:r>
                        <a:rPr lang="en-US" dirty="0" smtClean="0"/>
                        <a:t>Percentage</a:t>
                      </a:r>
                      <a:endParaRPr lang="en-US" dirty="0"/>
                    </a:p>
                  </a:txBody>
                  <a:tcPr/>
                </a:tc>
                <a:tc>
                  <a:txBody>
                    <a:bodyPr/>
                    <a:lstStyle/>
                    <a:p>
                      <a:r>
                        <a:rPr lang="en-US" dirty="0" smtClean="0"/>
                        <a:t>A value as it would</a:t>
                      </a:r>
                      <a:r>
                        <a:rPr lang="en-US" baseline="0" dirty="0" smtClean="0"/>
                        <a:t> be multiplied by 100 with the percent sign.</a:t>
                      </a:r>
                      <a:endParaRPr lang="en-US" dirty="0"/>
                    </a:p>
                  </a:txBody>
                  <a:tcPr/>
                </a:tc>
                <a:extLst>
                  <a:ext uri="{0D108BD9-81ED-4DB2-BD59-A6C34878D82A}">
                    <a16:rowId xmlns:a16="http://schemas.microsoft.com/office/drawing/2014/main" val="10001"/>
                  </a:ext>
                </a:extLst>
              </a:tr>
              <a:tr h="370840">
                <a:tc>
                  <a:txBody>
                    <a:bodyPr/>
                    <a:lstStyle/>
                    <a:p>
                      <a:r>
                        <a:rPr lang="en-US" dirty="0" smtClean="0"/>
                        <a:t>Fraction</a:t>
                      </a:r>
                      <a:endParaRPr lang="en-US" dirty="0"/>
                    </a:p>
                  </a:txBody>
                  <a:tcPr/>
                </a:tc>
                <a:tc>
                  <a:txBody>
                    <a:bodyPr/>
                    <a:lstStyle/>
                    <a:p>
                      <a:r>
                        <a:rPr lang="en-US" dirty="0" smtClean="0"/>
                        <a:t>A number as a fraction; appropriate when there is no exact decimal equivalent.</a:t>
                      </a:r>
                      <a:endParaRPr lang="en-US" dirty="0"/>
                    </a:p>
                  </a:txBody>
                  <a:tcPr/>
                </a:tc>
                <a:extLst>
                  <a:ext uri="{0D108BD9-81ED-4DB2-BD59-A6C34878D82A}">
                    <a16:rowId xmlns:a16="http://schemas.microsoft.com/office/drawing/2014/main" val="10002"/>
                  </a:ext>
                </a:extLst>
              </a:tr>
              <a:tr h="370840">
                <a:tc>
                  <a:txBody>
                    <a:bodyPr/>
                    <a:lstStyle/>
                    <a:p>
                      <a:r>
                        <a:rPr lang="en-US" dirty="0" smtClean="0"/>
                        <a:t>Scientific</a:t>
                      </a:r>
                      <a:endParaRPr lang="en-US" dirty="0"/>
                    </a:p>
                  </a:txBody>
                  <a:tcPr/>
                </a:tc>
                <a:tc>
                  <a:txBody>
                    <a:bodyPr/>
                    <a:lstStyle/>
                    <a:p>
                      <a:r>
                        <a:rPr lang="en-US" dirty="0" smtClean="0"/>
                        <a:t>A number as a decimal fraction followed by a whole number exponent of 10.</a:t>
                      </a:r>
                      <a:endParaRPr lang="en-US" dirty="0"/>
                    </a:p>
                  </a:txBody>
                  <a:tcPr/>
                </a:tc>
                <a:extLst>
                  <a:ext uri="{0D108BD9-81ED-4DB2-BD59-A6C34878D82A}">
                    <a16:rowId xmlns:a16="http://schemas.microsoft.com/office/drawing/2014/main" val="10003"/>
                  </a:ext>
                </a:extLst>
              </a:tr>
              <a:tr h="370840">
                <a:tc>
                  <a:txBody>
                    <a:bodyPr/>
                    <a:lstStyle/>
                    <a:p>
                      <a:r>
                        <a:rPr lang="en-US" dirty="0" smtClean="0"/>
                        <a:t>Text</a:t>
                      </a:r>
                      <a:endParaRPr lang="en-US" dirty="0"/>
                    </a:p>
                  </a:txBody>
                  <a:tcPr/>
                </a:tc>
                <a:tc>
                  <a:txBody>
                    <a:bodyPr/>
                    <a:lstStyle/>
                    <a:p>
                      <a:r>
                        <a:rPr lang="en-US" dirty="0" smtClean="0"/>
                        <a:t>The data left-aligned; is useful</a:t>
                      </a:r>
                      <a:r>
                        <a:rPr lang="en-US" baseline="0" dirty="0" smtClean="0"/>
                        <a:t> for numerical values that have leading zeros and should be treated as text.</a:t>
                      </a:r>
                      <a:endParaRPr lang="en-US" dirty="0"/>
                    </a:p>
                  </a:txBody>
                  <a:tcPr/>
                </a:tc>
                <a:extLst>
                  <a:ext uri="{0D108BD9-81ED-4DB2-BD59-A6C34878D82A}">
                    <a16:rowId xmlns:a16="http://schemas.microsoft.com/office/drawing/2014/main" val="10004"/>
                  </a:ext>
                </a:extLst>
              </a:tr>
              <a:tr h="370840">
                <a:tc>
                  <a:txBody>
                    <a:bodyPr/>
                    <a:lstStyle/>
                    <a:p>
                      <a:r>
                        <a:rPr lang="en-US" dirty="0" smtClean="0"/>
                        <a:t>Special</a:t>
                      </a:r>
                      <a:endParaRPr lang="en-US" dirty="0"/>
                    </a:p>
                  </a:txBody>
                  <a:tcPr/>
                </a:tc>
                <a:tc>
                  <a:txBody>
                    <a:bodyPr/>
                    <a:lstStyle/>
                    <a:p>
                      <a:r>
                        <a:rPr lang="en-US" dirty="0" smtClean="0"/>
                        <a:t>A number with editing characters, such as hyphens.</a:t>
                      </a:r>
                      <a:endParaRPr lang="en-US" dirty="0"/>
                    </a:p>
                  </a:txBody>
                  <a:tcPr/>
                </a:tc>
                <a:extLst>
                  <a:ext uri="{0D108BD9-81ED-4DB2-BD59-A6C34878D82A}">
                    <a16:rowId xmlns:a16="http://schemas.microsoft.com/office/drawing/2014/main" val="10005"/>
                  </a:ext>
                </a:extLst>
              </a:tr>
              <a:tr h="370840">
                <a:tc>
                  <a:txBody>
                    <a:bodyPr/>
                    <a:lstStyle/>
                    <a:p>
                      <a:r>
                        <a:rPr lang="en-US" dirty="0" smtClean="0"/>
                        <a:t>Custom</a:t>
                      </a:r>
                      <a:endParaRPr lang="en-US" dirty="0"/>
                    </a:p>
                  </a:txBody>
                  <a:tcPr/>
                </a:tc>
                <a:tc>
                  <a:txBody>
                    <a:bodyPr/>
                    <a:lstStyle/>
                    <a:p>
                      <a:r>
                        <a:rPr lang="en-US" dirty="0" smtClean="0"/>
                        <a:t>Predefined customized number formats or special symbols</a:t>
                      </a:r>
                      <a:r>
                        <a:rPr lang="en-US" baseline="0" dirty="0" smtClean="0"/>
                        <a:t> to create your own format.</a:t>
                      </a: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Formats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pic>
        <p:nvPicPr>
          <p:cNvPr id="6" name=" 0"/>
          <p:cNvPicPr>
            <a:picLocks noGrp="1"/>
          </p:cNvPicPr>
          <p:nvPr>
            <p:ph idx="1"/>
          </p:nvPr>
        </p:nvPicPr>
        <p:blipFill>
          <a:blip r:embed="rId3" cstate="email">
            <a:extLst>
              <a:ext uri="{28A0092B-C50C-407E-A947-70E740481C1C}">
                <a14:useLocalDpi xmlns:a14="http://schemas.microsoft.com/office/drawing/2010/main"/>
              </a:ext>
            </a:extLst>
          </a:blip>
          <a:stretch>
            <a:fillRect/>
          </a:stretch>
        </p:blipFill>
        <p:spPr>
          <a:xfrm>
            <a:off x="1066800" y="1752600"/>
            <a:ext cx="3733800"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2133600" y="6248400"/>
            <a:ext cx="4572000" cy="457200"/>
          </a:xfrm>
          <a:prstGeom prst="rect">
            <a:avLst/>
          </a:prstGeom>
        </p:spPr>
        <p:txBody>
          <a:bodyPr/>
          <a:lstStyle/>
          <a:p>
            <a:r>
              <a:rPr lang="en-US" dirty="0" smtClean="0">
                <a:solidFill>
                  <a:schemeClr val="tx1"/>
                </a:solidFill>
              </a:rPr>
              <a:t>Copyright © 2011 Pearson Education, Inc. Publishing as Prentice Hall.  </a:t>
            </a:r>
          </a:p>
          <a:p>
            <a:r>
              <a:rPr lang="en-US" altLang="en-US" dirty="0" smtClean="0"/>
              <a:t>.</a:t>
            </a:r>
            <a:endParaRPr lang="en-US" altLang="en-US" dirty="0"/>
          </a:p>
        </p:txBody>
      </p:sp>
      <p:sp>
        <p:nvSpPr>
          <p:cNvPr id="5" name="Slide Number Placeholder 4"/>
          <p:cNvSpPr>
            <a:spLocks noGrp="1"/>
          </p:cNvSpPr>
          <p:nvPr>
            <p:ph type="sldNum" sz="quarter" idx="4294967295"/>
          </p:nvPr>
        </p:nvSpPr>
        <p:spPr>
          <a:xfrm>
            <a:off x="6553200" y="6243638"/>
            <a:ext cx="2133600" cy="457200"/>
          </a:xfrm>
          <a:prstGeom prst="rect">
            <a:avLst/>
          </a:prstGeom>
        </p:spPr>
        <p:txBody>
          <a:bodyPr/>
          <a:lstStyle/>
          <a:p>
            <a:fld id="{DCE9B9F6-3E99-499A-B3FB-AE43465CC207}" type="slidenum">
              <a:rPr lang="en-US" altLang="en-US"/>
              <a:pPr/>
              <a:t>16</a:t>
            </a:fld>
            <a:endParaRPr lang="en-US" altLang="en-US" dirty="0"/>
          </a:p>
        </p:txBody>
      </p:sp>
      <p:sp>
        <p:nvSpPr>
          <p:cNvPr id="77826" name="Rectangle 2"/>
          <p:cNvSpPr>
            <a:spLocks noGrp="1" noChangeArrowheads="1"/>
          </p:cNvSpPr>
          <p:nvPr>
            <p:ph type="title"/>
          </p:nvPr>
        </p:nvSpPr>
        <p:spPr/>
        <p:txBody>
          <a:bodyPr>
            <a:normAutofit/>
          </a:bodyPr>
          <a:lstStyle/>
          <a:p>
            <a:r>
              <a:rPr lang="en-US" dirty="0" smtClean="0">
                <a:ea typeface="Arial Unicode MS" pitchFamily="34" charset="-128"/>
                <a:cs typeface="Arial Unicode MS" pitchFamily="34" charset="-128"/>
              </a:rPr>
              <a:t>Cell References</a:t>
            </a:r>
            <a:endParaRPr lang="en-US" sz="3800" dirty="0">
              <a:ea typeface="Arial Unicode MS" pitchFamily="34" charset="-128"/>
              <a:cs typeface="Arial Unicode MS" pitchFamily="34" charset="-128"/>
            </a:endParaRPr>
          </a:p>
        </p:txBody>
      </p:sp>
      <p:sp>
        <p:nvSpPr>
          <p:cNvPr id="77827" name="Rectangle 3"/>
          <p:cNvSpPr>
            <a:spLocks noGrp="1" noChangeArrowheads="1"/>
          </p:cNvSpPr>
          <p:nvPr>
            <p:ph type="body" idx="1"/>
          </p:nvPr>
        </p:nvSpPr>
        <p:spPr>
          <a:xfrm>
            <a:off x="457200" y="1752600"/>
            <a:ext cx="8229600" cy="4267200"/>
          </a:xfrm>
        </p:spPr>
        <p:txBody>
          <a:bodyPr>
            <a:noAutofit/>
          </a:bodyPr>
          <a:lstStyle/>
          <a:p>
            <a:r>
              <a:rPr lang="en-US" dirty="0" smtClean="0"/>
              <a:t>Excel offers three types of cell references for use when a formula is copied</a:t>
            </a:r>
          </a:p>
          <a:p>
            <a:pPr lvl="1"/>
            <a:r>
              <a:rPr lang="en-US" b="1" dirty="0" smtClean="0"/>
              <a:t>Absolute</a:t>
            </a:r>
            <a:r>
              <a:rPr lang="en-US" dirty="0" smtClean="0"/>
              <a:t>	$A$1</a:t>
            </a:r>
          </a:p>
          <a:p>
            <a:pPr lvl="1"/>
            <a:r>
              <a:rPr lang="en-US" b="1" dirty="0" smtClean="0"/>
              <a:t>Relative	</a:t>
            </a:r>
            <a:r>
              <a:rPr lang="en-US" dirty="0" smtClean="0"/>
              <a:t>A1</a:t>
            </a:r>
          </a:p>
          <a:p>
            <a:pPr lvl="1"/>
            <a:r>
              <a:rPr lang="en-US" b="1" dirty="0" smtClean="0"/>
              <a:t>Mixed</a:t>
            </a:r>
            <a:r>
              <a:rPr lang="en-US" dirty="0" smtClean="0"/>
              <a:t>		$A1 or A$1</a:t>
            </a:r>
          </a:p>
          <a:p>
            <a:r>
              <a:rPr lang="en-US" dirty="0" smtClean="0"/>
              <a:t>$ indicates that the row number or column letter will not be modified during a copy</a:t>
            </a:r>
          </a:p>
        </p:txBody>
      </p:sp>
    </p:spTree>
    <p:extLst>
      <p:ext uri="{BB962C8B-B14F-4D97-AF65-F5344CB8AC3E}">
        <p14:creationId xmlns:p14="http://schemas.microsoft.com/office/powerpoint/2010/main" val="10567309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Relative Cell References</a:t>
            </a:r>
            <a:endParaRPr lang="en-US" dirty="0"/>
          </a:p>
        </p:txBody>
      </p:sp>
      <p:sp>
        <p:nvSpPr>
          <p:cNvPr id="9" name="Content Placeholder 8"/>
          <p:cNvSpPr>
            <a:spLocks noGrp="1"/>
          </p:cNvSpPr>
          <p:nvPr>
            <p:ph idx="1"/>
          </p:nvPr>
        </p:nvSpPr>
        <p:spPr/>
        <p:txBody>
          <a:bodyPr/>
          <a:lstStyle/>
          <a:p>
            <a:r>
              <a:rPr lang="en-US" dirty="0" smtClean="0"/>
              <a:t>When the formula shown in the formula bar is copied, relative address A8 is modified</a:t>
            </a:r>
          </a:p>
          <a:p>
            <a:pPr>
              <a:buNone/>
            </a:pPr>
            <a:r>
              <a:rPr lang="en-US" dirty="0" smtClean="0"/>
              <a:t> </a:t>
            </a:r>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838200" y="2819400"/>
            <a:ext cx="6629400" cy="3248025"/>
          </a:xfrm>
          <a:prstGeom prst="rect">
            <a:avLst/>
          </a:prstGeom>
          <a:noFill/>
        </p:spPr>
      </p:pic>
    </p:spTree>
    <p:extLst>
      <p:ext uri="{BB962C8B-B14F-4D97-AF65-F5344CB8AC3E}">
        <p14:creationId xmlns:p14="http://schemas.microsoft.com/office/powerpoint/2010/main" val="992046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Absolute Cell References</a:t>
            </a:r>
            <a:endParaRPr lang="en-US" dirty="0"/>
          </a:p>
        </p:txBody>
      </p:sp>
      <p:sp>
        <p:nvSpPr>
          <p:cNvPr id="9" name="Content Placeholder 8"/>
          <p:cNvSpPr>
            <a:spLocks noGrp="1"/>
          </p:cNvSpPr>
          <p:nvPr>
            <p:ph idx="1"/>
          </p:nvPr>
        </p:nvSpPr>
        <p:spPr/>
        <p:txBody>
          <a:bodyPr/>
          <a:lstStyle/>
          <a:p>
            <a:r>
              <a:rPr lang="en-US" dirty="0" smtClean="0"/>
              <a:t>When the formula shown in the formula bar is copied, absolute address $B$5 is fixed </a:t>
            </a:r>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pic>
        <p:nvPicPr>
          <p:cNvPr id="6" name="Picture 2"/>
          <p:cNvPicPr>
            <a:picLocks noChangeAspect="1" noChangeArrowheads="1"/>
          </p:cNvPicPr>
          <p:nvPr/>
        </p:nvPicPr>
        <p:blipFill>
          <a:blip r:embed="rId3" cstate="print"/>
          <a:srcRect/>
          <a:stretch>
            <a:fillRect/>
          </a:stretch>
        </p:blipFill>
        <p:spPr bwMode="auto">
          <a:xfrm>
            <a:off x="838200" y="2819400"/>
            <a:ext cx="6629400" cy="3248025"/>
          </a:xfrm>
          <a:prstGeom prst="rect">
            <a:avLst/>
          </a:prstGeom>
          <a:noFill/>
        </p:spPr>
      </p:pic>
    </p:spTree>
    <p:extLst>
      <p:ext uri="{BB962C8B-B14F-4D97-AF65-F5344CB8AC3E}">
        <p14:creationId xmlns:p14="http://schemas.microsoft.com/office/powerpoint/2010/main" val="38245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Mixed Cell References</a:t>
            </a:r>
            <a:endParaRPr lang="en-US" dirty="0"/>
          </a:p>
        </p:txBody>
      </p:sp>
      <p:sp>
        <p:nvSpPr>
          <p:cNvPr id="9" name="Content Placeholder 8"/>
          <p:cNvSpPr>
            <a:spLocks noGrp="1"/>
          </p:cNvSpPr>
          <p:nvPr>
            <p:ph idx="1"/>
          </p:nvPr>
        </p:nvSpPr>
        <p:spPr/>
        <p:txBody>
          <a:bodyPr/>
          <a:lstStyle/>
          <a:p>
            <a:r>
              <a:rPr lang="en-US" dirty="0" smtClean="0"/>
              <a:t>In </a:t>
            </a:r>
            <a:r>
              <a:rPr lang="en-US" b="1" dirty="0" smtClean="0"/>
              <a:t>mixed reference </a:t>
            </a:r>
            <a:r>
              <a:rPr lang="en-US" dirty="0" smtClean="0"/>
              <a:t>$A1, the column is fixed, but the row may be altered during a copy</a:t>
            </a:r>
          </a:p>
          <a:p>
            <a:r>
              <a:rPr lang="en-US" dirty="0" smtClean="0"/>
              <a:t>In </a:t>
            </a:r>
            <a:r>
              <a:rPr lang="en-US" b="1" dirty="0" smtClean="0"/>
              <a:t>mixed reference </a:t>
            </a:r>
            <a:r>
              <a:rPr lang="en-US" dirty="0" smtClean="0"/>
              <a:t>A$1, the row is fixed, but the column may be altered during a copy</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spTree>
    <p:extLst>
      <p:ext uri="{BB962C8B-B14F-4D97-AF65-F5344CB8AC3E}">
        <p14:creationId xmlns:p14="http://schemas.microsoft.com/office/powerpoint/2010/main" val="347294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2133600" y="6324600"/>
            <a:ext cx="5029200" cy="381000"/>
          </a:xfrm>
          <a:prstGeom prst="rect">
            <a:avLst/>
          </a:prstGeom>
        </p:spPr>
        <p:txBody>
          <a:bodyPr/>
          <a:lstStyle/>
          <a:p>
            <a:endParaRPr lang="en-US" b="1" dirty="0" smtClean="0"/>
          </a:p>
          <a:p>
            <a:r>
              <a:rPr lang="en-US" dirty="0" smtClean="0">
                <a:solidFill>
                  <a:schemeClr val="tx1"/>
                </a:solidFill>
                <a:cs typeface="Arial" pitchFamily="34" charset="0"/>
              </a:rPr>
              <a:t>Copyright © 2011 Pearson Education, Inc. Publishing as Prentice Hall. </a:t>
            </a:r>
          </a:p>
        </p:txBody>
      </p:sp>
      <p:sp>
        <p:nvSpPr>
          <p:cNvPr id="5" name="Slide Number Placeholder 4"/>
          <p:cNvSpPr>
            <a:spLocks noGrp="1"/>
          </p:cNvSpPr>
          <p:nvPr>
            <p:ph type="sldNum" sz="quarter" idx="4294967295"/>
          </p:nvPr>
        </p:nvSpPr>
        <p:spPr>
          <a:xfrm>
            <a:off x="6553200" y="6243638"/>
            <a:ext cx="2133600" cy="457200"/>
          </a:xfrm>
          <a:prstGeom prst="rect">
            <a:avLst/>
          </a:prstGeom>
        </p:spPr>
        <p:txBody>
          <a:bodyPr/>
          <a:lstStyle/>
          <a:p>
            <a:fld id="{DCE9B9F6-3E99-499A-B3FB-AE43465CC207}" type="slidenum">
              <a:rPr lang="en-US" altLang="en-US"/>
              <a:pPr/>
              <a:t>2</a:t>
            </a:fld>
            <a:endParaRPr lang="en-US" altLang="en-US" dirty="0"/>
          </a:p>
        </p:txBody>
      </p:sp>
      <p:sp>
        <p:nvSpPr>
          <p:cNvPr id="77826" name="Rectangle 2"/>
          <p:cNvSpPr>
            <a:spLocks noGrp="1" noChangeArrowheads="1"/>
          </p:cNvSpPr>
          <p:nvPr>
            <p:ph type="title"/>
          </p:nvPr>
        </p:nvSpPr>
        <p:spPr>
          <a:xfrm>
            <a:off x="457200" y="228600"/>
            <a:ext cx="8229600" cy="1143000"/>
          </a:xfrm>
        </p:spPr>
        <p:txBody>
          <a:bodyPr>
            <a:normAutofit/>
          </a:bodyPr>
          <a:lstStyle/>
          <a:p>
            <a:r>
              <a:rPr lang="en-US" dirty="0" smtClean="0">
                <a:ea typeface="Arial Unicode MS" pitchFamily="34" charset="-128"/>
                <a:cs typeface="Arial Unicode MS" pitchFamily="34" charset="-128"/>
              </a:rPr>
              <a:t>Introduction to Spreadsheets</a:t>
            </a:r>
            <a:endParaRPr lang="en-US" sz="3800" dirty="0">
              <a:ea typeface="Arial Unicode MS" pitchFamily="34" charset="-128"/>
              <a:cs typeface="Arial Unicode MS" pitchFamily="34" charset="-128"/>
            </a:endParaRPr>
          </a:p>
        </p:txBody>
      </p:sp>
      <p:sp>
        <p:nvSpPr>
          <p:cNvPr id="77827" name="Rectangle 3"/>
          <p:cNvSpPr>
            <a:spLocks noGrp="1" noChangeArrowheads="1"/>
          </p:cNvSpPr>
          <p:nvPr>
            <p:ph type="body" idx="1"/>
          </p:nvPr>
        </p:nvSpPr>
        <p:spPr>
          <a:xfrm>
            <a:off x="457200" y="1676400"/>
            <a:ext cx="8229600" cy="4419600"/>
          </a:xfrm>
        </p:spPr>
        <p:txBody>
          <a:bodyPr>
            <a:normAutofit/>
          </a:bodyPr>
          <a:lstStyle/>
          <a:p>
            <a:r>
              <a:rPr lang="en-US" dirty="0" smtClean="0"/>
              <a:t>A </a:t>
            </a:r>
            <a:r>
              <a:rPr lang="en-US" b="1" dirty="0" smtClean="0"/>
              <a:t>spreadsheet</a:t>
            </a:r>
            <a:r>
              <a:rPr lang="en-US" dirty="0" smtClean="0"/>
              <a:t> is an electronic file used to organize related data and perform calculations</a:t>
            </a:r>
          </a:p>
          <a:p>
            <a:r>
              <a:rPr lang="en-US" dirty="0" smtClean="0"/>
              <a:t>If data is altered, formulas automatically recalculate results</a:t>
            </a:r>
          </a:p>
        </p:txBody>
      </p:sp>
      <p:pic>
        <p:nvPicPr>
          <p:cNvPr id="6" name="Picture 5" descr="C:\Exploring 2009 BETA\Chapter 1\EE1fig02.tif"/>
          <p:cNvPicPr/>
          <p:nvPr/>
        </p:nvPicPr>
        <p:blipFill>
          <a:blip r:embed="rId3" cstate="email">
            <a:extLst>
              <a:ext uri="{28A0092B-C50C-407E-A947-70E740481C1C}">
                <a14:useLocalDpi xmlns:a14="http://schemas.microsoft.com/office/drawing/2010/main"/>
              </a:ext>
            </a:extLst>
          </a:blip>
          <a:srcRect/>
          <a:stretch>
            <a:fillRect/>
          </a:stretch>
        </p:blipFill>
        <p:spPr bwMode="auto">
          <a:xfrm>
            <a:off x="914400" y="4038600"/>
            <a:ext cx="7315200" cy="1752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Avoiding Circular References</a:t>
            </a:r>
            <a:endParaRPr lang="en-US" dirty="0"/>
          </a:p>
        </p:txBody>
      </p:sp>
      <p:sp>
        <p:nvSpPr>
          <p:cNvPr id="9" name="Content Placeholder 8"/>
          <p:cNvSpPr>
            <a:spLocks noGrp="1"/>
          </p:cNvSpPr>
          <p:nvPr>
            <p:ph idx="1"/>
          </p:nvPr>
        </p:nvSpPr>
        <p:spPr/>
        <p:txBody>
          <a:bodyPr/>
          <a:lstStyle/>
          <a:p>
            <a:r>
              <a:rPr lang="en-US" dirty="0" smtClean="0"/>
              <a:t>A </a:t>
            </a:r>
            <a:r>
              <a:rPr lang="en-US" b="1" dirty="0" smtClean="0"/>
              <a:t>circular reference </a:t>
            </a:r>
            <a:r>
              <a:rPr lang="en-US" dirty="0" smtClean="0"/>
              <a:t>error</a:t>
            </a:r>
            <a:r>
              <a:rPr lang="en-US" b="1" dirty="0" smtClean="0"/>
              <a:t> </a:t>
            </a:r>
            <a:r>
              <a:rPr lang="en-US" dirty="0" smtClean="0"/>
              <a:t>occurs if a formula refers to itself</a:t>
            </a:r>
          </a:p>
          <a:p>
            <a:endParaRPr lang="en-US" dirty="0" smtClean="0"/>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20</a:t>
            </a:fld>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914400" y="2819400"/>
            <a:ext cx="5895975" cy="1857375"/>
          </a:xfrm>
          <a:prstGeom prst="rect">
            <a:avLst/>
          </a:prstGeom>
          <a:noFill/>
          <a:ln w="9525">
            <a:noFill/>
            <a:miter lim="800000"/>
            <a:headEnd/>
            <a:tailEnd/>
          </a:ln>
          <a:effectLst/>
        </p:spPr>
      </p:pic>
    </p:spTree>
    <p:extLst>
      <p:ext uri="{BB962C8B-B14F-4D97-AF65-F5344CB8AC3E}">
        <p14:creationId xmlns:p14="http://schemas.microsoft.com/office/powerpoint/2010/main" val="362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Function Basics</a:t>
            </a:r>
            <a:endParaRPr lang="en-US" dirty="0"/>
          </a:p>
        </p:txBody>
      </p:sp>
      <p:sp>
        <p:nvSpPr>
          <p:cNvPr id="9" name="Content Placeholder 8"/>
          <p:cNvSpPr>
            <a:spLocks noGrp="1"/>
          </p:cNvSpPr>
          <p:nvPr>
            <p:ph idx="1"/>
          </p:nvPr>
        </p:nvSpPr>
        <p:spPr/>
        <p:txBody>
          <a:bodyPr/>
          <a:lstStyle/>
          <a:p>
            <a:r>
              <a:rPr lang="en-US" dirty="0" smtClean="0"/>
              <a:t>An Excel </a:t>
            </a:r>
            <a:r>
              <a:rPr lang="en-US" b="1" dirty="0" smtClean="0"/>
              <a:t>function</a:t>
            </a:r>
            <a:r>
              <a:rPr lang="en-US" dirty="0" smtClean="0"/>
              <a:t> is a predefined formula that performs a calculation</a:t>
            </a:r>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21</a:t>
            </a:fld>
            <a:endParaRPr lang="en-US" dirty="0"/>
          </a:p>
        </p:txBody>
      </p:sp>
      <p:graphicFrame>
        <p:nvGraphicFramePr>
          <p:cNvPr id="6" name="Table 5"/>
          <p:cNvGraphicFramePr>
            <a:graphicFrameLocks noGrp="1"/>
          </p:cNvGraphicFramePr>
          <p:nvPr/>
        </p:nvGraphicFramePr>
        <p:xfrm>
          <a:off x="914400" y="2895600"/>
          <a:ext cx="7239000" cy="26670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US" dirty="0" smtClean="0"/>
                        <a:t>Category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smtClean="0"/>
                        <a:t>Compatibility</a:t>
                      </a:r>
                      <a:endParaRPr lang="en-US" dirty="0"/>
                    </a:p>
                  </a:txBody>
                  <a:tcPr/>
                </a:tc>
                <a:tc>
                  <a:txBody>
                    <a:bodyPr/>
                    <a:lstStyle/>
                    <a:p>
                      <a:r>
                        <a:rPr lang="en-US" dirty="0" smtClean="0"/>
                        <a:t>Contains</a:t>
                      </a:r>
                      <a:r>
                        <a:rPr lang="en-US" baseline="0" dirty="0" smtClean="0"/>
                        <a:t> functions compatible with Excel 2007 and earlier.</a:t>
                      </a:r>
                      <a:endParaRPr lang="en-US" dirty="0"/>
                    </a:p>
                  </a:txBody>
                  <a:tcPr/>
                </a:tc>
                <a:extLst>
                  <a:ext uri="{0D108BD9-81ED-4DB2-BD59-A6C34878D82A}">
                    <a16:rowId xmlns:a16="http://schemas.microsoft.com/office/drawing/2014/main" val="10001"/>
                  </a:ext>
                </a:extLst>
              </a:tr>
              <a:tr h="370840">
                <a:tc>
                  <a:txBody>
                    <a:bodyPr/>
                    <a:lstStyle/>
                    <a:p>
                      <a:r>
                        <a:rPr lang="en-US" dirty="0" smtClean="0"/>
                        <a:t>Cube</a:t>
                      </a:r>
                      <a:endParaRPr lang="en-US" dirty="0"/>
                    </a:p>
                  </a:txBody>
                  <a:tcPr/>
                </a:tc>
                <a:tc>
                  <a:txBody>
                    <a:bodyPr/>
                    <a:lstStyle/>
                    <a:p>
                      <a:r>
                        <a:rPr lang="en-US" dirty="0" smtClean="0"/>
                        <a:t>Returns values based on data in a cube,</a:t>
                      </a:r>
                      <a:r>
                        <a:rPr lang="en-US" baseline="0" dirty="0" smtClean="0"/>
                        <a:t> such as validating membership or returning a member’s ranking.</a:t>
                      </a:r>
                      <a:endParaRPr lang="en-US" dirty="0"/>
                    </a:p>
                  </a:txBody>
                  <a:tcPr/>
                </a:tc>
                <a:extLst>
                  <a:ext uri="{0D108BD9-81ED-4DB2-BD59-A6C34878D82A}">
                    <a16:rowId xmlns:a16="http://schemas.microsoft.com/office/drawing/2014/main" val="10002"/>
                  </a:ext>
                </a:extLst>
              </a:tr>
              <a:tr h="370840">
                <a:tc>
                  <a:txBody>
                    <a:bodyPr/>
                    <a:lstStyle/>
                    <a:p>
                      <a:r>
                        <a:rPr lang="en-US" dirty="0" smtClean="0"/>
                        <a:t>Database</a:t>
                      </a:r>
                      <a:endParaRPr lang="en-US" dirty="0"/>
                    </a:p>
                  </a:txBody>
                  <a:tcPr/>
                </a:tc>
                <a:tc>
                  <a:txBody>
                    <a:bodyPr/>
                    <a:lstStyle/>
                    <a:p>
                      <a:r>
                        <a:rPr lang="en-US" dirty="0" smtClean="0"/>
                        <a:t>Analyzes records stored in a database format in Excel and returns key values,</a:t>
                      </a:r>
                      <a:r>
                        <a:rPr lang="en-US" baseline="0" dirty="0" smtClean="0"/>
                        <a:t> such as the number of records or averages value in a field.</a:t>
                      </a:r>
                      <a:endParaRPr lang="en-US" dirty="0"/>
                    </a:p>
                  </a:txBody>
                  <a:tcPr/>
                </a:tc>
                <a:extLst>
                  <a:ext uri="{0D108BD9-81ED-4DB2-BD59-A6C34878D82A}">
                    <a16:rowId xmlns:a16="http://schemas.microsoft.com/office/drawing/2014/main" val="10003"/>
                  </a:ext>
                </a:extLst>
              </a:tr>
              <a:tr h="370840">
                <a:tc>
                  <a:txBody>
                    <a:bodyPr/>
                    <a:lstStyle/>
                    <a:p>
                      <a:r>
                        <a:rPr lang="en-US" dirty="0" smtClean="0"/>
                        <a:t>Date &amp; Time</a:t>
                      </a:r>
                      <a:endParaRPr lang="en-US" dirty="0"/>
                    </a:p>
                  </a:txBody>
                  <a:tcPr/>
                </a:tc>
                <a:tc>
                  <a:txBody>
                    <a:bodyPr/>
                    <a:lstStyle/>
                    <a:p>
                      <a:r>
                        <a:rPr lang="en-US" dirty="0" smtClean="0"/>
                        <a:t>Provides methods for manipulating</a:t>
                      </a:r>
                      <a:r>
                        <a:rPr lang="en-US" baseline="0" dirty="0" smtClean="0"/>
                        <a:t> date and time values.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7538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Function Basics (continued)</a:t>
            </a:r>
            <a:endParaRPr lang="en-US" dirty="0"/>
          </a:p>
        </p:txBody>
      </p:sp>
      <p:graphicFrame>
        <p:nvGraphicFramePr>
          <p:cNvPr id="6" name="Content Placeholder 5"/>
          <p:cNvGraphicFramePr>
            <a:graphicFrameLocks noGrp="1"/>
          </p:cNvGraphicFramePr>
          <p:nvPr>
            <p:ph idx="1"/>
          </p:nvPr>
        </p:nvGraphicFramePr>
        <p:xfrm>
          <a:off x="457200" y="1295400"/>
          <a:ext cx="8229600" cy="4909935"/>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69511">
                <a:tc>
                  <a:txBody>
                    <a:bodyPr/>
                    <a:lstStyle/>
                    <a:p>
                      <a:r>
                        <a:rPr lang="en-US" dirty="0" smtClean="0"/>
                        <a:t>Category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437924">
                <a:tc>
                  <a:txBody>
                    <a:bodyPr/>
                    <a:lstStyle/>
                    <a:p>
                      <a:r>
                        <a:rPr lang="en-US" dirty="0" smtClean="0"/>
                        <a:t>Engineering</a:t>
                      </a:r>
                      <a:endParaRPr lang="en-US" dirty="0"/>
                    </a:p>
                  </a:txBody>
                  <a:tcPr/>
                </a:tc>
                <a:tc>
                  <a:txBody>
                    <a:bodyPr/>
                    <a:lstStyle/>
                    <a:p>
                      <a:r>
                        <a:rPr lang="en-US" dirty="0" smtClean="0"/>
                        <a:t>Calculates values commonly used by engineers, such as conversions.</a:t>
                      </a:r>
                      <a:endParaRPr lang="en-US" dirty="0"/>
                    </a:p>
                  </a:txBody>
                  <a:tcPr/>
                </a:tc>
                <a:extLst>
                  <a:ext uri="{0D108BD9-81ED-4DB2-BD59-A6C34878D82A}">
                    <a16:rowId xmlns:a16="http://schemas.microsoft.com/office/drawing/2014/main" val="10001"/>
                  </a:ext>
                </a:extLst>
              </a:tr>
              <a:tr h="646643">
                <a:tc>
                  <a:txBody>
                    <a:bodyPr/>
                    <a:lstStyle/>
                    <a:p>
                      <a:r>
                        <a:rPr lang="en-US" dirty="0" smtClean="0"/>
                        <a:t>Financial</a:t>
                      </a:r>
                      <a:endParaRPr lang="en-US" dirty="0"/>
                    </a:p>
                  </a:txBody>
                  <a:tcPr/>
                </a:tc>
                <a:tc>
                  <a:txBody>
                    <a:bodyPr/>
                    <a:lstStyle/>
                    <a:p>
                      <a:r>
                        <a:rPr lang="en-US" dirty="0" smtClean="0"/>
                        <a:t>Performs financial</a:t>
                      </a:r>
                      <a:r>
                        <a:rPr lang="en-US" baseline="0" dirty="0" smtClean="0"/>
                        <a:t> calculations, such as payments, rates and present/future values.</a:t>
                      </a:r>
                      <a:endParaRPr lang="en-US" dirty="0"/>
                    </a:p>
                  </a:txBody>
                  <a:tcPr/>
                </a:tc>
                <a:extLst>
                  <a:ext uri="{0D108BD9-81ED-4DB2-BD59-A6C34878D82A}">
                    <a16:rowId xmlns:a16="http://schemas.microsoft.com/office/drawing/2014/main" val="10002"/>
                  </a:ext>
                </a:extLst>
              </a:tr>
              <a:tr h="646643">
                <a:tc>
                  <a:txBody>
                    <a:bodyPr/>
                    <a:lstStyle/>
                    <a:p>
                      <a:r>
                        <a:rPr lang="en-US" dirty="0" smtClean="0"/>
                        <a:t>Information</a:t>
                      </a:r>
                      <a:endParaRPr lang="en-US" dirty="0"/>
                    </a:p>
                  </a:txBody>
                  <a:tcPr/>
                </a:tc>
                <a:tc>
                  <a:txBody>
                    <a:bodyPr/>
                    <a:lstStyle/>
                    <a:p>
                      <a:r>
                        <a:rPr lang="en-US" dirty="0" smtClean="0"/>
                        <a:t>Provides information about</a:t>
                      </a:r>
                      <a:r>
                        <a:rPr lang="en-US" baseline="0" dirty="0" smtClean="0"/>
                        <a:t> the contents of a cell, typically displaying TRUE if the cell contains a particular data type, such as a value.</a:t>
                      </a:r>
                      <a:endParaRPr lang="en-US" dirty="0"/>
                    </a:p>
                  </a:txBody>
                  <a:tcPr/>
                </a:tc>
                <a:extLst>
                  <a:ext uri="{0D108BD9-81ED-4DB2-BD59-A6C34878D82A}">
                    <a16:rowId xmlns:a16="http://schemas.microsoft.com/office/drawing/2014/main" val="10003"/>
                  </a:ext>
                </a:extLst>
              </a:tr>
              <a:tr h="646643">
                <a:tc>
                  <a:txBody>
                    <a:bodyPr/>
                    <a:lstStyle/>
                    <a:p>
                      <a:r>
                        <a:rPr lang="en-US" dirty="0" smtClean="0"/>
                        <a:t>Logical</a:t>
                      </a:r>
                      <a:endParaRPr lang="en-US" dirty="0"/>
                    </a:p>
                  </a:txBody>
                  <a:tcPr/>
                </a:tc>
                <a:tc>
                  <a:txBody>
                    <a:bodyPr/>
                    <a:lstStyle/>
                    <a:p>
                      <a:r>
                        <a:rPr lang="en-US" dirty="0" smtClean="0"/>
                        <a:t>Performs logical tests and returns</a:t>
                      </a:r>
                      <a:r>
                        <a:rPr lang="en-US" baseline="0" dirty="0" smtClean="0"/>
                        <a:t> the value of the tests. Includes logical operators such as AND, OR, and NOT.</a:t>
                      </a:r>
                      <a:endParaRPr lang="en-US" dirty="0"/>
                    </a:p>
                  </a:txBody>
                  <a:tcPr/>
                </a:tc>
                <a:extLst>
                  <a:ext uri="{0D108BD9-81ED-4DB2-BD59-A6C34878D82A}">
                    <a16:rowId xmlns:a16="http://schemas.microsoft.com/office/drawing/2014/main" val="10004"/>
                  </a:ext>
                </a:extLst>
              </a:tr>
              <a:tr h="646643">
                <a:tc>
                  <a:txBody>
                    <a:bodyPr/>
                    <a:lstStyle/>
                    <a:p>
                      <a:r>
                        <a:rPr lang="en-US" dirty="0" smtClean="0"/>
                        <a:t>Lookup &amp; Reference</a:t>
                      </a:r>
                      <a:endParaRPr lang="en-US" dirty="0"/>
                    </a:p>
                  </a:txBody>
                  <a:tcPr/>
                </a:tc>
                <a:tc>
                  <a:txBody>
                    <a:bodyPr/>
                    <a:lstStyle/>
                    <a:p>
                      <a:r>
                        <a:rPr lang="en-US" dirty="0" smtClean="0"/>
                        <a:t>Looks up values, creates links to cells, or provides references to cells in a worksheet.</a:t>
                      </a:r>
                      <a:endParaRPr lang="en-US" dirty="0"/>
                    </a:p>
                  </a:txBody>
                  <a:tcPr/>
                </a:tc>
                <a:extLst>
                  <a:ext uri="{0D108BD9-81ED-4DB2-BD59-A6C34878D82A}">
                    <a16:rowId xmlns:a16="http://schemas.microsoft.com/office/drawing/2014/main" val="10005"/>
                  </a:ext>
                </a:extLst>
              </a:tr>
              <a:tr h="437924">
                <a:tc>
                  <a:txBody>
                    <a:bodyPr/>
                    <a:lstStyle/>
                    <a:p>
                      <a:r>
                        <a:rPr lang="en-US" dirty="0" smtClean="0"/>
                        <a:t>Math &amp; Trig</a:t>
                      </a:r>
                      <a:endParaRPr lang="en-US" dirty="0"/>
                    </a:p>
                  </a:txBody>
                  <a:tcPr/>
                </a:tc>
                <a:tc>
                  <a:txBody>
                    <a:bodyPr/>
                    <a:lstStyle/>
                    <a:p>
                      <a:r>
                        <a:rPr lang="en-US" dirty="0" smtClean="0"/>
                        <a:t>Performs</a:t>
                      </a:r>
                      <a:r>
                        <a:rPr lang="en-US" baseline="0" dirty="0" smtClean="0"/>
                        <a:t> standard math and trigonometry calculations.</a:t>
                      </a:r>
                      <a:endParaRPr lang="en-US" dirty="0"/>
                    </a:p>
                  </a:txBody>
                  <a:tcPr/>
                </a:tc>
                <a:extLst>
                  <a:ext uri="{0D108BD9-81ED-4DB2-BD59-A6C34878D82A}">
                    <a16:rowId xmlns:a16="http://schemas.microsoft.com/office/drawing/2014/main" val="10006"/>
                  </a:ext>
                </a:extLst>
              </a:tr>
              <a:tr h="606944">
                <a:tc>
                  <a:txBody>
                    <a:bodyPr/>
                    <a:lstStyle/>
                    <a:p>
                      <a:r>
                        <a:rPr lang="en-US" dirty="0" smtClean="0"/>
                        <a:t>Statistical</a:t>
                      </a:r>
                      <a:endParaRPr lang="en-US" dirty="0"/>
                    </a:p>
                  </a:txBody>
                  <a:tcPr/>
                </a:tc>
                <a:tc>
                  <a:txBody>
                    <a:bodyPr/>
                    <a:lstStyle/>
                    <a:p>
                      <a:r>
                        <a:rPr lang="en-US" dirty="0" smtClean="0"/>
                        <a:t>Performs </a:t>
                      </a:r>
                      <a:r>
                        <a:rPr lang="en-US" baseline="0" dirty="0" smtClean="0"/>
                        <a:t>statistical calculations, such as averages or standard deviation.</a:t>
                      </a:r>
                      <a:endParaRPr lang="en-US" dirty="0"/>
                    </a:p>
                  </a:txBody>
                  <a:tcPr/>
                </a:tc>
                <a:extLst>
                  <a:ext uri="{0D108BD9-81ED-4DB2-BD59-A6C34878D82A}">
                    <a16:rowId xmlns:a16="http://schemas.microsoft.com/office/drawing/2014/main" val="10007"/>
                  </a:ext>
                </a:extLst>
              </a:tr>
              <a:tr h="437924">
                <a:tc>
                  <a:txBody>
                    <a:bodyPr/>
                    <a:lstStyle/>
                    <a:p>
                      <a:r>
                        <a:rPr lang="en-US" dirty="0" smtClean="0"/>
                        <a:t>Text</a:t>
                      </a:r>
                      <a:endParaRPr lang="en-US" dirty="0"/>
                    </a:p>
                  </a:txBody>
                  <a:tcPr/>
                </a:tc>
                <a:tc>
                  <a:txBody>
                    <a:bodyPr/>
                    <a:lstStyle/>
                    <a:p>
                      <a:r>
                        <a:rPr lang="en-US" dirty="0" smtClean="0"/>
                        <a:t>Manipulates</a:t>
                      </a:r>
                      <a:r>
                        <a:rPr lang="en-US" baseline="0" dirty="0" smtClean="0"/>
                        <a:t> text strings, by combining words or converting cases.</a:t>
                      </a:r>
                      <a:endParaRPr lang="en-US" dirty="0"/>
                    </a:p>
                  </a:txBody>
                  <a:tcPr/>
                </a:tc>
                <a:extLst>
                  <a:ext uri="{0D108BD9-81ED-4DB2-BD59-A6C34878D82A}">
                    <a16:rowId xmlns:a16="http://schemas.microsoft.com/office/drawing/2014/main" val="10008"/>
                  </a:ext>
                </a:extLst>
              </a:tr>
            </a:tbl>
          </a:graphicData>
        </a:graphic>
      </p:graphicFrame>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22</a:t>
            </a:fld>
            <a:endParaRPr lang="en-US" dirty="0"/>
          </a:p>
        </p:txBody>
      </p:sp>
    </p:spTree>
    <p:extLst>
      <p:ext uri="{BB962C8B-B14F-4D97-AF65-F5344CB8AC3E}">
        <p14:creationId xmlns:p14="http://schemas.microsoft.com/office/powerpoint/2010/main" val="1389788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Function Terminology</a:t>
            </a:r>
            <a:endParaRPr lang="en-US" dirty="0"/>
          </a:p>
        </p:txBody>
      </p:sp>
      <p:sp>
        <p:nvSpPr>
          <p:cNvPr id="9" name="Content Placeholder 8"/>
          <p:cNvSpPr>
            <a:spLocks noGrp="1"/>
          </p:cNvSpPr>
          <p:nvPr>
            <p:ph idx="1"/>
          </p:nvPr>
        </p:nvSpPr>
        <p:spPr/>
        <p:txBody>
          <a:bodyPr/>
          <a:lstStyle/>
          <a:p>
            <a:r>
              <a:rPr lang="en-US" b="1" dirty="0" smtClean="0"/>
              <a:t>Syntax</a:t>
            </a:r>
            <a:r>
              <a:rPr lang="en-US" dirty="0" smtClean="0"/>
              <a:t> is the set of rules that govern correct formation of a function</a:t>
            </a:r>
          </a:p>
          <a:p>
            <a:r>
              <a:rPr lang="en-US" dirty="0" smtClean="0"/>
              <a:t>An </a:t>
            </a:r>
            <a:r>
              <a:rPr lang="en-US" b="1" dirty="0" smtClean="0"/>
              <a:t>argument</a:t>
            </a:r>
            <a:r>
              <a:rPr lang="en-US" dirty="0" smtClean="0"/>
              <a:t> is an input, such as a cell or range</a:t>
            </a:r>
          </a:p>
          <a:p>
            <a:r>
              <a:rPr lang="en-US" dirty="0" smtClean="0"/>
              <a:t>A function begins with the equal sign (=) followed by the function name and arguments in parentheses</a:t>
            </a:r>
          </a:p>
          <a:p>
            <a:pPr lvl="1">
              <a:buNone/>
            </a:pPr>
            <a:r>
              <a:rPr lang="en-US" dirty="0" smtClean="0"/>
              <a:t>Example:  =SUM(A1:A3)</a:t>
            </a:r>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23</a:t>
            </a:fld>
            <a:endParaRPr lang="en-US" dirty="0"/>
          </a:p>
        </p:txBody>
      </p:sp>
    </p:spTree>
    <p:extLst>
      <p:ext uri="{BB962C8B-B14F-4D97-AF65-F5344CB8AC3E}">
        <p14:creationId xmlns:p14="http://schemas.microsoft.com/office/powerpoint/2010/main" val="185017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Inserting a Function</a:t>
            </a:r>
            <a:endParaRPr lang="en-US" dirty="0"/>
          </a:p>
        </p:txBody>
      </p:sp>
      <p:sp>
        <p:nvSpPr>
          <p:cNvPr id="9" name="Content Placeholder 8"/>
          <p:cNvSpPr>
            <a:spLocks noGrp="1"/>
          </p:cNvSpPr>
          <p:nvPr>
            <p:ph idx="1"/>
          </p:nvPr>
        </p:nvSpPr>
        <p:spPr/>
        <p:txBody>
          <a:bodyPr/>
          <a:lstStyle/>
          <a:p>
            <a:r>
              <a:rPr lang="en-US" dirty="0" smtClean="0"/>
              <a:t>When a function is typed, </a:t>
            </a:r>
            <a:r>
              <a:rPr lang="en-US" b="1" dirty="0" smtClean="0"/>
              <a:t>Formula AutoComplete </a:t>
            </a:r>
            <a:r>
              <a:rPr lang="en-US" dirty="0" smtClean="0"/>
              <a:t>displays a list of functions matching the partial entry</a:t>
            </a:r>
          </a:p>
          <a:p>
            <a:endParaRPr lang="en-US" dirty="0" smtClean="0"/>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24</a:t>
            </a:fld>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38200" y="3276600"/>
            <a:ext cx="4523810" cy="2104762"/>
          </a:xfrm>
          <a:prstGeom prst="rect">
            <a:avLst/>
          </a:prstGeom>
          <a:noFill/>
          <a:ln w="9525">
            <a:noFill/>
            <a:miter lim="800000"/>
            <a:headEnd/>
            <a:tailEnd/>
          </a:ln>
          <a:effectLst/>
        </p:spPr>
      </p:pic>
    </p:spTree>
    <p:extLst>
      <p:ext uri="{BB962C8B-B14F-4D97-AF65-F5344CB8AC3E}">
        <p14:creationId xmlns:p14="http://schemas.microsoft.com/office/powerpoint/2010/main" val="785815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Inserting a Function</a:t>
            </a:r>
            <a:endParaRPr lang="en-US" dirty="0"/>
          </a:p>
        </p:txBody>
      </p:sp>
      <p:sp>
        <p:nvSpPr>
          <p:cNvPr id="9" name="Content Placeholder 8"/>
          <p:cNvSpPr>
            <a:spLocks noGrp="1"/>
          </p:cNvSpPr>
          <p:nvPr>
            <p:ph idx="1"/>
          </p:nvPr>
        </p:nvSpPr>
        <p:spPr/>
        <p:txBody>
          <a:bodyPr/>
          <a:lstStyle/>
          <a:p>
            <a:r>
              <a:rPr lang="en-US" dirty="0" smtClean="0"/>
              <a:t>A </a:t>
            </a:r>
            <a:r>
              <a:rPr lang="en-US" b="1" dirty="0" smtClean="0"/>
              <a:t>function ScreenTip </a:t>
            </a:r>
            <a:r>
              <a:rPr lang="en-US" dirty="0" smtClean="0"/>
              <a:t>is a small pop-up description</a:t>
            </a:r>
            <a:r>
              <a:rPr lang="en-US" b="1" dirty="0" smtClean="0"/>
              <a:t> </a:t>
            </a:r>
            <a:r>
              <a:rPr lang="en-US" dirty="0" smtClean="0"/>
              <a:t>that displays the function arguments</a:t>
            </a:r>
          </a:p>
          <a:p>
            <a:pPr>
              <a:buNone/>
            </a:pPr>
            <a:endParaRPr lang="en-US" dirty="0" smtClean="0"/>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25</a:t>
            </a:fld>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914400" y="2895600"/>
            <a:ext cx="5714071" cy="990600"/>
          </a:xfrm>
          <a:prstGeom prst="rect">
            <a:avLst/>
          </a:prstGeom>
          <a:noFill/>
          <a:ln w="9525">
            <a:noFill/>
            <a:miter lim="800000"/>
            <a:headEnd/>
            <a:tailEnd/>
          </a:ln>
          <a:effectLst/>
        </p:spPr>
      </p:pic>
    </p:spTree>
    <p:extLst>
      <p:ext uri="{BB962C8B-B14F-4D97-AF65-F5344CB8AC3E}">
        <p14:creationId xmlns:p14="http://schemas.microsoft.com/office/powerpoint/2010/main" val="1750526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Insert Function Dialog Box</a:t>
            </a:r>
            <a:endParaRPr lang="en-US" dirty="0"/>
          </a:p>
        </p:txBody>
      </p:sp>
      <p:sp>
        <p:nvSpPr>
          <p:cNvPr id="9" name="Content Placeholder 8"/>
          <p:cNvSpPr>
            <a:spLocks noGrp="1"/>
          </p:cNvSpPr>
          <p:nvPr>
            <p:ph idx="1"/>
          </p:nvPr>
        </p:nvSpPr>
        <p:spPr/>
        <p:txBody>
          <a:bodyPr/>
          <a:lstStyle/>
          <a:p>
            <a:r>
              <a:rPr lang="en-US" dirty="0" smtClean="0"/>
              <a:t>Use the </a:t>
            </a:r>
            <a:r>
              <a:rPr lang="en-US" b="1" dirty="0" smtClean="0"/>
              <a:t>Insert Function </a:t>
            </a:r>
            <a:r>
              <a:rPr lang="en-US" dirty="0" smtClean="0"/>
              <a:t>dialog box to search for a function or select one from a list</a:t>
            </a:r>
          </a:p>
          <a:p>
            <a:pPr>
              <a:buNone/>
            </a:pPr>
            <a:endParaRPr lang="en-US" dirty="0" smtClean="0"/>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26</a:t>
            </a:fld>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38200" y="2667000"/>
            <a:ext cx="4133334" cy="3429000"/>
          </a:xfrm>
          <a:prstGeom prst="rect">
            <a:avLst/>
          </a:prstGeom>
          <a:noFill/>
          <a:ln w="9525">
            <a:noFill/>
            <a:miter lim="800000"/>
            <a:headEnd/>
            <a:tailEnd/>
          </a:ln>
          <a:effectLst/>
        </p:spPr>
      </p:pic>
    </p:spTree>
    <p:extLst>
      <p:ext uri="{BB962C8B-B14F-4D97-AF65-F5344CB8AC3E}">
        <p14:creationId xmlns:p14="http://schemas.microsoft.com/office/powerpoint/2010/main" val="362386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Function Arguments Dialog Box</a:t>
            </a:r>
            <a:endParaRPr lang="en-US" dirty="0"/>
          </a:p>
        </p:txBody>
      </p:sp>
      <p:sp>
        <p:nvSpPr>
          <p:cNvPr id="9" name="Content Placeholder 8"/>
          <p:cNvSpPr>
            <a:spLocks noGrp="1"/>
          </p:cNvSpPr>
          <p:nvPr>
            <p:ph idx="1"/>
          </p:nvPr>
        </p:nvSpPr>
        <p:spPr/>
        <p:txBody>
          <a:bodyPr/>
          <a:lstStyle/>
          <a:p>
            <a:r>
              <a:rPr lang="en-US" dirty="0" smtClean="0"/>
              <a:t>The </a:t>
            </a:r>
            <a:r>
              <a:rPr lang="en-US" b="1" dirty="0" smtClean="0"/>
              <a:t>Function Arguments </a:t>
            </a:r>
            <a:r>
              <a:rPr lang="en-US" dirty="0" smtClean="0"/>
              <a:t>dialog box offers help on each argument</a:t>
            </a:r>
          </a:p>
          <a:p>
            <a:pPr>
              <a:buNone/>
            </a:pPr>
            <a:endParaRPr lang="en-US" dirty="0" smtClean="0"/>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27</a:t>
            </a:fld>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38200" y="2743200"/>
            <a:ext cx="5714286" cy="3285715"/>
          </a:xfrm>
          <a:prstGeom prst="rect">
            <a:avLst/>
          </a:prstGeom>
          <a:noFill/>
          <a:ln w="9525">
            <a:noFill/>
            <a:miter lim="800000"/>
            <a:headEnd/>
            <a:tailEnd/>
          </a:ln>
          <a:effectLst/>
        </p:spPr>
      </p:pic>
    </p:spTree>
    <p:extLst>
      <p:ext uri="{BB962C8B-B14F-4D97-AF65-F5344CB8AC3E}">
        <p14:creationId xmlns:p14="http://schemas.microsoft.com/office/powerpoint/2010/main" val="3367771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Totaling Values with SUM</a:t>
            </a:r>
            <a:endParaRPr lang="en-US" dirty="0"/>
          </a:p>
        </p:txBody>
      </p:sp>
      <p:sp>
        <p:nvSpPr>
          <p:cNvPr id="9" name="Content Placeholder 8"/>
          <p:cNvSpPr>
            <a:spLocks noGrp="1"/>
          </p:cNvSpPr>
          <p:nvPr>
            <p:ph idx="1"/>
          </p:nvPr>
        </p:nvSpPr>
        <p:spPr/>
        <p:txBody>
          <a:bodyPr/>
          <a:lstStyle/>
          <a:p>
            <a:r>
              <a:rPr lang="en-US" dirty="0" smtClean="0"/>
              <a:t>The SUM function returns the mathematical sum of some number of cells or ranges; for example:</a:t>
            </a:r>
          </a:p>
          <a:p>
            <a:pPr lvl="1">
              <a:buNone/>
            </a:pPr>
            <a:r>
              <a:rPr lang="en-US" dirty="0" smtClean="0"/>
              <a:t>	=SUM(A1:A3)</a:t>
            </a:r>
          </a:p>
          <a:p>
            <a:pPr lvl="1">
              <a:buNone/>
            </a:pPr>
            <a:r>
              <a:rPr lang="en-US" dirty="0" smtClean="0"/>
              <a:t>	=SUM(A1,B3,C5)</a:t>
            </a:r>
          </a:p>
          <a:p>
            <a:pPr lvl="1">
              <a:buNone/>
            </a:pPr>
            <a:r>
              <a:rPr lang="en-US" dirty="0" smtClean="0"/>
              <a:t>	=SUM(A1:B3,C5:E8)</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28</a:t>
            </a:fld>
            <a:endParaRPr lang="en-US" dirty="0"/>
          </a:p>
        </p:txBody>
      </p:sp>
    </p:spTree>
    <p:extLst>
      <p:ext uri="{BB962C8B-B14F-4D97-AF65-F5344CB8AC3E}">
        <p14:creationId xmlns:p14="http://schemas.microsoft.com/office/powerpoint/2010/main" val="276671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Basic Statistical Functions</a:t>
            </a:r>
            <a:endParaRPr lang="en-US" dirty="0"/>
          </a:p>
        </p:txBody>
      </p:sp>
      <p:sp>
        <p:nvSpPr>
          <p:cNvPr id="9" name="Content Placeholder 8"/>
          <p:cNvSpPr>
            <a:spLocks noGrp="1"/>
          </p:cNvSpPr>
          <p:nvPr>
            <p:ph idx="1"/>
          </p:nvPr>
        </p:nvSpPr>
        <p:spPr/>
        <p:txBody>
          <a:bodyPr>
            <a:normAutofit/>
          </a:bodyPr>
          <a:lstStyle/>
          <a:p>
            <a:r>
              <a:rPr lang="en-US" dirty="0" smtClean="0"/>
              <a:t>Common statistical functions include:</a:t>
            </a:r>
          </a:p>
          <a:p>
            <a:pPr lvl="1"/>
            <a:r>
              <a:rPr lang="en-US" dirty="0" smtClean="0"/>
              <a:t>AVERAGE		arithmetic mean</a:t>
            </a:r>
          </a:p>
          <a:p>
            <a:pPr lvl="1"/>
            <a:r>
              <a:rPr lang="en-US" dirty="0" smtClean="0"/>
              <a:t>MEDIAN		midpoint value</a:t>
            </a:r>
          </a:p>
          <a:p>
            <a:pPr lvl="1"/>
            <a:r>
              <a:rPr lang="en-US" dirty="0" smtClean="0"/>
              <a:t>MIN			minimum value</a:t>
            </a:r>
          </a:p>
          <a:p>
            <a:pPr lvl="1"/>
            <a:r>
              <a:rPr lang="en-US" dirty="0" smtClean="0"/>
              <a:t>MAX			maximum value</a:t>
            </a:r>
          </a:p>
          <a:p>
            <a:pPr lvl="1"/>
            <a:r>
              <a:rPr lang="en-US" dirty="0" smtClean="0"/>
              <a:t>COUNT		number of values in range</a:t>
            </a:r>
          </a:p>
          <a:p>
            <a:pPr lvl="1"/>
            <a:r>
              <a:rPr lang="en-US" dirty="0" smtClean="0"/>
              <a:t>COUNTA		number of nonempty cells </a:t>
            </a:r>
          </a:p>
          <a:p>
            <a:pPr lvl="1"/>
            <a:r>
              <a:rPr lang="en-US" dirty="0" smtClean="0"/>
              <a:t>COUNTBLANK	number of empty cells</a:t>
            </a:r>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29</a:t>
            </a:fld>
            <a:endParaRPr lang="en-US" dirty="0"/>
          </a:p>
        </p:txBody>
      </p:sp>
    </p:spTree>
    <p:extLst>
      <p:ext uri="{BB962C8B-B14F-4D97-AF65-F5344CB8AC3E}">
        <p14:creationId xmlns:p14="http://schemas.microsoft.com/office/powerpoint/2010/main" val="400678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Exploring the Excel Window</a:t>
            </a:r>
            <a:endParaRPr lang="en-US" dirty="0"/>
          </a:p>
        </p:txBody>
      </p:sp>
      <p:sp>
        <p:nvSpPr>
          <p:cNvPr id="9" name="Content Placeholder 8"/>
          <p:cNvSpPr>
            <a:spLocks noGrp="1"/>
          </p:cNvSpPr>
          <p:nvPr>
            <p:ph idx="1"/>
          </p:nvPr>
        </p:nvSpPr>
        <p:spPr/>
        <p:txBody>
          <a:bodyPr/>
          <a:lstStyle/>
          <a:p>
            <a:r>
              <a:rPr lang="en-US" dirty="0" smtClean="0"/>
              <a:t>Worksheet </a:t>
            </a:r>
            <a:r>
              <a:rPr lang="en-US" b="1" dirty="0" smtClean="0"/>
              <a:t>rows</a:t>
            </a:r>
            <a:r>
              <a:rPr lang="en-US" dirty="0" smtClean="0"/>
              <a:t> lie horizontally</a:t>
            </a:r>
          </a:p>
          <a:p>
            <a:r>
              <a:rPr lang="en-US" dirty="0" smtClean="0"/>
              <a:t>Worksheet </a:t>
            </a:r>
            <a:r>
              <a:rPr lang="en-US" b="1" dirty="0" smtClean="0"/>
              <a:t>columns</a:t>
            </a:r>
            <a:r>
              <a:rPr lang="en-US" dirty="0" smtClean="0"/>
              <a:t> lie vertically</a:t>
            </a:r>
          </a:p>
          <a:p>
            <a:r>
              <a:rPr lang="en-US" dirty="0" smtClean="0"/>
              <a:t>A </a:t>
            </a:r>
            <a:r>
              <a:rPr lang="en-US" b="1" dirty="0" smtClean="0"/>
              <a:t>cell </a:t>
            </a:r>
            <a:r>
              <a:rPr lang="en-US" dirty="0" smtClean="0"/>
              <a:t>is the intersection of a row and column</a:t>
            </a:r>
          </a:p>
          <a:p>
            <a:r>
              <a:rPr lang="en-US" dirty="0" smtClean="0"/>
              <a:t>A </a:t>
            </a:r>
            <a:r>
              <a:rPr lang="en-US" b="1" dirty="0" smtClean="0"/>
              <a:t>cell address </a:t>
            </a:r>
            <a:r>
              <a:rPr lang="en-US" dirty="0" smtClean="0"/>
              <a:t>or</a:t>
            </a:r>
            <a:r>
              <a:rPr lang="en-US" b="1" dirty="0" smtClean="0"/>
              <a:t> cell reference </a:t>
            </a:r>
            <a:r>
              <a:rPr lang="en-US" dirty="0" smtClean="0"/>
              <a:t>names a cell</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Date Functions</a:t>
            </a:r>
            <a:endParaRPr lang="en-US" dirty="0"/>
          </a:p>
        </p:txBody>
      </p:sp>
      <p:sp>
        <p:nvSpPr>
          <p:cNvPr id="9" name="Content Placeholder 8"/>
          <p:cNvSpPr>
            <a:spLocks noGrp="1"/>
          </p:cNvSpPr>
          <p:nvPr>
            <p:ph idx="1"/>
          </p:nvPr>
        </p:nvSpPr>
        <p:spPr/>
        <p:txBody>
          <a:bodyPr>
            <a:normAutofit/>
          </a:bodyPr>
          <a:lstStyle/>
          <a:p>
            <a:r>
              <a:rPr lang="en-US" dirty="0" smtClean="0"/>
              <a:t>Since dates are numeric, calculations can be performed, such as subtraction</a:t>
            </a:r>
          </a:p>
          <a:p>
            <a:r>
              <a:rPr lang="en-US" dirty="0" smtClean="0"/>
              <a:t>The </a:t>
            </a:r>
            <a:r>
              <a:rPr lang="en-US" b="1" dirty="0" smtClean="0"/>
              <a:t>TODAY</a:t>
            </a:r>
            <a:r>
              <a:rPr lang="en-US" dirty="0" smtClean="0"/>
              <a:t> function displays the current date</a:t>
            </a:r>
          </a:p>
          <a:p>
            <a:r>
              <a:rPr lang="en-US" dirty="0" smtClean="0"/>
              <a:t>The </a:t>
            </a:r>
            <a:r>
              <a:rPr lang="en-US" b="1" dirty="0" smtClean="0"/>
              <a:t>NOW</a:t>
            </a:r>
            <a:r>
              <a:rPr lang="en-US" dirty="0" smtClean="0"/>
              <a:t> function displays the current date and time </a:t>
            </a:r>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30</a:t>
            </a:fld>
            <a:endParaRPr lang="en-US" dirty="0"/>
          </a:p>
        </p:txBody>
      </p:sp>
    </p:spTree>
    <p:extLst>
      <p:ext uri="{BB962C8B-B14F-4D97-AF65-F5344CB8AC3E}">
        <p14:creationId xmlns:p14="http://schemas.microsoft.com/office/powerpoint/2010/main" val="2455167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Making Decisions with the IF Function</a:t>
            </a:r>
            <a:endParaRPr lang="en-US" dirty="0"/>
          </a:p>
        </p:txBody>
      </p:sp>
      <p:sp>
        <p:nvSpPr>
          <p:cNvPr id="9" name="Content Placeholder 8"/>
          <p:cNvSpPr>
            <a:spLocks noGrp="1"/>
          </p:cNvSpPr>
          <p:nvPr>
            <p:ph idx="1"/>
          </p:nvPr>
        </p:nvSpPr>
        <p:spPr/>
        <p:txBody>
          <a:bodyPr>
            <a:normAutofit/>
          </a:bodyPr>
          <a:lstStyle/>
          <a:p>
            <a:r>
              <a:rPr lang="en-US" dirty="0" smtClean="0"/>
              <a:t>=IF(logical_test, value_if_true,value_if_false)</a:t>
            </a:r>
          </a:p>
          <a:p>
            <a:r>
              <a:rPr lang="en-US" dirty="0" smtClean="0"/>
              <a:t>The IF function has three arguments:</a:t>
            </a:r>
          </a:p>
          <a:p>
            <a:pPr lvl="1"/>
            <a:r>
              <a:rPr lang="en-US" dirty="0" smtClean="0"/>
              <a:t>A logical test or condition that is true or false</a:t>
            </a:r>
          </a:p>
          <a:p>
            <a:pPr lvl="1"/>
            <a:r>
              <a:rPr lang="en-US" dirty="0" smtClean="0"/>
              <a:t>The resulting value if the condition is true</a:t>
            </a:r>
          </a:p>
          <a:p>
            <a:pPr lvl="1"/>
            <a:r>
              <a:rPr lang="en-US" dirty="0" smtClean="0"/>
              <a:t>The resulting value if the condition is false</a:t>
            </a:r>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31</a:t>
            </a:fld>
            <a:endParaRPr lang="en-US" dirty="0"/>
          </a:p>
        </p:txBody>
      </p:sp>
    </p:spTree>
    <p:extLst>
      <p:ext uri="{BB962C8B-B14F-4D97-AF65-F5344CB8AC3E}">
        <p14:creationId xmlns:p14="http://schemas.microsoft.com/office/powerpoint/2010/main" val="3141564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Using the IF Function</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32</a:t>
            </a:fld>
            <a:endParaRPr lang="en-US"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1371600" y="1524000"/>
            <a:ext cx="6477000" cy="3352800"/>
          </a:xfrm>
          <a:prstGeom prst="rect">
            <a:avLst/>
          </a:prstGeom>
          <a:noFill/>
          <a:ln w="9525">
            <a:noFill/>
            <a:miter lim="800000"/>
            <a:headEnd/>
            <a:tailEnd/>
          </a:ln>
          <a:effectLst/>
        </p:spPr>
      </p:pic>
    </p:spTree>
    <p:extLst>
      <p:ext uri="{BB962C8B-B14F-4D97-AF65-F5344CB8AC3E}">
        <p14:creationId xmlns:p14="http://schemas.microsoft.com/office/powerpoint/2010/main" val="2589753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Using Lookup Functions</a:t>
            </a:r>
            <a:endParaRPr lang="en-US" dirty="0"/>
          </a:p>
        </p:txBody>
      </p:sp>
      <p:sp>
        <p:nvSpPr>
          <p:cNvPr id="9" name="Content Placeholder 8"/>
          <p:cNvSpPr>
            <a:spLocks noGrp="1"/>
          </p:cNvSpPr>
          <p:nvPr>
            <p:ph idx="1"/>
          </p:nvPr>
        </p:nvSpPr>
        <p:spPr>
          <a:xfrm>
            <a:off x="381000" y="1600200"/>
            <a:ext cx="8229600" cy="4525963"/>
          </a:xfrm>
        </p:spPr>
        <p:txBody>
          <a:bodyPr>
            <a:normAutofit/>
          </a:bodyPr>
          <a:lstStyle/>
          <a:p>
            <a:r>
              <a:rPr lang="en-US" b="1" dirty="0" smtClean="0"/>
              <a:t>Lookup functions </a:t>
            </a:r>
            <a:r>
              <a:rPr lang="en-US" dirty="0" smtClean="0"/>
              <a:t>are used to look up values in a table to perform calculations or display results</a:t>
            </a:r>
          </a:p>
          <a:p>
            <a:pPr lvl="1"/>
            <a:r>
              <a:rPr lang="en-US" dirty="0" smtClean="0"/>
              <a:t>For example, a teacher may want to look up an average in order to assign a grade</a:t>
            </a:r>
          </a:p>
          <a:p>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33</a:t>
            </a:fld>
            <a:endParaRPr lang="en-US" dirty="0"/>
          </a:p>
        </p:txBody>
      </p:sp>
      <p:graphicFrame>
        <p:nvGraphicFramePr>
          <p:cNvPr id="6" name="Table 5"/>
          <p:cNvGraphicFramePr>
            <a:graphicFrameLocks noGrp="1"/>
          </p:cNvGraphicFramePr>
          <p:nvPr/>
        </p:nvGraphicFramePr>
        <p:xfrm>
          <a:off x="1295400" y="3657600"/>
          <a:ext cx="4038600" cy="219456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45440">
                <a:tc>
                  <a:txBody>
                    <a:bodyPr/>
                    <a:lstStyle/>
                    <a:p>
                      <a:r>
                        <a:rPr lang="en-US" dirty="0" smtClean="0"/>
                        <a:t>Range</a:t>
                      </a:r>
                      <a:endParaRPr lang="en-US" dirty="0"/>
                    </a:p>
                  </a:txBody>
                  <a:tcPr/>
                </a:tc>
                <a:tc>
                  <a:txBody>
                    <a:bodyPr/>
                    <a:lstStyle/>
                    <a:p>
                      <a:r>
                        <a:rPr lang="en-US" dirty="0" smtClean="0"/>
                        <a:t>Grade</a:t>
                      </a:r>
                      <a:endParaRPr lang="en-US" dirty="0"/>
                    </a:p>
                  </a:txBody>
                  <a:tcPr/>
                </a:tc>
                <a:extLst>
                  <a:ext uri="{0D108BD9-81ED-4DB2-BD59-A6C34878D82A}">
                    <a16:rowId xmlns:a16="http://schemas.microsoft.com/office/drawing/2014/main" val="10000"/>
                  </a:ext>
                </a:extLst>
              </a:tr>
              <a:tr h="345440">
                <a:tc>
                  <a:txBody>
                    <a:bodyPr/>
                    <a:lstStyle/>
                    <a:p>
                      <a:r>
                        <a:rPr lang="en-US" dirty="0" smtClean="0"/>
                        <a:t>90-100</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0001"/>
                  </a:ext>
                </a:extLst>
              </a:tr>
              <a:tr h="345440">
                <a:tc>
                  <a:txBody>
                    <a:bodyPr/>
                    <a:lstStyle/>
                    <a:p>
                      <a:r>
                        <a:rPr lang="en-US" dirty="0" smtClean="0"/>
                        <a:t>80-89</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2"/>
                  </a:ext>
                </a:extLst>
              </a:tr>
              <a:tr h="345440">
                <a:tc>
                  <a:txBody>
                    <a:bodyPr/>
                    <a:lstStyle/>
                    <a:p>
                      <a:r>
                        <a:rPr lang="en-US" dirty="0" smtClean="0"/>
                        <a:t>70-79</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3"/>
                  </a:ext>
                </a:extLst>
              </a:tr>
              <a:tr h="345440">
                <a:tc>
                  <a:txBody>
                    <a:bodyPr/>
                    <a:lstStyle/>
                    <a:p>
                      <a:r>
                        <a:rPr lang="en-US" dirty="0" smtClean="0"/>
                        <a:t>60-69</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004"/>
                  </a:ext>
                </a:extLst>
              </a:tr>
              <a:tr h="345440">
                <a:tc>
                  <a:txBody>
                    <a:bodyPr/>
                    <a:lstStyle/>
                    <a:p>
                      <a:r>
                        <a:rPr lang="en-US" dirty="0" smtClean="0"/>
                        <a:t>Below 60</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2811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Creating a Lookup Table</a:t>
            </a:r>
            <a:endParaRPr lang="en-US" dirty="0"/>
          </a:p>
        </p:txBody>
      </p:sp>
      <p:sp>
        <p:nvSpPr>
          <p:cNvPr id="9" name="Content Placeholder 8"/>
          <p:cNvSpPr>
            <a:spLocks noGrp="1"/>
          </p:cNvSpPr>
          <p:nvPr>
            <p:ph idx="1"/>
          </p:nvPr>
        </p:nvSpPr>
        <p:spPr/>
        <p:txBody>
          <a:bodyPr>
            <a:normAutofit/>
          </a:bodyPr>
          <a:lstStyle/>
          <a:p>
            <a:r>
              <a:rPr lang="en-US" dirty="0" smtClean="0"/>
              <a:t>When searching a range, the </a:t>
            </a:r>
            <a:r>
              <a:rPr lang="en-US" b="1" dirty="0" smtClean="0"/>
              <a:t>breakpoint</a:t>
            </a:r>
            <a:r>
              <a:rPr lang="en-US" dirty="0" smtClean="0"/>
              <a:t> is the lowest value</a:t>
            </a:r>
          </a:p>
          <a:p>
            <a:r>
              <a:rPr lang="en-US" dirty="0" smtClean="0"/>
              <a:t>A </a:t>
            </a:r>
            <a:r>
              <a:rPr lang="en-US" b="1" dirty="0" smtClean="0"/>
              <a:t>lookup table </a:t>
            </a:r>
            <a:r>
              <a:rPr lang="en-US" dirty="0" smtClean="0"/>
              <a:t>typically</a:t>
            </a:r>
            <a:r>
              <a:rPr lang="en-US" b="1" dirty="0" smtClean="0"/>
              <a:t> </a:t>
            </a:r>
            <a:r>
              <a:rPr lang="en-US" dirty="0" smtClean="0"/>
              <a:t>lists breakpoints in one column and return values in a second column</a:t>
            </a:r>
          </a:p>
          <a:p>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34</a:t>
            </a:fld>
            <a:endParaRPr lang="en-US" dirty="0"/>
          </a:p>
        </p:txBody>
      </p:sp>
      <p:graphicFrame>
        <p:nvGraphicFramePr>
          <p:cNvPr id="6" name="Table 5"/>
          <p:cNvGraphicFramePr>
            <a:graphicFrameLocks noGrp="1"/>
          </p:cNvGraphicFramePr>
          <p:nvPr/>
        </p:nvGraphicFramePr>
        <p:xfrm>
          <a:off x="990600" y="3810000"/>
          <a:ext cx="3962400" cy="222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70840">
                <a:tc>
                  <a:txBody>
                    <a:bodyPr/>
                    <a:lstStyle/>
                    <a:p>
                      <a:r>
                        <a:rPr lang="en-US" dirty="0" smtClean="0"/>
                        <a:t>Range</a:t>
                      </a:r>
                      <a:endParaRPr lang="en-US" dirty="0"/>
                    </a:p>
                  </a:txBody>
                  <a:tcPr/>
                </a:tc>
                <a:tc>
                  <a:txBody>
                    <a:bodyPr/>
                    <a:lstStyle/>
                    <a:p>
                      <a:r>
                        <a:rPr lang="en-US" dirty="0" smtClean="0"/>
                        <a:t>Grade</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60</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002"/>
                  </a:ext>
                </a:extLst>
              </a:tr>
              <a:tr h="370840">
                <a:tc>
                  <a:txBody>
                    <a:bodyPr/>
                    <a:lstStyle/>
                    <a:p>
                      <a:r>
                        <a:rPr lang="en-US" dirty="0" smtClean="0"/>
                        <a:t>70</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3"/>
                  </a:ext>
                </a:extLst>
              </a:tr>
              <a:tr h="370840">
                <a:tc>
                  <a:txBody>
                    <a:bodyPr/>
                    <a:lstStyle/>
                    <a:p>
                      <a:r>
                        <a:rPr lang="en-US" dirty="0" smtClean="0"/>
                        <a:t>80</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4"/>
                  </a:ext>
                </a:extLst>
              </a:tr>
              <a:tr h="370840">
                <a:tc>
                  <a:txBody>
                    <a:bodyPr/>
                    <a:lstStyle/>
                    <a:p>
                      <a:r>
                        <a:rPr lang="en-US" dirty="0" smtClean="0"/>
                        <a:t>90</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17637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VLOOKUP Function</a:t>
            </a:r>
            <a:endParaRPr lang="en-US" dirty="0"/>
          </a:p>
        </p:txBody>
      </p:sp>
      <p:sp>
        <p:nvSpPr>
          <p:cNvPr id="9" name="Content Placeholder 8"/>
          <p:cNvSpPr>
            <a:spLocks noGrp="1"/>
          </p:cNvSpPr>
          <p:nvPr>
            <p:ph idx="1"/>
          </p:nvPr>
        </p:nvSpPr>
        <p:spPr/>
        <p:txBody>
          <a:bodyPr>
            <a:normAutofit/>
          </a:bodyPr>
          <a:lstStyle/>
          <a:p>
            <a:r>
              <a:rPr lang="en-US" dirty="0" smtClean="0"/>
              <a:t>The </a:t>
            </a:r>
            <a:r>
              <a:rPr lang="en-US" b="1" dirty="0" smtClean="0"/>
              <a:t>VLOOKUP</a:t>
            </a:r>
            <a:r>
              <a:rPr lang="en-US" dirty="0" smtClean="0"/>
              <a:t> function searches a lookup table for a value and returns the result from the related column</a:t>
            </a:r>
          </a:p>
          <a:p>
            <a:r>
              <a:rPr lang="en-US" dirty="0" smtClean="0"/>
              <a:t>VLOOKUP has three required arguments:</a:t>
            </a:r>
          </a:p>
          <a:p>
            <a:pPr lvl="1"/>
            <a:r>
              <a:rPr lang="en-US" dirty="0" smtClean="0"/>
              <a:t>Lookup value</a:t>
            </a:r>
          </a:p>
          <a:p>
            <a:pPr lvl="1"/>
            <a:r>
              <a:rPr lang="en-US" dirty="0" smtClean="0"/>
              <a:t>Table array (range of lookup table)</a:t>
            </a:r>
          </a:p>
          <a:p>
            <a:pPr lvl="1"/>
            <a:r>
              <a:rPr lang="en-US" dirty="0" smtClean="0"/>
              <a:t>Column index of return value</a:t>
            </a:r>
          </a:p>
          <a:p>
            <a:pPr lvl="1"/>
            <a:endParaRPr lang="en-US" dirty="0" smtClean="0"/>
          </a:p>
          <a:p>
            <a:pPr>
              <a:buNone/>
            </a:pPr>
            <a:endParaRPr lang="en-US" dirty="0" smtClean="0"/>
          </a:p>
          <a:p>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35</a:t>
            </a:fld>
            <a:endParaRPr lang="en-US" dirty="0"/>
          </a:p>
        </p:txBody>
      </p:sp>
    </p:spTree>
    <p:extLst>
      <p:ext uri="{BB962C8B-B14F-4D97-AF65-F5344CB8AC3E}">
        <p14:creationId xmlns:p14="http://schemas.microsoft.com/office/powerpoint/2010/main" val="484635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Using the VLOOKUP Function</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36</a:t>
            </a:fld>
            <a:endParaRPr lang="en-US" dirty="0"/>
          </a:p>
        </p:txBody>
      </p:sp>
      <p:pic>
        <p:nvPicPr>
          <p:cNvPr id="9218" name="Picture 2"/>
          <p:cNvPicPr>
            <a:picLocks noGrp="1" noChangeAspect="1" noChangeArrowheads="1"/>
          </p:cNvPicPr>
          <p:nvPr>
            <p:ph idx="1"/>
          </p:nvPr>
        </p:nvPicPr>
        <p:blipFill>
          <a:blip r:embed="rId3" cstate="print"/>
          <a:srcRect/>
          <a:stretch>
            <a:fillRect/>
          </a:stretch>
        </p:blipFill>
        <p:spPr bwMode="auto">
          <a:xfrm>
            <a:off x="838199" y="1676400"/>
            <a:ext cx="5931725" cy="2819400"/>
          </a:xfrm>
          <a:prstGeom prst="rect">
            <a:avLst/>
          </a:prstGeom>
          <a:noFill/>
          <a:ln w="9525">
            <a:noFill/>
            <a:miter lim="800000"/>
            <a:headEnd/>
            <a:tailEnd/>
          </a:ln>
          <a:effectLst/>
        </p:spPr>
      </p:pic>
    </p:spTree>
    <p:extLst>
      <p:ext uri="{BB962C8B-B14F-4D97-AF65-F5344CB8AC3E}">
        <p14:creationId xmlns:p14="http://schemas.microsoft.com/office/powerpoint/2010/main" val="400586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HLOOKUP Function</a:t>
            </a:r>
            <a:endParaRPr lang="en-US" dirty="0"/>
          </a:p>
        </p:txBody>
      </p:sp>
      <p:sp>
        <p:nvSpPr>
          <p:cNvPr id="9" name="Content Placeholder 8"/>
          <p:cNvSpPr>
            <a:spLocks noGrp="1"/>
          </p:cNvSpPr>
          <p:nvPr>
            <p:ph idx="1"/>
          </p:nvPr>
        </p:nvSpPr>
        <p:spPr/>
        <p:txBody>
          <a:bodyPr>
            <a:normAutofit/>
          </a:bodyPr>
          <a:lstStyle/>
          <a:p>
            <a:r>
              <a:rPr lang="en-US" dirty="0" smtClean="0"/>
              <a:t>The </a:t>
            </a:r>
            <a:r>
              <a:rPr lang="en-US" b="1" dirty="0" smtClean="0"/>
              <a:t>HLOOKUP</a:t>
            </a:r>
            <a:r>
              <a:rPr lang="en-US" dirty="0" smtClean="0"/>
              <a:t> function is used when the breakpoints and return data are placed in rows</a:t>
            </a:r>
          </a:p>
          <a:p>
            <a:r>
              <a:rPr lang="en-US" dirty="0" smtClean="0"/>
              <a:t>The third argument now lists the row index</a:t>
            </a:r>
          </a:p>
          <a:p>
            <a:pPr>
              <a:buNone/>
            </a:pPr>
            <a:endParaRPr lang="en-US" dirty="0" smtClean="0"/>
          </a:p>
          <a:p>
            <a:pPr>
              <a:buNone/>
            </a:pPr>
            <a:endParaRPr lang="en-US" dirty="0" smtClean="0"/>
          </a:p>
          <a:p>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37</a:t>
            </a:fld>
            <a:endParaRPr lang="en-US" dirty="0"/>
          </a:p>
        </p:txBody>
      </p:sp>
      <p:graphicFrame>
        <p:nvGraphicFramePr>
          <p:cNvPr id="6" name="Table 5"/>
          <p:cNvGraphicFramePr>
            <a:graphicFrameLocks noGrp="1"/>
          </p:cNvGraphicFramePr>
          <p:nvPr/>
        </p:nvGraphicFramePr>
        <p:xfrm>
          <a:off x="914400" y="35052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smtClean="0"/>
                        <a:t>0</a:t>
                      </a:r>
                      <a:endParaRPr lang="en-US" dirty="0"/>
                    </a:p>
                  </a:txBody>
                  <a:tcPr/>
                </a:tc>
                <a:tc>
                  <a:txBody>
                    <a:bodyPr/>
                    <a:lstStyle/>
                    <a:p>
                      <a:r>
                        <a:rPr lang="en-US" dirty="0" smtClean="0"/>
                        <a:t>60</a:t>
                      </a:r>
                      <a:endParaRPr lang="en-US" dirty="0"/>
                    </a:p>
                  </a:txBody>
                  <a:tcPr/>
                </a:tc>
                <a:tc>
                  <a:txBody>
                    <a:bodyPr/>
                    <a:lstStyle/>
                    <a:p>
                      <a:r>
                        <a:rPr lang="en-US" dirty="0" smtClean="0"/>
                        <a:t>70</a:t>
                      </a:r>
                      <a:endParaRPr lang="en-US" dirty="0"/>
                    </a:p>
                  </a:txBody>
                  <a:tcPr/>
                </a:tc>
                <a:tc>
                  <a:txBody>
                    <a:bodyPr/>
                    <a:lstStyle/>
                    <a:p>
                      <a:r>
                        <a:rPr lang="en-US" dirty="0" smtClean="0"/>
                        <a:t>80</a:t>
                      </a:r>
                      <a:endParaRPr lang="en-US" dirty="0"/>
                    </a:p>
                  </a:txBody>
                  <a:tcPr/>
                </a:tc>
                <a:tc>
                  <a:txBody>
                    <a:bodyPr/>
                    <a:lstStyle/>
                    <a:p>
                      <a:r>
                        <a:rPr lang="en-US" dirty="0" smtClean="0"/>
                        <a:t>90</a:t>
                      </a:r>
                      <a:endParaRPr lang="en-US" dirty="0"/>
                    </a:p>
                  </a:txBody>
                  <a:tcPr/>
                </a:tc>
                <a:extLst>
                  <a:ext uri="{0D108BD9-81ED-4DB2-BD59-A6C34878D82A}">
                    <a16:rowId xmlns:a16="http://schemas.microsoft.com/office/drawing/2014/main" val="10000"/>
                  </a:ext>
                </a:extLst>
              </a:tr>
              <a:tr h="370840">
                <a:tc>
                  <a:txBody>
                    <a:bodyPr/>
                    <a:lstStyle/>
                    <a:p>
                      <a:r>
                        <a:rPr lang="en-US" dirty="0" smtClean="0"/>
                        <a:t>F</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40275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2133600" y="6248400"/>
            <a:ext cx="4724400" cy="457200"/>
          </a:xfrm>
          <a:prstGeom prst="rect">
            <a:avLst/>
          </a:prstGeom>
        </p:spPr>
        <p:txBody>
          <a:bodyPr/>
          <a:lstStyle/>
          <a:p>
            <a:r>
              <a:rPr lang="en-US" dirty="0" smtClean="0">
                <a:solidFill>
                  <a:schemeClr val="tx1"/>
                </a:solidFill>
              </a:rPr>
              <a:t>Copyright © 2011 Pearson Education, Inc. Publishing as Prentice Hall.  </a:t>
            </a:r>
          </a:p>
        </p:txBody>
      </p:sp>
      <p:sp>
        <p:nvSpPr>
          <p:cNvPr id="5" name="Slide Number Placeholder 4"/>
          <p:cNvSpPr>
            <a:spLocks noGrp="1"/>
          </p:cNvSpPr>
          <p:nvPr>
            <p:ph type="sldNum" sz="quarter" idx="4294967295"/>
          </p:nvPr>
        </p:nvSpPr>
        <p:spPr>
          <a:xfrm>
            <a:off x="6553200" y="6243638"/>
            <a:ext cx="2133600" cy="457200"/>
          </a:xfrm>
          <a:prstGeom prst="rect">
            <a:avLst/>
          </a:prstGeom>
        </p:spPr>
        <p:txBody>
          <a:bodyPr/>
          <a:lstStyle/>
          <a:p>
            <a:fld id="{DCE9B9F6-3E99-499A-B3FB-AE43465CC207}" type="slidenum">
              <a:rPr lang="en-US" altLang="en-US"/>
              <a:pPr/>
              <a:t>38</a:t>
            </a:fld>
            <a:endParaRPr lang="en-US" altLang="en-US" dirty="0"/>
          </a:p>
        </p:txBody>
      </p:sp>
      <p:sp>
        <p:nvSpPr>
          <p:cNvPr id="77826" name="Rectangle 2"/>
          <p:cNvSpPr>
            <a:spLocks noGrp="1" noChangeArrowheads="1"/>
          </p:cNvSpPr>
          <p:nvPr>
            <p:ph type="title"/>
          </p:nvPr>
        </p:nvSpPr>
        <p:spPr>
          <a:xfrm>
            <a:off x="457200" y="228600"/>
            <a:ext cx="8229600" cy="1143000"/>
          </a:xfrm>
        </p:spPr>
        <p:txBody>
          <a:bodyPr>
            <a:normAutofit/>
          </a:bodyPr>
          <a:lstStyle/>
          <a:p>
            <a:r>
              <a:rPr lang="en-US" dirty="0" smtClean="0">
                <a:ea typeface="Arial Unicode MS" pitchFamily="34" charset="-128"/>
                <a:cs typeface="Arial Unicode MS" pitchFamily="34" charset="-128"/>
              </a:rPr>
              <a:t>Chart Basics</a:t>
            </a:r>
            <a:endParaRPr lang="en-US" sz="3800" dirty="0">
              <a:ea typeface="Arial Unicode MS" pitchFamily="34" charset="-128"/>
              <a:cs typeface="Arial Unicode MS" pitchFamily="34" charset="-128"/>
            </a:endParaRPr>
          </a:p>
        </p:txBody>
      </p:sp>
      <p:sp>
        <p:nvSpPr>
          <p:cNvPr id="77827" name="Rectangle 3"/>
          <p:cNvSpPr>
            <a:spLocks noGrp="1" noChangeArrowheads="1"/>
          </p:cNvSpPr>
          <p:nvPr>
            <p:ph type="body" idx="1"/>
          </p:nvPr>
        </p:nvSpPr>
        <p:spPr>
          <a:xfrm>
            <a:off x="457200" y="1676400"/>
            <a:ext cx="8229600" cy="4419600"/>
          </a:xfrm>
        </p:spPr>
        <p:txBody>
          <a:bodyPr>
            <a:normAutofit/>
          </a:bodyPr>
          <a:lstStyle/>
          <a:p>
            <a:r>
              <a:rPr lang="en-US" dirty="0" smtClean="0"/>
              <a:t>A </a:t>
            </a:r>
            <a:r>
              <a:rPr lang="en-US" b="1" dirty="0" smtClean="0"/>
              <a:t>chart</a:t>
            </a:r>
            <a:r>
              <a:rPr lang="en-US" dirty="0" smtClean="0"/>
              <a:t> is a visual representation of numeric data</a:t>
            </a:r>
          </a:p>
        </p:txBody>
      </p:sp>
      <p:pic>
        <p:nvPicPr>
          <p:cNvPr id="1026" name="Picture 2"/>
          <p:cNvPicPr>
            <a:picLocks noChangeAspect="1" noChangeArrowheads="1"/>
          </p:cNvPicPr>
          <p:nvPr/>
        </p:nvPicPr>
        <p:blipFill>
          <a:blip r:embed="rId3" cstate="print"/>
          <a:srcRect/>
          <a:stretch>
            <a:fillRect/>
          </a:stretch>
        </p:blipFill>
        <p:spPr bwMode="auto">
          <a:xfrm>
            <a:off x="990600" y="2743199"/>
            <a:ext cx="5943600" cy="3419475"/>
          </a:xfrm>
          <a:prstGeom prst="rect">
            <a:avLst/>
          </a:prstGeom>
          <a:noFill/>
          <a:ln w="9525">
            <a:noFill/>
            <a:miter lim="800000"/>
            <a:headEnd/>
            <a:tailEnd/>
          </a:ln>
          <a:effectLst/>
        </p:spPr>
      </p:pic>
    </p:spTree>
    <p:extLst>
      <p:ext uri="{BB962C8B-B14F-4D97-AF65-F5344CB8AC3E}">
        <p14:creationId xmlns:p14="http://schemas.microsoft.com/office/powerpoint/2010/main" val="363741106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2133600" y="6248400"/>
            <a:ext cx="4648200" cy="457200"/>
          </a:xfrm>
          <a:prstGeom prst="rect">
            <a:avLst/>
          </a:prstGeom>
        </p:spPr>
        <p:txBody>
          <a:bodyPr/>
          <a:lstStyle/>
          <a:p>
            <a:r>
              <a:rPr lang="en-US" dirty="0" smtClean="0">
                <a:solidFill>
                  <a:schemeClr val="tx1"/>
                </a:solidFill>
              </a:rPr>
              <a:t>Copyright © 2011 Pearson Education, Inc. Publishing as Prentice Hall.  </a:t>
            </a:r>
          </a:p>
        </p:txBody>
      </p:sp>
      <p:sp>
        <p:nvSpPr>
          <p:cNvPr id="5" name="Slide Number Placeholder 4"/>
          <p:cNvSpPr>
            <a:spLocks noGrp="1"/>
          </p:cNvSpPr>
          <p:nvPr>
            <p:ph type="sldNum" sz="quarter" idx="4294967295"/>
          </p:nvPr>
        </p:nvSpPr>
        <p:spPr>
          <a:xfrm>
            <a:off x="6553200" y="6243638"/>
            <a:ext cx="2133600" cy="457200"/>
          </a:xfrm>
          <a:prstGeom prst="rect">
            <a:avLst/>
          </a:prstGeom>
        </p:spPr>
        <p:txBody>
          <a:bodyPr/>
          <a:lstStyle/>
          <a:p>
            <a:fld id="{DCE9B9F6-3E99-499A-B3FB-AE43465CC207}" type="slidenum">
              <a:rPr lang="en-US" altLang="en-US"/>
              <a:pPr/>
              <a:t>39</a:t>
            </a:fld>
            <a:endParaRPr lang="en-US" altLang="en-US" dirty="0"/>
          </a:p>
        </p:txBody>
      </p:sp>
      <p:sp>
        <p:nvSpPr>
          <p:cNvPr id="77826" name="Rectangle 2"/>
          <p:cNvSpPr>
            <a:spLocks noGrp="1" noChangeArrowheads="1"/>
          </p:cNvSpPr>
          <p:nvPr>
            <p:ph type="title"/>
          </p:nvPr>
        </p:nvSpPr>
        <p:spPr>
          <a:xfrm>
            <a:off x="457200" y="228600"/>
            <a:ext cx="8229600" cy="1143000"/>
          </a:xfrm>
        </p:spPr>
        <p:txBody>
          <a:bodyPr>
            <a:normAutofit/>
          </a:bodyPr>
          <a:lstStyle/>
          <a:p>
            <a:r>
              <a:rPr lang="en-US" dirty="0" smtClean="0">
                <a:ea typeface="Arial Unicode MS" pitchFamily="34" charset="-128"/>
                <a:cs typeface="Arial Unicode MS" pitchFamily="34" charset="-128"/>
              </a:rPr>
              <a:t>Chart Basics</a:t>
            </a:r>
            <a:endParaRPr lang="en-US" sz="3800" dirty="0">
              <a:ea typeface="Arial Unicode MS" pitchFamily="34" charset="-128"/>
              <a:cs typeface="Arial Unicode MS" pitchFamily="34" charset="-128"/>
            </a:endParaRPr>
          </a:p>
        </p:txBody>
      </p:sp>
      <p:sp>
        <p:nvSpPr>
          <p:cNvPr id="77827" name="Rectangle 3"/>
          <p:cNvSpPr>
            <a:spLocks noGrp="1" noChangeArrowheads="1"/>
          </p:cNvSpPr>
          <p:nvPr>
            <p:ph type="body" idx="1"/>
          </p:nvPr>
        </p:nvSpPr>
        <p:spPr>
          <a:xfrm>
            <a:off x="457200" y="1676400"/>
            <a:ext cx="8229600" cy="4419600"/>
          </a:xfrm>
        </p:spPr>
        <p:txBody>
          <a:bodyPr>
            <a:normAutofit/>
          </a:bodyPr>
          <a:lstStyle/>
          <a:p>
            <a:r>
              <a:rPr lang="en-US" dirty="0" smtClean="0"/>
              <a:t>Chart components include:</a:t>
            </a:r>
          </a:p>
          <a:p>
            <a:pPr lvl="1"/>
            <a:r>
              <a:rPr lang="en-US" b="1" dirty="0" smtClean="0"/>
              <a:t>Data Points</a:t>
            </a:r>
          </a:p>
          <a:p>
            <a:pPr lvl="1"/>
            <a:r>
              <a:rPr lang="en-US" b="1" dirty="0" smtClean="0"/>
              <a:t>Data Series</a:t>
            </a:r>
          </a:p>
          <a:p>
            <a:pPr lvl="1"/>
            <a:r>
              <a:rPr lang="en-US" b="1" dirty="0" smtClean="0"/>
              <a:t>Category Labels</a:t>
            </a:r>
          </a:p>
          <a:p>
            <a:pPr lvl="1">
              <a:buNone/>
            </a:pPr>
            <a:endParaRPr lang="en-US" dirty="0" smtClean="0"/>
          </a:p>
        </p:txBody>
      </p:sp>
    </p:spTree>
    <p:extLst>
      <p:ext uri="{BB962C8B-B14F-4D97-AF65-F5344CB8AC3E}">
        <p14:creationId xmlns:p14="http://schemas.microsoft.com/office/powerpoint/2010/main" val="2339791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Entering and Editing Cell Data</a:t>
            </a:r>
            <a:endParaRPr lang="en-US" dirty="0"/>
          </a:p>
        </p:txBody>
      </p:sp>
      <p:sp>
        <p:nvSpPr>
          <p:cNvPr id="9" name="Content Placeholder 8"/>
          <p:cNvSpPr>
            <a:spLocks noGrp="1"/>
          </p:cNvSpPr>
          <p:nvPr>
            <p:ph idx="1"/>
          </p:nvPr>
        </p:nvSpPr>
        <p:spPr/>
        <p:txBody>
          <a:bodyPr/>
          <a:lstStyle/>
          <a:p>
            <a:r>
              <a:rPr lang="en-US" dirty="0" smtClean="0"/>
              <a:t>Excel supports text, values, dates, and formula results</a:t>
            </a:r>
          </a:p>
          <a:p>
            <a:pPr>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pic>
        <p:nvPicPr>
          <p:cNvPr id="6" name=" 0"/>
          <p:cNvPicPr/>
          <p:nvPr/>
        </p:nvPicPr>
        <p:blipFill>
          <a:blip r:embed="rId3" cstate="email">
            <a:extLst>
              <a:ext uri="{28A0092B-C50C-407E-A947-70E740481C1C}">
                <a14:useLocalDpi xmlns:a14="http://schemas.microsoft.com/office/drawing/2010/main"/>
              </a:ext>
            </a:extLst>
          </a:blip>
          <a:stretch>
            <a:fillRect/>
          </a:stretch>
        </p:blipFill>
        <p:spPr>
          <a:xfrm>
            <a:off x="914400" y="2819400"/>
            <a:ext cx="5410200" cy="2209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Column Charts</a:t>
            </a:r>
            <a:endParaRPr lang="en-US" dirty="0"/>
          </a:p>
        </p:txBody>
      </p:sp>
      <p:sp>
        <p:nvSpPr>
          <p:cNvPr id="9" name="Content Placeholder 8"/>
          <p:cNvSpPr>
            <a:spLocks noGrp="1"/>
          </p:cNvSpPr>
          <p:nvPr>
            <p:ph idx="1"/>
          </p:nvPr>
        </p:nvSpPr>
        <p:spPr/>
        <p:txBody>
          <a:bodyPr/>
          <a:lstStyle/>
          <a:p>
            <a:r>
              <a:rPr lang="en-US" dirty="0" smtClean="0"/>
              <a:t>A </a:t>
            </a:r>
            <a:r>
              <a:rPr lang="en-US" b="1" dirty="0" smtClean="0"/>
              <a:t>column chart </a:t>
            </a:r>
            <a:r>
              <a:rPr lang="en-US" dirty="0" smtClean="0"/>
              <a:t>displays data vertically, with each data series forming a column</a:t>
            </a:r>
          </a:p>
          <a:p>
            <a:pPr>
              <a:buNone/>
            </a:pPr>
            <a:endParaRPr lang="en-US" dirty="0" smtClean="0"/>
          </a:p>
          <a:p>
            <a:endParaRPr lang="en-US" dirty="0"/>
          </a:p>
        </p:txBody>
      </p:sp>
      <p:sp>
        <p:nvSpPr>
          <p:cNvPr id="4" name="Footer Placeholder 3"/>
          <p:cNvSpPr>
            <a:spLocks noGrp="1"/>
          </p:cNvSpPr>
          <p:nvPr>
            <p:ph type="ftr" sz="quarter" idx="3"/>
          </p:nvPr>
        </p:nvSpPr>
        <p:spPr>
          <a:xfrm>
            <a:off x="1828800" y="6492875"/>
            <a:ext cx="5486400" cy="365125"/>
          </a:xfrm>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40</a:t>
            </a:fld>
            <a:endParaRPr lang="en-US" dirty="0"/>
          </a:p>
        </p:txBody>
      </p:sp>
      <p:pic>
        <p:nvPicPr>
          <p:cNvPr id="10" name=" 0"/>
          <p:cNvPicPr>
            <a:picLocks noChangeAspect="1" noChangeArrowheads="1"/>
          </p:cNvPicPr>
          <p:nvPr/>
        </p:nvPicPr>
        <p:blipFill>
          <a:blip r:embed="rId3" cstate="print"/>
          <a:srcRect/>
          <a:stretch>
            <a:fillRect/>
          </a:stretch>
        </p:blipFill>
        <p:spPr bwMode="auto">
          <a:xfrm>
            <a:off x="914400" y="2819400"/>
            <a:ext cx="5658678" cy="3429000"/>
          </a:xfrm>
          <a:prstGeom prst="rect">
            <a:avLst/>
          </a:prstGeom>
          <a:noFill/>
          <a:ln w="9525">
            <a:noFill/>
            <a:miter lim="800000"/>
            <a:headEnd/>
            <a:tailEnd/>
          </a:ln>
        </p:spPr>
      </p:pic>
    </p:spTree>
    <p:extLst>
      <p:ext uri="{BB962C8B-B14F-4D97-AF65-F5344CB8AC3E}">
        <p14:creationId xmlns:p14="http://schemas.microsoft.com/office/powerpoint/2010/main" val="966931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Bar Chart</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41</a:t>
            </a:fld>
            <a:endParaRPr lang="en-US" dirty="0"/>
          </a:p>
        </p:txBody>
      </p:sp>
      <p:pic>
        <p:nvPicPr>
          <p:cNvPr id="8194" name=" 0"/>
          <p:cNvPicPr>
            <a:picLocks noGrp="1" noChangeAspect="1" noChangeArrowheads="1"/>
          </p:cNvPicPr>
          <p:nvPr>
            <p:ph idx="1"/>
          </p:nvPr>
        </p:nvPicPr>
        <p:blipFill>
          <a:blip r:embed="rId3" cstate="print"/>
          <a:srcRect/>
          <a:stretch>
            <a:fillRect/>
          </a:stretch>
        </p:blipFill>
        <p:spPr bwMode="auto">
          <a:xfrm>
            <a:off x="1463420" y="1600200"/>
            <a:ext cx="6217159" cy="4525963"/>
          </a:xfrm>
          <a:prstGeom prst="rect">
            <a:avLst/>
          </a:prstGeom>
          <a:noFill/>
          <a:ln w="9525">
            <a:noFill/>
            <a:miter lim="800000"/>
            <a:headEnd/>
            <a:tailEnd/>
          </a:ln>
        </p:spPr>
      </p:pic>
    </p:spTree>
    <p:extLst>
      <p:ext uri="{BB962C8B-B14F-4D97-AF65-F5344CB8AC3E}">
        <p14:creationId xmlns:p14="http://schemas.microsoft.com/office/powerpoint/2010/main" val="3953882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Line Chart</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42</a:t>
            </a:fld>
            <a:endParaRPr lang="en-US" dirty="0"/>
          </a:p>
        </p:txBody>
      </p:sp>
      <p:pic>
        <p:nvPicPr>
          <p:cNvPr id="9218" name=" 0"/>
          <p:cNvPicPr>
            <a:picLocks noGrp="1" noChangeAspect="1" noChangeArrowheads="1"/>
          </p:cNvPicPr>
          <p:nvPr>
            <p:ph idx="1"/>
          </p:nvPr>
        </p:nvPicPr>
        <p:blipFill>
          <a:blip r:embed="rId3" cstate="print"/>
          <a:srcRect/>
          <a:stretch>
            <a:fillRect/>
          </a:stretch>
        </p:blipFill>
        <p:spPr bwMode="auto">
          <a:xfrm>
            <a:off x="1447800" y="1524000"/>
            <a:ext cx="6217159" cy="4525963"/>
          </a:xfrm>
          <a:prstGeom prst="rect">
            <a:avLst/>
          </a:prstGeom>
          <a:noFill/>
          <a:ln w="9525">
            <a:noFill/>
            <a:miter lim="800000"/>
            <a:headEnd/>
            <a:tailEnd/>
          </a:ln>
        </p:spPr>
      </p:pic>
    </p:spTree>
    <p:extLst>
      <p:ext uri="{BB962C8B-B14F-4D97-AF65-F5344CB8AC3E}">
        <p14:creationId xmlns:p14="http://schemas.microsoft.com/office/powerpoint/2010/main" val="2370473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Pie Chart</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43</a:t>
            </a:fld>
            <a:endParaRPr lang="en-US" dirty="0"/>
          </a:p>
        </p:txBody>
      </p:sp>
      <p:pic>
        <p:nvPicPr>
          <p:cNvPr id="10242" name=" 0"/>
          <p:cNvPicPr>
            <a:picLocks noGrp="1" noChangeAspect="1" noChangeArrowheads="1"/>
          </p:cNvPicPr>
          <p:nvPr>
            <p:ph idx="1"/>
          </p:nvPr>
        </p:nvPicPr>
        <p:blipFill>
          <a:blip r:embed="rId3" cstate="print"/>
          <a:srcRect/>
          <a:stretch>
            <a:fillRect/>
          </a:stretch>
        </p:blipFill>
        <p:spPr bwMode="auto">
          <a:xfrm>
            <a:off x="1463420" y="1600200"/>
            <a:ext cx="6217159" cy="4525963"/>
          </a:xfrm>
          <a:prstGeom prst="rect">
            <a:avLst/>
          </a:prstGeom>
          <a:noFill/>
          <a:ln w="9525">
            <a:noFill/>
            <a:miter lim="800000"/>
            <a:headEnd/>
            <a:tailEnd/>
          </a:ln>
        </p:spPr>
      </p:pic>
    </p:spTree>
    <p:extLst>
      <p:ext uri="{BB962C8B-B14F-4D97-AF65-F5344CB8AC3E}">
        <p14:creationId xmlns:p14="http://schemas.microsoft.com/office/powerpoint/2010/main" val="2602997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Creating a Chart</a:t>
            </a:r>
            <a:endParaRPr lang="en-US" dirty="0"/>
          </a:p>
        </p:txBody>
      </p:sp>
      <p:sp>
        <p:nvSpPr>
          <p:cNvPr id="9" name="Content Placeholder 8"/>
          <p:cNvSpPr>
            <a:spLocks noGrp="1"/>
          </p:cNvSpPr>
          <p:nvPr>
            <p:ph sz="half" idx="1"/>
          </p:nvPr>
        </p:nvSpPr>
        <p:spPr/>
        <p:txBody>
          <a:bodyPr/>
          <a:lstStyle/>
          <a:p>
            <a:r>
              <a:rPr lang="en-US" dirty="0" smtClean="0"/>
              <a:t>Select the </a:t>
            </a:r>
            <a:r>
              <a:rPr lang="en-US" b="1" dirty="0" smtClean="0"/>
              <a:t>data source</a:t>
            </a:r>
          </a:p>
          <a:p>
            <a:r>
              <a:rPr lang="en-US" dirty="0" smtClean="0"/>
              <a:t>Select the </a:t>
            </a:r>
            <a:r>
              <a:rPr lang="en-US" b="1" dirty="0" smtClean="0"/>
              <a:t>chart type</a:t>
            </a:r>
          </a:p>
          <a:p>
            <a:r>
              <a:rPr lang="en-US" dirty="0" smtClean="0"/>
              <a:t>Position and size the chart</a:t>
            </a:r>
          </a:p>
          <a:p>
            <a:endParaRPr lang="en-US" dirty="0" smtClean="0"/>
          </a:p>
          <a:p>
            <a:endParaRPr lang="en-US" dirty="0" smtClean="0"/>
          </a:p>
          <a:p>
            <a:pPr>
              <a:buNone/>
            </a:pPr>
            <a:endParaRPr lang="en-US" dirty="0"/>
          </a:p>
        </p:txBody>
      </p:sp>
      <p:sp>
        <p:nvSpPr>
          <p:cNvPr id="10" name="Content Placeholder 9"/>
          <p:cNvSpPr>
            <a:spLocks noGrp="1"/>
          </p:cNvSpPr>
          <p:nvPr>
            <p:ph sz="half" idx="2"/>
          </p:nvPr>
        </p:nvSpPr>
        <p:spPr/>
        <p:txBody>
          <a:bodyPr/>
          <a:lstStyle/>
          <a:p>
            <a:endParaRPr lang="en-US"/>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44</a:t>
            </a:fld>
            <a:endParaRPr lang="en-US" dirty="0"/>
          </a:p>
        </p:txBody>
      </p:sp>
      <p:pic>
        <p:nvPicPr>
          <p:cNvPr id="7" name=" 0"/>
          <p:cNvPicPr>
            <a:picLocks noChangeAspect="1" noChangeArrowheads="1"/>
          </p:cNvPicPr>
          <p:nvPr/>
        </p:nvPicPr>
        <p:blipFill>
          <a:blip r:embed="rId3" cstate="print"/>
          <a:srcRect/>
          <a:stretch>
            <a:fillRect/>
          </a:stretch>
        </p:blipFill>
        <p:spPr bwMode="auto">
          <a:xfrm>
            <a:off x="4343400" y="1600200"/>
            <a:ext cx="4394201" cy="3810000"/>
          </a:xfrm>
          <a:prstGeom prst="rect">
            <a:avLst/>
          </a:prstGeom>
          <a:noFill/>
          <a:ln w="9525">
            <a:noFill/>
            <a:miter lim="800000"/>
            <a:headEnd/>
            <a:tailEnd/>
          </a:ln>
        </p:spPr>
      </p:pic>
    </p:spTree>
    <p:extLst>
      <p:ext uri="{BB962C8B-B14F-4D97-AF65-F5344CB8AC3E}">
        <p14:creationId xmlns:p14="http://schemas.microsoft.com/office/powerpoint/2010/main" val="1954256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Changing the Chart Type</a:t>
            </a:r>
            <a:endParaRPr lang="en-US" dirty="0"/>
          </a:p>
        </p:txBody>
      </p:sp>
      <p:sp>
        <p:nvSpPr>
          <p:cNvPr id="9" name="Content Placeholder 8"/>
          <p:cNvSpPr>
            <a:spLocks noGrp="1"/>
          </p:cNvSpPr>
          <p:nvPr>
            <p:ph idx="1"/>
          </p:nvPr>
        </p:nvSpPr>
        <p:spPr/>
        <p:txBody>
          <a:bodyPr/>
          <a:lstStyle/>
          <a:p>
            <a:r>
              <a:rPr lang="en-US" dirty="0" smtClean="0"/>
              <a:t>Using the </a:t>
            </a:r>
            <a:r>
              <a:rPr lang="en-US" b="1" dirty="0" smtClean="0"/>
              <a:t>Chart Tools </a:t>
            </a:r>
            <a:r>
              <a:rPr lang="en-US" dirty="0" smtClean="0"/>
              <a:t>contextual tab:</a:t>
            </a:r>
          </a:p>
          <a:p>
            <a:pPr lvl="1"/>
            <a:r>
              <a:rPr lang="en-US" dirty="0" smtClean="0"/>
              <a:t>Click the </a:t>
            </a:r>
            <a:r>
              <a:rPr lang="en-US" b="1" dirty="0" smtClean="0"/>
              <a:t>Design</a:t>
            </a:r>
            <a:r>
              <a:rPr lang="en-US" dirty="0" smtClean="0"/>
              <a:t> tab</a:t>
            </a:r>
          </a:p>
          <a:p>
            <a:pPr lvl="1"/>
            <a:r>
              <a:rPr lang="en-US" dirty="0" smtClean="0"/>
              <a:t>Click </a:t>
            </a:r>
            <a:r>
              <a:rPr lang="en-US" b="1" dirty="0" smtClean="0"/>
              <a:t>Change Chart Type</a:t>
            </a:r>
          </a:p>
          <a:p>
            <a:pPr lvl="1"/>
            <a:r>
              <a:rPr lang="en-US" dirty="0" smtClean="0"/>
              <a:t>Select the desired chart type</a:t>
            </a:r>
          </a:p>
          <a:p>
            <a:endParaRPr lang="en-US" dirty="0" smtClean="0"/>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45</a:t>
            </a:fld>
            <a:endParaRPr lang="en-US" dirty="0"/>
          </a:p>
        </p:txBody>
      </p:sp>
    </p:spTree>
    <p:extLst>
      <p:ext uri="{BB962C8B-B14F-4D97-AF65-F5344CB8AC3E}">
        <p14:creationId xmlns:p14="http://schemas.microsoft.com/office/powerpoint/2010/main" val="3978138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Changing the Data Source</a:t>
            </a:r>
            <a:endParaRPr lang="en-US" dirty="0"/>
          </a:p>
        </p:txBody>
      </p:sp>
      <p:sp>
        <p:nvSpPr>
          <p:cNvPr id="9" name="Content Placeholder 8"/>
          <p:cNvSpPr>
            <a:spLocks noGrp="1"/>
          </p:cNvSpPr>
          <p:nvPr>
            <p:ph idx="1"/>
          </p:nvPr>
        </p:nvSpPr>
        <p:spPr/>
        <p:txBody>
          <a:bodyPr/>
          <a:lstStyle/>
          <a:p>
            <a:r>
              <a:rPr lang="en-US" dirty="0" smtClean="0"/>
              <a:t>To modify the chart data source:</a:t>
            </a:r>
          </a:p>
          <a:p>
            <a:pPr lvl="1"/>
            <a:r>
              <a:rPr lang="en-US" dirty="0" smtClean="0"/>
              <a:t>Click the </a:t>
            </a:r>
            <a:r>
              <a:rPr lang="en-US" b="1" dirty="0" smtClean="0"/>
              <a:t>Design</a:t>
            </a:r>
            <a:r>
              <a:rPr lang="en-US" dirty="0" smtClean="0"/>
              <a:t> tab</a:t>
            </a:r>
          </a:p>
          <a:p>
            <a:pPr lvl="1"/>
            <a:r>
              <a:rPr lang="en-US" dirty="0" smtClean="0"/>
              <a:t>Click </a:t>
            </a:r>
            <a:r>
              <a:rPr lang="en-US" b="1" dirty="0" smtClean="0"/>
              <a:t>Select Data </a:t>
            </a:r>
            <a:r>
              <a:rPr lang="en-US" dirty="0" smtClean="0"/>
              <a:t>under the </a:t>
            </a:r>
            <a:r>
              <a:rPr lang="en-US" b="1" dirty="0" smtClean="0"/>
              <a:t>Data </a:t>
            </a:r>
            <a:r>
              <a:rPr lang="en-US" dirty="0" smtClean="0"/>
              <a:t>group</a:t>
            </a:r>
          </a:p>
          <a:p>
            <a:pPr lvl="1"/>
            <a:endParaRPr lang="en-US" dirty="0" smtClean="0"/>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46</a:t>
            </a:fld>
            <a:endParaRPr lang="en-US" dirty="0"/>
          </a:p>
        </p:txBody>
      </p:sp>
      <p:pic>
        <p:nvPicPr>
          <p:cNvPr id="7" name=" 0"/>
          <p:cNvPicPr>
            <a:picLocks noChangeAspect="1" noChangeArrowheads="1"/>
          </p:cNvPicPr>
          <p:nvPr/>
        </p:nvPicPr>
        <p:blipFill>
          <a:blip r:embed="rId3" cstate="print"/>
          <a:srcRect/>
          <a:stretch>
            <a:fillRect/>
          </a:stretch>
        </p:blipFill>
        <p:spPr bwMode="auto">
          <a:xfrm>
            <a:off x="990600" y="3276600"/>
            <a:ext cx="5685715" cy="2819400"/>
          </a:xfrm>
          <a:prstGeom prst="rect">
            <a:avLst/>
          </a:prstGeom>
          <a:noFill/>
          <a:ln w="9525">
            <a:noFill/>
            <a:miter lim="800000"/>
            <a:headEnd/>
            <a:tailEnd/>
          </a:ln>
        </p:spPr>
      </p:pic>
    </p:spTree>
    <p:extLst>
      <p:ext uri="{BB962C8B-B14F-4D97-AF65-F5344CB8AC3E}">
        <p14:creationId xmlns:p14="http://schemas.microsoft.com/office/powerpoint/2010/main" val="1621217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Moving a Chart</a:t>
            </a:r>
            <a:endParaRPr lang="en-US" dirty="0"/>
          </a:p>
        </p:txBody>
      </p:sp>
      <p:sp>
        <p:nvSpPr>
          <p:cNvPr id="9" name="Content Placeholder 8"/>
          <p:cNvSpPr>
            <a:spLocks noGrp="1"/>
          </p:cNvSpPr>
          <p:nvPr>
            <p:ph idx="1"/>
          </p:nvPr>
        </p:nvSpPr>
        <p:spPr/>
        <p:txBody>
          <a:bodyPr/>
          <a:lstStyle/>
          <a:p>
            <a:r>
              <a:rPr lang="en-US" dirty="0" smtClean="0"/>
              <a:t>To move a chart:</a:t>
            </a:r>
          </a:p>
          <a:p>
            <a:pPr lvl="1"/>
            <a:r>
              <a:rPr lang="en-US" dirty="0" smtClean="0"/>
              <a:t>Click the </a:t>
            </a:r>
            <a:r>
              <a:rPr lang="en-US" b="1" dirty="0" smtClean="0"/>
              <a:t>Design</a:t>
            </a:r>
            <a:r>
              <a:rPr lang="en-US" dirty="0" smtClean="0"/>
              <a:t> tab</a:t>
            </a:r>
          </a:p>
          <a:p>
            <a:pPr lvl="1"/>
            <a:r>
              <a:rPr lang="en-US" dirty="0" smtClean="0"/>
              <a:t>Click </a:t>
            </a:r>
            <a:r>
              <a:rPr lang="en-US" b="1" dirty="0" smtClean="0"/>
              <a:t>Move Chart </a:t>
            </a:r>
            <a:r>
              <a:rPr lang="en-US" dirty="0" smtClean="0"/>
              <a:t>under the </a:t>
            </a:r>
            <a:r>
              <a:rPr lang="en-US" b="1" dirty="0" smtClean="0"/>
              <a:t>Location </a:t>
            </a:r>
            <a:r>
              <a:rPr lang="en-US" dirty="0" smtClean="0"/>
              <a:t>group</a:t>
            </a:r>
          </a:p>
          <a:p>
            <a:pPr lvl="1"/>
            <a:endParaRPr lang="en-US" dirty="0" smtClean="0"/>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47</a:t>
            </a:fld>
            <a:endParaRPr lang="en-US" dirty="0"/>
          </a:p>
        </p:txBody>
      </p:sp>
      <p:pic>
        <p:nvPicPr>
          <p:cNvPr id="7" name=" 0"/>
          <p:cNvPicPr>
            <a:picLocks noChangeAspect="1" noChangeArrowheads="1"/>
          </p:cNvPicPr>
          <p:nvPr/>
        </p:nvPicPr>
        <p:blipFill>
          <a:blip r:embed="rId3" cstate="print"/>
          <a:srcRect/>
          <a:stretch>
            <a:fillRect/>
          </a:stretch>
        </p:blipFill>
        <p:spPr bwMode="auto">
          <a:xfrm>
            <a:off x="1219200" y="3276600"/>
            <a:ext cx="4400000" cy="1942857"/>
          </a:xfrm>
          <a:prstGeom prst="rect">
            <a:avLst/>
          </a:prstGeom>
          <a:noFill/>
          <a:ln w="9525">
            <a:noFill/>
            <a:miter lim="800000"/>
            <a:headEnd/>
            <a:tailEnd/>
          </a:ln>
        </p:spPr>
      </p:pic>
    </p:spTree>
    <p:extLst>
      <p:ext uri="{BB962C8B-B14F-4D97-AF65-F5344CB8AC3E}">
        <p14:creationId xmlns:p14="http://schemas.microsoft.com/office/powerpoint/2010/main" val="1049367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Chart Layout</a:t>
            </a:r>
            <a:endParaRPr lang="en-US" dirty="0"/>
          </a:p>
        </p:txBody>
      </p:sp>
      <p:sp>
        <p:nvSpPr>
          <p:cNvPr id="9" name="Content Placeholder 8"/>
          <p:cNvSpPr>
            <a:spLocks noGrp="1"/>
          </p:cNvSpPr>
          <p:nvPr>
            <p:ph idx="1"/>
          </p:nvPr>
        </p:nvSpPr>
        <p:spPr/>
        <p:txBody>
          <a:bodyPr/>
          <a:lstStyle/>
          <a:p>
            <a:r>
              <a:rPr lang="en-US" dirty="0" smtClean="0"/>
              <a:t>The </a:t>
            </a:r>
            <a:r>
              <a:rPr lang="en-US" b="1" dirty="0" smtClean="0"/>
              <a:t>Layout </a:t>
            </a:r>
            <a:r>
              <a:rPr lang="en-US" dirty="0" smtClean="0"/>
              <a:t>tab offers many ways to enhance a chart visually</a:t>
            </a:r>
          </a:p>
          <a:p>
            <a:endParaRPr lang="en-US" dirty="0" smtClean="0"/>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48</a:t>
            </a:fld>
            <a:endParaRPr lang="en-US" dirty="0"/>
          </a:p>
        </p:txBody>
      </p:sp>
      <p:pic>
        <p:nvPicPr>
          <p:cNvPr id="7" name=" 0"/>
          <p:cNvPicPr>
            <a:picLocks noChangeAspect="1" noChangeArrowheads="1"/>
          </p:cNvPicPr>
          <p:nvPr/>
        </p:nvPicPr>
        <p:blipFill>
          <a:blip r:embed="rId3" cstate="print"/>
          <a:srcRect/>
          <a:stretch>
            <a:fillRect/>
          </a:stretch>
        </p:blipFill>
        <p:spPr bwMode="auto">
          <a:xfrm>
            <a:off x="457200" y="3124200"/>
            <a:ext cx="8229600" cy="1101030"/>
          </a:xfrm>
          <a:prstGeom prst="rect">
            <a:avLst/>
          </a:prstGeom>
          <a:noFill/>
          <a:ln w="9525">
            <a:noFill/>
            <a:miter lim="800000"/>
            <a:headEnd/>
            <a:tailEnd/>
          </a:ln>
        </p:spPr>
      </p:pic>
    </p:spTree>
    <p:extLst>
      <p:ext uri="{BB962C8B-B14F-4D97-AF65-F5344CB8AC3E}">
        <p14:creationId xmlns:p14="http://schemas.microsoft.com/office/powerpoint/2010/main" val="4178832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Selecting and Formatting Chart Elements</a:t>
            </a:r>
            <a:endParaRPr lang="en-US" dirty="0"/>
          </a:p>
        </p:txBody>
      </p:sp>
      <p:sp>
        <p:nvSpPr>
          <p:cNvPr id="9" name="Content Placeholder 8"/>
          <p:cNvSpPr>
            <a:spLocks noGrp="1"/>
          </p:cNvSpPr>
          <p:nvPr>
            <p:ph sz="half" idx="1"/>
          </p:nvPr>
        </p:nvSpPr>
        <p:spPr/>
        <p:txBody>
          <a:bodyPr/>
          <a:lstStyle/>
          <a:p>
            <a:r>
              <a:rPr lang="en-US" dirty="0" smtClean="0"/>
              <a:t>Formatting a chart element:</a:t>
            </a:r>
          </a:p>
          <a:p>
            <a:pPr lvl="1"/>
            <a:r>
              <a:rPr lang="en-US" dirty="0" smtClean="0"/>
              <a:t>Right-click the element and select the </a:t>
            </a:r>
            <a:r>
              <a:rPr lang="en-US" b="1" dirty="0" smtClean="0"/>
              <a:t>Format element</a:t>
            </a:r>
            <a:r>
              <a:rPr lang="en-US" dirty="0" smtClean="0"/>
              <a:t> command</a:t>
            </a:r>
          </a:p>
          <a:p>
            <a:pPr lvl="1"/>
            <a:r>
              <a:rPr lang="en-US" dirty="0" smtClean="0"/>
              <a:t>The element portion will change depending on the selection (ex. Format Data Series)</a:t>
            </a:r>
          </a:p>
          <a:p>
            <a:pPr lvl="1"/>
            <a:endParaRPr lang="en-US" dirty="0" smtClean="0"/>
          </a:p>
          <a:p>
            <a:pPr>
              <a:buNone/>
            </a:pPr>
            <a:endParaRPr lang="en-US" dirty="0" smtClean="0"/>
          </a:p>
          <a:p>
            <a:pPr lvl="1"/>
            <a:endParaRPr lang="en-US" dirty="0" smtClean="0"/>
          </a:p>
        </p:txBody>
      </p:sp>
      <p:sp>
        <p:nvSpPr>
          <p:cNvPr id="10" name="Content Placeholder 9"/>
          <p:cNvSpPr>
            <a:spLocks noGrp="1"/>
          </p:cNvSpPr>
          <p:nvPr>
            <p:ph sz="half" idx="2"/>
          </p:nvPr>
        </p:nvSpPr>
        <p:spPr/>
        <p:txBody>
          <a:bodyPr/>
          <a:lstStyle/>
          <a:p>
            <a:endParaRPr lang="en-US"/>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49</a:t>
            </a:fld>
            <a:endParaRPr lang="en-US" dirty="0"/>
          </a:p>
        </p:txBody>
      </p:sp>
      <p:pic>
        <p:nvPicPr>
          <p:cNvPr id="7" name=" 0"/>
          <p:cNvPicPr>
            <a:picLocks noChangeAspect="1" noChangeArrowheads="1"/>
          </p:cNvPicPr>
          <p:nvPr/>
        </p:nvPicPr>
        <p:blipFill>
          <a:blip r:embed="rId3" cstate="print"/>
          <a:srcRect/>
          <a:stretch>
            <a:fillRect/>
          </a:stretch>
        </p:blipFill>
        <p:spPr bwMode="auto">
          <a:xfrm>
            <a:off x="4343400" y="1600200"/>
            <a:ext cx="4098053" cy="4525963"/>
          </a:xfrm>
          <a:prstGeom prst="rect">
            <a:avLst/>
          </a:prstGeom>
          <a:noFill/>
          <a:ln w="9525">
            <a:noFill/>
            <a:miter lim="800000"/>
            <a:headEnd/>
            <a:tailEnd/>
          </a:ln>
        </p:spPr>
      </p:pic>
    </p:spTree>
    <p:extLst>
      <p:ext uri="{BB962C8B-B14F-4D97-AF65-F5344CB8AC3E}">
        <p14:creationId xmlns:p14="http://schemas.microsoft.com/office/powerpoint/2010/main" val="158638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Entering Formulas</a:t>
            </a:r>
            <a:endParaRPr lang="en-US" dirty="0"/>
          </a:p>
        </p:txBody>
      </p:sp>
      <p:sp>
        <p:nvSpPr>
          <p:cNvPr id="9" name="Content Placeholder 8"/>
          <p:cNvSpPr>
            <a:spLocks noGrp="1"/>
          </p:cNvSpPr>
          <p:nvPr>
            <p:ph idx="1"/>
          </p:nvPr>
        </p:nvSpPr>
        <p:spPr/>
        <p:txBody>
          <a:bodyPr>
            <a:normAutofit lnSpcReduction="10000"/>
          </a:bodyPr>
          <a:lstStyle/>
          <a:p>
            <a:r>
              <a:rPr lang="en-US" b="1" dirty="0" smtClean="0"/>
              <a:t>Formulas </a:t>
            </a:r>
            <a:r>
              <a:rPr lang="en-US" dirty="0" smtClean="0"/>
              <a:t>are combinations of cell addresses, math operators, values and/or functions</a:t>
            </a:r>
          </a:p>
          <a:p>
            <a:r>
              <a:rPr lang="en-US" dirty="0" smtClean="0"/>
              <a:t>A formula begins with the equal sign =</a:t>
            </a:r>
          </a:p>
          <a:p>
            <a:pPr lvl="1"/>
            <a:r>
              <a:rPr lang="en-US" dirty="0" smtClean="0"/>
              <a:t>Examples:</a:t>
            </a:r>
          </a:p>
          <a:p>
            <a:pPr lvl="1">
              <a:buNone/>
            </a:pPr>
            <a:r>
              <a:rPr lang="en-US" dirty="0" smtClean="0"/>
              <a:t>	=A1+A2</a:t>
            </a:r>
          </a:p>
          <a:p>
            <a:pPr lvl="1">
              <a:buNone/>
            </a:pPr>
            <a:r>
              <a:rPr lang="en-US" dirty="0" smtClean="0"/>
              <a:t>	=C2*5</a:t>
            </a:r>
          </a:p>
          <a:p>
            <a:pPr lvl="1">
              <a:buNone/>
            </a:pPr>
            <a:endParaRPr lang="en-US" dirty="0" smtClean="0"/>
          </a:p>
          <a:p>
            <a:pPr lvl="1">
              <a:buNone/>
            </a:pPr>
            <a:endParaRPr lang="en-US" dirty="0" smtClean="0"/>
          </a:p>
          <a:p>
            <a:pPr lvl="1">
              <a:buNone/>
            </a:pPr>
            <a:r>
              <a:rPr lang="en-US" dirty="0" smtClean="0"/>
              <a:t> </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28600"/>
            <a:ext cx="8229600" cy="1143000"/>
          </a:xfrm>
        </p:spPr>
        <p:txBody>
          <a:bodyPr>
            <a:normAutofit/>
          </a:bodyPr>
          <a:lstStyle/>
          <a:p>
            <a:r>
              <a:rPr lang="en-US" dirty="0" smtClean="0"/>
              <a:t>Customizing Chart Labels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50</a:t>
            </a:fld>
            <a:endParaRPr lang="en-US" dirty="0"/>
          </a:p>
        </p:txBody>
      </p:sp>
      <p:pic>
        <p:nvPicPr>
          <p:cNvPr id="24578" name=" 0"/>
          <p:cNvPicPr>
            <a:picLocks noGrp="1" noChangeAspect="1" noChangeArrowheads="1"/>
          </p:cNvPicPr>
          <p:nvPr>
            <p:ph idx="1"/>
          </p:nvPr>
        </p:nvPicPr>
        <p:blipFill>
          <a:blip r:embed="rId3" cstate="print"/>
          <a:srcRect/>
          <a:stretch>
            <a:fillRect/>
          </a:stretch>
        </p:blipFill>
        <p:spPr bwMode="auto">
          <a:xfrm>
            <a:off x="1371600" y="1524000"/>
            <a:ext cx="6241320" cy="4525963"/>
          </a:xfrm>
          <a:prstGeom prst="rect">
            <a:avLst/>
          </a:prstGeom>
          <a:noFill/>
          <a:ln w="9525">
            <a:noFill/>
            <a:miter lim="800000"/>
            <a:headEnd/>
            <a:tailEnd/>
          </a:ln>
        </p:spPr>
      </p:pic>
    </p:spTree>
    <p:extLst>
      <p:ext uri="{BB962C8B-B14F-4D97-AF65-F5344CB8AC3E}">
        <p14:creationId xmlns:p14="http://schemas.microsoft.com/office/powerpoint/2010/main" val="4040200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Chart Titles and Legend</a:t>
            </a:r>
            <a:endParaRPr lang="en-US" dirty="0"/>
          </a:p>
        </p:txBody>
      </p:sp>
      <p:sp>
        <p:nvSpPr>
          <p:cNvPr id="9" name="Content Placeholder 8"/>
          <p:cNvSpPr>
            <a:spLocks noGrp="1"/>
          </p:cNvSpPr>
          <p:nvPr>
            <p:ph idx="1"/>
          </p:nvPr>
        </p:nvSpPr>
        <p:spPr/>
        <p:txBody>
          <a:bodyPr/>
          <a:lstStyle/>
          <a:p>
            <a:r>
              <a:rPr lang="en-US" dirty="0" smtClean="0"/>
              <a:t>A </a:t>
            </a:r>
            <a:r>
              <a:rPr lang="en-US" b="1" dirty="0" smtClean="0"/>
              <a:t>chart title </a:t>
            </a:r>
            <a:r>
              <a:rPr lang="en-US" dirty="0" smtClean="0"/>
              <a:t>is the label that describes the entire chart</a:t>
            </a:r>
          </a:p>
          <a:p>
            <a:r>
              <a:rPr lang="en-US" dirty="0" smtClean="0"/>
              <a:t>An </a:t>
            </a:r>
            <a:r>
              <a:rPr lang="en-US" b="1" dirty="0" smtClean="0"/>
              <a:t>axis title </a:t>
            </a:r>
            <a:r>
              <a:rPr lang="en-US" dirty="0" smtClean="0"/>
              <a:t>is a label that describes either the category or value axis</a:t>
            </a:r>
          </a:p>
          <a:p>
            <a:r>
              <a:rPr lang="en-US" dirty="0" smtClean="0"/>
              <a:t>A </a:t>
            </a:r>
            <a:r>
              <a:rPr lang="en-US" b="1" dirty="0" smtClean="0"/>
              <a:t>legend</a:t>
            </a:r>
            <a:r>
              <a:rPr lang="en-US" dirty="0" smtClean="0"/>
              <a:t> is used to distinguish data points in a pie chart or data series in a multiple series chart</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51</a:t>
            </a:fld>
            <a:endParaRPr lang="en-US" dirty="0"/>
          </a:p>
        </p:txBody>
      </p:sp>
    </p:spTree>
    <p:extLst>
      <p:ext uri="{BB962C8B-B14F-4D97-AF65-F5344CB8AC3E}">
        <p14:creationId xmlns:p14="http://schemas.microsoft.com/office/powerpoint/2010/main" val="1988871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Data Labels</a:t>
            </a:r>
            <a:endParaRPr lang="en-US" dirty="0"/>
          </a:p>
        </p:txBody>
      </p:sp>
      <p:sp>
        <p:nvSpPr>
          <p:cNvPr id="9" name="Content Placeholder 8"/>
          <p:cNvSpPr>
            <a:spLocks noGrp="1"/>
          </p:cNvSpPr>
          <p:nvPr>
            <p:ph idx="1"/>
          </p:nvPr>
        </p:nvSpPr>
        <p:spPr/>
        <p:txBody>
          <a:bodyPr/>
          <a:lstStyle/>
          <a:p>
            <a:r>
              <a:rPr lang="en-US" dirty="0" smtClean="0"/>
              <a:t>A </a:t>
            </a:r>
            <a:r>
              <a:rPr lang="en-US" b="1" dirty="0" smtClean="0"/>
              <a:t>data label </a:t>
            </a:r>
            <a:r>
              <a:rPr lang="en-US" dirty="0" smtClean="0"/>
              <a:t>is the value or name of a data point</a:t>
            </a:r>
          </a:p>
          <a:p>
            <a:endParaRPr lang="en-US" dirty="0" smtClean="0"/>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52</a:t>
            </a:fld>
            <a:endParaRPr lang="en-US" dirty="0"/>
          </a:p>
        </p:txBody>
      </p:sp>
      <p:pic>
        <p:nvPicPr>
          <p:cNvPr id="7" name=" 0"/>
          <p:cNvPicPr>
            <a:picLocks noChangeAspect="1" noChangeArrowheads="1"/>
          </p:cNvPicPr>
          <p:nvPr/>
        </p:nvPicPr>
        <p:blipFill>
          <a:blip r:embed="rId3" cstate="print"/>
          <a:srcRect/>
          <a:stretch>
            <a:fillRect/>
          </a:stretch>
        </p:blipFill>
        <p:spPr bwMode="auto">
          <a:xfrm>
            <a:off x="914400" y="2743200"/>
            <a:ext cx="4419600" cy="3276600"/>
          </a:xfrm>
          <a:prstGeom prst="rect">
            <a:avLst/>
          </a:prstGeom>
          <a:noFill/>
          <a:ln w="9525">
            <a:noFill/>
            <a:miter lim="800000"/>
            <a:headEnd/>
            <a:tailEnd/>
          </a:ln>
        </p:spPr>
      </p:pic>
    </p:spTree>
    <p:extLst>
      <p:ext uri="{BB962C8B-B14F-4D97-AF65-F5344CB8AC3E}">
        <p14:creationId xmlns:p14="http://schemas.microsoft.com/office/powerpoint/2010/main" val="76107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Axes and Gridlines</a:t>
            </a:r>
            <a:endParaRPr lang="en-US" dirty="0"/>
          </a:p>
        </p:txBody>
      </p:sp>
      <p:sp>
        <p:nvSpPr>
          <p:cNvPr id="9" name="Content Placeholder 8"/>
          <p:cNvSpPr>
            <a:spLocks noGrp="1"/>
          </p:cNvSpPr>
          <p:nvPr>
            <p:ph idx="1"/>
          </p:nvPr>
        </p:nvSpPr>
        <p:spPr/>
        <p:txBody>
          <a:bodyPr/>
          <a:lstStyle/>
          <a:p>
            <a:r>
              <a:rPr lang="en-US" dirty="0" smtClean="0"/>
              <a:t>Excel computes starting, ending, and incremental values for display on the value axis</a:t>
            </a:r>
          </a:p>
          <a:p>
            <a:r>
              <a:rPr lang="en-US" dirty="0" smtClean="0"/>
              <a:t>A </a:t>
            </a:r>
            <a:r>
              <a:rPr lang="en-US" b="1" dirty="0" smtClean="0"/>
              <a:t>gridline</a:t>
            </a:r>
            <a:r>
              <a:rPr lang="en-US" dirty="0" smtClean="0"/>
              <a:t> is a horizontal or vertical line through the plot area</a:t>
            </a:r>
          </a:p>
          <a:p>
            <a:endParaRPr lang="en-US" dirty="0" smtClean="0"/>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53</a:t>
            </a:fld>
            <a:endParaRPr lang="en-US" dirty="0"/>
          </a:p>
        </p:txBody>
      </p:sp>
      <p:pic>
        <p:nvPicPr>
          <p:cNvPr id="7" name="Picture 2" descr="EE0344"/>
          <p:cNvPicPr>
            <a:picLocks noChangeAspect="1" noChangeArrowheads="1"/>
          </p:cNvPicPr>
          <p:nvPr/>
        </p:nvPicPr>
        <p:blipFill>
          <a:blip r:embed="rId3" cstate="print"/>
          <a:srcRect/>
          <a:stretch>
            <a:fillRect/>
          </a:stretch>
        </p:blipFill>
        <p:spPr bwMode="auto">
          <a:xfrm>
            <a:off x="609600" y="3886200"/>
            <a:ext cx="8229600" cy="2133600"/>
          </a:xfrm>
          <a:prstGeom prst="rect">
            <a:avLst/>
          </a:prstGeom>
          <a:noFill/>
          <a:ln w="9525">
            <a:noFill/>
            <a:miter lim="800000"/>
            <a:headEnd/>
            <a:tailEnd/>
          </a:ln>
        </p:spPr>
      </p:pic>
    </p:spTree>
    <p:extLst>
      <p:ext uri="{BB962C8B-B14F-4D97-AF65-F5344CB8AC3E}">
        <p14:creationId xmlns:p14="http://schemas.microsoft.com/office/powerpoint/2010/main" val="93646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Entering Formulas</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Cell D4 contains formula =B4*C4</a:t>
            </a:r>
          </a:p>
          <a:p>
            <a:r>
              <a:rPr lang="en-US" dirty="0" smtClean="0"/>
              <a:t>Cell C8 contains formula =C4+C5+C6+C7</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6</a:t>
            </a:fld>
            <a:endParaRPr lang="en-US" dirty="0"/>
          </a:p>
        </p:txBody>
      </p:sp>
      <p:pic>
        <p:nvPicPr>
          <p:cNvPr id="6" name="Picture 3"/>
          <p:cNvPicPr>
            <a:picLocks noChangeAspect="1" noChangeArrowheads="1"/>
          </p:cNvPicPr>
          <p:nvPr/>
        </p:nvPicPr>
        <p:blipFill>
          <a:blip r:embed="rId3" cstate="print"/>
          <a:srcRect/>
          <a:stretch>
            <a:fillRect/>
          </a:stretch>
        </p:blipFill>
        <p:spPr bwMode="auto">
          <a:xfrm>
            <a:off x="762000" y="2590800"/>
            <a:ext cx="7543800" cy="3124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Cell References in Formulas</a:t>
            </a:r>
            <a:endParaRPr lang="en-US" dirty="0"/>
          </a:p>
        </p:txBody>
      </p:sp>
      <p:sp>
        <p:nvSpPr>
          <p:cNvPr id="9" name="Content Placeholder 8"/>
          <p:cNvSpPr>
            <a:spLocks noGrp="1"/>
          </p:cNvSpPr>
          <p:nvPr>
            <p:ph idx="1"/>
          </p:nvPr>
        </p:nvSpPr>
        <p:spPr/>
        <p:txBody>
          <a:bodyPr>
            <a:normAutofit/>
          </a:bodyPr>
          <a:lstStyle/>
          <a:p>
            <a:r>
              <a:rPr lang="en-US" dirty="0" smtClean="0"/>
              <a:t>It is best to use cell addresses in formulas versus actual data</a:t>
            </a:r>
          </a:p>
          <a:p>
            <a:pPr lvl="1"/>
            <a:r>
              <a:rPr lang="en-US" dirty="0" smtClean="0"/>
              <a:t>If cell A1 contains value 5 and you need to add B1 to this value, use =A1+B1 versus =5+B1</a:t>
            </a:r>
          </a:p>
          <a:p>
            <a:r>
              <a:rPr lang="en-US" dirty="0" smtClean="0"/>
              <a:t>If the data changes, Excel will recalculate the result</a:t>
            </a:r>
          </a:p>
          <a:p>
            <a:pPr lvl="1">
              <a:buNone/>
            </a:pPr>
            <a:r>
              <a:rPr lang="en-US" dirty="0" smtClean="0"/>
              <a:t> </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Displaying Cell Formulas</a:t>
            </a:r>
            <a:endParaRPr lang="en-US" dirty="0"/>
          </a:p>
        </p:txBody>
      </p:sp>
      <p:sp>
        <p:nvSpPr>
          <p:cNvPr id="9" name="Content Placeholder 8"/>
          <p:cNvSpPr>
            <a:spLocks noGrp="1"/>
          </p:cNvSpPr>
          <p:nvPr>
            <p:ph idx="1"/>
          </p:nvPr>
        </p:nvSpPr>
        <p:spPr/>
        <p:txBody>
          <a:bodyPr>
            <a:normAutofit lnSpcReduction="10000"/>
          </a:bodyPr>
          <a:lstStyle/>
          <a:p>
            <a:r>
              <a:rPr lang="en-US" dirty="0" smtClean="0"/>
              <a:t>The result of a formula appears in a cell and the formula itself appears in the Formula bar</a:t>
            </a:r>
          </a:p>
          <a:p>
            <a:r>
              <a:rPr lang="en-US" dirty="0" smtClean="0"/>
              <a:t>Press the </a:t>
            </a:r>
            <a:r>
              <a:rPr lang="en-US" b="1" dirty="0" smtClean="0"/>
              <a:t>Ctrl+`</a:t>
            </a:r>
            <a:r>
              <a:rPr lang="en-US" dirty="0" smtClean="0"/>
              <a:t> key combination to display formulas in the worksheet</a:t>
            </a:r>
          </a:p>
          <a:p>
            <a:r>
              <a:rPr lang="en-US" dirty="0" smtClean="0"/>
              <a:t>This key combination acts as a toggle so can be used again to turn off the effect</a:t>
            </a:r>
          </a:p>
          <a:p>
            <a:endParaRPr lang="en-US" dirty="0" smtClean="0"/>
          </a:p>
          <a:p>
            <a:pPr lvl="1"/>
            <a:endParaRPr lang="en-US" dirty="0" smtClean="0"/>
          </a:p>
          <a:p>
            <a:pPr lvl="1">
              <a:buNone/>
            </a:pPr>
            <a:r>
              <a:rPr lang="en-US" dirty="0" smtClean="0"/>
              <a:t> </a:t>
            </a:r>
          </a:p>
          <a:p>
            <a:pPr lvl="1">
              <a:buNone/>
            </a:pPr>
            <a:endParaRPr lang="en-US" dirty="0" smtClean="0"/>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Displaying Cell Formulas</a:t>
            </a:r>
            <a:endParaRPr lang="en-US" dirty="0"/>
          </a:p>
        </p:txBody>
      </p:sp>
      <p:sp>
        <p:nvSpPr>
          <p:cNvPr id="9" name="Content Placeholder 8"/>
          <p:cNvSpPr>
            <a:spLocks noGrp="1"/>
          </p:cNvSpPr>
          <p:nvPr>
            <p:ph idx="1"/>
          </p:nvPr>
        </p:nvSpPr>
        <p:spPr/>
        <p:txBody>
          <a:bodyPr>
            <a:normAutofit/>
          </a:bodyPr>
          <a:lstStyle/>
          <a:p>
            <a:pPr>
              <a:buNone/>
            </a:pPr>
            <a:endParaRPr lang="en-US" dirty="0" smtClean="0"/>
          </a:p>
          <a:p>
            <a:endParaRPr lang="en-US" dirty="0" smtClean="0"/>
          </a:p>
          <a:p>
            <a:pPr lvl="1"/>
            <a:endParaRPr lang="en-US" dirty="0" smtClean="0"/>
          </a:p>
          <a:p>
            <a:pPr lvl="1">
              <a:buNone/>
            </a:pPr>
            <a:r>
              <a:rPr lang="en-US" dirty="0" smtClean="0"/>
              <a:t> </a:t>
            </a:r>
          </a:p>
          <a:p>
            <a:pPr lvl="1">
              <a:buNone/>
            </a:pPr>
            <a:endParaRPr lang="en-US" dirty="0" smtClean="0"/>
          </a:p>
          <a:p>
            <a:pPr lvl="1">
              <a:buNone/>
            </a:pPr>
            <a:endParaRPr lang="en-US"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pic>
        <p:nvPicPr>
          <p:cNvPr id="6" name=" 0"/>
          <p:cNvPicPr/>
          <p:nvPr/>
        </p:nvPicPr>
        <p:blipFill>
          <a:blip r:embed="rId3" cstate="email"/>
          <a:stretch>
            <a:fillRect/>
          </a:stretch>
        </p:blipFill>
        <p:spPr>
          <a:xfrm>
            <a:off x="1066800" y="1447800"/>
            <a:ext cx="6858000" cy="4457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1035</TotalTime>
  <Words>5608</Words>
  <Application>Microsoft Office PowerPoint</Application>
  <PresentationFormat>On-screen Show (4:3)</PresentationFormat>
  <Paragraphs>616</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Unicode MS</vt:lpstr>
      <vt:lpstr>Calibri</vt:lpstr>
      <vt:lpstr>Garamond</vt:lpstr>
      <vt:lpstr>Times New Roman</vt:lpstr>
      <vt:lpstr>Office Theme</vt:lpstr>
      <vt:lpstr>PowerPoint Presentation</vt:lpstr>
      <vt:lpstr>Introduction to Spreadsheets</vt:lpstr>
      <vt:lpstr>Exploring the Excel Window</vt:lpstr>
      <vt:lpstr>Entering and Editing Cell Data</vt:lpstr>
      <vt:lpstr>Entering Formulas</vt:lpstr>
      <vt:lpstr>Entering Formulas</vt:lpstr>
      <vt:lpstr>Cell References in Formulas</vt:lpstr>
      <vt:lpstr>Displaying Cell Formulas</vt:lpstr>
      <vt:lpstr>Displaying Cell Formulas</vt:lpstr>
      <vt:lpstr>Selecting a Cell Range</vt:lpstr>
      <vt:lpstr>Moving/Copying a Range</vt:lpstr>
      <vt:lpstr>Formatting</vt:lpstr>
      <vt:lpstr>Numeric Formats</vt:lpstr>
      <vt:lpstr>Numeric Formats (continued)</vt:lpstr>
      <vt:lpstr>Numeric Formats (continued)</vt:lpstr>
      <vt:lpstr>Cell References</vt:lpstr>
      <vt:lpstr>Relative Cell References</vt:lpstr>
      <vt:lpstr>Absolute Cell References</vt:lpstr>
      <vt:lpstr>Mixed Cell References</vt:lpstr>
      <vt:lpstr>Avoiding Circular References</vt:lpstr>
      <vt:lpstr>Function Basics</vt:lpstr>
      <vt:lpstr>Function Basics (continued)</vt:lpstr>
      <vt:lpstr>Function Terminology</vt:lpstr>
      <vt:lpstr>Inserting a Function</vt:lpstr>
      <vt:lpstr>Inserting a Function</vt:lpstr>
      <vt:lpstr>Insert Function Dialog Box</vt:lpstr>
      <vt:lpstr>Function Arguments Dialog Box</vt:lpstr>
      <vt:lpstr>Totaling Values with SUM</vt:lpstr>
      <vt:lpstr>Basic Statistical Functions</vt:lpstr>
      <vt:lpstr>Date Functions</vt:lpstr>
      <vt:lpstr>Making Decisions with the IF Function</vt:lpstr>
      <vt:lpstr>Using the IF Function</vt:lpstr>
      <vt:lpstr>Using Lookup Functions</vt:lpstr>
      <vt:lpstr>Creating a Lookup Table</vt:lpstr>
      <vt:lpstr>VLOOKUP Function</vt:lpstr>
      <vt:lpstr>Using the VLOOKUP Function</vt:lpstr>
      <vt:lpstr>HLOOKUP Function</vt:lpstr>
      <vt:lpstr>Chart Basics</vt:lpstr>
      <vt:lpstr>Chart Basics</vt:lpstr>
      <vt:lpstr>Column Charts</vt:lpstr>
      <vt:lpstr>Bar Chart</vt:lpstr>
      <vt:lpstr>Line Chart</vt:lpstr>
      <vt:lpstr>Pie Chart</vt:lpstr>
      <vt:lpstr>Creating a Chart</vt:lpstr>
      <vt:lpstr>Changing the Chart Type</vt:lpstr>
      <vt:lpstr>Changing the Data Source</vt:lpstr>
      <vt:lpstr>Moving a Chart</vt:lpstr>
      <vt:lpstr>Chart Layout</vt:lpstr>
      <vt:lpstr>Selecting and Formatting Chart Elements</vt:lpstr>
      <vt:lpstr>Customizing Chart Labels</vt:lpstr>
      <vt:lpstr>Chart Titles and Legend</vt:lpstr>
      <vt:lpstr>Data Labels</vt:lpstr>
      <vt:lpstr>Axes and Gridlines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Philip Dumaresq</cp:lastModifiedBy>
  <cp:revision>96</cp:revision>
  <dcterms:created xsi:type="dcterms:W3CDTF">2009-09-02T17:31:05Z</dcterms:created>
  <dcterms:modified xsi:type="dcterms:W3CDTF">2016-04-10T14:05:59Z</dcterms:modified>
</cp:coreProperties>
</file>