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3" r:id="rId1"/>
  </p:sldMasterIdLst>
  <p:notesMasterIdLst>
    <p:notesMasterId r:id="rId40"/>
  </p:notesMasterIdLst>
  <p:sldIdLst>
    <p:sldId id="285" r:id="rId2"/>
    <p:sldId id="347" r:id="rId3"/>
    <p:sldId id="367" r:id="rId4"/>
    <p:sldId id="368" r:id="rId5"/>
    <p:sldId id="288" r:id="rId6"/>
    <p:sldId id="342" r:id="rId7"/>
    <p:sldId id="290" r:id="rId8"/>
    <p:sldId id="343" r:id="rId9"/>
    <p:sldId id="296" r:id="rId10"/>
    <p:sldId id="297" r:id="rId11"/>
    <p:sldId id="344" r:id="rId12"/>
    <p:sldId id="345" r:id="rId13"/>
    <p:sldId id="349" r:id="rId14"/>
    <p:sldId id="286" r:id="rId15"/>
    <p:sldId id="346" r:id="rId16"/>
    <p:sldId id="298" r:id="rId17"/>
    <p:sldId id="299" r:id="rId18"/>
    <p:sldId id="300" r:id="rId19"/>
    <p:sldId id="348" r:id="rId20"/>
    <p:sldId id="366" r:id="rId21"/>
    <p:sldId id="303" r:id="rId22"/>
    <p:sldId id="304" r:id="rId23"/>
    <p:sldId id="306" r:id="rId24"/>
    <p:sldId id="315" r:id="rId25"/>
    <p:sldId id="316" r:id="rId26"/>
    <p:sldId id="351" r:id="rId27"/>
    <p:sldId id="318" r:id="rId28"/>
    <p:sldId id="319" r:id="rId29"/>
    <p:sldId id="320" r:id="rId30"/>
    <p:sldId id="352" r:id="rId31"/>
    <p:sldId id="353" r:id="rId32"/>
    <p:sldId id="354" r:id="rId33"/>
    <p:sldId id="355" r:id="rId34"/>
    <p:sldId id="356" r:id="rId35"/>
    <p:sldId id="357" r:id="rId36"/>
    <p:sldId id="359" r:id="rId37"/>
    <p:sldId id="360" r:id="rId38"/>
    <p:sldId id="365" r:id="rId39"/>
  </p:sldIdLst>
  <p:sldSz cx="9144000" cy="6858000" type="screen4x3"/>
  <p:notesSz cx="6858000" cy="919956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9" autoAdjust="0"/>
    <p:restoredTop sz="81743" autoAdjust="0"/>
  </p:normalViewPr>
  <p:slideViewPr>
    <p:cSldViewPr>
      <p:cViewPr varScale="1">
        <p:scale>
          <a:sx n="56" d="100"/>
          <a:sy n="56" d="100"/>
        </p:scale>
        <p:origin x="158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686" y="-90"/>
      </p:cViewPr>
      <p:guideLst>
        <p:guide orient="horz" pos="289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2971081" cy="459353"/>
          </a:xfrm>
          <a:prstGeom prst="rect">
            <a:avLst/>
          </a:prstGeom>
        </p:spPr>
        <p:txBody>
          <a:bodyPr vert="horz" lIns="91713" tIns="45856" rIns="91713" bIns="45856" rtlCol="0"/>
          <a:lstStyle>
            <a:lvl1pPr algn="l">
              <a:defRPr sz="1200"/>
            </a:lvl1pPr>
          </a:lstStyle>
          <a:p>
            <a:pPr>
              <a:defRPr/>
            </a:pPr>
            <a:endParaRPr lang="en-CA"/>
          </a:p>
        </p:txBody>
      </p:sp>
      <p:sp>
        <p:nvSpPr>
          <p:cNvPr id="3" name="Date Placeholder 2"/>
          <p:cNvSpPr>
            <a:spLocks noGrp="1"/>
          </p:cNvSpPr>
          <p:nvPr>
            <p:ph type="dt" idx="1"/>
          </p:nvPr>
        </p:nvSpPr>
        <p:spPr>
          <a:xfrm>
            <a:off x="3885379" y="2"/>
            <a:ext cx="2971081" cy="459353"/>
          </a:xfrm>
          <a:prstGeom prst="rect">
            <a:avLst/>
          </a:prstGeom>
        </p:spPr>
        <p:txBody>
          <a:bodyPr vert="horz" lIns="91713" tIns="45856" rIns="91713" bIns="45856" rtlCol="0"/>
          <a:lstStyle>
            <a:lvl1pPr algn="r">
              <a:defRPr sz="1200"/>
            </a:lvl1pPr>
          </a:lstStyle>
          <a:p>
            <a:pPr>
              <a:defRPr/>
            </a:pPr>
            <a:fld id="{F2B5218A-82F4-4777-883A-6805660EEE83}" type="datetimeFigureOut">
              <a:rPr lang="en-US"/>
              <a:pPr>
                <a:defRPr/>
              </a:pPr>
              <a:t>4/10/2016</a:t>
            </a:fld>
            <a:endParaRPr lang="en-CA"/>
          </a:p>
        </p:txBody>
      </p:sp>
      <p:sp>
        <p:nvSpPr>
          <p:cNvPr id="4" name="Slide Image Placeholder 3"/>
          <p:cNvSpPr>
            <a:spLocks noGrp="1" noRot="1" noChangeAspect="1"/>
          </p:cNvSpPr>
          <p:nvPr>
            <p:ph type="sldImg" idx="2"/>
          </p:nvPr>
        </p:nvSpPr>
        <p:spPr>
          <a:xfrm>
            <a:off x="1696509" y="690563"/>
            <a:ext cx="3485091" cy="2613818"/>
          </a:xfrm>
          <a:prstGeom prst="rect">
            <a:avLst/>
          </a:prstGeom>
          <a:noFill/>
          <a:ln w="12700">
            <a:solidFill>
              <a:prstClr val="black"/>
            </a:solidFill>
          </a:ln>
        </p:spPr>
        <p:txBody>
          <a:bodyPr vert="horz" lIns="91713" tIns="45856" rIns="91713" bIns="45856" rtlCol="0" anchor="ctr"/>
          <a:lstStyle/>
          <a:p>
            <a:pPr lvl="0"/>
            <a:endParaRPr lang="en-CA" noProof="0"/>
          </a:p>
        </p:txBody>
      </p:sp>
      <p:sp>
        <p:nvSpPr>
          <p:cNvPr id="5" name="Notes Placeholder 4"/>
          <p:cNvSpPr>
            <a:spLocks noGrp="1"/>
          </p:cNvSpPr>
          <p:nvPr>
            <p:ph type="body" sz="quarter" idx="3"/>
          </p:nvPr>
        </p:nvSpPr>
        <p:spPr>
          <a:xfrm>
            <a:off x="686110" y="3456782"/>
            <a:ext cx="5485783" cy="5052190"/>
          </a:xfrm>
          <a:prstGeom prst="rect">
            <a:avLst/>
          </a:prstGeom>
        </p:spPr>
        <p:txBody>
          <a:bodyPr vert="horz" lIns="91713" tIns="45856" rIns="91713" bIns="45856"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a:p>
        </p:txBody>
      </p:sp>
      <p:sp>
        <p:nvSpPr>
          <p:cNvPr id="6" name="Footer Placeholder 5"/>
          <p:cNvSpPr>
            <a:spLocks noGrp="1"/>
          </p:cNvSpPr>
          <p:nvPr>
            <p:ph type="ftr" sz="quarter" idx="4"/>
          </p:nvPr>
        </p:nvSpPr>
        <p:spPr>
          <a:xfrm>
            <a:off x="1" y="8738648"/>
            <a:ext cx="2971081" cy="459353"/>
          </a:xfrm>
          <a:prstGeom prst="rect">
            <a:avLst/>
          </a:prstGeom>
        </p:spPr>
        <p:txBody>
          <a:bodyPr vert="horz" lIns="91713" tIns="45856" rIns="91713" bIns="45856" rtlCol="0" anchor="b"/>
          <a:lstStyle>
            <a:lvl1pPr algn="l">
              <a:defRPr sz="1200"/>
            </a:lvl1pPr>
          </a:lstStyle>
          <a:p>
            <a:pPr>
              <a:defRPr/>
            </a:pPr>
            <a:endParaRPr lang="en-CA"/>
          </a:p>
        </p:txBody>
      </p:sp>
      <p:sp>
        <p:nvSpPr>
          <p:cNvPr id="7" name="Slide Number Placeholder 6"/>
          <p:cNvSpPr>
            <a:spLocks noGrp="1"/>
          </p:cNvSpPr>
          <p:nvPr>
            <p:ph type="sldNum" sz="quarter" idx="5"/>
          </p:nvPr>
        </p:nvSpPr>
        <p:spPr>
          <a:xfrm>
            <a:off x="3885379" y="8738648"/>
            <a:ext cx="2971081" cy="459353"/>
          </a:xfrm>
          <a:prstGeom prst="rect">
            <a:avLst/>
          </a:prstGeom>
        </p:spPr>
        <p:txBody>
          <a:bodyPr vert="horz" lIns="91713" tIns="45856" rIns="91713" bIns="45856" rtlCol="0" anchor="b"/>
          <a:lstStyle>
            <a:lvl1pPr algn="r">
              <a:defRPr sz="1200"/>
            </a:lvl1pPr>
          </a:lstStyle>
          <a:p>
            <a:pPr>
              <a:defRPr/>
            </a:pPr>
            <a:fld id="{600DABC2-260F-4302-910E-567AAD0AA812}" type="slidenum">
              <a:rPr lang="en-CA"/>
              <a:pPr>
                <a:defRPr/>
              </a:pPr>
              <a:t>‹#›</a:t>
            </a:fld>
            <a:endParaRPr lang="en-CA"/>
          </a:p>
        </p:txBody>
      </p:sp>
    </p:spTree>
    <p:extLst>
      <p:ext uri="{BB962C8B-B14F-4D97-AF65-F5344CB8AC3E}">
        <p14:creationId xmlns:p14="http://schemas.microsoft.com/office/powerpoint/2010/main" val="10298695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xfrm>
            <a:off x="1697038" y="690563"/>
            <a:ext cx="3484562" cy="2613025"/>
          </a:xfrm>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CA" dirty="0" smtClean="0"/>
              <a:t>Pfeiffer</a:t>
            </a:r>
            <a:r>
              <a:rPr lang="en-CA" baseline="0" dirty="0" smtClean="0"/>
              <a:t> book</a:t>
            </a:r>
            <a:r>
              <a:rPr lang="en-CA" baseline="0" smtClean="0"/>
              <a:t>, Chapter 3-5</a:t>
            </a:r>
            <a:endParaRPr lang="en-CA" dirty="0" smtClean="0"/>
          </a:p>
        </p:txBody>
      </p:sp>
      <p:sp>
        <p:nvSpPr>
          <p:cNvPr id="153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3293F43-96DA-4BC8-B069-9D7F4ED59C6E}" type="slidenum">
              <a:rPr lang="en-CA" smtClean="0"/>
              <a:pPr/>
              <a:t>1</a:t>
            </a:fld>
            <a:endParaRPr lang="en-CA"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xfrm>
            <a:off x="1697038" y="690563"/>
            <a:ext cx="3484562" cy="2613025"/>
          </a:xfrm>
          <a:noFill/>
          <a:ln>
            <a:solidFill>
              <a:srgbClr val="000000"/>
            </a:solidFill>
            <a:miter lim="800000"/>
            <a:headEnd/>
            <a:tailEnd/>
          </a:ln>
        </p:spPr>
      </p:sp>
      <p:sp>
        <p:nvSpPr>
          <p:cNvPr id="409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CA" smtClean="0"/>
          </a:p>
        </p:txBody>
      </p:sp>
      <p:sp>
        <p:nvSpPr>
          <p:cNvPr id="430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1C1E71B-C61D-4D72-AA39-54DEE4AA7A5C}" type="slidenum">
              <a:rPr lang="en-CA"/>
              <a:pPr fontAlgn="base">
                <a:spcBef>
                  <a:spcPct val="0"/>
                </a:spcBef>
                <a:spcAft>
                  <a:spcPct val="0"/>
                </a:spcAft>
                <a:defRPr/>
              </a:pPr>
              <a:t>17</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xfrm>
            <a:off x="1697038" y="690563"/>
            <a:ext cx="3484562" cy="2613025"/>
          </a:xfrm>
          <a:noFill/>
          <a:ln>
            <a:solidFill>
              <a:srgbClr val="000000"/>
            </a:solidFill>
            <a:miter lim="800000"/>
            <a:headEnd/>
            <a:tailEnd/>
          </a:ln>
        </p:spPr>
      </p:sp>
      <p:sp>
        <p:nvSpPr>
          <p:cNvPr id="430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50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E3B4E4-07EE-462E-B86A-7B0051165324}" type="slidenum">
              <a:rPr lang="en-CA"/>
              <a:pPr fontAlgn="base">
                <a:spcBef>
                  <a:spcPct val="0"/>
                </a:spcBef>
                <a:spcAft>
                  <a:spcPct val="0"/>
                </a:spcAft>
                <a:defRPr/>
              </a:pPr>
              <a:t>18</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xfrm>
            <a:off x="1697038" y="690563"/>
            <a:ext cx="3484562" cy="2613025"/>
          </a:xfrm>
          <a:noFill/>
          <a:ln>
            <a:solidFill>
              <a:srgbClr val="000000"/>
            </a:solidFill>
            <a:miter lim="800000"/>
            <a:headEnd/>
            <a:tailEnd/>
          </a:ln>
        </p:spPr>
      </p:sp>
      <p:sp>
        <p:nvSpPr>
          <p:cNvPr id="430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50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E3B4E4-07EE-462E-B86A-7B0051165324}" type="slidenum">
              <a:rPr lang="en-CA"/>
              <a:pPr fontAlgn="base">
                <a:spcBef>
                  <a:spcPct val="0"/>
                </a:spcBef>
                <a:spcAft>
                  <a:spcPct val="0"/>
                </a:spcAft>
                <a:defRPr/>
              </a:pPr>
              <a:t>19</a:t>
            </a:fld>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xfrm>
            <a:off x="1697038" y="690563"/>
            <a:ext cx="3484562" cy="2613025"/>
          </a:xfrm>
          <a:noFill/>
          <a:ln>
            <a:solidFill>
              <a:srgbClr val="000000"/>
            </a:solidFill>
            <a:miter lim="800000"/>
            <a:headEnd/>
            <a:tailEnd/>
          </a:ln>
        </p:spPr>
      </p:sp>
      <p:sp>
        <p:nvSpPr>
          <p:cNvPr id="491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12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B68020F-F565-4ED9-BE72-30DCE356251F}" type="slidenum">
              <a:rPr lang="en-CA"/>
              <a:pPr fontAlgn="base">
                <a:spcBef>
                  <a:spcPct val="0"/>
                </a:spcBef>
                <a:spcAft>
                  <a:spcPct val="0"/>
                </a:spcAft>
                <a:defRPr/>
              </a:pPr>
              <a:t>21</a:t>
            </a:fld>
            <a:endParaRPr lang="en-C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xfrm>
            <a:off x="1697038" y="690563"/>
            <a:ext cx="3484562" cy="2613025"/>
          </a:xfrm>
          <a:noFill/>
          <a:ln>
            <a:solidFill>
              <a:srgbClr val="000000"/>
            </a:solidFill>
            <a:miter lim="800000"/>
            <a:headEnd/>
            <a:tailEnd/>
          </a:ln>
        </p:spPr>
      </p:sp>
      <p:sp>
        <p:nvSpPr>
          <p:cNvPr id="512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32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BC309FA-303E-419E-9B22-8EC29CE57118}" type="slidenum">
              <a:rPr lang="en-CA"/>
              <a:pPr fontAlgn="base">
                <a:spcBef>
                  <a:spcPct val="0"/>
                </a:spcBef>
                <a:spcAft>
                  <a:spcPct val="0"/>
                </a:spcAft>
                <a:defRPr/>
              </a:pPr>
              <a:t>22</a:t>
            </a:fld>
            <a:endParaRPr lang="en-C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xfrm>
            <a:off x="1697038" y="690563"/>
            <a:ext cx="3484562" cy="2613025"/>
          </a:xfrm>
          <a:noFill/>
          <a:ln>
            <a:solidFill>
              <a:srgbClr val="000000"/>
            </a:solidFill>
            <a:miter lim="800000"/>
            <a:headEnd/>
            <a:tailEnd/>
          </a:ln>
        </p:spPr>
      </p:sp>
      <p:sp>
        <p:nvSpPr>
          <p:cNvPr id="552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73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6D5B490-E54B-4B7C-87DA-5CC96280ADD0}" type="slidenum">
              <a:rPr lang="en-CA"/>
              <a:pPr fontAlgn="base">
                <a:spcBef>
                  <a:spcPct val="0"/>
                </a:spcBef>
                <a:spcAft>
                  <a:spcPct val="0"/>
                </a:spcAft>
                <a:defRPr/>
              </a:pPr>
              <a:t>23</a:t>
            </a:fld>
            <a:endParaRPr lang="en-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xfrm>
            <a:off x="1697038" y="690563"/>
            <a:ext cx="3484562" cy="2613025"/>
          </a:xfrm>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57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A3D2E7-10C3-451B-AC73-7BDE4D6A4509}" type="slidenum">
              <a:rPr lang="en-CA"/>
              <a:pPr fontAlgn="base">
                <a:spcBef>
                  <a:spcPct val="0"/>
                </a:spcBef>
                <a:spcAft>
                  <a:spcPct val="0"/>
                </a:spcAft>
                <a:defRPr/>
              </a:pPr>
              <a:t>24</a:t>
            </a:fld>
            <a:endParaRPr lang="en-C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xfrm>
            <a:off x="1697038" y="690563"/>
            <a:ext cx="3484562" cy="2613025"/>
          </a:xfrm>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78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7F9ACA8-BCFE-4F68-9B06-07BE88A22EB5}" type="slidenum">
              <a:rPr lang="en-CA"/>
              <a:pPr fontAlgn="base">
                <a:spcBef>
                  <a:spcPct val="0"/>
                </a:spcBef>
                <a:spcAft>
                  <a:spcPct val="0"/>
                </a:spcAft>
                <a:defRPr/>
              </a:pPr>
              <a:t>25</a:t>
            </a:fld>
            <a:endParaRPr lang="en-CA"/>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noTextEdit="1"/>
          </p:cNvSpPr>
          <p:nvPr>
            <p:ph type="sldImg"/>
          </p:nvPr>
        </p:nvSpPr>
        <p:spPr>
          <a:xfrm>
            <a:off x="1697038" y="690563"/>
            <a:ext cx="3484562" cy="2613025"/>
          </a:xfrm>
          <a:ln/>
        </p:spPr>
      </p:sp>
      <p:sp>
        <p:nvSpPr>
          <p:cNvPr id="593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lbertus (W1)"/>
              </a:rPr>
              <a:t>Explain to your students that the logic that correlates the tables is implemented through the primary and foreign keys.</a:t>
            </a:r>
          </a:p>
          <a:p>
            <a:pPr eaLnBrk="1" hangingPunct="1"/>
            <a:r>
              <a:rPr lang="en-US" smtClean="0">
                <a:latin typeface="Albertus (W1)"/>
              </a:rPr>
              <a:t>For example Manitoba Shipping in the DISTRIBUTOR table has a primary key called </a:t>
            </a:r>
            <a:r>
              <a:rPr lang="en-US" i="1" smtClean="0">
                <a:latin typeface="Albertus (W1)"/>
              </a:rPr>
              <a:t>Distributor ID</a:t>
            </a:r>
            <a:r>
              <a:rPr lang="en-US" smtClean="0">
                <a:latin typeface="Albertus (W1)"/>
              </a:rPr>
              <a:t> – MB8001.</a:t>
            </a:r>
          </a:p>
          <a:p>
            <a:pPr eaLnBrk="1" hangingPunct="1"/>
            <a:r>
              <a:rPr lang="en-US" smtClean="0">
                <a:latin typeface="Albertus (W1)"/>
              </a:rPr>
              <a:t>Notice that in the Order Table, Manitoba Shipping(</a:t>
            </a:r>
            <a:r>
              <a:rPr lang="en-US" i="1" smtClean="0">
                <a:latin typeface="Albertus (W1)"/>
              </a:rPr>
              <a:t>Distributor ID</a:t>
            </a:r>
            <a:r>
              <a:rPr lang="en-US" smtClean="0">
                <a:latin typeface="Albertus (W1)"/>
              </a:rPr>
              <a:t> </a:t>
            </a:r>
            <a:r>
              <a:rPr lang="en-US" i="1" smtClean="0">
                <a:latin typeface="Albertus (W1)"/>
              </a:rPr>
              <a:t>MB8001</a:t>
            </a:r>
            <a:r>
              <a:rPr lang="en-US" smtClean="0">
                <a:latin typeface="Albertus (W1)"/>
              </a:rPr>
              <a:t>) is responsible for delivering orders 34561 and 345652.</a:t>
            </a:r>
          </a:p>
          <a:p>
            <a:pPr eaLnBrk="1" hangingPunct="1"/>
            <a:r>
              <a:rPr lang="en-US" smtClean="0">
                <a:latin typeface="Albertus (W1)"/>
              </a:rPr>
              <a:t>Therefore,</a:t>
            </a:r>
            <a:r>
              <a:rPr lang="en-US" i="1" smtClean="0">
                <a:latin typeface="Albertus (W1)"/>
              </a:rPr>
              <a:t> Distributor ID</a:t>
            </a:r>
            <a:r>
              <a:rPr lang="en-US" smtClean="0">
                <a:latin typeface="Albertus (W1)"/>
              </a:rPr>
              <a:t> in the </a:t>
            </a:r>
            <a:r>
              <a:rPr lang="en-US" i="1" smtClean="0">
                <a:latin typeface="Albertus (W1)"/>
              </a:rPr>
              <a:t>ORDER</a:t>
            </a:r>
            <a:r>
              <a:rPr lang="en-US" smtClean="0">
                <a:latin typeface="Albertus (W1)"/>
              </a:rPr>
              <a:t> table creates a logical relationship (who shipped what order) between </a:t>
            </a:r>
            <a:r>
              <a:rPr lang="en-US" i="1" smtClean="0">
                <a:latin typeface="Albertus (W1)"/>
              </a:rPr>
              <a:t>ORDER</a:t>
            </a:r>
            <a:r>
              <a:rPr lang="en-US" smtClean="0">
                <a:latin typeface="Albertus (W1)"/>
              </a:rPr>
              <a:t> and </a:t>
            </a:r>
            <a:r>
              <a:rPr lang="en-US" i="1" smtClean="0">
                <a:latin typeface="Albertus (W1)"/>
              </a:rPr>
              <a:t>DISTRIBUTOR.</a:t>
            </a:r>
          </a:p>
        </p:txBody>
      </p:sp>
      <p:sp>
        <p:nvSpPr>
          <p:cNvPr id="593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fld id="{566F8B36-BE19-42DA-BEE2-F99E3EF0D69C}" type="slidenum">
              <a:rPr lang="en-US" smtClean="0"/>
              <a:pPr/>
              <a:t>26</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xfrm>
            <a:off x="1697038" y="690563"/>
            <a:ext cx="3484562" cy="2613025"/>
          </a:xfrm>
          <a:noFill/>
          <a:ln>
            <a:solidFill>
              <a:srgbClr val="000000"/>
            </a:solidFill>
            <a:miter lim="800000"/>
            <a:headEnd/>
            <a:tailEnd/>
          </a:ln>
        </p:spPr>
      </p:sp>
      <p:sp>
        <p:nvSpPr>
          <p:cNvPr id="798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19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A119D4C-5994-4749-AFB2-D09DC867EC86}" type="slidenum">
              <a:rPr lang="en-CA"/>
              <a:pPr fontAlgn="base">
                <a:spcBef>
                  <a:spcPct val="0"/>
                </a:spcBef>
                <a:spcAft>
                  <a:spcPct val="0"/>
                </a:spcAft>
                <a:defRPr/>
              </a:pPr>
              <a:t>27</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697038" y="690563"/>
            <a:ext cx="3484562" cy="2613025"/>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4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904A6E-7139-42D2-9749-3CF98F1F0AAB}" type="slidenum">
              <a:rPr lang="en-CA"/>
              <a:pPr fontAlgn="base">
                <a:spcBef>
                  <a:spcPct val="0"/>
                </a:spcBef>
                <a:spcAft>
                  <a:spcPct val="0"/>
                </a:spcAft>
                <a:defRPr/>
              </a:pPr>
              <a:t>5</a:t>
            </a:fld>
            <a:endParaRPr lang="en-CA"/>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p:cNvSpPr>
          <p:nvPr>
            <p:ph type="sldImg"/>
          </p:nvPr>
        </p:nvSpPr>
        <p:spPr bwMode="auto">
          <a:xfrm>
            <a:off x="1697038" y="690563"/>
            <a:ext cx="3484562" cy="2613025"/>
          </a:xfrm>
          <a:noFill/>
          <a:ln>
            <a:solidFill>
              <a:srgbClr val="000000"/>
            </a:solidFill>
            <a:miter lim="800000"/>
            <a:headEnd/>
            <a:tailEnd/>
          </a:ln>
        </p:spPr>
      </p:sp>
      <p:sp>
        <p:nvSpPr>
          <p:cNvPr id="819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39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9339C89-C6AB-40F5-89E4-553911B808A9}" type="slidenum">
              <a:rPr lang="en-CA"/>
              <a:pPr fontAlgn="base">
                <a:spcBef>
                  <a:spcPct val="0"/>
                </a:spcBef>
                <a:spcAft>
                  <a:spcPct val="0"/>
                </a:spcAft>
                <a:defRPr/>
              </a:pPr>
              <a:t>28</a:t>
            </a:fld>
            <a:endParaRPr lang="en-CA"/>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p:cNvSpPr>
          <p:nvPr>
            <p:ph type="sldImg"/>
          </p:nvPr>
        </p:nvSpPr>
        <p:spPr bwMode="auto">
          <a:xfrm>
            <a:off x="1697038" y="690563"/>
            <a:ext cx="3484562" cy="2613025"/>
          </a:xfrm>
          <a:noFill/>
          <a:ln>
            <a:solidFill>
              <a:srgbClr val="000000"/>
            </a:solidFill>
            <a:miter lim="800000"/>
            <a:headEnd/>
            <a:tailEnd/>
          </a:ln>
        </p:spPr>
      </p:sp>
      <p:sp>
        <p:nvSpPr>
          <p:cNvPr id="839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60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BC059BB-749C-457A-9687-4C25136E09DF}" type="slidenum">
              <a:rPr lang="en-CA"/>
              <a:pPr fontAlgn="base">
                <a:spcBef>
                  <a:spcPct val="0"/>
                </a:spcBef>
                <a:spcAft>
                  <a:spcPct val="0"/>
                </a:spcAft>
                <a:defRPr/>
              </a:pPr>
              <a:t>29</a:t>
            </a:fld>
            <a:endParaRPr lang="en-CA"/>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fld id="{7102388F-9F77-482A-B58D-EB81BB3DED91}" type="slidenum">
              <a:rPr lang="en-US" smtClean="0"/>
              <a:pPr/>
              <a:t>30</a:t>
            </a:fld>
            <a:endParaRPr lang="en-US" smtClean="0"/>
          </a:p>
        </p:txBody>
      </p:sp>
      <p:sp>
        <p:nvSpPr>
          <p:cNvPr id="61442" name="Rectangle 2"/>
          <p:cNvSpPr>
            <a:spLocks noGrp="1" noRot="1" noChangeAspect="1" noChangeArrowheads="1" noTextEdit="1"/>
          </p:cNvSpPr>
          <p:nvPr>
            <p:ph type="sldImg"/>
          </p:nvPr>
        </p:nvSpPr>
        <p:spPr>
          <a:xfrm>
            <a:off x="1697038" y="690563"/>
            <a:ext cx="3484562" cy="2613025"/>
          </a:xfrm>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lbertus (W1)"/>
              </a:rPr>
              <a:t>All of the above are discussed in the following slides:</a:t>
            </a:r>
          </a:p>
          <a:p>
            <a:pPr lvl="1" eaLnBrk="1" hangingPunct="1"/>
            <a:r>
              <a:rPr lang="en-US" smtClean="0">
                <a:latin typeface="Albertus (W1)"/>
              </a:rPr>
              <a:t>A good way to explain databases is to compare them to spreadsheets</a:t>
            </a:r>
          </a:p>
          <a:p>
            <a:pPr lvl="1" eaLnBrk="1" hangingPunct="1"/>
            <a:r>
              <a:rPr lang="en-US" smtClean="0">
                <a:latin typeface="Albertus (W1)"/>
              </a:rPr>
              <a:t>What are the limitations when using a spreadsheet?</a:t>
            </a:r>
          </a:p>
          <a:p>
            <a:pPr lvl="2" eaLnBrk="1" hangingPunct="1"/>
            <a:r>
              <a:rPr lang="en-US" smtClean="0">
                <a:latin typeface="Albertus (W1)"/>
              </a:rPr>
              <a:t>Limited number of rows and columns (Excel - 65,536 rows by 256 columns)  Once you use more than 65,536 rows you have outgrown your spreadsheet</a:t>
            </a:r>
          </a:p>
          <a:p>
            <a:pPr lvl="2" eaLnBrk="1" hangingPunct="1"/>
            <a:r>
              <a:rPr lang="en-US" smtClean="0">
                <a:latin typeface="Albertus (W1)"/>
              </a:rPr>
              <a:t>Only one user can access the spreadsheet</a:t>
            </a:r>
          </a:p>
          <a:p>
            <a:pPr lvl="2" eaLnBrk="1" hangingPunct="1"/>
            <a:r>
              <a:rPr lang="en-US" smtClean="0">
                <a:latin typeface="Albertus (W1)"/>
              </a:rPr>
              <a:t>Users can view all information in the spreadsheet</a:t>
            </a:r>
          </a:p>
          <a:p>
            <a:pPr lvl="2" eaLnBrk="1" hangingPunct="1"/>
            <a:r>
              <a:rPr lang="en-US" smtClean="0">
                <a:latin typeface="Albertus (W1)"/>
              </a:rPr>
              <a:t>Users can change all information in the spreadsheet</a:t>
            </a:r>
          </a:p>
          <a:p>
            <a:pPr eaLnBrk="1" hangingPunct="1"/>
            <a:r>
              <a:rPr lang="en-US" smtClean="0">
                <a:latin typeface="Albertus (W1)"/>
              </a:rPr>
              <a:t>All of the disadvantages associated with a spreadsheet are fixed when using a database</a:t>
            </a:r>
          </a:p>
          <a:p>
            <a:pPr lvl="1" eaLnBrk="1" hangingPunct="1"/>
            <a:r>
              <a:rPr lang="en-US" smtClean="0">
                <a:latin typeface="Albertus (W1)"/>
              </a:rPr>
              <a:t>These advantages are discussed in detail over the next several slides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fld id="{3CDBE48F-F1EB-49EC-BFBF-368B911FFC29}" type="slidenum">
              <a:rPr lang="en-US" smtClean="0"/>
              <a:pPr/>
              <a:t>31</a:t>
            </a:fld>
            <a:endParaRPr lang="en-US" smtClean="0"/>
          </a:p>
        </p:txBody>
      </p:sp>
      <p:sp>
        <p:nvSpPr>
          <p:cNvPr id="63490" name="Rectangle 2"/>
          <p:cNvSpPr>
            <a:spLocks noGrp="1" noRot="1" noChangeAspect="1" noChangeArrowheads="1" noTextEdit="1"/>
          </p:cNvSpPr>
          <p:nvPr>
            <p:ph type="sldImg"/>
          </p:nvPr>
        </p:nvSpPr>
        <p:spPr>
          <a:xfrm>
            <a:off x="1697038" y="690563"/>
            <a:ext cx="3484562" cy="2613025"/>
          </a:xfrm>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lbertus (W1)"/>
              </a:rPr>
              <a:t>The separation between logical and physical views is what allows each user to access database information differently</a:t>
            </a:r>
          </a:p>
          <a:p>
            <a:pPr eaLnBrk="1" hangingPunct="1"/>
            <a:r>
              <a:rPr lang="en-US" smtClean="0">
                <a:latin typeface="Albertus (W1)"/>
              </a:rPr>
              <a:t>What would happen if a new database called “Real Data” hit the market and allowed only one logical view?</a:t>
            </a:r>
          </a:p>
          <a:p>
            <a:pPr lvl="1" eaLnBrk="1" hangingPunct="1"/>
            <a:r>
              <a:rPr lang="en-US" smtClean="0">
                <a:latin typeface="Albertus (W1)"/>
              </a:rPr>
              <a:t>The “Real Data” database simply would never sell.  With only one logical view every person in an entire organization would have the same view. Different needs in different functional units would never be accommodated.</a:t>
            </a:r>
          </a:p>
          <a:p>
            <a:pPr eaLnBrk="1" hangingPunct="1"/>
            <a:r>
              <a:rPr lang="en-US" smtClean="0">
                <a:latin typeface="Albertus (W1)"/>
              </a:rPr>
              <a:t>Define two database views for your school’s student database  (one for students, and one for instructors)</a:t>
            </a:r>
          </a:p>
          <a:p>
            <a:pPr eaLnBrk="1" hangingPunct="1"/>
            <a:r>
              <a:rPr lang="en-US" smtClean="0">
                <a:latin typeface="Albertus (W1)"/>
              </a:rPr>
              <a:t>What does the student view display when a student accesses the school’s student database?</a:t>
            </a:r>
          </a:p>
          <a:p>
            <a:pPr lvl="1" eaLnBrk="1" hangingPunct="1"/>
            <a:r>
              <a:rPr lang="en-US" smtClean="0">
                <a:latin typeface="Albertus (W1)"/>
              </a:rPr>
              <a:t>Courses enrolled</a:t>
            </a:r>
          </a:p>
          <a:p>
            <a:pPr lvl="1" eaLnBrk="1" hangingPunct="1"/>
            <a:r>
              <a:rPr lang="en-US" smtClean="0">
                <a:latin typeface="Albertus (W1)"/>
              </a:rPr>
              <a:t>Grades</a:t>
            </a:r>
          </a:p>
          <a:p>
            <a:pPr lvl="1" eaLnBrk="1" hangingPunct="1"/>
            <a:r>
              <a:rPr lang="en-US" smtClean="0">
                <a:latin typeface="Albertus (W1)"/>
              </a:rPr>
              <a:t>Tuition</a:t>
            </a:r>
          </a:p>
          <a:p>
            <a:pPr lvl="1" eaLnBrk="1" hangingPunct="1"/>
            <a:r>
              <a:rPr lang="en-US" smtClean="0">
                <a:latin typeface="Albertus (W1)"/>
              </a:rPr>
              <a:t>Credits for graduation</a:t>
            </a:r>
          </a:p>
          <a:p>
            <a:pPr eaLnBrk="1" hangingPunct="1"/>
            <a:r>
              <a:rPr lang="en-US" smtClean="0">
                <a:latin typeface="Albertus (W1)"/>
              </a:rPr>
              <a:t>What does the instructor view display when an instructor accesses the school’s student database?</a:t>
            </a:r>
          </a:p>
          <a:p>
            <a:pPr lvl="1" eaLnBrk="1" hangingPunct="1"/>
            <a:r>
              <a:rPr lang="en-US" smtClean="0">
                <a:latin typeface="Albertus (W1)"/>
              </a:rPr>
              <a:t>Courses teaching</a:t>
            </a:r>
          </a:p>
          <a:p>
            <a:pPr lvl="1" eaLnBrk="1" hangingPunct="1"/>
            <a:r>
              <a:rPr lang="en-US" smtClean="0">
                <a:latin typeface="Albertus (W1)"/>
              </a:rPr>
              <a:t>Students in each course</a:t>
            </a:r>
          </a:p>
          <a:p>
            <a:pPr lvl="1" eaLnBrk="1" hangingPunct="1"/>
            <a:r>
              <a:rPr lang="en-US" smtClean="0">
                <a:latin typeface="Albertus (W1)"/>
              </a:rPr>
              <a:t>Payment information</a:t>
            </a:r>
          </a:p>
          <a:p>
            <a:pPr lvl="1" eaLnBrk="1" hangingPunct="1"/>
            <a:r>
              <a:rPr lang="en-US" smtClean="0">
                <a:latin typeface="Albertus (W1)"/>
              </a:rPr>
              <a:t>Vacation time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fld id="{23493770-832A-4FD8-BC73-ACCDE6EA5E97}" type="slidenum">
              <a:rPr lang="en-US" smtClean="0"/>
              <a:pPr/>
              <a:t>32</a:t>
            </a:fld>
            <a:endParaRPr lang="en-US" smtClean="0"/>
          </a:p>
        </p:txBody>
      </p:sp>
      <p:sp>
        <p:nvSpPr>
          <p:cNvPr id="65538" name="Rectangle 2"/>
          <p:cNvSpPr>
            <a:spLocks noGrp="1" noRot="1" noChangeAspect="1" noChangeArrowheads="1" noTextEdit="1"/>
          </p:cNvSpPr>
          <p:nvPr>
            <p:ph type="sldImg"/>
          </p:nvPr>
        </p:nvSpPr>
        <p:spPr>
          <a:xfrm>
            <a:off x="1697038" y="690563"/>
            <a:ext cx="3484562" cy="2613025"/>
          </a:xfrm>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lbertus (W1)"/>
              </a:rPr>
              <a:t>What happens to a business if it suddenly experienced a 60 percent growth in sales and its IT systems fail with all of the increased activity?</a:t>
            </a:r>
          </a:p>
          <a:p>
            <a:pPr eaLnBrk="1" hangingPunct="1"/>
            <a:r>
              <a:rPr lang="en-US" smtClean="0">
                <a:latin typeface="Albertus (W1)"/>
              </a:rPr>
              <a:t>Remind your students that a big part of developing successful IT systems is being able to anticipate future growth</a:t>
            </a:r>
          </a:p>
          <a:p>
            <a:pPr eaLnBrk="1" hangingPunct="1"/>
            <a:endParaRPr lang="en-US" smtClean="0">
              <a:latin typeface="Albertus (W1)"/>
            </a:endParaRPr>
          </a:p>
          <a:p>
            <a:pPr eaLnBrk="1" hangingPunct="1"/>
            <a:r>
              <a:rPr lang="en-US" b="1" smtClean="0">
                <a:latin typeface="Albertus (W1)"/>
              </a:rPr>
              <a:t>CLASSROOM EXERCISE</a:t>
            </a:r>
          </a:p>
          <a:p>
            <a:pPr eaLnBrk="1" hangingPunct="1"/>
            <a:r>
              <a:rPr lang="en-US" b="1" smtClean="0">
                <a:latin typeface="Albertus (W1)"/>
              </a:rPr>
              <a:t>Building an Relational Database Diagram</a:t>
            </a:r>
            <a:endParaRPr lang="en-US" smtClean="0">
              <a:latin typeface="Albertus (W1)"/>
            </a:endParaRPr>
          </a:p>
          <a:p>
            <a:pPr eaLnBrk="1" hangingPunct="1"/>
            <a:r>
              <a:rPr lang="en-US" smtClean="0">
                <a:latin typeface="Albertus (W1)"/>
              </a:rPr>
              <a:t>Break your students into groups and ask them to create a database diagram similar to the one in Figure 7.5 for a company or product of their choice. If the students are uncomfortable with databases, you should recommend that they stick to a company similar to the TCCBCE, perhaps a snack food producer, mountain bike equipment producer, or even a footwear producer. If your students are more comfortable with databases, ask them to choose a company that would challenge them, such as a fast food restaurant, online book seller, or even a university’s course registration system. </a:t>
            </a:r>
          </a:p>
          <a:p>
            <a:pPr eaLnBrk="1" hangingPunct="1"/>
            <a:r>
              <a:rPr lang="en-US" smtClean="0">
                <a:latin typeface="Albertus (W1)"/>
              </a:rPr>
              <a:t>The important part of this exercise is for your students to begin to understand how the tables in a database relate. Be sure their  diagrams include primary keys and foreign keys. Have your students present their  diagrams to the class and ask the students to find any potential errors with the diagrams.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fld id="{D995E98C-A1C7-4714-8F84-7211BAEDCBE7}" type="slidenum">
              <a:rPr lang="en-US" smtClean="0"/>
              <a:pPr/>
              <a:t>33</a:t>
            </a:fld>
            <a:endParaRPr lang="en-US" smtClean="0"/>
          </a:p>
        </p:txBody>
      </p:sp>
      <p:sp>
        <p:nvSpPr>
          <p:cNvPr id="67586" name="Rectangle 2"/>
          <p:cNvSpPr>
            <a:spLocks noGrp="1" noRot="1" noChangeAspect="1" noChangeArrowheads="1" noTextEdit="1"/>
          </p:cNvSpPr>
          <p:nvPr>
            <p:ph type="sldImg"/>
          </p:nvPr>
        </p:nvSpPr>
        <p:spPr>
          <a:xfrm>
            <a:off x="1697038" y="690563"/>
            <a:ext cx="3484562" cy="2613025"/>
          </a:xfrm>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lbertus (W1)"/>
              </a:rPr>
              <a:t>One of the primary goals of a database is to eliminate information redundancy by recording each piece of information in only one place</a:t>
            </a:r>
          </a:p>
          <a:p>
            <a:pPr eaLnBrk="1" hangingPunct="1"/>
            <a:r>
              <a:rPr lang="en-US" smtClean="0">
                <a:latin typeface="Albertus (W1)"/>
              </a:rPr>
              <a:t>This is a good time to tie the discussion back to the material in the previous chapter, low quality information</a:t>
            </a:r>
          </a:p>
          <a:p>
            <a:pPr eaLnBrk="1" hangingPunct="1"/>
            <a:r>
              <a:rPr lang="en-US" smtClean="0">
                <a:latin typeface="Albertus (W1)"/>
              </a:rPr>
              <a:t>Recall what happens when a single customer is stored twice with different phone numbers, addresses, or order information in a single database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fld id="{DA46755B-F86B-4090-A840-BFC116DF3D72}" type="slidenum">
              <a:rPr lang="en-US" smtClean="0"/>
              <a:pPr/>
              <a:t>34</a:t>
            </a:fld>
            <a:endParaRPr lang="en-US" smtClean="0"/>
          </a:p>
        </p:txBody>
      </p:sp>
      <p:sp>
        <p:nvSpPr>
          <p:cNvPr id="69634" name="Rectangle 2"/>
          <p:cNvSpPr>
            <a:spLocks noGrp="1" noRot="1" noChangeAspect="1" noChangeArrowheads="1" noTextEdit="1"/>
          </p:cNvSpPr>
          <p:nvPr>
            <p:ph type="sldImg"/>
          </p:nvPr>
        </p:nvSpPr>
        <p:spPr>
          <a:xfrm>
            <a:off x="1697038" y="690563"/>
            <a:ext cx="3484562" cy="2613025"/>
          </a:xfrm>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lbertus (W1)"/>
              </a:rPr>
              <a:t>Can you define two relational integrity constraints for an ordering system?</a:t>
            </a:r>
          </a:p>
          <a:p>
            <a:pPr lvl="1" eaLnBrk="1" hangingPunct="1"/>
            <a:r>
              <a:rPr lang="en-US" smtClean="0">
                <a:latin typeface="Albertus (W1)"/>
              </a:rPr>
              <a:t>Users cannot create an order for a nonexistent customer</a:t>
            </a:r>
          </a:p>
          <a:p>
            <a:pPr lvl="1" eaLnBrk="1" hangingPunct="1"/>
            <a:r>
              <a:rPr lang="en-US" smtClean="0">
                <a:latin typeface="Albertus (W1)"/>
              </a:rPr>
              <a:t>An order cannot be shipped without an address</a:t>
            </a:r>
          </a:p>
          <a:p>
            <a:pPr eaLnBrk="1" hangingPunct="1"/>
            <a:r>
              <a:rPr lang="en-US" smtClean="0">
                <a:latin typeface="Albertus (W1)"/>
              </a:rPr>
              <a:t>Can you define two business-critical integrity constraints for an ordering system?</a:t>
            </a:r>
          </a:p>
          <a:p>
            <a:pPr lvl="1" eaLnBrk="1" hangingPunct="1"/>
            <a:r>
              <a:rPr lang="en-US" smtClean="0">
                <a:latin typeface="Albertus (W1)"/>
              </a:rPr>
              <a:t>Product returns are not accepted for fresh product 15 days after purchase</a:t>
            </a:r>
          </a:p>
          <a:p>
            <a:pPr lvl="1" eaLnBrk="1" hangingPunct="1"/>
            <a:r>
              <a:rPr lang="en-US" smtClean="0">
                <a:latin typeface="Albertus (W1)"/>
              </a:rPr>
              <a:t>A discount maximum of 20 percent</a:t>
            </a:r>
          </a:p>
          <a:p>
            <a:pPr eaLnBrk="1" hangingPunct="1">
              <a:buFontTx/>
              <a:buNone/>
            </a:pPr>
            <a:endParaRPr lang="en-US" smtClean="0">
              <a:latin typeface="Albertus (W1)"/>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fld id="{444C46BD-DC1E-4059-AA77-323D72E472EB}" type="slidenum">
              <a:rPr lang="en-US" smtClean="0"/>
              <a:pPr/>
              <a:t>35</a:t>
            </a:fld>
            <a:endParaRPr lang="en-US" smtClean="0"/>
          </a:p>
        </p:txBody>
      </p:sp>
      <p:sp>
        <p:nvSpPr>
          <p:cNvPr id="71682" name="Rectangle 2"/>
          <p:cNvSpPr>
            <a:spLocks noGrp="1" noRot="1" noChangeAspect="1" noChangeArrowheads="1" noTextEdit="1"/>
          </p:cNvSpPr>
          <p:nvPr>
            <p:ph type="sldImg"/>
          </p:nvPr>
        </p:nvSpPr>
        <p:spPr>
          <a:xfrm>
            <a:off x="1697038" y="690563"/>
            <a:ext cx="3484562" cy="2613025"/>
          </a:xfrm>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lbertus (W1)"/>
              </a:rPr>
              <a:t>Why you would want to define access level security?</a:t>
            </a:r>
          </a:p>
          <a:p>
            <a:pPr lvl="1" eaLnBrk="1" hangingPunct="1"/>
            <a:r>
              <a:rPr lang="en-US" smtClean="0">
                <a:latin typeface="Albertus (W1)"/>
              </a:rPr>
              <a:t>Access levels will typically mimic the hierarchical structure of the organization and protect organizational information from being viewed and manipulated by individuals who should not have access to the sensitive or confidential information</a:t>
            </a:r>
          </a:p>
          <a:p>
            <a:pPr lvl="1" eaLnBrk="1" hangingPunct="1"/>
            <a:r>
              <a:rPr lang="en-US" smtClean="0">
                <a:latin typeface="Albertus (W1)"/>
              </a:rPr>
              <a:t>Low level employees typically have the lowest levels of access</a:t>
            </a:r>
          </a:p>
          <a:p>
            <a:pPr lvl="1" eaLnBrk="1" hangingPunct="1"/>
            <a:r>
              <a:rPr lang="en-US" smtClean="0">
                <a:latin typeface="Albertus (W1)"/>
              </a:rPr>
              <a:t>High level employees typically have access to all types of database information</a:t>
            </a:r>
          </a:p>
          <a:p>
            <a:pPr lvl="1" eaLnBrk="1" hangingPunct="1"/>
            <a:r>
              <a:rPr lang="en-US" smtClean="0">
                <a:latin typeface="Albertus (W1)"/>
              </a:rPr>
              <a:t>For example:  You would not want analysts viewing all salary information for the entire company - in general:</a:t>
            </a:r>
          </a:p>
          <a:p>
            <a:pPr lvl="2" eaLnBrk="1" hangingPunct="1"/>
            <a:r>
              <a:rPr lang="en-US" smtClean="0">
                <a:latin typeface="Albertus (W1)"/>
              </a:rPr>
              <a:t>Analysts can usually only view their own salary</a:t>
            </a:r>
          </a:p>
          <a:p>
            <a:pPr lvl="2" eaLnBrk="1" hangingPunct="1"/>
            <a:r>
              <a:rPr lang="en-US" smtClean="0">
                <a:latin typeface="Albertus (W1)"/>
              </a:rPr>
              <a:t>Managers have higher access and can view the salaries of all their team members, but cannot view other managers’ salaries</a:t>
            </a:r>
          </a:p>
          <a:p>
            <a:pPr lvl="2" eaLnBrk="1" hangingPunct="1"/>
            <a:r>
              <a:rPr lang="en-US" smtClean="0">
                <a:latin typeface="Albertus (W1)"/>
              </a:rPr>
              <a:t>Directors can view all of their managers’ and analysts’ salaries, but not other directors’ salaries</a:t>
            </a:r>
          </a:p>
          <a:p>
            <a:pPr lvl="2" eaLnBrk="1" hangingPunct="1"/>
            <a:r>
              <a:rPr lang="en-US" smtClean="0">
                <a:latin typeface="Albertus (W1)"/>
              </a:rPr>
              <a:t>The CFO and CEO can view every employee’s salary</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fld id="{DEC99899-D98C-4A11-A2FC-76E820C96EC6}" type="slidenum">
              <a:rPr lang="en-US" smtClean="0"/>
              <a:pPr/>
              <a:t>36</a:t>
            </a:fld>
            <a:endParaRPr lang="en-US" smtClean="0"/>
          </a:p>
        </p:txBody>
      </p:sp>
      <p:sp>
        <p:nvSpPr>
          <p:cNvPr id="75778" name="Rectangle 2"/>
          <p:cNvSpPr>
            <a:spLocks noGrp="1" noRot="1" noChangeAspect="1" noChangeArrowheads="1" noTextEdit="1"/>
          </p:cNvSpPr>
          <p:nvPr>
            <p:ph type="sldImg"/>
          </p:nvPr>
        </p:nvSpPr>
        <p:spPr>
          <a:xfrm>
            <a:off x="1697038" y="690563"/>
            <a:ext cx="3484562" cy="2613025"/>
          </a:xfrm>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smtClean="0">
                <a:latin typeface="Albertus (W1)"/>
              </a:rPr>
              <a:t>Visitors select what they wish to view. A query (a request of the database) selects  data and builds the web page views the visitor wants to see.</a:t>
            </a:r>
          </a:p>
          <a:p>
            <a:pPr marL="190500" indent="-190500" eaLnBrk="1" hangingPunct="1"/>
            <a:r>
              <a:rPr lang="en-US" smtClean="0">
                <a:latin typeface="Albertus (W1)"/>
              </a:rPr>
              <a:t>See page 233 in the text for an illustrated example of how Google works.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noTextEdit="1"/>
          </p:cNvSpPr>
          <p:nvPr>
            <p:ph type="sldImg"/>
          </p:nvPr>
        </p:nvSpPr>
        <p:spPr>
          <a:xfrm>
            <a:off x="1697038" y="690563"/>
            <a:ext cx="3484562" cy="2613025"/>
          </a:xfrm>
          <a:ln/>
        </p:spPr>
      </p:sp>
      <p:sp>
        <p:nvSpPr>
          <p:cNvPr id="778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lbertus (W1)"/>
              </a:rPr>
              <a:t>See Figure 7.8 for more information on these points.</a:t>
            </a:r>
            <a:endParaRPr lang="en-CA" dirty="0" smtClean="0">
              <a:latin typeface="Albertus (W1)"/>
            </a:endParaRPr>
          </a:p>
          <a:p>
            <a:endParaRPr lang="en-CA" dirty="0" smtClean="0">
              <a:latin typeface="Albertus (W1)"/>
            </a:endParaRPr>
          </a:p>
        </p:txBody>
      </p:sp>
      <p:sp>
        <p:nvSpPr>
          <p:cNvPr id="7782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fld id="{56D9161A-B16F-473B-A13E-F35E88A58C70}" type="slidenum">
              <a:rPr lang="en-US" smtClean="0"/>
              <a:pPr/>
              <a:t>37</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697038" y="690563"/>
            <a:ext cx="3484562" cy="2613025"/>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4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904A6E-7139-42D2-9749-3CF98F1F0AAB}" type="slidenum">
              <a:rPr lang="en-CA"/>
              <a:pPr fontAlgn="base">
                <a:spcBef>
                  <a:spcPct val="0"/>
                </a:spcBef>
                <a:spcAft>
                  <a:spcPct val="0"/>
                </a:spcAft>
                <a:defRPr/>
              </a:pPr>
              <a:t>6</a:t>
            </a:fld>
            <a:endParaRPr lang="en-CA"/>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noTextEdit="1"/>
          </p:cNvSpPr>
          <p:nvPr>
            <p:ph type="sldImg"/>
          </p:nvPr>
        </p:nvSpPr>
        <p:spPr>
          <a:xfrm>
            <a:off x="1697038" y="690563"/>
            <a:ext cx="3484562" cy="2613025"/>
          </a:xfrm>
          <a:ln/>
        </p:spPr>
      </p:sp>
      <p:sp>
        <p:nvSpPr>
          <p:cNvPr id="778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lbertus (W1)"/>
              </a:rPr>
              <a:t>See Figure 7.8 for more information on these points.</a:t>
            </a:r>
            <a:endParaRPr lang="en-CA" dirty="0" smtClean="0">
              <a:latin typeface="Albertus (W1)"/>
            </a:endParaRPr>
          </a:p>
          <a:p>
            <a:endParaRPr lang="en-CA" dirty="0" smtClean="0">
              <a:latin typeface="Albertus (W1)"/>
            </a:endParaRPr>
          </a:p>
        </p:txBody>
      </p:sp>
      <p:sp>
        <p:nvSpPr>
          <p:cNvPr id="7782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fld id="{56D9161A-B16F-473B-A13E-F35E88A58C70}" type="slidenum">
              <a:rPr lang="en-US" smtClean="0"/>
              <a:pPr/>
              <a:t>38</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xfrm>
            <a:off x="1697038" y="690563"/>
            <a:ext cx="3484562" cy="2613025"/>
          </a:xfrm>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45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D247BC2-FDD3-4DDF-8792-0F171A70DF5C}" type="slidenum">
              <a:rPr lang="en-CA"/>
              <a:pPr fontAlgn="base">
                <a:spcBef>
                  <a:spcPct val="0"/>
                </a:spcBef>
                <a:spcAft>
                  <a:spcPct val="0"/>
                </a:spcAft>
                <a:defRPr/>
              </a:pPr>
              <a:t>7</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xfrm>
            <a:off x="1697038" y="690563"/>
            <a:ext cx="3484562" cy="2613025"/>
          </a:xfrm>
          <a:noFill/>
          <a:ln>
            <a:solidFill>
              <a:srgbClr val="000000"/>
            </a:solidFill>
            <a:miter lim="800000"/>
            <a:headEnd/>
            <a:tailEnd/>
          </a:ln>
        </p:spPr>
      </p:sp>
      <p:sp>
        <p:nvSpPr>
          <p:cNvPr id="348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68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D50CE41-14F0-4B64-B0F3-685D0A61514F}" type="slidenum">
              <a:rPr lang="en-CA"/>
              <a:pPr fontAlgn="base">
                <a:spcBef>
                  <a:spcPct val="0"/>
                </a:spcBef>
                <a:spcAft>
                  <a:spcPct val="0"/>
                </a:spcAft>
                <a:defRPr/>
              </a:pPr>
              <a:t>9</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xfrm>
            <a:off x="1697038" y="690563"/>
            <a:ext cx="3484562" cy="2613025"/>
          </a:xfrm>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89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FDF41DB-756E-458C-8728-52AB3E07FFE5}" type="slidenum">
              <a:rPr lang="en-CA"/>
              <a:pPr fontAlgn="base">
                <a:spcBef>
                  <a:spcPct val="0"/>
                </a:spcBef>
                <a:spcAft>
                  <a:spcPct val="0"/>
                </a:spcAft>
                <a:defRPr/>
              </a:pPr>
              <a:t>10</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fld id="{66E73403-7344-41C6-B7F7-B6A0C8A67A30}" type="slidenum">
              <a:rPr lang="en-US" smtClean="0"/>
              <a:pPr/>
              <a:t>13</a:t>
            </a:fld>
            <a:endParaRPr lang="en-US" smtClean="0"/>
          </a:p>
        </p:txBody>
      </p:sp>
      <p:sp>
        <p:nvSpPr>
          <p:cNvPr id="36866" name="Rectangle 2"/>
          <p:cNvSpPr>
            <a:spLocks noGrp="1" noRot="1" noChangeAspect="1" noChangeArrowheads="1" noTextEdit="1"/>
          </p:cNvSpPr>
          <p:nvPr>
            <p:ph type="sldImg"/>
          </p:nvPr>
        </p:nvSpPr>
        <p:spPr>
          <a:xfrm>
            <a:off x="1697038" y="690563"/>
            <a:ext cx="3484562" cy="2613025"/>
          </a:xfrm>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lbertus (W1)"/>
              </a:rPr>
              <a:t>Walk-through each of the six issues and have your students extrapolate a potential business problem that might be associated with each issue.  The example does not state what type of database or spreadsheet this information is contained  (sales, marketing, customer service, billing, etc), so allow your students use their imagination when they are extrapolating the potential business problems</a:t>
            </a:r>
          </a:p>
          <a:p>
            <a:pPr eaLnBrk="1" hangingPunct="1"/>
            <a:r>
              <a:rPr lang="en-US" smtClean="0">
                <a:latin typeface="Albertus (W1)"/>
              </a:rPr>
              <a:t>Issue 1:  Without a first name it would be impossible to correlate this customer with customers in other databases (Sales, Marketing, Billing, Customer Service) to gain a compete customer view (CRM)</a:t>
            </a:r>
          </a:p>
          <a:p>
            <a:pPr eaLnBrk="1" hangingPunct="1"/>
            <a:r>
              <a:rPr lang="en-US" smtClean="0">
                <a:latin typeface="Albertus (W1)"/>
              </a:rPr>
              <a:t>Issue 2:  Without a complete street address there is no possible way to communicate with this customer via mail or deliveries.  An order might be sitting in a warehouse waiting for the complete address before shipping.  The company has spent time and money processing an order that might never be completed</a:t>
            </a:r>
          </a:p>
          <a:p>
            <a:pPr eaLnBrk="1" hangingPunct="1"/>
            <a:r>
              <a:rPr lang="en-US" smtClean="0">
                <a:latin typeface="Albertus (W1)"/>
              </a:rPr>
              <a:t>Issue 3:  If this is the same customer, the company will waste money sending out two sets of promotions and advertisements to the same customers.  It might also send two identical orders and have to incur the expense of one order being returned</a:t>
            </a:r>
          </a:p>
          <a:p>
            <a:pPr eaLnBrk="1" hangingPunct="1"/>
            <a:r>
              <a:rPr lang="en-US" smtClean="0">
                <a:latin typeface="Albertus (W1)"/>
              </a:rPr>
              <a:t>Issue 4:  This is a good example of where cleaning data is difficult because this may or may not be an error.  There are many times when a phone and a fax have the same number.  Since the phone number is also in the e-mail address field, chances are that the number is inaccurate</a:t>
            </a:r>
          </a:p>
          <a:p>
            <a:pPr eaLnBrk="1" hangingPunct="1"/>
            <a:r>
              <a:rPr lang="en-US" smtClean="0">
                <a:latin typeface="Albertus (W1)"/>
              </a:rPr>
              <a:t>Issue 5:  The business would have no way of communicating with this customer via e-mail</a:t>
            </a:r>
          </a:p>
          <a:p>
            <a:pPr eaLnBrk="1" hangingPunct="1"/>
            <a:r>
              <a:rPr lang="en-US" smtClean="0">
                <a:latin typeface="Albertus (W1)"/>
              </a:rPr>
              <a:t>Issue 6:  The company could determine the area code based on the customer’s address.  This takes time, which costs the company money.  This is a good reason to ensure that information is entered correctly the first time.  All incorrect information needs to be fixed, which costs time and money</a:t>
            </a:r>
          </a:p>
          <a:p>
            <a:pPr eaLnBrk="1" hangingPunct="1"/>
            <a:endParaRPr lang="en-US" smtClean="0">
              <a:latin typeface="Albertus (W1)"/>
            </a:endParaRPr>
          </a:p>
          <a:p>
            <a:pPr eaLnBrk="1" hangingPunct="1"/>
            <a:endParaRPr lang="en-US" smtClean="0">
              <a:latin typeface="Albertus (W1)"/>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7038" y="690563"/>
            <a:ext cx="3484562" cy="2613025"/>
          </a:xfrm>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mn-lt"/>
                <a:ea typeface="+mn-ea"/>
                <a:cs typeface="+mn-cs"/>
              </a:rPr>
              <a:t>How important are accurate data for on-line businesses?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Data accuracy is critical since inaccurate data and/or poor data integrity result in lost sales opportunities and the consequent revenues. Data errors can also degrade system performance and be very expensive to correct if detected.</a:t>
            </a:r>
          </a:p>
          <a:p>
            <a:r>
              <a:rPr lang="en-US" sz="1200" i="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2.	Is technology sufficient to guarantee that data errors will not occur? If not, then what other factors should a business need to consider?</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Technology of itself will not guarantee the prevention of errors.  Beginning with appropriate data management policies, a business needs to ensure that data is effectively checked, cleansed and securely stored. Processing must also be audited to ensure the integrity and accuracy of information.</a:t>
            </a:r>
          </a:p>
          <a:p>
            <a:r>
              <a:rPr lang="en-US" sz="1200" kern="1200" dirty="0" smtClean="0">
                <a:solidFill>
                  <a:schemeClr val="tx1"/>
                </a:solidFill>
                <a:effectLst/>
                <a:latin typeface="+mn-lt"/>
                <a:ea typeface="+mn-ea"/>
                <a:cs typeface="+mn-cs"/>
              </a:rPr>
              <a:t> </a:t>
            </a:r>
          </a:p>
          <a:p>
            <a:r>
              <a:rPr lang="en-US" sz="1200" i="1" kern="1200" dirty="0" smtClean="0">
                <a:solidFill>
                  <a:schemeClr val="tx1"/>
                </a:solidFill>
                <a:effectLst/>
                <a:latin typeface="+mn-lt"/>
                <a:ea typeface="+mn-ea"/>
                <a:cs typeface="+mn-cs"/>
              </a:rPr>
              <a:t>3. Provide examples of cost savings that can be achieved by reducing data errors.</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n-US" sz="1200" kern="1200" dirty="0" err="1" smtClean="0">
                <a:solidFill>
                  <a:schemeClr val="tx1"/>
                </a:solidFill>
                <a:effectLst/>
                <a:latin typeface="+mn-lt"/>
                <a:ea typeface="+mn-ea"/>
                <a:cs typeface="+mn-cs"/>
              </a:rPr>
              <a:t>Mediatech</a:t>
            </a:r>
            <a:r>
              <a:rPr lang="en-US" sz="1200" kern="1200" dirty="0" smtClean="0">
                <a:solidFill>
                  <a:schemeClr val="tx1"/>
                </a:solidFill>
                <a:effectLst/>
                <a:latin typeface="+mn-lt"/>
                <a:ea typeface="+mn-ea"/>
                <a:cs typeface="+mn-cs"/>
              </a:rPr>
              <a:t> estimated that reconciling the data in one customer file would save the company more than $250,000 annually.</a:t>
            </a:r>
          </a:p>
          <a:p>
            <a:pPr lvl="0"/>
            <a:r>
              <a:rPr lang="en-US" sz="1200" kern="1200" dirty="0" smtClean="0">
                <a:solidFill>
                  <a:schemeClr val="tx1"/>
                </a:solidFill>
                <a:effectLst/>
                <a:latin typeface="+mn-lt"/>
                <a:ea typeface="+mn-ea"/>
                <a:cs typeface="+mn-cs"/>
              </a:rPr>
              <a:t>The company also estimated that overall cost savings through the elimination of data errors could approach $3 million per year.</a:t>
            </a:r>
          </a:p>
          <a:p>
            <a:endParaRPr lang="en-US" dirty="0"/>
          </a:p>
        </p:txBody>
      </p:sp>
      <p:sp>
        <p:nvSpPr>
          <p:cNvPr id="4" name="Slide Number Placeholder 3"/>
          <p:cNvSpPr>
            <a:spLocks noGrp="1"/>
          </p:cNvSpPr>
          <p:nvPr>
            <p:ph type="sldNum" sz="quarter" idx="10"/>
          </p:nvPr>
        </p:nvSpPr>
        <p:spPr/>
        <p:txBody>
          <a:bodyPr/>
          <a:lstStyle/>
          <a:p>
            <a:pPr>
              <a:defRPr/>
            </a:pPr>
            <a:fld id="{600DABC2-260F-4302-910E-567AAD0AA812}" type="slidenum">
              <a:rPr lang="en-CA" smtClean="0"/>
              <a:pPr>
                <a:defRPr/>
              </a:pPr>
              <a:t>14</a:t>
            </a:fld>
            <a:endParaRPr lang="en-CA"/>
          </a:p>
        </p:txBody>
      </p:sp>
    </p:spTree>
    <p:extLst>
      <p:ext uri="{BB962C8B-B14F-4D97-AF65-F5344CB8AC3E}">
        <p14:creationId xmlns:p14="http://schemas.microsoft.com/office/powerpoint/2010/main" val="4103102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xfrm>
            <a:off x="1697038" y="690563"/>
            <a:ext cx="3484562" cy="2613025"/>
          </a:xfrm>
          <a:noFill/>
          <a:ln>
            <a:solidFill>
              <a:srgbClr val="000000"/>
            </a:solidFill>
            <a:miter lim="800000"/>
            <a:headEnd/>
            <a:tailEnd/>
          </a:ln>
        </p:spPr>
      </p:sp>
      <p:sp>
        <p:nvSpPr>
          <p:cNvPr id="389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09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B08F659-91C5-4638-9F4C-2A6663FA8A26}" type="slidenum">
              <a:rPr lang="en-CA"/>
              <a:pPr fontAlgn="base">
                <a:spcBef>
                  <a:spcPct val="0"/>
                </a:spcBef>
                <a:spcAft>
                  <a:spcPct val="0"/>
                </a:spcAft>
                <a:defRPr/>
              </a:pPr>
              <a:t>16</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7" name="Slide Number Placeholder 6"/>
          <p:cNvSpPr>
            <a:spLocks noGrp="1"/>
          </p:cNvSpPr>
          <p:nvPr>
            <p:ph type="sldNum" sz="quarter" idx="10"/>
          </p:nvPr>
        </p:nvSpPr>
        <p:spPr/>
        <p:txBody>
          <a:bodyPr/>
          <a:lstStyle/>
          <a:p>
            <a:pPr>
              <a:defRPr/>
            </a:pPr>
            <a:fld id="{9FFE0621-6BAE-444D-AA8B-5B11CE4110BB}"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9B81F-C347-4BEF-BFDF-29C42F48304A}" type="datetimeFigureOut">
              <a:rPr lang="en-US" smtClean="0"/>
              <a:pPr/>
              <a:t>4/10/2016</a:t>
            </a:fld>
            <a:endParaRPr lang="en-US"/>
          </a:p>
        </p:txBody>
      </p:sp>
      <p:sp>
        <p:nvSpPr>
          <p:cNvPr id="5" name="Footer Placeholder 4"/>
          <p:cNvSpPr>
            <a:spLocks noGrp="1"/>
          </p:cNvSpPr>
          <p:nvPr>
            <p:ph type="ftr" sz="quarter" idx="11"/>
          </p:nvPr>
        </p:nvSpPr>
        <p:spPr>
          <a:xfrm>
            <a:off x="2667000" y="6356350"/>
            <a:ext cx="3352800" cy="365125"/>
          </a:xfrm>
          <a:prstGeom prst="rect">
            <a:avLst/>
          </a:prstGeom>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1A770268-E77B-41BA-B48E-0A77BF0F69A4}" type="slidenum">
              <a:rPr lang="en-CA" smtClean="0"/>
              <a:pPr>
                <a:defRPr/>
              </a:pPr>
              <a:t>‹#›</a:t>
            </a:fld>
            <a:endParaRPr lang="en-CA"/>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601B317-6CCF-44A4-B99C-75730E0DA706}" type="datetime1">
              <a:rPr lang="en-US" smtClean="0"/>
              <a:pPr/>
              <a:t>4/10/2016</a:t>
            </a:fld>
            <a:endParaRPr lang="en-US"/>
          </a:p>
        </p:txBody>
      </p:sp>
      <p:sp>
        <p:nvSpPr>
          <p:cNvPr id="5" name="Footer Placeholder 4"/>
          <p:cNvSpPr>
            <a:spLocks noGrp="1"/>
          </p:cNvSpPr>
          <p:nvPr>
            <p:ph type="ftr" sz="quarter" idx="11"/>
          </p:nvPr>
        </p:nvSpPr>
        <p:spPr>
          <a:xfrm>
            <a:off x="2667000" y="6356350"/>
            <a:ext cx="3352800" cy="365125"/>
          </a:xfrm>
          <a:prstGeom prst="rect">
            <a:avLst/>
          </a:prstGeom>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F8E8C8AA-CFD0-4FF7-948C-5C76137B0B57}" type="slidenum">
              <a:rPr lang="en-CA" smtClean="0"/>
              <a:pPr>
                <a:defRPr/>
              </a:pPr>
              <a:t>‹#›</a:t>
            </a:fld>
            <a:endParaRPr lang="en-CA"/>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pPr>
              <a:defRPr/>
            </a:pPr>
            <a:fld id="{E3692B48-2303-4100-9B76-06378F243C05}" type="slidenum">
              <a:rPr lang="en-CA" smtClean="0"/>
              <a:pPr>
                <a:defRPr/>
              </a:pPr>
              <a:t>‹#›</a:t>
            </a:fld>
            <a:endParaRPr lang="en-CA"/>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6" name="Slide Number Placeholder 5"/>
          <p:cNvSpPr>
            <a:spLocks noGrp="1"/>
          </p:cNvSpPr>
          <p:nvPr>
            <p:ph type="sldNum" sz="quarter" idx="12"/>
          </p:nvPr>
        </p:nvSpPr>
        <p:spPr/>
        <p:txBody>
          <a:bodyPr/>
          <a:lstStyle/>
          <a:p>
            <a:pPr>
              <a:defRPr/>
            </a:pPr>
            <a:fld id="{D3AA9841-0811-4DBA-9B3E-FD63D1C04733}" type="slidenum">
              <a:rPr lang="en-CA" smtClean="0"/>
              <a:pPr>
                <a:defRPr/>
              </a:pPr>
              <a:t>‹#›</a:t>
            </a:fld>
            <a:endParaRPr lang="en-CA"/>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9B81F-C347-4BEF-BFDF-29C42F48304A}" type="datetimeFigureOut">
              <a:rPr lang="en-US" smtClean="0"/>
              <a:pPr/>
              <a:t>4/10/2016</a:t>
            </a:fld>
            <a:endParaRPr lang="en-US"/>
          </a:p>
        </p:txBody>
      </p:sp>
      <p:sp>
        <p:nvSpPr>
          <p:cNvPr id="6" name="Footer Placeholder 5"/>
          <p:cNvSpPr>
            <a:spLocks noGrp="1"/>
          </p:cNvSpPr>
          <p:nvPr>
            <p:ph type="ftr" sz="quarter" idx="11"/>
          </p:nvPr>
        </p:nvSpPr>
        <p:spPr>
          <a:xfrm>
            <a:off x="2667000" y="6356350"/>
            <a:ext cx="3352800" cy="365125"/>
          </a:xfrm>
          <a:prstGeom prst="rect">
            <a:avLst/>
          </a:prstGeom>
        </p:spPr>
        <p:txBody>
          <a:bodyPr/>
          <a:lstStyle/>
          <a:p>
            <a:pPr>
              <a:defRPr/>
            </a:pPr>
            <a:endParaRPr lang="en-CA"/>
          </a:p>
        </p:txBody>
      </p:sp>
      <p:sp>
        <p:nvSpPr>
          <p:cNvPr id="7" name="Slide Number Placeholder 6"/>
          <p:cNvSpPr>
            <a:spLocks noGrp="1"/>
          </p:cNvSpPr>
          <p:nvPr>
            <p:ph type="sldNum" sz="quarter" idx="12"/>
          </p:nvPr>
        </p:nvSpPr>
        <p:spPr/>
        <p:txBody>
          <a:bodyPr/>
          <a:lstStyle/>
          <a:p>
            <a:pPr>
              <a:defRPr/>
            </a:pPr>
            <a:fld id="{982CC99D-BB0A-4576-BA4E-59A4CEECD078}" type="slidenum">
              <a:rPr lang="en-CA" smtClean="0"/>
              <a:pPr>
                <a:defRPr/>
              </a:pPr>
              <a:t>‹#›</a:t>
            </a:fld>
            <a:endParaRPr lang="en-CA"/>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9B81F-C347-4BEF-BFDF-29C42F48304A}" type="datetimeFigureOut">
              <a:rPr lang="en-US" smtClean="0"/>
              <a:pPr/>
              <a:t>4/10/2016</a:t>
            </a:fld>
            <a:endParaRPr lang="en-US"/>
          </a:p>
        </p:txBody>
      </p:sp>
      <p:sp>
        <p:nvSpPr>
          <p:cNvPr id="8" name="Footer Placeholder 7"/>
          <p:cNvSpPr>
            <a:spLocks noGrp="1"/>
          </p:cNvSpPr>
          <p:nvPr>
            <p:ph type="ftr" sz="quarter" idx="11"/>
          </p:nvPr>
        </p:nvSpPr>
        <p:spPr>
          <a:xfrm>
            <a:off x="2667000" y="6356350"/>
            <a:ext cx="3352800" cy="365125"/>
          </a:xfrm>
          <a:prstGeom prst="rect">
            <a:avLst/>
          </a:prstGeom>
        </p:spPr>
        <p:txBody>
          <a:bodyPr/>
          <a:lstStyle/>
          <a:p>
            <a:pPr>
              <a:defRPr/>
            </a:pPr>
            <a:endParaRPr lang="en-CA"/>
          </a:p>
        </p:txBody>
      </p:sp>
      <p:sp>
        <p:nvSpPr>
          <p:cNvPr id="9" name="Slide Number Placeholder 8"/>
          <p:cNvSpPr>
            <a:spLocks noGrp="1"/>
          </p:cNvSpPr>
          <p:nvPr>
            <p:ph type="sldNum" sz="quarter" idx="12"/>
          </p:nvPr>
        </p:nvSpPr>
        <p:spPr/>
        <p:txBody>
          <a:bodyPr/>
          <a:lstStyle/>
          <a:p>
            <a:pPr>
              <a:defRPr/>
            </a:pPr>
            <a:fld id="{D3AA9841-0811-4DBA-9B3E-FD63D1C04733}" type="slidenum">
              <a:rPr lang="en-CA" smtClean="0"/>
              <a:pPr>
                <a:defRPr/>
              </a:pPr>
              <a:t>‹#›</a:t>
            </a:fld>
            <a:endParaRPr lang="en-CA"/>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pPr>
              <a:defRPr/>
            </a:pPr>
            <a:fld id="{A3F60C15-F0EB-4A3F-9AA6-89BB1FE35CCF}"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C1D0A7D-16E2-4D44-A9C5-45714B8C9B94}"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9E77799-E3A9-4516-B428-D2DCE16620CD}" type="datetime1">
              <a:rPr lang="en-US" smtClean="0"/>
              <a:pPr/>
              <a:t>4/10/2016</a:t>
            </a:fld>
            <a:endParaRPr lang="en-US"/>
          </a:p>
        </p:txBody>
      </p:sp>
      <p:sp>
        <p:nvSpPr>
          <p:cNvPr id="6" name="Footer Placeholder 5"/>
          <p:cNvSpPr>
            <a:spLocks noGrp="1"/>
          </p:cNvSpPr>
          <p:nvPr>
            <p:ph type="ftr" sz="quarter" idx="11"/>
          </p:nvPr>
        </p:nvSpPr>
        <p:spPr>
          <a:xfrm>
            <a:off x="2667000" y="6356350"/>
            <a:ext cx="3352800" cy="365125"/>
          </a:xfrm>
          <a:prstGeom prst="rect">
            <a:avLst/>
          </a:prstGeom>
        </p:spPr>
        <p:txBody>
          <a:bodyPr/>
          <a:lstStyle/>
          <a:p>
            <a:pPr>
              <a:defRPr/>
            </a:pPr>
            <a:endParaRPr lang="en-CA"/>
          </a:p>
        </p:txBody>
      </p:sp>
      <p:sp>
        <p:nvSpPr>
          <p:cNvPr id="7" name="Slide Number Placeholder 6"/>
          <p:cNvSpPr>
            <a:spLocks noGrp="1"/>
          </p:cNvSpPr>
          <p:nvPr>
            <p:ph type="sldNum" sz="quarter" idx="12"/>
          </p:nvPr>
        </p:nvSpPr>
        <p:spPr/>
        <p:txBody>
          <a:bodyPr/>
          <a:lstStyle/>
          <a:p>
            <a:pPr>
              <a:defRPr/>
            </a:pPr>
            <a:fld id="{F270CEE1-8158-40D3-B079-ECBD086504D9}" type="slidenum">
              <a:rPr lang="en-CA" smtClean="0"/>
              <a:pPr>
                <a:defRPr/>
              </a:pPr>
              <a:t>‹#›</a:t>
            </a:fld>
            <a:endParaRPr lang="en-CA"/>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7306688B-20E5-4279-9389-143F269CFCDC}" type="datetime1">
              <a:rPr lang="en-US" smtClean="0"/>
              <a:pPr/>
              <a:t>4/10/2016</a:t>
            </a:fld>
            <a:endParaRPr lang="en-US"/>
          </a:p>
        </p:txBody>
      </p:sp>
      <p:sp>
        <p:nvSpPr>
          <p:cNvPr id="6" name="Footer Placeholder 5"/>
          <p:cNvSpPr>
            <a:spLocks noGrp="1"/>
          </p:cNvSpPr>
          <p:nvPr>
            <p:ph type="ftr" sz="quarter" idx="11"/>
          </p:nvPr>
        </p:nvSpPr>
        <p:spPr>
          <a:xfrm>
            <a:off x="2667000" y="6356350"/>
            <a:ext cx="3352800" cy="365125"/>
          </a:xfrm>
          <a:prstGeom prst="rect">
            <a:avLst/>
          </a:prstGeom>
        </p:spPr>
        <p:txBody>
          <a:bodyPr/>
          <a:lstStyle/>
          <a:p>
            <a:pPr>
              <a:defRPr/>
            </a:pPr>
            <a:endParaRPr lang="en-CA"/>
          </a:p>
        </p:txBody>
      </p:sp>
      <p:sp>
        <p:nvSpPr>
          <p:cNvPr id="7" name="Slide Number Placeholder 6"/>
          <p:cNvSpPr>
            <a:spLocks noGrp="1"/>
          </p:cNvSpPr>
          <p:nvPr>
            <p:ph type="sldNum" sz="quarter" idx="12"/>
          </p:nvPr>
        </p:nvSpPr>
        <p:spPr>
          <a:xfrm>
            <a:off x="8077200" y="6356350"/>
            <a:ext cx="609600" cy="365125"/>
          </a:xfrm>
        </p:spPr>
        <p:txBody>
          <a:bodyPr/>
          <a:lstStyle/>
          <a:p>
            <a:pPr>
              <a:defRPr/>
            </a:pPr>
            <a:fld id="{15C60175-B3AB-4947-93BF-EA282CDD9C17}" type="slidenum">
              <a:rPr lang="en-CA" smtClean="0"/>
              <a:pPr>
                <a:defRPr/>
              </a:pPr>
              <a:t>‹#›</a:t>
            </a:fld>
            <a:endParaRPr lang="en-CA"/>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708688"/>
          </a:xfrm>
          <a:prstGeom prst="rect">
            <a:avLst/>
          </a:prstGeom>
        </p:spPr>
        <p:txBody>
          <a:bodyPr vert="horz" lIns="0" rIns="0" bIns="0" anchor="b">
            <a:normAutofit/>
          </a:bodyPr>
          <a:lstStyle/>
          <a:p>
            <a:r>
              <a:rPr kumimoji="0" lang="en-US" smtClean="0"/>
              <a:t>Click to edit Master title style</a:t>
            </a:r>
            <a:endParaRPr kumimoji="0" lang="en-US" dirty="0"/>
          </a:p>
        </p:txBody>
      </p:sp>
      <p:sp>
        <p:nvSpPr>
          <p:cNvPr id="30" name="Text Placeholder 29"/>
          <p:cNvSpPr>
            <a:spLocks noGrp="1"/>
          </p:cNvSpPr>
          <p:nvPr>
            <p:ph type="body" idx="1"/>
          </p:nvPr>
        </p:nvSpPr>
        <p:spPr>
          <a:xfrm>
            <a:off x="467544" y="1628800"/>
            <a:ext cx="8229600" cy="46805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800">
                <a:solidFill>
                  <a:schemeClr val="tx2">
                    <a:shade val="90000"/>
                  </a:schemeClr>
                </a:solidFill>
              </a:defRPr>
            </a:lvl1pPr>
          </a:lstStyle>
          <a:p>
            <a:pPr>
              <a:defRPr/>
            </a:pPr>
            <a:fld id="{D3AA9841-0811-4DBA-9B3E-FD63D1C04733}" type="slidenum">
              <a:rPr lang="en-CA" smtClean="0"/>
              <a:pPr>
                <a:defRPr/>
              </a:pPr>
              <a:t>‹#›</a:t>
            </a:fld>
            <a:endParaRPr lang="en-CA"/>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3200" kern="1200">
          <a:solidFill>
            <a:schemeClr val="tx1"/>
          </a:solidFill>
          <a:latin typeface="Franklin Gothic Book" pitchFamily="34" charset="0"/>
          <a:ea typeface="+mn-ea"/>
          <a:cs typeface="Arial" pitchFamily="34" charset="0"/>
        </a:defRPr>
      </a:lvl1pPr>
      <a:lvl2pPr marL="640080" indent="-246888" algn="l" rtl="0" eaLnBrk="1" latinLnBrk="0" hangingPunct="1">
        <a:spcBef>
          <a:spcPct val="20000"/>
        </a:spcBef>
        <a:buClr>
          <a:schemeClr val="accent1"/>
        </a:buClr>
        <a:buSzPct val="85000"/>
        <a:buFont typeface="Wingdings 2"/>
        <a:buChar char=""/>
        <a:defRPr kumimoji="0" sz="2800" kern="1200">
          <a:solidFill>
            <a:schemeClr val="tx1"/>
          </a:solidFill>
          <a:latin typeface="Franklin Gothic Book" pitchFamily="34" charset="0"/>
          <a:ea typeface="+mn-ea"/>
          <a:cs typeface="Arial" pitchFamily="34" charset="0"/>
        </a:defRPr>
      </a:lvl2pPr>
      <a:lvl3pPr marL="914400" indent="-246888" algn="l" rtl="0" eaLnBrk="1" latinLnBrk="0" hangingPunct="1">
        <a:spcBef>
          <a:spcPct val="20000"/>
        </a:spcBef>
        <a:buClr>
          <a:schemeClr val="accent2"/>
        </a:buClr>
        <a:buSzPct val="70000"/>
        <a:buFont typeface="Wingdings 2"/>
        <a:buChar char=""/>
        <a:defRPr kumimoji="0" sz="2400" kern="1200">
          <a:solidFill>
            <a:schemeClr val="tx1"/>
          </a:solidFill>
          <a:latin typeface="Franklin Gothic Book" pitchFamily="34" charset="0"/>
          <a:ea typeface="+mn-ea"/>
          <a:cs typeface="Arial" pitchFamily="34" charset="0"/>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Franklin Gothic Book" pitchFamily="34" charset="0"/>
          <a:ea typeface="+mn-ea"/>
          <a:cs typeface="Arial" pitchFamily="34" charset="0"/>
        </a:defRPr>
      </a:lvl4pPr>
      <a:lvl5pPr marL="1463040" indent="-210312" algn="l" rtl="0" eaLnBrk="1" latinLnBrk="0" hangingPunct="1">
        <a:spcBef>
          <a:spcPct val="20000"/>
        </a:spcBef>
        <a:buClr>
          <a:schemeClr val="accent4"/>
        </a:buClr>
        <a:buSzPct val="65000"/>
        <a:buFont typeface="Wingdings 2"/>
        <a:buChar char=""/>
        <a:defRPr kumimoji="0" sz="1600" kern="1200">
          <a:solidFill>
            <a:schemeClr val="tx1"/>
          </a:solidFill>
          <a:latin typeface="Franklin Gothic Book" pitchFamily="34" charset="0"/>
          <a:ea typeface="+mn-ea"/>
          <a:cs typeface="Arial" pitchFamily="34" charset="0"/>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p:cNvSpPr>
            <a:spLocks noGrp="1" noChangeArrowheads="1"/>
          </p:cNvSpPr>
          <p:nvPr>
            <p:ph type="ctrTitle"/>
            <p:custDataLst>
              <p:tags r:id="rId1"/>
            </p:custDataLst>
          </p:nvPr>
        </p:nvSpPr>
        <p:spPr>
          <a:xfrm>
            <a:off x="609600" y="2286000"/>
            <a:ext cx="7924800" cy="1066800"/>
          </a:xfrm>
        </p:spPr>
        <p:txBody>
          <a:bodyPr>
            <a:noAutofit/>
          </a:bodyPr>
          <a:lstStyle/>
          <a:p>
            <a:pPr algn="ctr">
              <a:defRPr/>
            </a:pPr>
            <a:r>
              <a:rPr lang="en-US" sz="4800" dirty="0" smtClean="0"/>
              <a:t>Data Management</a:t>
            </a:r>
            <a:endParaRPr lang="en-US" sz="6600" dirty="0"/>
          </a:p>
        </p:txBody>
      </p:sp>
      <p:sp>
        <p:nvSpPr>
          <p:cNvPr id="14338" name="Rectangle 5" descr="Rectangle: Click to edit Master text styles&#10;Second level&#10;Third level&#10;Fourth level&#10;Fifth level"/>
          <p:cNvSpPr>
            <a:spLocks noGrp="1" noChangeArrowheads="1"/>
          </p:cNvSpPr>
          <p:nvPr>
            <p:ph type="subTitle" idx="1"/>
            <p:custDataLst>
              <p:tags r:id="rId2"/>
            </p:custDataLst>
          </p:nvPr>
        </p:nvSpPr>
        <p:spPr>
          <a:xfrm>
            <a:off x="533400" y="4191000"/>
            <a:ext cx="7315200" cy="1676400"/>
          </a:xfrm>
        </p:spPr>
        <p:txBody>
          <a:bodyPr>
            <a:normAutofit/>
          </a:bodyPr>
          <a:lstStyle/>
          <a:p>
            <a:r>
              <a:rPr lang="en-CA" sz="2800" dirty="0" smtClean="0"/>
              <a:t>Business Information Systems – 420-E01</a:t>
            </a:r>
            <a:endParaRPr lang="en-CA" sz="2000" dirty="0" smtClean="0"/>
          </a:p>
          <a:p>
            <a:r>
              <a:rPr lang="en-CA" sz="1600" dirty="0" smtClean="0"/>
              <a:t>Reference: Chapter 4 Rainer, Introduction to Information Systems, 2</a:t>
            </a:r>
            <a:r>
              <a:rPr lang="en-CA" sz="1600" baseline="30000" dirty="0" smtClean="0"/>
              <a:t>nd</a:t>
            </a:r>
            <a:r>
              <a:rPr lang="en-CA" sz="1600" dirty="0" smtClean="0"/>
              <a:t> Can. </a:t>
            </a:r>
            <a:r>
              <a:rPr lang="en-CA" sz="1800" dirty="0" smtClean="0"/>
              <a:t>Ed. </a:t>
            </a:r>
            <a:endParaRPr lang="en-CA" sz="2400" dirty="0" smtClean="0"/>
          </a:p>
          <a:p>
            <a:endParaRPr lang="en-CA" sz="2800" dirty="0"/>
          </a:p>
        </p:txBody>
      </p:sp>
    </p:spTree>
    <p:extLst>
      <p:ext uri="{BB962C8B-B14F-4D97-AF65-F5344CB8AC3E}">
        <p14:creationId xmlns:p14="http://schemas.microsoft.com/office/powerpoint/2010/main" val="675487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Source Examples</a:t>
            </a:r>
            <a:endParaRPr lang="en-US" dirty="0"/>
          </a:p>
        </p:txBody>
      </p:sp>
      <p:sp>
        <p:nvSpPr>
          <p:cNvPr id="35841" name="Content Placeholder 2"/>
          <p:cNvSpPr>
            <a:spLocks noGrp="1"/>
          </p:cNvSpPr>
          <p:nvPr>
            <p:ph idx="1"/>
          </p:nvPr>
        </p:nvSpPr>
        <p:spPr/>
        <p:txBody>
          <a:bodyPr/>
          <a:lstStyle/>
          <a:p>
            <a:pPr eaLnBrk="1" hangingPunct="1">
              <a:buFont typeface="Wingdings 2" pitchFamily="18" charset="2"/>
              <a:buNone/>
            </a:pPr>
            <a:r>
              <a:rPr lang="en-CA" smtClean="0"/>
              <a:t>	</a:t>
            </a:r>
          </a:p>
        </p:txBody>
      </p:sp>
      <p:sp>
        <p:nvSpPr>
          <p:cNvPr id="4" name="Slide Number Placeholder 3"/>
          <p:cNvSpPr>
            <a:spLocks noGrp="1"/>
          </p:cNvSpPr>
          <p:nvPr>
            <p:ph type="sldNum" sz="quarter" idx="12"/>
          </p:nvPr>
        </p:nvSpPr>
        <p:spPr/>
        <p:txBody>
          <a:bodyPr/>
          <a:lstStyle/>
          <a:p>
            <a:pPr>
              <a:defRPr/>
            </a:pPr>
            <a:fld id="{CF69B6FD-78F4-423D-BAA1-663BD3F03E81}" type="slidenum">
              <a:rPr lang="en-CA"/>
              <a:pPr>
                <a:defRPr/>
              </a:pPr>
              <a:t>10</a:t>
            </a:fld>
            <a:endParaRPr lang="en-CA"/>
          </a:p>
        </p:txBody>
      </p:sp>
      <p:pic>
        <p:nvPicPr>
          <p:cNvPr id="35843" name="Picture 4" descr="http://www.lawyersandsettlements.com/images/credit-card-swipe.jpg"/>
          <p:cNvPicPr>
            <a:picLocks noChangeAspect="1" noChangeArrowheads="1"/>
          </p:cNvPicPr>
          <p:nvPr/>
        </p:nvPicPr>
        <p:blipFill>
          <a:blip r:embed="rId3"/>
          <a:srcRect/>
          <a:stretch>
            <a:fillRect/>
          </a:stretch>
        </p:blipFill>
        <p:spPr bwMode="auto">
          <a:xfrm>
            <a:off x="1403350" y="2133600"/>
            <a:ext cx="1554163" cy="1114425"/>
          </a:xfrm>
          <a:prstGeom prst="rect">
            <a:avLst/>
          </a:prstGeom>
          <a:noFill/>
          <a:ln w="9525">
            <a:noFill/>
            <a:miter lim="800000"/>
            <a:headEnd/>
            <a:tailEnd/>
          </a:ln>
        </p:spPr>
      </p:pic>
      <p:pic>
        <p:nvPicPr>
          <p:cNvPr id="35844" name="Picture 6" descr="http://www.carolinian.org/images/email.jpg"/>
          <p:cNvPicPr>
            <a:picLocks noChangeAspect="1" noChangeArrowheads="1"/>
          </p:cNvPicPr>
          <p:nvPr/>
        </p:nvPicPr>
        <p:blipFill>
          <a:blip r:embed="rId4"/>
          <a:srcRect/>
          <a:stretch>
            <a:fillRect/>
          </a:stretch>
        </p:blipFill>
        <p:spPr bwMode="auto">
          <a:xfrm>
            <a:off x="1619250" y="4437063"/>
            <a:ext cx="1347788" cy="1473200"/>
          </a:xfrm>
          <a:prstGeom prst="rect">
            <a:avLst/>
          </a:prstGeom>
          <a:noFill/>
          <a:ln w="9525">
            <a:noFill/>
            <a:miter lim="800000"/>
            <a:headEnd/>
            <a:tailEnd/>
          </a:ln>
        </p:spPr>
      </p:pic>
      <p:pic>
        <p:nvPicPr>
          <p:cNvPr id="35845" name="Picture 8" descr="http://memorylossonline.com/glossary/images/mri.jpg"/>
          <p:cNvPicPr>
            <a:picLocks noChangeAspect="1" noChangeArrowheads="1"/>
          </p:cNvPicPr>
          <p:nvPr/>
        </p:nvPicPr>
        <p:blipFill>
          <a:blip r:embed="rId5"/>
          <a:srcRect/>
          <a:stretch>
            <a:fillRect/>
          </a:stretch>
        </p:blipFill>
        <p:spPr bwMode="auto">
          <a:xfrm>
            <a:off x="3581400" y="4424363"/>
            <a:ext cx="1524000" cy="1524000"/>
          </a:xfrm>
          <a:prstGeom prst="rect">
            <a:avLst/>
          </a:prstGeom>
          <a:noFill/>
          <a:ln w="9525">
            <a:noFill/>
            <a:miter lim="800000"/>
            <a:headEnd/>
            <a:tailEnd/>
          </a:ln>
        </p:spPr>
      </p:pic>
      <p:pic>
        <p:nvPicPr>
          <p:cNvPr id="35846" name="Picture 10" descr="http://www.siliconvalleywatcher.com/mt/archives/The_BLOG.jpg"/>
          <p:cNvPicPr>
            <a:picLocks noChangeAspect="1" noChangeArrowheads="1"/>
          </p:cNvPicPr>
          <p:nvPr/>
        </p:nvPicPr>
        <p:blipFill>
          <a:blip r:embed="rId6"/>
          <a:srcRect/>
          <a:stretch>
            <a:fillRect/>
          </a:stretch>
        </p:blipFill>
        <p:spPr bwMode="auto">
          <a:xfrm>
            <a:off x="6300788" y="4327525"/>
            <a:ext cx="1295400" cy="1606550"/>
          </a:xfrm>
          <a:prstGeom prst="rect">
            <a:avLst/>
          </a:prstGeom>
          <a:noFill/>
          <a:ln w="9525">
            <a:noFill/>
            <a:miter lim="800000"/>
            <a:headEnd/>
            <a:tailEnd/>
          </a:ln>
        </p:spPr>
      </p:pic>
      <p:pic>
        <p:nvPicPr>
          <p:cNvPr id="35847" name="Picture 12" descr="http://www.argusdvs.com/images/caps/control.jpg"/>
          <p:cNvPicPr>
            <a:picLocks noChangeAspect="1" noChangeArrowheads="1"/>
          </p:cNvPicPr>
          <p:nvPr/>
        </p:nvPicPr>
        <p:blipFill>
          <a:blip r:embed="rId7"/>
          <a:srcRect/>
          <a:stretch>
            <a:fillRect/>
          </a:stretch>
        </p:blipFill>
        <p:spPr bwMode="auto">
          <a:xfrm>
            <a:off x="6045200" y="1985963"/>
            <a:ext cx="2260600" cy="1695450"/>
          </a:xfrm>
          <a:prstGeom prst="rect">
            <a:avLst/>
          </a:prstGeom>
          <a:noFill/>
          <a:ln w="9525">
            <a:noFill/>
            <a:miter lim="800000"/>
            <a:headEnd/>
            <a:tailEnd/>
          </a:ln>
        </p:spPr>
      </p:pic>
      <p:pic>
        <p:nvPicPr>
          <p:cNvPr id="35848" name="Picture 14" descr="http://www.rfidradiotag.info/topimage.jpg"/>
          <p:cNvPicPr>
            <a:picLocks noChangeAspect="1" noChangeArrowheads="1"/>
          </p:cNvPicPr>
          <p:nvPr/>
        </p:nvPicPr>
        <p:blipFill>
          <a:blip r:embed="rId8"/>
          <a:srcRect/>
          <a:stretch>
            <a:fillRect/>
          </a:stretch>
        </p:blipFill>
        <p:spPr bwMode="auto">
          <a:xfrm>
            <a:off x="3581400" y="1985963"/>
            <a:ext cx="1652588" cy="1104900"/>
          </a:xfrm>
          <a:prstGeom prst="rect">
            <a:avLst/>
          </a:prstGeom>
          <a:noFill/>
          <a:ln w="9525">
            <a:noFill/>
            <a:miter lim="800000"/>
            <a:headEnd/>
            <a:tailEnd/>
          </a:ln>
        </p:spPr>
      </p:pic>
      <p:sp>
        <p:nvSpPr>
          <p:cNvPr id="35849" name="TextBox 13"/>
          <p:cNvSpPr txBox="1">
            <a:spLocks noChangeArrowheads="1"/>
          </p:cNvSpPr>
          <p:nvPr/>
        </p:nvSpPr>
        <p:spPr bwMode="auto">
          <a:xfrm>
            <a:off x="1619250" y="6021388"/>
            <a:ext cx="1066800" cy="369887"/>
          </a:xfrm>
          <a:prstGeom prst="rect">
            <a:avLst/>
          </a:prstGeom>
          <a:noFill/>
          <a:ln w="9525">
            <a:noFill/>
            <a:miter lim="800000"/>
            <a:headEnd/>
            <a:tailEnd/>
          </a:ln>
        </p:spPr>
        <p:txBody>
          <a:bodyPr>
            <a:spAutoFit/>
          </a:bodyPr>
          <a:lstStyle/>
          <a:p>
            <a:r>
              <a:rPr lang="en-US">
                <a:latin typeface="Gill Sans MT"/>
              </a:rPr>
              <a:t>E-mails</a:t>
            </a:r>
          </a:p>
        </p:txBody>
      </p:sp>
      <p:sp>
        <p:nvSpPr>
          <p:cNvPr id="35850" name="TextBox 14"/>
          <p:cNvSpPr txBox="1">
            <a:spLocks noChangeArrowheads="1"/>
          </p:cNvSpPr>
          <p:nvPr/>
        </p:nvSpPr>
        <p:spPr bwMode="auto">
          <a:xfrm>
            <a:off x="1403350" y="3429000"/>
            <a:ext cx="1600200" cy="646113"/>
          </a:xfrm>
          <a:prstGeom prst="rect">
            <a:avLst/>
          </a:prstGeom>
          <a:noFill/>
          <a:ln w="9525">
            <a:noFill/>
            <a:miter lim="800000"/>
            <a:headEnd/>
            <a:tailEnd/>
          </a:ln>
        </p:spPr>
        <p:txBody>
          <a:bodyPr>
            <a:spAutoFit/>
          </a:bodyPr>
          <a:lstStyle/>
          <a:p>
            <a:r>
              <a:rPr lang="en-US">
                <a:latin typeface="Gill Sans MT"/>
              </a:rPr>
              <a:t>Credit card swipes</a:t>
            </a:r>
          </a:p>
        </p:txBody>
      </p:sp>
      <p:sp>
        <p:nvSpPr>
          <p:cNvPr id="35851" name="TextBox 15"/>
          <p:cNvSpPr txBox="1">
            <a:spLocks noChangeArrowheads="1"/>
          </p:cNvSpPr>
          <p:nvPr/>
        </p:nvSpPr>
        <p:spPr bwMode="auto">
          <a:xfrm>
            <a:off x="3733800" y="3281363"/>
            <a:ext cx="1600200" cy="369887"/>
          </a:xfrm>
          <a:prstGeom prst="rect">
            <a:avLst/>
          </a:prstGeom>
          <a:noFill/>
          <a:ln w="9525">
            <a:noFill/>
            <a:miter lim="800000"/>
            <a:headEnd/>
            <a:tailEnd/>
          </a:ln>
        </p:spPr>
        <p:txBody>
          <a:bodyPr>
            <a:spAutoFit/>
          </a:bodyPr>
          <a:lstStyle/>
          <a:p>
            <a:r>
              <a:rPr lang="en-US">
                <a:latin typeface="Gill Sans MT"/>
              </a:rPr>
              <a:t>RFID tags</a:t>
            </a:r>
          </a:p>
        </p:txBody>
      </p:sp>
      <p:sp>
        <p:nvSpPr>
          <p:cNvPr id="35852" name="TextBox 16"/>
          <p:cNvSpPr txBox="1">
            <a:spLocks noChangeArrowheads="1"/>
          </p:cNvSpPr>
          <p:nvPr/>
        </p:nvSpPr>
        <p:spPr bwMode="auto">
          <a:xfrm>
            <a:off x="6477000" y="3662363"/>
            <a:ext cx="1905000" cy="646112"/>
          </a:xfrm>
          <a:prstGeom prst="rect">
            <a:avLst/>
          </a:prstGeom>
          <a:noFill/>
          <a:ln w="9525">
            <a:noFill/>
            <a:miter lim="800000"/>
            <a:headEnd/>
            <a:tailEnd/>
          </a:ln>
        </p:spPr>
        <p:txBody>
          <a:bodyPr>
            <a:spAutoFit/>
          </a:bodyPr>
          <a:lstStyle/>
          <a:p>
            <a:r>
              <a:rPr lang="en-US">
                <a:latin typeface="Gill Sans MT"/>
              </a:rPr>
              <a:t>Digital video surveillance</a:t>
            </a:r>
          </a:p>
        </p:txBody>
      </p:sp>
      <p:sp>
        <p:nvSpPr>
          <p:cNvPr id="35853" name="TextBox 17"/>
          <p:cNvSpPr txBox="1">
            <a:spLocks noChangeArrowheads="1"/>
          </p:cNvSpPr>
          <p:nvPr/>
        </p:nvSpPr>
        <p:spPr bwMode="auto">
          <a:xfrm>
            <a:off x="3200400" y="6100763"/>
            <a:ext cx="2133600" cy="369887"/>
          </a:xfrm>
          <a:prstGeom prst="rect">
            <a:avLst/>
          </a:prstGeom>
          <a:noFill/>
          <a:ln w="9525">
            <a:noFill/>
            <a:miter lim="800000"/>
            <a:headEnd/>
            <a:tailEnd/>
          </a:ln>
        </p:spPr>
        <p:txBody>
          <a:bodyPr>
            <a:spAutoFit/>
          </a:bodyPr>
          <a:lstStyle/>
          <a:p>
            <a:r>
              <a:rPr lang="en-US">
                <a:latin typeface="Gill Sans MT"/>
              </a:rPr>
              <a:t>  Radiology scans</a:t>
            </a:r>
          </a:p>
        </p:txBody>
      </p:sp>
      <p:sp>
        <p:nvSpPr>
          <p:cNvPr id="35854" name="TextBox 18"/>
          <p:cNvSpPr txBox="1">
            <a:spLocks noChangeArrowheads="1"/>
          </p:cNvSpPr>
          <p:nvPr/>
        </p:nvSpPr>
        <p:spPr bwMode="auto">
          <a:xfrm>
            <a:off x="6300788" y="6092825"/>
            <a:ext cx="762000" cy="369888"/>
          </a:xfrm>
          <a:prstGeom prst="rect">
            <a:avLst/>
          </a:prstGeom>
          <a:noFill/>
          <a:ln w="9525">
            <a:noFill/>
            <a:miter lim="800000"/>
            <a:headEnd/>
            <a:tailEnd/>
          </a:ln>
        </p:spPr>
        <p:txBody>
          <a:bodyPr>
            <a:spAutoFit/>
          </a:bodyPr>
          <a:lstStyle/>
          <a:p>
            <a:r>
              <a:rPr lang="en-US">
                <a:latin typeface="Gill Sans MT"/>
              </a:rPr>
              <a:t>Blogs</a:t>
            </a:r>
          </a:p>
        </p:txBody>
      </p:sp>
    </p:spTree>
    <p:extLst>
      <p:ext uri="{BB962C8B-B14F-4D97-AF65-F5344CB8AC3E}">
        <p14:creationId xmlns:p14="http://schemas.microsoft.com/office/powerpoint/2010/main" val="13196472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Difficulties in Managing Data</a:t>
            </a:r>
            <a:endParaRPr lang="en-US" dirty="0"/>
          </a:p>
        </p:txBody>
      </p:sp>
      <p:sp>
        <p:nvSpPr>
          <p:cNvPr id="3" name="Content Placeholder 2"/>
          <p:cNvSpPr>
            <a:spLocks noGrp="1"/>
          </p:cNvSpPr>
          <p:nvPr>
            <p:ph idx="1"/>
          </p:nvPr>
        </p:nvSpPr>
        <p:spPr/>
        <p:txBody>
          <a:bodyPr>
            <a:noAutofit/>
          </a:bodyPr>
          <a:lstStyle/>
          <a:p>
            <a:r>
              <a:rPr lang="en-US" sz="2800" dirty="0" smtClean="0"/>
              <a:t>Data degrades over time.</a:t>
            </a:r>
          </a:p>
          <a:p>
            <a:pPr lvl="1"/>
            <a:r>
              <a:rPr lang="en-US" sz="2400" dirty="0" smtClean="0"/>
              <a:t>Customers move to new addresses or change their names</a:t>
            </a:r>
          </a:p>
          <a:p>
            <a:pPr lvl="1"/>
            <a:r>
              <a:rPr lang="en-US" sz="2400" dirty="0" smtClean="0"/>
              <a:t>Companies go out of business or are bought</a:t>
            </a:r>
          </a:p>
          <a:p>
            <a:pPr lvl="1"/>
            <a:r>
              <a:rPr lang="en-US" sz="2400" dirty="0" smtClean="0"/>
              <a:t>New products are developed</a:t>
            </a:r>
          </a:p>
          <a:p>
            <a:pPr lvl="1"/>
            <a:r>
              <a:rPr lang="en-US" sz="2400" dirty="0" smtClean="0"/>
              <a:t>Employees are hired or fired</a:t>
            </a:r>
          </a:p>
          <a:p>
            <a:endParaRPr lang="en-US" sz="2400" dirty="0"/>
          </a:p>
        </p:txBody>
      </p:sp>
    </p:spTree>
    <p:extLst>
      <p:ext uri="{BB962C8B-B14F-4D97-AF65-F5344CB8AC3E}">
        <p14:creationId xmlns:p14="http://schemas.microsoft.com/office/powerpoint/2010/main" val="3028291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Difficulties in Managing Data</a:t>
            </a:r>
            <a:endParaRPr lang="en-US" dirty="0"/>
          </a:p>
        </p:txBody>
      </p:sp>
      <p:sp>
        <p:nvSpPr>
          <p:cNvPr id="3" name="Content Placeholder 2"/>
          <p:cNvSpPr>
            <a:spLocks noGrp="1"/>
          </p:cNvSpPr>
          <p:nvPr>
            <p:ph idx="1"/>
          </p:nvPr>
        </p:nvSpPr>
        <p:spPr/>
        <p:txBody>
          <a:bodyPr>
            <a:noAutofit/>
          </a:bodyPr>
          <a:lstStyle/>
          <a:p>
            <a:r>
              <a:rPr lang="en-US" sz="2800" dirty="0" smtClean="0"/>
              <a:t>Data rot – problems with the media on which data is stored.</a:t>
            </a:r>
          </a:p>
          <a:p>
            <a:pPr lvl="1"/>
            <a:r>
              <a:rPr lang="en-US" sz="2400" dirty="0" smtClean="0"/>
              <a:t>Temperature, humidity, light exposure cause physical problems</a:t>
            </a:r>
          </a:p>
          <a:p>
            <a:pPr lvl="1"/>
            <a:r>
              <a:rPr lang="en-US" sz="2400" dirty="0" smtClean="0"/>
              <a:t>Technologies change – can be hard to find machines needed to access old data</a:t>
            </a:r>
          </a:p>
          <a:p>
            <a:r>
              <a:rPr lang="en-US" sz="2800" dirty="0" smtClean="0"/>
              <a:t>Data errors</a:t>
            </a:r>
          </a:p>
          <a:p>
            <a:pPr lvl="1"/>
            <a:r>
              <a:rPr lang="en-US" sz="2400" dirty="0" smtClean="0"/>
              <a:t>Data gets out of date, inaccurate, technically corrupt</a:t>
            </a:r>
            <a:endParaRPr lang="en-US" sz="2400" dirty="0"/>
          </a:p>
        </p:txBody>
      </p:sp>
    </p:spTree>
    <p:extLst>
      <p:ext uri="{BB962C8B-B14F-4D97-AF65-F5344CB8AC3E}">
        <p14:creationId xmlns:p14="http://schemas.microsoft.com/office/powerpoint/2010/main" val="2023031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AutoShape 2"/>
          <p:cNvSpPr>
            <a:spLocks noGrp="1" noChangeArrowheads="1"/>
          </p:cNvSpPr>
          <p:nvPr>
            <p:ph type="title"/>
          </p:nvPr>
        </p:nvSpPr>
        <p:spPr/>
        <p:txBody>
          <a:bodyPr>
            <a:normAutofit fontScale="90000"/>
          </a:bodyPr>
          <a:lstStyle/>
          <a:p>
            <a:pPr eaLnBrk="1" hangingPunct="1"/>
            <a:r>
              <a:rPr lang="en-US" dirty="0" smtClean="0"/>
              <a:t>An Example of Low Quality Data</a:t>
            </a:r>
          </a:p>
        </p:txBody>
      </p:sp>
      <p:pic>
        <p:nvPicPr>
          <p:cNvPr id="35845" name="Picture 7" descr="C:\Users\User\Documents\Unzipped\Baltzan_Art\Digital Request (MHR00108-Baltzan-150) dpi\baL90900_ch07\baL90900_07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926" y="2297113"/>
            <a:ext cx="8446287" cy="3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54616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Case Study – </a:t>
            </a:r>
            <a:r>
              <a:rPr lang="en-US" sz="4400" dirty="0" err="1" smtClean="0"/>
              <a:t>Mediatech</a:t>
            </a:r>
            <a:r>
              <a:rPr lang="en-US" sz="4400" dirty="0" smtClean="0"/>
              <a:t> Data Errors</a:t>
            </a:r>
            <a:endParaRPr lang="en-US" sz="4400" dirty="0"/>
          </a:p>
        </p:txBody>
      </p:sp>
      <p:sp>
        <p:nvSpPr>
          <p:cNvPr id="3" name="Content Placeholder 2"/>
          <p:cNvSpPr>
            <a:spLocks noGrp="1"/>
          </p:cNvSpPr>
          <p:nvPr>
            <p:ph idx="1"/>
          </p:nvPr>
        </p:nvSpPr>
        <p:spPr/>
        <p:txBody>
          <a:bodyPr>
            <a:normAutofit/>
          </a:bodyPr>
          <a:lstStyle/>
          <a:p>
            <a:pPr marL="0" indent="0">
              <a:buNone/>
            </a:pPr>
            <a:r>
              <a:rPr lang="en-US" sz="2800" dirty="0" smtClean="0"/>
              <a:t>It’s About </a:t>
            </a:r>
            <a:r>
              <a:rPr lang="en-US" sz="2800" dirty="0"/>
              <a:t>B</a:t>
            </a:r>
            <a:r>
              <a:rPr lang="en-US" sz="2800" dirty="0" smtClean="0"/>
              <a:t>usiness 4.1 – Rainer. P 113</a:t>
            </a:r>
          </a:p>
          <a:p>
            <a:pPr marL="514350" indent="-514350">
              <a:buAutoNum type="arabicParenR"/>
            </a:pPr>
            <a:r>
              <a:rPr lang="en-US" sz="2800" dirty="0" smtClean="0"/>
              <a:t>How important are accurate data for on-line businesses?</a:t>
            </a:r>
          </a:p>
          <a:p>
            <a:pPr marL="514350" indent="-514350">
              <a:buAutoNum type="arabicParenR"/>
            </a:pPr>
            <a:r>
              <a:rPr lang="en-US" sz="2800" dirty="0" smtClean="0"/>
              <a:t>Is technology sufficient to guarantee that data errors will not occur?  If not, then what other factors should a business need to consider?</a:t>
            </a:r>
          </a:p>
          <a:p>
            <a:pPr marL="514350" indent="-514350">
              <a:buAutoNum type="arabicParenR"/>
            </a:pPr>
            <a:r>
              <a:rPr lang="en-US" sz="2800" dirty="0" smtClean="0"/>
              <a:t>Provide examples of cost savings that can be achieved by reducing data errors.</a:t>
            </a:r>
            <a:endParaRPr lang="en-US" dirty="0"/>
          </a:p>
        </p:txBody>
      </p:sp>
    </p:spTree>
    <p:extLst>
      <p:ext uri="{BB962C8B-B14F-4D97-AF65-F5344CB8AC3E}">
        <p14:creationId xmlns:p14="http://schemas.microsoft.com/office/powerpoint/2010/main" val="3485982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to do About Data Problems?</a:t>
            </a:r>
            <a:endParaRPr lang="en-US" dirty="0"/>
          </a:p>
        </p:txBody>
      </p:sp>
      <p:sp>
        <p:nvSpPr>
          <p:cNvPr id="3" name="Content Placeholder 2"/>
          <p:cNvSpPr>
            <a:spLocks noGrp="1"/>
          </p:cNvSpPr>
          <p:nvPr>
            <p:ph idx="1"/>
          </p:nvPr>
        </p:nvSpPr>
        <p:spPr/>
        <p:txBody>
          <a:bodyPr/>
          <a:lstStyle/>
          <a:p>
            <a:r>
              <a:rPr lang="en-US" sz="2800" dirty="0" smtClean="0"/>
              <a:t>Because of these problems, data are difficult to manage.</a:t>
            </a:r>
          </a:p>
          <a:p>
            <a:r>
              <a:rPr lang="en-US" sz="2800" dirty="0" smtClean="0"/>
              <a:t>As a result, organizations use databases and data warehouses to manage their data more efficiently and effectively, in a process called the data life cycle.</a:t>
            </a:r>
            <a:endParaRPr lang="en-US" dirty="0"/>
          </a:p>
        </p:txBody>
      </p:sp>
    </p:spTree>
    <p:extLst>
      <p:ext uri="{BB962C8B-B14F-4D97-AF65-F5344CB8AC3E}">
        <p14:creationId xmlns:p14="http://schemas.microsoft.com/office/powerpoint/2010/main" val="39033544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eaLnBrk="1" hangingPunct="1">
              <a:defRPr/>
            </a:pPr>
            <a:r>
              <a:rPr lang="en-US" sz="4400" dirty="0" smtClean="0"/>
              <a:t>Data </a:t>
            </a:r>
            <a:r>
              <a:rPr lang="en-US" sz="4400" dirty="0"/>
              <a:t>L</a:t>
            </a:r>
            <a:r>
              <a:rPr lang="en-US" sz="4400" dirty="0" smtClean="0"/>
              <a:t>ife </a:t>
            </a:r>
            <a:r>
              <a:rPr lang="en-US" sz="4400" dirty="0"/>
              <a:t>C</a:t>
            </a:r>
            <a:r>
              <a:rPr lang="en-US" sz="4400" dirty="0" smtClean="0"/>
              <a:t>ycle</a:t>
            </a:r>
            <a:endParaRPr lang="en-CA" sz="4400" dirty="0"/>
          </a:p>
        </p:txBody>
      </p:sp>
      <p:sp>
        <p:nvSpPr>
          <p:cNvPr id="37890" name="Content Placeholder 2"/>
          <p:cNvSpPr>
            <a:spLocks noGrp="1"/>
          </p:cNvSpPr>
          <p:nvPr>
            <p:ph sz="half" idx="1"/>
          </p:nvPr>
        </p:nvSpPr>
        <p:spPr>
          <a:xfrm>
            <a:off x="457200" y="1676400"/>
            <a:ext cx="4038600" cy="4876800"/>
          </a:xfrm>
        </p:spPr>
        <p:txBody>
          <a:bodyPr>
            <a:normAutofit fontScale="92500" lnSpcReduction="20000"/>
          </a:bodyPr>
          <a:lstStyle/>
          <a:p>
            <a:pPr eaLnBrk="1" hangingPunct="1"/>
            <a:r>
              <a:rPr lang="en-CA" dirty="0" smtClean="0"/>
              <a:t>Businesses run on data that have been processed into information and knowledge.</a:t>
            </a:r>
          </a:p>
          <a:p>
            <a:pPr eaLnBrk="1" hangingPunct="1"/>
            <a:r>
              <a:rPr lang="en-CA" dirty="0" smtClean="0"/>
              <a:t>Managers then apply this knowledge to business problems and opportunities. </a:t>
            </a:r>
          </a:p>
          <a:p>
            <a:pPr eaLnBrk="1" hangingPunct="1"/>
            <a:r>
              <a:rPr lang="en-CA" dirty="0" smtClean="0"/>
              <a:t>Businesses transform data into knowledge and solutions in several ways.  </a:t>
            </a:r>
          </a:p>
          <a:p>
            <a:pPr eaLnBrk="1" hangingPunct="1"/>
            <a:r>
              <a:rPr lang="en-CA" dirty="0" smtClean="0"/>
              <a:t>The general process is illustrated here and is referred to as the data life cycle.</a:t>
            </a:r>
            <a:endParaRPr lang="en-CA" sz="2000" dirty="0" smtClean="0"/>
          </a:p>
        </p:txBody>
      </p:sp>
      <p:sp>
        <p:nvSpPr>
          <p:cNvPr id="4" name="Slide Number Placeholder 3"/>
          <p:cNvSpPr>
            <a:spLocks noGrp="1"/>
          </p:cNvSpPr>
          <p:nvPr>
            <p:ph type="sldNum" sz="quarter" idx="12"/>
          </p:nvPr>
        </p:nvSpPr>
        <p:spPr/>
        <p:txBody>
          <a:bodyPr/>
          <a:lstStyle/>
          <a:p>
            <a:pPr>
              <a:defRPr/>
            </a:pPr>
            <a:fld id="{4A02B893-1F8E-402C-AAA5-8F8BAC7EA0A6}" type="slidenum">
              <a:rPr lang="en-CA"/>
              <a:pPr>
                <a:defRPr/>
              </a:pPr>
              <a:t>16</a:t>
            </a:fld>
            <a:endParaRPr lang="en-CA"/>
          </a:p>
        </p:txBody>
      </p:sp>
      <p:pic>
        <p:nvPicPr>
          <p:cNvPr id="37892" name="Content Placeholder 4" descr="C:\Documents and Settings\rainerk\My Documents\My Pictures\11.bmp"/>
          <p:cNvPicPr>
            <a:picLocks noChangeAspect="1" noChangeArrowheads="1"/>
          </p:cNvPicPr>
          <p:nvPr/>
        </p:nvPicPr>
        <p:blipFill>
          <a:blip r:embed="rId3"/>
          <a:srcRect/>
          <a:stretch>
            <a:fillRect/>
          </a:stretch>
        </p:blipFill>
        <p:spPr bwMode="auto">
          <a:xfrm>
            <a:off x="4379067" y="2667000"/>
            <a:ext cx="4783137" cy="2879725"/>
          </a:xfrm>
          <a:prstGeom prst="rect">
            <a:avLst/>
          </a:prstGeom>
          <a:noFill/>
          <a:ln w="9525">
            <a:noFill/>
            <a:miter lim="800000"/>
            <a:headEnd/>
            <a:tailEnd/>
          </a:ln>
        </p:spPr>
      </p:pic>
    </p:spTree>
    <p:extLst>
      <p:ext uri="{BB962C8B-B14F-4D97-AF65-F5344CB8AC3E}">
        <p14:creationId xmlns:p14="http://schemas.microsoft.com/office/powerpoint/2010/main" val="41170419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Data Processing </a:t>
            </a:r>
            <a:endParaRPr lang="en-US" dirty="0"/>
          </a:p>
        </p:txBody>
      </p:sp>
      <p:pic>
        <p:nvPicPr>
          <p:cNvPr id="39937" name="Picture 6" descr="Chapter_04_illus4"/>
          <p:cNvPicPr>
            <a:picLocks noGrp="1" noChangeAspect="1" noChangeArrowheads="1"/>
          </p:cNvPicPr>
          <p:nvPr>
            <p:ph idx="1"/>
          </p:nvPr>
        </p:nvPicPr>
        <p:blipFill>
          <a:blip r:embed="rId3"/>
          <a:stretch>
            <a:fillRect/>
          </a:stretch>
        </p:blipFill>
        <p:spPr>
          <a:xfrm>
            <a:off x="414026" y="2057400"/>
            <a:ext cx="8220348" cy="2280158"/>
          </a:xfrm>
        </p:spPr>
      </p:pic>
      <p:sp>
        <p:nvSpPr>
          <p:cNvPr id="4" name="Slide Number Placeholder 3"/>
          <p:cNvSpPr>
            <a:spLocks noGrp="1"/>
          </p:cNvSpPr>
          <p:nvPr>
            <p:ph type="sldNum" sz="quarter" idx="12"/>
          </p:nvPr>
        </p:nvSpPr>
        <p:spPr/>
        <p:txBody>
          <a:bodyPr/>
          <a:lstStyle/>
          <a:p>
            <a:pPr>
              <a:defRPr/>
            </a:pPr>
            <a:fld id="{03B4FA4B-9311-43D1-B557-70A6E54F93A6}" type="slidenum">
              <a:rPr lang="en-CA"/>
              <a:pPr>
                <a:defRPr/>
              </a:pPr>
              <a:t>17</a:t>
            </a:fld>
            <a:endParaRPr lang="en-CA"/>
          </a:p>
        </p:txBody>
      </p:sp>
      <p:sp>
        <p:nvSpPr>
          <p:cNvPr id="39939" name="Rectangle 10"/>
          <p:cNvSpPr>
            <a:spLocks noChangeArrowheads="1"/>
          </p:cNvSpPr>
          <p:nvPr/>
        </p:nvSpPr>
        <p:spPr bwMode="auto">
          <a:xfrm>
            <a:off x="395288" y="5876925"/>
            <a:ext cx="8497887" cy="461665"/>
          </a:xfrm>
          <a:prstGeom prst="rect">
            <a:avLst/>
          </a:prstGeom>
          <a:noFill/>
          <a:ln w="9525">
            <a:noFill/>
            <a:miter lim="800000"/>
            <a:headEnd/>
            <a:tailEnd/>
          </a:ln>
        </p:spPr>
        <p:txBody>
          <a:bodyPr>
            <a:spAutoFit/>
          </a:bodyPr>
          <a:lstStyle/>
          <a:p>
            <a:r>
              <a:rPr lang="en-US" sz="2400" dirty="0">
                <a:latin typeface="Franklin Gothic Book" pitchFamily="34" charset="0"/>
              </a:rPr>
              <a:t>T</a:t>
            </a:r>
            <a:r>
              <a:rPr lang="en-US" sz="2400" dirty="0" smtClean="0">
                <a:latin typeface="Franklin Gothic Book" pitchFamily="34" charset="0"/>
              </a:rPr>
              <a:t>he </a:t>
            </a:r>
            <a:r>
              <a:rPr lang="en-US" sz="2400" dirty="0">
                <a:latin typeface="Franklin Gothic Book" pitchFamily="34" charset="0"/>
              </a:rPr>
              <a:t>processing of data into information and then knowledge.</a:t>
            </a:r>
          </a:p>
        </p:txBody>
      </p:sp>
    </p:spTree>
    <p:extLst>
      <p:ext uri="{BB962C8B-B14F-4D97-AF65-F5344CB8AC3E}">
        <p14:creationId xmlns:p14="http://schemas.microsoft.com/office/powerpoint/2010/main" val="23628675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smtClean="0"/>
              <a:t>The Database Approach</a:t>
            </a:r>
            <a:endParaRPr lang="en-CA" dirty="0"/>
          </a:p>
        </p:txBody>
      </p:sp>
      <p:sp>
        <p:nvSpPr>
          <p:cNvPr id="41986" name="Content Placeholder 2"/>
          <p:cNvSpPr>
            <a:spLocks noGrp="1"/>
          </p:cNvSpPr>
          <p:nvPr>
            <p:ph idx="1"/>
          </p:nvPr>
        </p:nvSpPr>
        <p:spPr/>
        <p:txBody>
          <a:bodyPr>
            <a:normAutofit/>
          </a:bodyPr>
          <a:lstStyle/>
          <a:p>
            <a:pPr>
              <a:lnSpc>
                <a:spcPct val="80000"/>
              </a:lnSpc>
            </a:pPr>
            <a:r>
              <a:rPr lang="en-CA" sz="2400" dirty="0"/>
              <a:t>A database management system</a:t>
            </a:r>
            <a:r>
              <a:rPr lang="en-US" sz="2400" dirty="0"/>
              <a:t> (DBMS)</a:t>
            </a:r>
            <a:r>
              <a:rPr lang="en-CA" sz="2400" dirty="0"/>
              <a:t> is a set of programs that provide users with tools to add,  delete, access, and analyze data stored in </a:t>
            </a:r>
            <a:r>
              <a:rPr lang="en-CA" sz="2400" dirty="0" smtClean="0"/>
              <a:t>one location.</a:t>
            </a:r>
            <a:endParaRPr lang="en-CA" sz="2400" dirty="0"/>
          </a:p>
          <a:p>
            <a:r>
              <a:rPr lang="en-US" sz="2400" dirty="0" smtClean="0"/>
              <a:t>DBMS interfaces </a:t>
            </a:r>
            <a:r>
              <a:rPr lang="en-US" sz="2400" dirty="0"/>
              <a:t>with the database, and provides all users with integrated access to the data.</a:t>
            </a:r>
            <a:endParaRPr lang="en-US" sz="2800" dirty="0"/>
          </a:p>
          <a:p>
            <a:endParaRPr lang="en-US" dirty="0"/>
          </a:p>
        </p:txBody>
      </p:sp>
      <p:sp>
        <p:nvSpPr>
          <p:cNvPr id="4" name="Slide Number Placeholder 3"/>
          <p:cNvSpPr>
            <a:spLocks noGrp="1"/>
          </p:cNvSpPr>
          <p:nvPr>
            <p:ph type="sldNum" sz="quarter" idx="12"/>
          </p:nvPr>
        </p:nvSpPr>
        <p:spPr/>
        <p:txBody>
          <a:bodyPr/>
          <a:lstStyle/>
          <a:p>
            <a:pPr>
              <a:defRPr/>
            </a:pPr>
            <a:fld id="{53014315-B777-4453-A368-8A49D7BC7F7F}" type="slidenum">
              <a:rPr lang="en-CA"/>
              <a:pPr>
                <a:defRPr/>
              </a:pPr>
              <a:t>18</a:t>
            </a:fld>
            <a:endParaRPr lang="en-CA"/>
          </a:p>
        </p:txBody>
      </p:sp>
      <p:pic>
        <p:nvPicPr>
          <p:cNvPr id="5" name="Picture 5" descr="baL01529_07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505200"/>
            <a:ext cx="6553200"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97340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smtClean="0"/>
              <a:t>The Database Approach</a:t>
            </a:r>
            <a:endParaRPr lang="en-CA" dirty="0"/>
          </a:p>
        </p:txBody>
      </p:sp>
      <p:sp>
        <p:nvSpPr>
          <p:cNvPr id="41986" name="Content Placeholder 2"/>
          <p:cNvSpPr>
            <a:spLocks noGrp="1"/>
          </p:cNvSpPr>
          <p:nvPr>
            <p:ph idx="1"/>
          </p:nvPr>
        </p:nvSpPr>
        <p:spPr/>
        <p:txBody>
          <a:bodyPr>
            <a:normAutofit/>
          </a:bodyPr>
          <a:lstStyle/>
          <a:p>
            <a:r>
              <a:rPr lang="en-CA" sz="2800" dirty="0" smtClean="0"/>
              <a:t>There </a:t>
            </a:r>
            <a:r>
              <a:rPr lang="en-CA" sz="2800" dirty="0"/>
              <a:t>are a number of different database architectures, but </a:t>
            </a:r>
            <a:r>
              <a:rPr lang="en-CA" sz="2800" dirty="0" smtClean="0"/>
              <a:t>the </a:t>
            </a:r>
            <a:r>
              <a:rPr lang="en-CA" sz="2800" dirty="0"/>
              <a:t>relational database model </a:t>
            </a:r>
            <a:r>
              <a:rPr lang="en-CA" sz="2800" dirty="0" smtClean="0"/>
              <a:t>is the most </a:t>
            </a:r>
            <a:r>
              <a:rPr lang="en-CA" sz="2800" dirty="0"/>
              <a:t>popular and </a:t>
            </a:r>
            <a:r>
              <a:rPr lang="en-CA" sz="2800" dirty="0" smtClean="0"/>
              <a:t>most easy </a:t>
            </a:r>
            <a:r>
              <a:rPr lang="en-CA" sz="2800" dirty="0"/>
              <a:t>to use. </a:t>
            </a:r>
            <a:endParaRPr lang="en-CA" sz="2800" dirty="0" smtClean="0"/>
          </a:p>
          <a:p>
            <a:r>
              <a:rPr lang="en-CA" sz="2800" dirty="0" smtClean="0"/>
              <a:t>Other </a:t>
            </a:r>
            <a:r>
              <a:rPr lang="en-CA" sz="2800" dirty="0"/>
              <a:t>database models are also available such as the hierarchical, network, and object-oriented models.</a:t>
            </a:r>
            <a:endParaRPr lang="en-US" sz="2800" dirty="0" smtClean="0"/>
          </a:p>
        </p:txBody>
      </p:sp>
      <p:sp>
        <p:nvSpPr>
          <p:cNvPr id="4" name="Slide Number Placeholder 3"/>
          <p:cNvSpPr>
            <a:spLocks noGrp="1"/>
          </p:cNvSpPr>
          <p:nvPr>
            <p:ph type="sldNum" sz="quarter" idx="12"/>
          </p:nvPr>
        </p:nvSpPr>
        <p:spPr/>
        <p:txBody>
          <a:bodyPr/>
          <a:lstStyle/>
          <a:p>
            <a:pPr>
              <a:defRPr/>
            </a:pPr>
            <a:fld id="{53014315-B777-4453-A368-8A49D7BC7F7F}" type="slidenum">
              <a:rPr lang="en-CA"/>
              <a:pPr>
                <a:defRPr/>
              </a:pPr>
              <a:t>19</a:t>
            </a:fld>
            <a:endParaRPr lang="en-CA"/>
          </a:p>
        </p:txBody>
      </p:sp>
    </p:spTree>
    <p:extLst>
      <p:ext uri="{BB962C8B-B14F-4D97-AF65-F5344CB8AC3E}">
        <p14:creationId xmlns:p14="http://schemas.microsoft.com/office/powerpoint/2010/main" val="2009363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800" dirty="0" smtClean="0"/>
              <a:t>How Much Data Does a Company Collect?</a:t>
            </a:r>
            <a:endParaRPr lang="en-US" sz="3800"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dirty="0" smtClean="0"/>
              <a:t>Think of the process of buying a book online at Amazon.com.</a:t>
            </a:r>
          </a:p>
          <a:p>
            <a:pPr marL="0" indent="0">
              <a:buNone/>
            </a:pPr>
            <a:endParaRPr lang="en-US" sz="2800" dirty="0"/>
          </a:p>
          <a:p>
            <a:pPr marL="0" indent="0">
              <a:buNone/>
            </a:pPr>
            <a:r>
              <a:rPr lang="en-US" sz="2800" dirty="0" smtClean="0"/>
              <a:t>What information does Amazon collect from you?</a:t>
            </a:r>
          </a:p>
          <a:p>
            <a:pPr marL="0" indent="0">
              <a:buNone/>
            </a:pPr>
            <a:endParaRPr lang="en-US" sz="2800" dirty="0"/>
          </a:p>
          <a:p>
            <a:pPr marL="0" indent="0">
              <a:buNone/>
            </a:pPr>
            <a:r>
              <a:rPr lang="en-US" sz="2800" dirty="0" smtClean="0"/>
              <a:t>How many transactions does Amazon do in one day?</a:t>
            </a:r>
          </a:p>
          <a:p>
            <a:pPr marL="0" indent="0">
              <a:buNone/>
            </a:pPr>
            <a:endParaRPr lang="en-US" sz="2800" dirty="0"/>
          </a:p>
          <a:p>
            <a:pPr marL="0" indent="0">
              <a:buNone/>
            </a:pPr>
            <a:r>
              <a:rPr lang="en-US" sz="2800" dirty="0" smtClean="0"/>
              <a:t>On Cyber Monday, Amazon did 3 million transactions per second!!</a:t>
            </a:r>
          </a:p>
          <a:p>
            <a:pPr marL="0" indent="0">
              <a:buNone/>
            </a:pPr>
            <a:endParaRPr lang="en-US" sz="2800" dirty="0"/>
          </a:p>
          <a:p>
            <a:pPr marL="0" indent="0">
              <a:buNone/>
            </a:pPr>
            <a:r>
              <a:rPr lang="en-US" sz="2800" dirty="0" smtClean="0"/>
              <a:t>That’s a lot of data…</a:t>
            </a:r>
            <a:endParaRPr lang="en-US" sz="2800" dirty="0"/>
          </a:p>
        </p:txBody>
      </p:sp>
    </p:spTree>
    <p:extLst>
      <p:ext uri="{BB962C8B-B14F-4D97-AF65-F5344CB8AC3E}">
        <p14:creationId xmlns:p14="http://schemas.microsoft.com/office/powerpoint/2010/main" val="1822395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Popular DBMS Products</a:t>
            </a:r>
            <a:endParaRPr lang="en-US" dirty="0"/>
          </a:p>
        </p:txBody>
      </p:sp>
      <p:sp>
        <p:nvSpPr>
          <p:cNvPr id="3" name="Content Placeholder 2"/>
          <p:cNvSpPr>
            <a:spLocks noGrp="1"/>
          </p:cNvSpPr>
          <p:nvPr>
            <p:ph idx="1"/>
          </p:nvPr>
        </p:nvSpPr>
        <p:spPr/>
        <p:txBody>
          <a:bodyPr/>
          <a:lstStyle/>
          <a:p>
            <a:r>
              <a:rPr lang="en-US" dirty="0" smtClean="0"/>
              <a:t>DB2 from IBM</a:t>
            </a:r>
          </a:p>
          <a:p>
            <a:r>
              <a:rPr lang="en-US" dirty="0" smtClean="0"/>
              <a:t>Access from Microsoft</a:t>
            </a:r>
          </a:p>
          <a:p>
            <a:r>
              <a:rPr lang="en-US" dirty="0" smtClean="0"/>
              <a:t>SQL Server from Microsoft</a:t>
            </a:r>
          </a:p>
          <a:p>
            <a:r>
              <a:rPr lang="en-US" dirty="0" smtClean="0"/>
              <a:t>Oracle from Oracle Corporation</a:t>
            </a:r>
          </a:p>
          <a:p>
            <a:r>
              <a:rPr lang="en-US" dirty="0" smtClean="0"/>
              <a:t>MySQL – open-source</a:t>
            </a:r>
            <a:endParaRPr lang="en-US" dirty="0"/>
          </a:p>
        </p:txBody>
      </p:sp>
    </p:spTree>
    <p:extLst>
      <p:ext uri="{BB962C8B-B14F-4D97-AF65-F5344CB8AC3E}">
        <p14:creationId xmlns:p14="http://schemas.microsoft.com/office/powerpoint/2010/main" val="24014996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College Database Example</a:t>
            </a:r>
            <a:endParaRPr lang="en-US" dirty="0"/>
          </a:p>
        </p:txBody>
      </p:sp>
      <p:sp>
        <p:nvSpPr>
          <p:cNvPr id="4" name="Slide Number Placeholder 3"/>
          <p:cNvSpPr>
            <a:spLocks noGrp="1"/>
          </p:cNvSpPr>
          <p:nvPr>
            <p:ph type="sldNum" sz="quarter" idx="12"/>
          </p:nvPr>
        </p:nvSpPr>
        <p:spPr/>
        <p:txBody>
          <a:bodyPr/>
          <a:lstStyle/>
          <a:p>
            <a:fld id="{D259C45D-DEB9-4785-B6E1-238DE97D695F}" type="slidenum">
              <a:rPr lang="en-CA" smtClean="0"/>
              <a:pPr/>
              <a:t>21</a:t>
            </a:fld>
            <a:endParaRPr lang="en-CA"/>
          </a:p>
        </p:txBody>
      </p:sp>
      <p:pic>
        <p:nvPicPr>
          <p:cNvPr id="48130" name="Picture 5"/>
          <p:cNvPicPr>
            <a:picLocks noChangeAspect="1" noChangeArrowheads="1"/>
          </p:cNvPicPr>
          <p:nvPr/>
        </p:nvPicPr>
        <p:blipFill>
          <a:blip r:embed="rId3"/>
          <a:srcRect/>
          <a:stretch>
            <a:fillRect/>
          </a:stretch>
        </p:blipFill>
        <p:spPr bwMode="auto">
          <a:xfrm>
            <a:off x="107950" y="1831975"/>
            <a:ext cx="8942388" cy="3005138"/>
          </a:xfrm>
          <a:prstGeom prst="rect">
            <a:avLst/>
          </a:prstGeom>
          <a:noFill/>
          <a:ln w="9525">
            <a:noFill/>
            <a:miter lim="800000"/>
            <a:headEnd/>
            <a:tailEnd/>
          </a:ln>
        </p:spPr>
      </p:pic>
    </p:spTree>
    <p:extLst>
      <p:ext uri="{BB962C8B-B14F-4D97-AF65-F5344CB8AC3E}">
        <p14:creationId xmlns:p14="http://schemas.microsoft.com/office/powerpoint/2010/main" val="28139703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DBMS Benefits</a:t>
            </a:r>
            <a:endParaRPr lang="en-US" dirty="0"/>
          </a:p>
        </p:txBody>
      </p:sp>
      <p:sp>
        <p:nvSpPr>
          <p:cNvPr id="50177" name="Content Placeholder 2"/>
          <p:cNvSpPr>
            <a:spLocks noGrp="1"/>
          </p:cNvSpPr>
          <p:nvPr>
            <p:ph idx="1"/>
          </p:nvPr>
        </p:nvSpPr>
        <p:spPr/>
        <p:txBody>
          <a:bodyPr>
            <a:normAutofit/>
          </a:bodyPr>
          <a:lstStyle/>
          <a:p>
            <a:r>
              <a:rPr lang="en-CA" sz="2800" dirty="0" smtClean="0"/>
              <a:t>In general, database management systems try to minimize the following problems:</a:t>
            </a:r>
          </a:p>
          <a:p>
            <a:pPr lvl="1"/>
            <a:r>
              <a:rPr lang="en-CA" dirty="0" smtClean="0"/>
              <a:t>Data redundancy</a:t>
            </a:r>
          </a:p>
          <a:p>
            <a:pPr lvl="2"/>
            <a:r>
              <a:rPr lang="en-CA" dirty="0" smtClean="0"/>
              <a:t>The same data are stored in many places</a:t>
            </a:r>
          </a:p>
          <a:p>
            <a:pPr lvl="1"/>
            <a:r>
              <a:rPr lang="en-CA" dirty="0" smtClean="0"/>
              <a:t>Data isolation</a:t>
            </a:r>
          </a:p>
          <a:p>
            <a:pPr lvl="2"/>
            <a:r>
              <a:rPr lang="en-CA" dirty="0" smtClean="0"/>
              <a:t>Applications cannot access data associated with other applications</a:t>
            </a:r>
          </a:p>
          <a:p>
            <a:pPr lvl="1"/>
            <a:r>
              <a:rPr lang="en-CA" dirty="0" smtClean="0"/>
              <a:t>Data inconsistency</a:t>
            </a:r>
          </a:p>
          <a:p>
            <a:pPr lvl="2"/>
            <a:r>
              <a:rPr lang="en-CA" dirty="0" smtClean="0"/>
              <a:t>Various copies of the data do not agree</a:t>
            </a:r>
          </a:p>
          <a:p>
            <a:pPr eaLnBrk="1" hangingPunct="1"/>
            <a:endParaRPr lang="en-CA" dirty="0" smtClean="0"/>
          </a:p>
        </p:txBody>
      </p:sp>
      <p:sp>
        <p:nvSpPr>
          <p:cNvPr id="4" name="Slide Number Placeholder 3"/>
          <p:cNvSpPr>
            <a:spLocks noGrp="1"/>
          </p:cNvSpPr>
          <p:nvPr>
            <p:ph type="sldNum" sz="quarter" idx="12"/>
          </p:nvPr>
        </p:nvSpPr>
        <p:spPr/>
        <p:txBody>
          <a:bodyPr/>
          <a:lstStyle/>
          <a:p>
            <a:pPr>
              <a:defRPr/>
            </a:pPr>
            <a:fld id="{202F674E-0AFA-474D-898B-783E759B09C1}" type="slidenum">
              <a:rPr lang="en-CA"/>
              <a:pPr>
                <a:defRPr/>
              </a:pPr>
              <a:t>22</a:t>
            </a:fld>
            <a:endParaRPr lang="en-CA"/>
          </a:p>
        </p:txBody>
      </p:sp>
    </p:spTree>
    <p:extLst>
      <p:ext uri="{BB962C8B-B14F-4D97-AF65-F5344CB8AC3E}">
        <p14:creationId xmlns:p14="http://schemas.microsoft.com/office/powerpoint/2010/main" val="36395462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DBMS Issues</a:t>
            </a:r>
            <a:endParaRPr lang="en-US" dirty="0"/>
          </a:p>
        </p:txBody>
      </p:sp>
      <p:sp>
        <p:nvSpPr>
          <p:cNvPr id="54273" name="Content Placeholder 2"/>
          <p:cNvSpPr>
            <a:spLocks noGrp="1"/>
          </p:cNvSpPr>
          <p:nvPr>
            <p:ph idx="1"/>
          </p:nvPr>
        </p:nvSpPr>
        <p:spPr/>
        <p:txBody>
          <a:bodyPr>
            <a:normAutofit fontScale="92500" lnSpcReduction="20000"/>
          </a:bodyPr>
          <a:lstStyle/>
          <a:p>
            <a:pPr marL="0" indent="0">
              <a:buNone/>
            </a:pPr>
            <a:r>
              <a:rPr lang="en-CA" sz="3000" dirty="0" smtClean="0"/>
              <a:t>In addition, database systems maximize the following issues:</a:t>
            </a:r>
          </a:p>
          <a:p>
            <a:pPr lvl="1"/>
            <a:r>
              <a:rPr lang="en-CA" sz="3000" dirty="0"/>
              <a:t>Data </a:t>
            </a:r>
            <a:r>
              <a:rPr lang="en-CA" sz="3000" dirty="0" smtClean="0"/>
              <a:t>security</a:t>
            </a:r>
            <a:endParaRPr lang="en-CA" sz="3000" dirty="0"/>
          </a:p>
          <a:p>
            <a:pPr lvl="2"/>
            <a:r>
              <a:rPr lang="en-CA" sz="2600" dirty="0"/>
              <a:t>D</a:t>
            </a:r>
            <a:r>
              <a:rPr lang="en-CA" sz="2600" dirty="0" smtClean="0"/>
              <a:t>atabases </a:t>
            </a:r>
            <a:r>
              <a:rPr lang="en-CA" sz="2600" dirty="0"/>
              <a:t>have extremely high security measures in place to deter mistakes and attacks </a:t>
            </a:r>
          </a:p>
          <a:p>
            <a:pPr lvl="1"/>
            <a:r>
              <a:rPr lang="en-CA" sz="3000" dirty="0"/>
              <a:t>Data </a:t>
            </a:r>
            <a:r>
              <a:rPr lang="en-CA" sz="3000" dirty="0" smtClean="0"/>
              <a:t>integrity</a:t>
            </a:r>
          </a:p>
          <a:p>
            <a:pPr lvl="2"/>
            <a:r>
              <a:rPr lang="en-CA" sz="2600" dirty="0" smtClean="0"/>
              <a:t>Data </a:t>
            </a:r>
            <a:r>
              <a:rPr lang="en-CA" sz="2600" dirty="0"/>
              <a:t>meet certain constraints, such as no alphabetic characters in a social insurance number </a:t>
            </a:r>
            <a:r>
              <a:rPr lang="en-CA" sz="2600" dirty="0" smtClean="0"/>
              <a:t>field</a:t>
            </a:r>
            <a:endParaRPr lang="en-CA" sz="2600" dirty="0"/>
          </a:p>
          <a:p>
            <a:pPr lvl="1"/>
            <a:r>
              <a:rPr lang="en-CA" sz="3000" dirty="0"/>
              <a:t>Data </a:t>
            </a:r>
            <a:r>
              <a:rPr lang="en-CA" sz="3000" dirty="0" smtClean="0"/>
              <a:t>independence</a:t>
            </a:r>
          </a:p>
          <a:p>
            <a:pPr lvl="2"/>
            <a:r>
              <a:rPr lang="en-CA" sz="2600" dirty="0" smtClean="0"/>
              <a:t>Applications </a:t>
            </a:r>
            <a:r>
              <a:rPr lang="en-CA" sz="2600" dirty="0"/>
              <a:t>and data are independent of </a:t>
            </a:r>
            <a:r>
              <a:rPr lang="en-CA" sz="2600" dirty="0" smtClean="0"/>
              <a:t>one </a:t>
            </a:r>
            <a:r>
              <a:rPr lang="en-CA" sz="2600" dirty="0"/>
              <a:t>another (that is, applications and data are not linked to each other, meaning that applications can be designed to access the same data).</a:t>
            </a:r>
            <a:endParaRPr lang="en-CA" sz="2600" dirty="0" smtClean="0"/>
          </a:p>
        </p:txBody>
      </p:sp>
      <p:sp>
        <p:nvSpPr>
          <p:cNvPr id="4" name="Slide Number Placeholder 3"/>
          <p:cNvSpPr>
            <a:spLocks noGrp="1"/>
          </p:cNvSpPr>
          <p:nvPr>
            <p:ph type="sldNum" sz="quarter" idx="12"/>
          </p:nvPr>
        </p:nvSpPr>
        <p:spPr/>
        <p:txBody>
          <a:bodyPr/>
          <a:lstStyle/>
          <a:p>
            <a:pPr>
              <a:defRPr/>
            </a:pPr>
            <a:fld id="{0D70EA4E-F70D-4E1D-AFF2-E00BE8EB7D27}" type="slidenum">
              <a:rPr lang="en-CA"/>
              <a:pPr>
                <a:defRPr/>
              </a:pPr>
              <a:t>23</a:t>
            </a:fld>
            <a:endParaRPr lang="en-CA"/>
          </a:p>
        </p:txBody>
      </p:sp>
    </p:spTree>
    <p:extLst>
      <p:ext uri="{BB962C8B-B14F-4D97-AF65-F5344CB8AC3E}">
        <p14:creationId xmlns:p14="http://schemas.microsoft.com/office/powerpoint/2010/main" val="40754242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hangingPunct="1">
              <a:defRPr/>
            </a:pPr>
            <a:r>
              <a:rPr lang="en-CA" sz="4400" dirty="0" smtClean="0"/>
              <a:t>RDBMS</a:t>
            </a:r>
            <a:endParaRPr lang="en-CA" sz="4400" dirty="0"/>
          </a:p>
        </p:txBody>
      </p:sp>
      <p:sp>
        <p:nvSpPr>
          <p:cNvPr id="72706" name="Content Placeholder 2"/>
          <p:cNvSpPr>
            <a:spLocks noGrp="1"/>
          </p:cNvSpPr>
          <p:nvPr>
            <p:ph idx="1"/>
          </p:nvPr>
        </p:nvSpPr>
        <p:spPr/>
        <p:txBody>
          <a:bodyPr>
            <a:normAutofit/>
          </a:bodyPr>
          <a:lstStyle/>
          <a:p>
            <a:pPr marL="393192" lvl="1" indent="0">
              <a:buNone/>
            </a:pPr>
            <a:r>
              <a:rPr lang="en-CA" dirty="0" smtClean="0"/>
              <a:t>Relational Database Management Systems (RDMBS)</a:t>
            </a:r>
          </a:p>
          <a:p>
            <a:pPr lvl="1"/>
            <a:r>
              <a:rPr lang="en-CA" dirty="0" smtClean="0"/>
              <a:t>The Relational Database Model</a:t>
            </a:r>
          </a:p>
          <a:p>
            <a:pPr lvl="1"/>
            <a:r>
              <a:rPr lang="en-CA" dirty="0" smtClean="0"/>
              <a:t>Query Languages</a:t>
            </a:r>
          </a:p>
          <a:p>
            <a:pPr lvl="1"/>
            <a:r>
              <a:rPr lang="en-CA" dirty="0" smtClean="0"/>
              <a:t>Data Dictionary</a:t>
            </a:r>
          </a:p>
          <a:p>
            <a:pPr lvl="1"/>
            <a:r>
              <a:rPr lang="en-CA" dirty="0" smtClean="0"/>
              <a:t>Normalization</a:t>
            </a:r>
            <a:endParaRPr lang="en-US" dirty="0" smtClean="0"/>
          </a:p>
          <a:p>
            <a:pPr eaLnBrk="1" hangingPunct="1"/>
            <a:endParaRPr lang="en-CA" sz="3600" dirty="0" smtClean="0"/>
          </a:p>
        </p:txBody>
      </p:sp>
      <p:sp>
        <p:nvSpPr>
          <p:cNvPr id="4" name="Slide Number Placeholder 3"/>
          <p:cNvSpPr>
            <a:spLocks noGrp="1"/>
          </p:cNvSpPr>
          <p:nvPr>
            <p:ph type="sldNum" sz="quarter" idx="12"/>
          </p:nvPr>
        </p:nvSpPr>
        <p:spPr/>
        <p:txBody>
          <a:bodyPr/>
          <a:lstStyle/>
          <a:p>
            <a:pPr>
              <a:defRPr/>
            </a:pPr>
            <a:fld id="{96415EFE-E146-4882-8052-4698E80EA21F}" type="slidenum">
              <a:rPr lang="en-CA"/>
              <a:pPr>
                <a:defRPr/>
              </a:pPr>
              <a:t>24</a:t>
            </a:fld>
            <a:endParaRPr lang="en-CA"/>
          </a:p>
        </p:txBody>
      </p:sp>
    </p:spTree>
    <p:extLst>
      <p:ext uri="{BB962C8B-B14F-4D97-AF65-F5344CB8AC3E}">
        <p14:creationId xmlns:p14="http://schemas.microsoft.com/office/powerpoint/2010/main" val="3763618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bwMode="auto"/>
        <p:txBody>
          <a:bodyPr vert="horz" wrap="square" lIns="91440" tIns="45720" rIns="91440" bIns="45720" numCol="1" anchorCtr="0" compatLnSpc="1">
            <a:prstTxWarp prst="textNoShape">
              <a:avLst/>
            </a:prstTxWarp>
            <a:normAutofit fontScale="90000"/>
          </a:bodyPr>
          <a:lstStyle/>
          <a:p>
            <a:pPr marL="342900" indent="-342900" eaLnBrk="1" hangingPunct="1"/>
            <a:r>
              <a:rPr lang="en-CA" dirty="0" smtClean="0">
                <a:effectLst/>
              </a:rPr>
              <a:t>The Relational Database Model</a:t>
            </a:r>
          </a:p>
        </p:txBody>
      </p:sp>
      <p:sp>
        <p:nvSpPr>
          <p:cNvPr id="74754" name="Content Placeholder 2"/>
          <p:cNvSpPr>
            <a:spLocks noGrp="1"/>
          </p:cNvSpPr>
          <p:nvPr>
            <p:ph idx="1"/>
          </p:nvPr>
        </p:nvSpPr>
        <p:spPr/>
        <p:txBody>
          <a:bodyPr>
            <a:normAutofit/>
          </a:bodyPr>
          <a:lstStyle/>
          <a:p>
            <a:pPr eaLnBrk="1" hangingPunct="1"/>
            <a:r>
              <a:rPr lang="en-CA" sz="2800" dirty="0" smtClean="0"/>
              <a:t>The relational database model is based on the concept of two-dimensional tables. </a:t>
            </a:r>
          </a:p>
          <a:p>
            <a:pPr eaLnBrk="1" hangingPunct="1"/>
            <a:r>
              <a:rPr lang="en-CA" sz="2800" dirty="0" smtClean="0"/>
              <a:t>A relational database generally is </a:t>
            </a:r>
            <a:r>
              <a:rPr lang="en-CA" sz="2800" b="1" dirty="0" smtClean="0"/>
              <a:t>not</a:t>
            </a:r>
            <a:r>
              <a:rPr lang="en-CA" sz="2800" dirty="0" smtClean="0"/>
              <a:t> one big table that contains all of the records and attributes. </a:t>
            </a:r>
          </a:p>
          <a:p>
            <a:pPr lvl="1"/>
            <a:r>
              <a:rPr lang="en-CA" sz="2400" dirty="0"/>
              <a:t>T</a:t>
            </a:r>
            <a:r>
              <a:rPr lang="en-CA" sz="2400" dirty="0" smtClean="0"/>
              <a:t>oo much data redundancy. </a:t>
            </a:r>
          </a:p>
          <a:p>
            <a:pPr eaLnBrk="1" hangingPunct="1"/>
            <a:r>
              <a:rPr lang="en-CA" sz="2800" dirty="0" smtClean="0"/>
              <a:t>Instead, a relational database is usually designed with a number of related tables. </a:t>
            </a:r>
          </a:p>
          <a:p>
            <a:pPr lvl="1"/>
            <a:r>
              <a:rPr lang="en-CA" sz="2400" dirty="0" smtClean="0"/>
              <a:t>Each of these tables contains entities (as records listed in rows) and attributes (as fields listed in columns).</a:t>
            </a:r>
            <a:endParaRPr lang="en-CA" sz="1800" dirty="0" smtClean="0"/>
          </a:p>
        </p:txBody>
      </p:sp>
      <p:sp>
        <p:nvSpPr>
          <p:cNvPr id="4" name="Slide Number Placeholder 3"/>
          <p:cNvSpPr>
            <a:spLocks noGrp="1"/>
          </p:cNvSpPr>
          <p:nvPr>
            <p:ph type="sldNum" sz="quarter" idx="12"/>
          </p:nvPr>
        </p:nvSpPr>
        <p:spPr/>
        <p:txBody>
          <a:bodyPr/>
          <a:lstStyle/>
          <a:p>
            <a:pPr>
              <a:defRPr/>
            </a:pPr>
            <a:fld id="{0AAEEC06-1AC4-4F56-834C-AAB52B323EE2}" type="slidenum">
              <a:rPr lang="en-CA"/>
              <a:pPr>
                <a:defRPr/>
              </a:pPr>
              <a:t>25</a:t>
            </a:fld>
            <a:endParaRPr lang="en-CA"/>
          </a:p>
        </p:txBody>
      </p:sp>
    </p:spTree>
    <p:extLst>
      <p:ext uri="{BB962C8B-B14F-4D97-AF65-F5344CB8AC3E}">
        <p14:creationId xmlns:p14="http://schemas.microsoft.com/office/powerpoint/2010/main" val="23426187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3"/>
          <p:cNvSpPr>
            <a:spLocks noGrp="1"/>
          </p:cNvSpPr>
          <p:nvPr>
            <p:ph type="title"/>
          </p:nvPr>
        </p:nvSpPr>
        <p:spPr/>
        <p:txBody>
          <a:bodyPr>
            <a:normAutofit fontScale="90000"/>
          </a:bodyPr>
          <a:lstStyle/>
          <a:p>
            <a:r>
              <a:rPr lang="en-US" dirty="0" smtClean="0"/>
              <a:t>Relational Database Example</a:t>
            </a:r>
            <a:endParaRPr lang="en-CA" dirty="0" smtClean="0"/>
          </a:p>
        </p:txBody>
      </p:sp>
      <p:pic>
        <p:nvPicPr>
          <p:cNvPr id="58370" name="Picture 4"/>
          <p:cNvPicPr>
            <a:picLocks noChangeAspect="1" noChangeArrowheads="1"/>
          </p:cNvPicPr>
          <p:nvPr/>
        </p:nvPicPr>
        <p:blipFill>
          <a:blip r:embed="rId3">
            <a:extLst>
              <a:ext uri="{28A0092B-C50C-407E-A947-70E740481C1C}">
                <a14:useLocalDpi xmlns:a14="http://schemas.microsoft.com/office/drawing/2010/main" val="0"/>
              </a:ext>
            </a:extLst>
          </a:blip>
          <a:srcRect l="27196" t="12326" r="35551" b="13716"/>
          <a:stretch>
            <a:fillRect/>
          </a:stretch>
        </p:blipFill>
        <p:spPr bwMode="auto">
          <a:xfrm>
            <a:off x="2209800" y="1524000"/>
            <a:ext cx="4764088"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5"/>
          <p:cNvSpPr/>
          <p:nvPr/>
        </p:nvSpPr>
        <p:spPr>
          <a:xfrm>
            <a:off x="3352800" y="1752600"/>
            <a:ext cx="533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58372" name="TextBox 6"/>
          <p:cNvSpPr txBox="1">
            <a:spLocks noChangeArrowheads="1"/>
          </p:cNvSpPr>
          <p:nvPr/>
        </p:nvSpPr>
        <p:spPr bwMode="auto">
          <a:xfrm>
            <a:off x="228600" y="3200400"/>
            <a:ext cx="25146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dirty="0"/>
              <a:t>	Customer ID is </a:t>
            </a:r>
            <a:r>
              <a:rPr lang="en-US" b="1" dirty="0"/>
              <a:t>a Primary Key</a:t>
            </a:r>
            <a:r>
              <a:rPr lang="en-US" dirty="0"/>
              <a:t> in the Customer table. The value 23 is a unique identifier for Dave’s Sub Shop.</a:t>
            </a:r>
            <a:endParaRPr lang="en-CA" dirty="0"/>
          </a:p>
        </p:txBody>
      </p:sp>
      <p:cxnSp>
        <p:nvCxnSpPr>
          <p:cNvPr id="9" name="Straight Arrow Connector 8"/>
          <p:cNvCxnSpPr/>
          <p:nvPr/>
        </p:nvCxnSpPr>
        <p:spPr>
          <a:xfrm>
            <a:off x="2743200" y="1981200"/>
            <a:ext cx="609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648200" y="2667000"/>
            <a:ext cx="190500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038600" y="2743200"/>
            <a:ext cx="533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dirty="0"/>
          </a:p>
        </p:txBody>
      </p:sp>
      <p:sp>
        <p:nvSpPr>
          <p:cNvPr id="58378" name="TextBox 19"/>
          <p:cNvSpPr txBox="1">
            <a:spLocks noChangeArrowheads="1"/>
          </p:cNvSpPr>
          <p:nvPr/>
        </p:nvSpPr>
        <p:spPr bwMode="auto">
          <a:xfrm>
            <a:off x="6324600" y="1600200"/>
            <a:ext cx="26352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Arial" pitchFamily="34" charset="0"/>
              <a:buAutoNum type="arabicPeriod" startAt="2"/>
            </a:pPr>
            <a:r>
              <a:rPr lang="en-US" dirty="0"/>
              <a:t>Customer ID is  the </a:t>
            </a:r>
            <a:r>
              <a:rPr lang="en-US" b="1" dirty="0"/>
              <a:t>Foreign Key </a:t>
            </a:r>
            <a:r>
              <a:rPr lang="en-US" dirty="0"/>
              <a:t>in the Order table.</a:t>
            </a:r>
          </a:p>
        </p:txBody>
      </p:sp>
      <p:sp>
        <p:nvSpPr>
          <p:cNvPr id="58379" name="TextBox 23"/>
          <p:cNvSpPr txBox="1">
            <a:spLocks noChangeArrowheads="1"/>
          </p:cNvSpPr>
          <p:nvPr/>
        </p:nvSpPr>
        <p:spPr bwMode="auto">
          <a:xfrm>
            <a:off x="6629400" y="2513013"/>
            <a:ext cx="22098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dirty="0"/>
              <a:t>The value 23 is a      unique identifier for Dave’s Sub Shop and links the order to the customer.</a:t>
            </a:r>
            <a:endParaRPr lang="en-CA" dirty="0"/>
          </a:p>
        </p:txBody>
      </p:sp>
      <p:sp>
        <p:nvSpPr>
          <p:cNvPr id="58380" name="TextBox 26"/>
          <p:cNvSpPr txBox="1">
            <a:spLocks noChangeArrowheads="1"/>
          </p:cNvSpPr>
          <p:nvPr/>
        </p:nvSpPr>
        <p:spPr bwMode="auto">
          <a:xfrm>
            <a:off x="381000" y="1600200"/>
            <a:ext cx="2743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dirty="0"/>
              <a:t>The Customer table is linked to the Order table by means of the Customer ID field.</a:t>
            </a:r>
            <a:endParaRPr lang="en-CA" dirty="0"/>
          </a:p>
        </p:txBody>
      </p:sp>
      <p:cxnSp>
        <p:nvCxnSpPr>
          <p:cNvPr id="28" name="Straight Arrow Connector 27"/>
          <p:cNvCxnSpPr>
            <a:endCxn id="6" idx="3"/>
          </p:cNvCxnSpPr>
          <p:nvPr/>
        </p:nvCxnSpPr>
        <p:spPr>
          <a:xfrm flipV="1">
            <a:off x="2667000" y="2078038"/>
            <a:ext cx="763588" cy="142716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89581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CA" dirty="0" smtClean="0"/>
              <a:t>RDBMS Query Languages</a:t>
            </a:r>
            <a:endParaRPr lang="en-CA" dirty="0"/>
          </a:p>
        </p:txBody>
      </p:sp>
      <p:sp>
        <p:nvSpPr>
          <p:cNvPr id="78850" name="Content Placeholder 2"/>
          <p:cNvSpPr>
            <a:spLocks noGrp="1"/>
          </p:cNvSpPr>
          <p:nvPr>
            <p:ph idx="1"/>
          </p:nvPr>
        </p:nvSpPr>
        <p:spPr/>
        <p:txBody>
          <a:bodyPr/>
          <a:lstStyle/>
          <a:p>
            <a:pPr eaLnBrk="1" hangingPunct="1"/>
            <a:r>
              <a:rPr lang="en-CA" sz="2800" dirty="0" smtClean="0"/>
              <a:t>Requesting information from a database is the most commonly performed operation. </a:t>
            </a:r>
          </a:p>
          <a:p>
            <a:pPr eaLnBrk="1" hangingPunct="1"/>
            <a:endParaRPr lang="en-CA" sz="2800" dirty="0" smtClean="0"/>
          </a:p>
          <a:p>
            <a:pPr eaLnBrk="1" hangingPunct="1"/>
            <a:r>
              <a:rPr lang="en-CA" sz="2800" dirty="0" smtClean="0"/>
              <a:t>Structured query language (SQL) is the most popular query language used to request information. </a:t>
            </a:r>
          </a:p>
          <a:p>
            <a:pPr eaLnBrk="1" hangingPunct="1"/>
            <a:endParaRPr lang="en-CA" sz="2800" dirty="0"/>
          </a:p>
          <a:p>
            <a:pPr eaLnBrk="1" hangingPunct="1"/>
            <a:r>
              <a:rPr lang="en-CA" sz="2800" dirty="0" smtClean="0"/>
              <a:t>SQL allows people to perform complicated searches by using relatively simple statements or key words.</a:t>
            </a:r>
          </a:p>
          <a:p>
            <a:pPr eaLnBrk="1" hangingPunct="1"/>
            <a:endParaRPr lang="en-CA" sz="2200" dirty="0" smtClean="0"/>
          </a:p>
        </p:txBody>
      </p:sp>
      <p:sp>
        <p:nvSpPr>
          <p:cNvPr id="4" name="Slide Number Placeholder 3"/>
          <p:cNvSpPr>
            <a:spLocks noGrp="1"/>
          </p:cNvSpPr>
          <p:nvPr>
            <p:ph type="sldNum" sz="quarter" idx="12"/>
          </p:nvPr>
        </p:nvSpPr>
        <p:spPr/>
        <p:txBody>
          <a:bodyPr/>
          <a:lstStyle/>
          <a:p>
            <a:pPr>
              <a:defRPr/>
            </a:pPr>
            <a:fld id="{F7414D5C-9E3B-460D-8FD5-44902C457E4D}" type="slidenum">
              <a:rPr lang="en-CA"/>
              <a:pPr>
                <a:defRPr/>
              </a:pPr>
              <a:t>27</a:t>
            </a:fld>
            <a:endParaRPr lang="en-CA"/>
          </a:p>
        </p:txBody>
      </p:sp>
    </p:spTree>
    <p:extLst>
      <p:ext uri="{BB962C8B-B14F-4D97-AF65-F5344CB8AC3E}">
        <p14:creationId xmlns:p14="http://schemas.microsoft.com/office/powerpoint/2010/main" val="2643183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CA" dirty="0" smtClean="0"/>
              <a:t>RDBMS Data Dictionary</a:t>
            </a:r>
            <a:endParaRPr lang="en-CA" dirty="0"/>
          </a:p>
        </p:txBody>
      </p:sp>
      <p:sp>
        <p:nvSpPr>
          <p:cNvPr id="80898" name="Content Placeholder 2"/>
          <p:cNvSpPr>
            <a:spLocks noGrp="1"/>
          </p:cNvSpPr>
          <p:nvPr>
            <p:ph idx="1"/>
          </p:nvPr>
        </p:nvSpPr>
        <p:spPr/>
        <p:txBody>
          <a:bodyPr>
            <a:normAutofit/>
          </a:bodyPr>
          <a:lstStyle/>
          <a:p>
            <a:pPr eaLnBrk="1" hangingPunct="1"/>
            <a:r>
              <a:rPr lang="en-CA" sz="2800" dirty="0" smtClean="0"/>
              <a:t>When a relational model is created, the data dictionary defines the format necessary to enter the data into the database. </a:t>
            </a:r>
          </a:p>
          <a:p>
            <a:pPr eaLnBrk="1" hangingPunct="1"/>
            <a:r>
              <a:rPr lang="en-CA" sz="2800" dirty="0" smtClean="0"/>
              <a:t>The data dictionary provides information on each attribute, such as its name, whether it is a key or part of a key, the type of data expected (alphanumeric, numeric, dates, and so on), and valid values.</a:t>
            </a:r>
          </a:p>
        </p:txBody>
      </p:sp>
      <p:sp>
        <p:nvSpPr>
          <p:cNvPr id="4" name="Slide Number Placeholder 3"/>
          <p:cNvSpPr>
            <a:spLocks noGrp="1"/>
          </p:cNvSpPr>
          <p:nvPr>
            <p:ph type="sldNum" sz="quarter" idx="12"/>
          </p:nvPr>
        </p:nvSpPr>
        <p:spPr/>
        <p:txBody>
          <a:bodyPr/>
          <a:lstStyle/>
          <a:p>
            <a:pPr>
              <a:defRPr/>
            </a:pPr>
            <a:fld id="{46E9CD73-8EF6-4FB0-9494-2C31D481EF83}" type="slidenum">
              <a:rPr lang="en-CA"/>
              <a:pPr>
                <a:defRPr/>
              </a:pPr>
              <a:t>28</a:t>
            </a:fld>
            <a:endParaRPr lang="en-CA"/>
          </a:p>
        </p:txBody>
      </p:sp>
    </p:spTree>
    <p:extLst>
      <p:ext uri="{BB962C8B-B14F-4D97-AF65-F5344CB8AC3E}">
        <p14:creationId xmlns:p14="http://schemas.microsoft.com/office/powerpoint/2010/main" val="25256593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CA" dirty="0" smtClean="0"/>
              <a:t>RDBMS Normalization</a:t>
            </a:r>
            <a:endParaRPr lang="en-CA" dirty="0"/>
          </a:p>
        </p:txBody>
      </p:sp>
      <p:sp>
        <p:nvSpPr>
          <p:cNvPr id="82946" name="Content Placeholder 2"/>
          <p:cNvSpPr>
            <a:spLocks noGrp="1"/>
          </p:cNvSpPr>
          <p:nvPr>
            <p:ph idx="1"/>
          </p:nvPr>
        </p:nvSpPr>
        <p:spPr/>
        <p:txBody>
          <a:bodyPr/>
          <a:lstStyle/>
          <a:p>
            <a:pPr eaLnBrk="1" hangingPunct="1"/>
            <a:r>
              <a:rPr lang="en-US" smtClean="0"/>
              <a:t>Normalization is a method for analyzing and reducing a relational database to its most streamlined form for:</a:t>
            </a:r>
          </a:p>
          <a:p>
            <a:pPr lvl="1" eaLnBrk="1" hangingPunct="1"/>
            <a:r>
              <a:rPr lang="en-US" smtClean="0"/>
              <a:t>Minimum redundancy</a:t>
            </a:r>
          </a:p>
          <a:p>
            <a:pPr lvl="1" eaLnBrk="1" hangingPunct="1"/>
            <a:r>
              <a:rPr lang="en-US" smtClean="0"/>
              <a:t>Maximum data integrity</a:t>
            </a:r>
          </a:p>
          <a:p>
            <a:pPr lvl="1" eaLnBrk="1" hangingPunct="1"/>
            <a:r>
              <a:rPr lang="en-US" smtClean="0"/>
              <a:t>Best processing performance</a:t>
            </a:r>
            <a:br>
              <a:rPr lang="en-US" smtClean="0"/>
            </a:br>
            <a:endParaRPr lang="en-US" smtClean="0"/>
          </a:p>
          <a:p>
            <a:pPr eaLnBrk="1" hangingPunct="1"/>
            <a:r>
              <a:rPr lang="en-US" smtClean="0"/>
              <a:t>Normalized data is when attributes in the table depend only on the primary key.</a:t>
            </a:r>
          </a:p>
          <a:p>
            <a:pPr eaLnBrk="1" hangingPunct="1"/>
            <a:endParaRPr lang="en-CA" smtClean="0"/>
          </a:p>
        </p:txBody>
      </p:sp>
      <p:sp>
        <p:nvSpPr>
          <p:cNvPr id="4" name="Slide Number Placeholder 3"/>
          <p:cNvSpPr>
            <a:spLocks noGrp="1"/>
          </p:cNvSpPr>
          <p:nvPr>
            <p:ph type="sldNum" sz="quarter" idx="12"/>
          </p:nvPr>
        </p:nvSpPr>
        <p:spPr/>
        <p:txBody>
          <a:bodyPr/>
          <a:lstStyle/>
          <a:p>
            <a:pPr>
              <a:defRPr/>
            </a:pPr>
            <a:fld id="{D0E8E19E-C657-4E50-84D3-31AA795E0B43}" type="slidenum">
              <a:rPr lang="en-CA"/>
              <a:pPr>
                <a:defRPr/>
              </a:pPr>
              <a:t>29</a:t>
            </a:fld>
            <a:endParaRPr lang="en-CA"/>
          </a:p>
        </p:txBody>
      </p:sp>
    </p:spTree>
    <p:extLst>
      <p:ext uri="{BB962C8B-B14F-4D97-AF65-F5344CB8AC3E}">
        <p14:creationId xmlns:p14="http://schemas.microsoft.com/office/powerpoint/2010/main" val="2494033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Examples</a:t>
            </a:r>
            <a:endParaRPr lang="en-US" dirty="0"/>
          </a:p>
        </p:txBody>
      </p:sp>
      <p:sp>
        <p:nvSpPr>
          <p:cNvPr id="3" name="Content Placeholder 2"/>
          <p:cNvSpPr>
            <a:spLocks noGrp="1"/>
          </p:cNvSpPr>
          <p:nvPr>
            <p:ph idx="1"/>
          </p:nvPr>
        </p:nvSpPr>
        <p:spPr/>
        <p:txBody>
          <a:bodyPr/>
          <a:lstStyle/>
          <a:p>
            <a:r>
              <a:rPr lang="en-CA" dirty="0" err="1" smtClean="0"/>
              <a:t>Walmart</a:t>
            </a:r>
            <a:r>
              <a:rPr lang="en-CA" dirty="0" smtClean="0"/>
              <a:t> processes more than 1 million customer transactions every hour.</a:t>
            </a:r>
          </a:p>
          <a:p>
            <a:pPr lvl="1"/>
            <a:r>
              <a:rPr lang="en-CA" dirty="0" err="1" smtClean="0"/>
              <a:t>Walmart’s</a:t>
            </a:r>
            <a:r>
              <a:rPr lang="en-CA" dirty="0" smtClean="0"/>
              <a:t> data warehouses are estimated to contain 2.5 petabytes of data!</a:t>
            </a:r>
          </a:p>
          <a:p>
            <a:r>
              <a:rPr lang="en-CA" dirty="0" smtClean="0"/>
              <a:t>Facebook contains more than 40 billion photographs.</a:t>
            </a:r>
          </a:p>
          <a:p>
            <a:pPr lvl="1"/>
            <a:r>
              <a:rPr lang="en-CA" dirty="0" smtClean="0"/>
              <a:t>Hundreds of terabytes of data</a:t>
            </a:r>
            <a:endParaRPr lang="en-US" dirty="0"/>
          </a:p>
        </p:txBody>
      </p:sp>
    </p:spTree>
    <p:extLst>
      <p:ext uri="{BB962C8B-B14F-4D97-AF65-F5344CB8AC3E}">
        <p14:creationId xmlns:p14="http://schemas.microsoft.com/office/powerpoint/2010/main" val="2774350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AutoShape 2"/>
          <p:cNvSpPr>
            <a:spLocks noGrp="1" noChangeArrowheads="1"/>
          </p:cNvSpPr>
          <p:nvPr>
            <p:ph type="title"/>
          </p:nvPr>
        </p:nvSpPr>
        <p:spPr/>
        <p:txBody>
          <a:bodyPr>
            <a:normAutofit fontScale="90000"/>
          </a:bodyPr>
          <a:lstStyle/>
          <a:p>
            <a:pPr eaLnBrk="1" hangingPunct="1"/>
            <a:r>
              <a:rPr lang="en-US" smtClean="0"/>
              <a:t>Relational Database Advantages</a:t>
            </a:r>
          </a:p>
        </p:txBody>
      </p:sp>
      <p:sp>
        <p:nvSpPr>
          <p:cNvPr id="308227" name="Rectangle 3"/>
          <p:cNvSpPr>
            <a:spLocks noGrp="1" noChangeArrowheads="1"/>
          </p:cNvSpPr>
          <p:nvPr>
            <p:ph idx="1"/>
          </p:nvPr>
        </p:nvSpPr>
        <p:spPr/>
        <p:txBody>
          <a:bodyPr/>
          <a:lstStyle/>
          <a:p>
            <a:pPr eaLnBrk="1" hangingPunct="1"/>
            <a:r>
              <a:rPr lang="en-US" smtClean="0"/>
              <a:t>Database advantages from a business perspective include:</a:t>
            </a:r>
          </a:p>
          <a:p>
            <a:pPr lvl="1" eaLnBrk="1" hangingPunct="1"/>
            <a:r>
              <a:rPr lang="en-US" smtClean="0"/>
              <a:t>Increased flexibility.</a:t>
            </a:r>
          </a:p>
          <a:p>
            <a:pPr lvl="1" eaLnBrk="1" hangingPunct="1"/>
            <a:r>
              <a:rPr lang="en-US" smtClean="0"/>
              <a:t>Increased scalability and performance.</a:t>
            </a:r>
          </a:p>
          <a:p>
            <a:pPr lvl="1" eaLnBrk="1" hangingPunct="1"/>
            <a:r>
              <a:rPr lang="en-US" smtClean="0"/>
              <a:t>Reduced redundancy.</a:t>
            </a:r>
          </a:p>
          <a:p>
            <a:pPr lvl="1" eaLnBrk="1" hangingPunct="1"/>
            <a:r>
              <a:rPr lang="en-US" smtClean="0"/>
              <a:t>Increased integrity (quality).</a:t>
            </a:r>
          </a:p>
          <a:p>
            <a:pPr lvl="1" eaLnBrk="1" hangingPunct="1"/>
            <a:r>
              <a:rPr lang="en-US" smtClean="0"/>
              <a:t>Increased security.</a:t>
            </a:r>
          </a:p>
        </p:txBody>
      </p:sp>
    </p:spTree>
    <p:extLst>
      <p:ext uri="{BB962C8B-B14F-4D97-AF65-F5344CB8AC3E}">
        <p14:creationId xmlns:p14="http://schemas.microsoft.com/office/powerpoint/2010/main" val="28725203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822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822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822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822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82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AutoShape 2"/>
          <p:cNvSpPr>
            <a:spLocks noGrp="1" noChangeArrowheads="1"/>
          </p:cNvSpPr>
          <p:nvPr>
            <p:ph type="title"/>
          </p:nvPr>
        </p:nvSpPr>
        <p:spPr/>
        <p:txBody>
          <a:bodyPr>
            <a:normAutofit fontScale="90000"/>
          </a:bodyPr>
          <a:lstStyle/>
          <a:p>
            <a:pPr eaLnBrk="1" hangingPunct="1"/>
            <a:r>
              <a:rPr lang="en-US" dirty="0" smtClean="0"/>
              <a:t>Advantage 1: Increased Flexibility</a:t>
            </a:r>
          </a:p>
        </p:txBody>
      </p:sp>
      <p:sp>
        <p:nvSpPr>
          <p:cNvPr id="62466" name="Rectangle 3"/>
          <p:cNvSpPr>
            <a:spLocks noGrp="1" noChangeArrowheads="1"/>
          </p:cNvSpPr>
          <p:nvPr>
            <p:ph idx="1"/>
          </p:nvPr>
        </p:nvSpPr>
        <p:spPr/>
        <p:txBody>
          <a:bodyPr/>
          <a:lstStyle/>
          <a:p>
            <a:pPr eaLnBrk="1" hangingPunct="1"/>
            <a:r>
              <a:rPr lang="en-US" dirty="0" smtClean="0"/>
              <a:t>A well-designed database should:</a:t>
            </a:r>
          </a:p>
          <a:p>
            <a:pPr lvl="1" eaLnBrk="1" hangingPunct="1"/>
            <a:r>
              <a:rPr lang="en-US" dirty="0" smtClean="0"/>
              <a:t>Handle changes quickly and easily</a:t>
            </a:r>
          </a:p>
          <a:p>
            <a:pPr lvl="1" eaLnBrk="1" hangingPunct="1"/>
            <a:r>
              <a:rPr lang="en-US" dirty="0" smtClean="0"/>
              <a:t>Provide users with different views</a:t>
            </a:r>
          </a:p>
          <a:p>
            <a:pPr lvl="1" eaLnBrk="1" hangingPunct="1"/>
            <a:r>
              <a:rPr lang="en-US" dirty="0" smtClean="0"/>
              <a:t>Have only one physical view</a:t>
            </a:r>
          </a:p>
          <a:p>
            <a:pPr lvl="2" eaLnBrk="1" hangingPunct="1"/>
            <a:r>
              <a:rPr lang="en-US" b="1" i="1" dirty="0" smtClean="0"/>
              <a:t>Physical view </a:t>
            </a:r>
            <a:r>
              <a:rPr lang="en-US" dirty="0" smtClean="0"/>
              <a:t>– deals with the physical storage of information on a storage device</a:t>
            </a:r>
          </a:p>
          <a:p>
            <a:pPr lvl="1" eaLnBrk="1" hangingPunct="1"/>
            <a:r>
              <a:rPr lang="en-US" dirty="0" smtClean="0"/>
              <a:t>Have multiple logical views</a:t>
            </a:r>
          </a:p>
          <a:p>
            <a:pPr lvl="2" eaLnBrk="1" hangingPunct="1"/>
            <a:r>
              <a:rPr lang="en-US" b="1" i="1" dirty="0" smtClean="0"/>
              <a:t>Logical view </a:t>
            </a:r>
            <a:r>
              <a:rPr lang="en-US" b="1" dirty="0" smtClean="0"/>
              <a:t>– </a:t>
            </a:r>
            <a:r>
              <a:rPr lang="en-US" dirty="0" smtClean="0"/>
              <a:t>focuses on how users logically access information </a:t>
            </a:r>
          </a:p>
          <a:p>
            <a:pPr eaLnBrk="1" hangingPunct="1"/>
            <a:endParaRPr lang="en-US" dirty="0" smtClean="0"/>
          </a:p>
        </p:txBody>
      </p:sp>
    </p:spTree>
    <p:extLst>
      <p:ext uri="{BB962C8B-B14F-4D97-AF65-F5344CB8AC3E}">
        <p14:creationId xmlns:p14="http://schemas.microsoft.com/office/powerpoint/2010/main" val="279428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AutoShape 2"/>
          <p:cNvSpPr>
            <a:spLocks noGrp="1" noChangeArrowheads="1"/>
          </p:cNvSpPr>
          <p:nvPr>
            <p:ph type="title"/>
          </p:nvPr>
        </p:nvSpPr>
        <p:spPr/>
        <p:txBody>
          <a:bodyPr>
            <a:noAutofit/>
          </a:bodyPr>
          <a:lstStyle/>
          <a:p>
            <a:pPr eaLnBrk="1" hangingPunct="1"/>
            <a:r>
              <a:rPr lang="en-US" sz="3200" dirty="0" smtClean="0"/>
              <a:t>Advantage 2: Increased Scalability &amp; Performance</a:t>
            </a:r>
          </a:p>
        </p:txBody>
      </p:sp>
      <p:sp>
        <p:nvSpPr>
          <p:cNvPr id="64514" name="Rectangle 3"/>
          <p:cNvSpPr>
            <a:spLocks noGrp="1" noChangeArrowheads="1"/>
          </p:cNvSpPr>
          <p:nvPr>
            <p:ph idx="1"/>
          </p:nvPr>
        </p:nvSpPr>
        <p:spPr/>
        <p:txBody>
          <a:bodyPr>
            <a:normAutofit/>
          </a:bodyPr>
          <a:lstStyle/>
          <a:p>
            <a:pPr eaLnBrk="1" hangingPunct="1"/>
            <a:r>
              <a:rPr lang="en-US" sz="2800" dirty="0" smtClean="0"/>
              <a:t>A database must increase or decrease in size to meet increased demand, while maintaining acceptable performance levels.</a:t>
            </a:r>
          </a:p>
          <a:p>
            <a:pPr lvl="1" eaLnBrk="1" hangingPunct="1"/>
            <a:r>
              <a:rPr lang="en-US" sz="2400" b="1" i="1" dirty="0" smtClean="0"/>
              <a:t>Scalability</a:t>
            </a:r>
            <a:r>
              <a:rPr lang="en-US" sz="2400" dirty="0" smtClean="0"/>
              <a:t> – refers to how well a system can adapt its capacity to changing demands.</a:t>
            </a:r>
          </a:p>
          <a:p>
            <a:pPr lvl="1" eaLnBrk="1" hangingPunct="1"/>
            <a:r>
              <a:rPr lang="en-US" sz="2400" b="1" i="1" dirty="0" smtClean="0"/>
              <a:t>Performance</a:t>
            </a:r>
            <a:r>
              <a:rPr lang="en-US" sz="2400" dirty="0" smtClean="0"/>
              <a:t> – measures how quickly a system performs a certain process or transaction.</a:t>
            </a:r>
          </a:p>
        </p:txBody>
      </p:sp>
    </p:spTree>
    <p:extLst>
      <p:ext uri="{BB962C8B-B14F-4D97-AF65-F5344CB8AC3E}">
        <p14:creationId xmlns:p14="http://schemas.microsoft.com/office/powerpoint/2010/main" val="23103760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AutoShape 2"/>
          <p:cNvSpPr>
            <a:spLocks noGrp="1" noChangeArrowheads="1"/>
          </p:cNvSpPr>
          <p:nvPr>
            <p:ph type="title"/>
          </p:nvPr>
        </p:nvSpPr>
        <p:spPr/>
        <p:txBody>
          <a:bodyPr>
            <a:noAutofit/>
          </a:bodyPr>
          <a:lstStyle/>
          <a:p>
            <a:pPr eaLnBrk="1" hangingPunct="1"/>
            <a:r>
              <a:rPr lang="en-US" sz="3600" dirty="0" smtClean="0"/>
              <a:t>Advantage 3: Reduced Data Redundancy</a:t>
            </a:r>
          </a:p>
        </p:txBody>
      </p:sp>
      <p:sp>
        <p:nvSpPr>
          <p:cNvPr id="66562" name="Rectangle 3"/>
          <p:cNvSpPr>
            <a:spLocks noGrp="1" noChangeArrowheads="1"/>
          </p:cNvSpPr>
          <p:nvPr>
            <p:ph idx="1"/>
          </p:nvPr>
        </p:nvSpPr>
        <p:spPr/>
        <p:txBody>
          <a:bodyPr/>
          <a:lstStyle/>
          <a:p>
            <a:pPr eaLnBrk="1" hangingPunct="1"/>
            <a:r>
              <a:rPr lang="en-US" sz="2800" smtClean="0"/>
              <a:t>Databases reduce </a:t>
            </a:r>
            <a:r>
              <a:rPr lang="en-US" sz="2800" b="1" i="1" smtClean="0"/>
              <a:t>Data Redundancy</a:t>
            </a:r>
            <a:r>
              <a:rPr lang="en-US" sz="2800" smtClean="0"/>
              <a:t> – the duplication of information or storing the same information in multiple places </a:t>
            </a:r>
          </a:p>
          <a:p>
            <a:pPr eaLnBrk="1" hangingPunct="1"/>
            <a:r>
              <a:rPr lang="en-US" sz="2800" smtClean="0"/>
              <a:t>Problems include:</a:t>
            </a:r>
          </a:p>
          <a:p>
            <a:pPr eaLnBrk="1" hangingPunct="1"/>
            <a:r>
              <a:rPr lang="en-US" sz="2800" smtClean="0"/>
              <a:t>Inconsistency of data describing the same thing.</a:t>
            </a:r>
          </a:p>
          <a:p>
            <a:pPr eaLnBrk="1" hangingPunct="1"/>
            <a:r>
              <a:rPr lang="en-US" sz="2800" smtClean="0"/>
              <a:t>Waste of space, waste of time to enter and update.</a:t>
            </a:r>
          </a:p>
          <a:p>
            <a:pPr eaLnBrk="1" hangingPunct="1"/>
            <a:r>
              <a:rPr lang="en-US" sz="2800" smtClean="0"/>
              <a:t>Difficulty securing data in many places.</a:t>
            </a:r>
          </a:p>
        </p:txBody>
      </p:sp>
    </p:spTree>
    <p:extLst>
      <p:ext uri="{BB962C8B-B14F-4D97-AF65-F5344CB8AC3E}">
        <p14:creationId xmlns:p14="http://schemas.microsoft.com/office/powerpoint/2010/main" val="28268890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AutoShape 2"/>
          <p:cNvSpPr>
            <a:spLocks noGrp="1" noChangeArrowheads="1"/>
          </p:cNvSpPr>
          <p:nvPr>
            <p:ph type="title"/>
          </p:nvPr>
        </p:nvSpPr>
        <p:spPr/>
        <p:txBody>
          <a:bodyPr>
            <a:normAutofit fontScale="90000"/>
          </a:bodyPr>
          <a:lstStyle/>
          <a:p>
            <a:pPr eaLnBrk="1" hangingPunct="1"/>
            <a:r>
              <a:rPr lang="en-US" dirty="0" smtClean="0"/>
              <a:t>Advantage 4: Increased Integrity</a:t>
            </a:r>
          </a:p>
        </p:txBody>
      </p:sp>
      <p:sp>
        <p:nvSpPr>
          <p:cNvPr id="68610" name="Rectangle 3"/>
          <p:cNvSpPr>
            <a:spLocks noGrp="1" noChangeArrowheads="1"/>
          </p:cNvSpPr>
          <p:nvPr>
            <p:ph idx="1"/>
          </p:nvPr>
        </p:nvSpPr>
        <p:spPr/>
        <p:txBody>
          <a:bodyPr/>
          <a:lstStyle/>
          <a:p>
            <a:pPr eaLnBrk="1" hangingPunct="1">
              <a:lnSpc>
                <a:spcPct val="90000"/>
              </a:lnSpc>
            </a:pPr>
            <a:r>
              <a:rPr lang="en-US" sz="2800" b="1" i="1" dirty="0" smtClean="0"/>
              <a:t>Information integrity</a:t>
            </a:r>
            <a:r>
              <a:rPr lang="en-US" sz="2800" dirty="0" smtClean="0"/>
              <a:t> – measures the quality of information.</a:t>
            </a:r>
          </a:p>
          <a:p>
            <a:pPr eaLnBrk="1" hangingPunct="1">
              <a:lnSpc>
                <a:spcPct val="90000"/>
              </a:lnSpc>
              <a:buFontTx/>
              <a:buNone/>
            </a:pPr>
            <a:endParaRPr lang="en-US" sz="1000" dirty="0" smtClean="0"/>
          </a:p>
          <a:p>
            <a:pPr eaLnBrk="1" hangingPunct="1">
              <a:lnSpc>
                <a:spcPct val="90000"/>
              </a:lnSpc>
            </a:pPr>
            <a:r>
              <a:rPr lang="en-US" sz="2800" b="1" i="1" dirty="0" smtClean="0"/>
              <a:t>Integrity constraint</a:t>
            </a:r>
            <a:r>
              <a:rPr lang="en-US" sz="2800" dirty="0" smtClean="0"/>
              <a:t> – rules that help ensure the quality of information:</a:t>
            </a:r>
          </a:p>
          <a:p>
            <a:pPr lvl="1" eaLnBrk="1" hangingPunct="1">
              <a:lnSpc>
                <a:spcPct val="90000"/>
              </a:lnSpc>
            </a:pPr>
            <a:r>
              <a:rPr lang="en-US" sz="2400" b="1" i="1" dirty="0" smtClean="0"/>
              <a:t>Relational integrity constraint</a:t>
            </a:r>
            <a:r>
              <a:rPr lang="en-US" sz="2400" dirty="0" smtClean="0"/>
              <a:t> – rule that enforces basic and fundamental information-based constraints</a:t>
            </a:r>
          </a:p>
          <a:p>
            <a:pPr lvl="1" eaLnBrk="1" hangingPunct="1">
              <a:lnSpc>
                <a:spcPct val="90000"/>
              </a:lnSpc>
            </a:pPr>
            <a:r>
              <a:rPr lang="en-US" sz="2400" b="1" i="1" dirty="0" smtClean="0"/>
              <a:t>Business-critical integrity constraint</a:t>
            </a:r>
            <a:r>
              <a:rPr lang="en-US" sz="2400" dirty="0" smtClean="0"/>
              <a:t> – rule that enforces business rules vital to an organization’s success and often requires more insight and knowledge than relational integrity constraints</a:t>
            </a:r>
          </a:p>
          <a:p>
            <a:pPr lvl="1" eaLnBrk="1" hangingPunct="1">
              <a:lnSpc>
                <a:spcPct val="90000"/>
              </a:lnSpc>
            </a:pPr>
            <a:endParaRPr lang="en-US" sz="2400" dirty="0" smtClean="0"/>
          </a:p>
        </p:txBody>
      </p:sp>
    </p:spTree>
    <p:extLst>
      <p:ext uri="{BB962C8B-B14F-4D97-AF65-F5344CB8AC3E}">
        <p14:creationId xmlns:p14="http://schemas.microsoft.com/office/powerpoint/2010/main" val="26022757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AutoShape 2"/>
          <p:cNvSpPr>
            <a:spLocks noGrp="1" noChangeArrowheads="1"/>
          </p:cNvSpPr>
          <p:nvPr>
            <p:ph type="title"/>
          </p:nvPr>
        </p:nvSpPr>
        <p:spPr/>
        <p:txBody>
          <a:bodyPr>
            <a:normAutofit fontScale="90000"/>
          </a:bodyPr>
          <a:lstStyle/>
          <a:p>
            <a:pPr eaLnBrk="1" hangingPunct="1"/>
            <a:r>
              <a:rPr lang="en-US" dirty="0" smtClean="0"/>
              <a:t>Advantage 5: Increased Security</a:t>
            </a:r>
          </a:p>
        </p:txBody>
      </p:sp>
      <p:sp>
        <p:nvSpPr>
          <p:cNvPr id="70658" name="Rectangle 3"/>
          <p:cNvSpPr>
            <a:spLocks noGrp="1" noChangeArrowheads="1"/>
          </p:cNvSpPr>
          <p:nvPr>
            <p:ph idx="1"/>
          </p:nvPr>
        </p:nvSpPr>
        <p:spPr/>
        <p:txBody>
          <a:bodyPr/>
          <a:lstStyle/>
          <a:p>
            <a:pPr eaLnBrk="1" hangingPunct="1"/>
            <a:r>
              <a:rPr lang="en-US" sz="2800" smtClean="0"/>
              <a:t>Information is an organizational asset and must be protected.</a:t>
            </a:r>
          </a:p>
          <a:p>
            <a:pPr eaLnBrk="1" hangingPunct="1">
              <a:buFontTx/>
              <a:buNone/>
            </a:pPr>
            <a:endParaRPr lang="en-US" sz="1000" smtClean="0"/>
          </a:p>
          <a:p>
            <a:pPr eaLnBrk="1" hangingPunct="1"/>
            <a:r>
              <a:rPr lang="en-US" sz="2800" smtClean="0"/>
              <a:t>Databases offer several security features including:</a:t>
            </a:r>
          </a:p>
          <a:p>
            <a:pPr lvl="1" eaLnBrk="1" hangingPunct="1"/>
            <a:r>
              <a:rPr lang="en-US" sz="2400" b="1" smtClean="0"/>
              <a:t>Password</a:t>
            </a:r>
            <a:r>
              <a:rPr lang="en-US" sz="2400" smtClean="0"/>
              <a:t> – provides authentication of the user</a:t>
            </a:r>
          </a:p>
          <a:p>
            <a:pPr lvl="1" eaLnBrk="1" hangingPunct="1"/>
            <a:r>
              <a:rPr lang="en-US" sz="2400" b="1" smtClean="0"/>
              <a:t>Access</a:t>
            </a:r>
            <a:r>
              <a:rPr lang="en-US" sz="2400" smtClean="0"/>
              <a:t> </a:t>
            </a:r>
            <a:r>
              <a:rPr lang="en-US" sz="2400" b="1" smtClean="0"/>
              <a:t>level</a:t>
            </a:r>
            <a:r>
              <a:rPr lang="en-US" sz="2400" smtClean="0"/>
              <a:t> – determines who has access to the different types of information </a:t>
            </a:r>
          </a:p>
          <a:p>
            <a:pPr lvl="1" eaLnBrk="1" hangingPunct="1"/>
            <a:r>
              <a:rPr lang="en-US" sz="2400" b="1" smtClean="0"/>
              <a:t>Access</a:t>
            </a:r>
            <a:r>
              <a:rPr lang="en-US" sz="2400" smtClean="0"/>
              <a:t> </a:t>
            </a:r>
            <a:r>
              <a:rPr lang="en-US" sz="2400" b="1" smtClean="0"/>
              <a:t>control</a:t>
            </a:r>
            <a:r>
              <a:rPr lang="en-US" sz="2400" smtClean="0"/>
              <a:t> – determines types of user access, such as read-only access</a:t>
            </a:r>
          </a:p>
        </p:txBody>
      </p:sp>
    </p:spTree>
    <p:extLst>
      <p:ext uri="{BB962C8B-B14F-4D97-AF65-F5344CB8AC3E}">
        <p14:creationId xmlns:p14="http://schemas.microsoft.com/office/powerpoint/2010/main" val="37988710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AutoShape 2"/>
          <p:cNvSpPr>
            <a:spLocks noGrp="1" noChangeArrowheads="1"/>
          </p:cNvSpPr>
          <p:nvPr>
            <p:ph type="title"/>
          </p:nvPr>
        </p:nvSpPr>
        <p:spPr/>
        <p:txBody>
          <a:bodyPr>
            <a:normAutofit fontScale="90000"/>
          </a:bodyPr>
          <a:lstStyle/>
          <a:p>
            <a:pPr eaLnBrk="1" hangingPunct="1"/>
            <a:r>
              <a:rPr lang="en-US" smtClean="0"/>
              <a:t>Data-Driven Web Sites</a:t>
            </a:r>
          </a:p>
        </p:txBody>
      </p:sp>
      <p:sp>
        <p:nvSpPr>
          <p:cNvPr id="74754" name="Rectangle 3"/>
          <p:cNvSpPr>
            <a:spLocks noGrp="1" noChangeArrowheads="1"/>
          </p:cNvSpPr>
          <p:nvPr>
            <p:ph idx="1"/>
          </p:nvPr>
        </p:nvSpPr>
        <p:spPr/>
        <p:txBody>
          <a:bodyPr/>
          <a:lstStyle/>
          <a:p>
            <a:pPr marL="0" indent="0">
              <a:buNone/>
            </a:pPr>
            <a:r>
              <a:rPr lang="en-US" sz="2800" dirty="0" smtClean="0"/>
              <a:t>An interactive Web site which uses a database to keep it updated and relevant to the needs of its customers.</a:t>
            </a:r>
          </a:p>
          <a:p>
            <a:pPr eaLnBrk="1" hangingPunct="1"/>
            <a:endParaRPr lang="en-US" dirty="0" smtClean="0"/>
          </a:p>
          <a:p>
            <a:pPr eaLnBrk="1" hangingPunct="1">
              <a:buFontTx/>
              <a:buNone/>
            </a:pPr>
            <a:endParaRPr lang="en-US" dirty="0" smtClean="0">
              <a:solidFill>
                <a:srgbClr val="FF0000"/>
              </a:solidFill>
            </a:endParaRPr>
          </a:p>
        </p:txBody>
      </p:sp>
      <p:pic>
        <p:nvPicPr>
          <p:cNvPr id="74758" name="Picture 10" descr="C:\Users\User\Documents\Unzipped\Baltzan_Art\Digital Request (MHR00108-Baltzan-150) dpi\baL90900_ch07\baL90900_07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276600"/>
            <a:ext cx="6808788" cy="319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70984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normAutofit fontScale="90000"/>
          </a:bodyPr>
          <a:lstStyle/>
          <a:p>
            <a:r>
              <a:rPr lang="en-US" smtClean="0"/>
              <a:t>Data Driven Web Site Advantages</a:t>
            </a:r>
            <a:endParaRPr lang="en-CA" smtClean="0"/>
          </a:p>
        </p:txBody>
      </p:sp>
      <p:sp>
        <p:nvSpPr>
          <p:cNvPr id="76802" name="Content Placeholder 2"/>
          <p:cNvSpPr>
            <a:spLocks noGrp="1"/>
          </p:cNvSpPr>
          <p:nvPr>
            <p:ph idx="1"/>
          </p:nvPr>
        </p:nvSpPr>
        <p:spPr/>
        <p:txBody>
          <a:bodyPr>
            <a:noAutofit/>
          </a:bodyPr>
          <a:lstStyle/>
          <a:p>
            <a:r>
              <a:rPr lang="en-US" sz="2800" dirty="0" smtClean="0"/>
              <a:t>Development</a:t>
            </a:r>
          </a:p>
          <a:p>
            <a:pPr lvl="1"/>
            <a:r>
              <a:rPr lang="en-US" sz="2000" dirty="0">
                <a:latin typeface="Albertus (W1)"/>
              </a:rPr>
              <a:t>Changes can be made anytime without reliance on developers or HTML expertise.</a:t>
            </a:r>
            <a:endParaRPr lang="en-US" sz="2000" dirty="0" smtClean="0"/>
          </a:p>
          <a:p>
            <a:r>
              <a:rPr lang="en-US" sz="2800" dirty="0" smtClean="0"/>
              <a:t>Content Management</a:t>
            </a:r>
          </a:p>
          <a:p>
            <a:pPr lvl="1"/>
            <a:r>
              <a:rPr lang="en-US" sz="2000" dirty="0">
                <a:latin typeface="Albertus (W1)"/>
              </a:rPr>
              <a:t>No web programmer required and, therefore, reduced cost and administration.</a:t>
            </a:r>
            <a:endParaRPr lang="en-US" sz="2000" dirty="0" smtClean="0"/>
          </a:p>
          <a:p>
            <a:r>
              <a:rPr lang="en-US" sz="2800" dirty="0" smtClean="0"/>
              <a:t>Future Expandability</a:t>
            </a:r>
          </a:p>
          <a:p>
            <a:pPr lvl="1"/>
            <a:r>
              <a:rPr lang="en-US" sz="2000" dirty="0">
                <a:latin typeface="Albertus (W1)"/>
              </a:rPr>
              <a:t>Able to grow faster as it is already adaptable</a:t>
            </a:r>
            <a:endParaRPr lang="en-US" sz="2000" dirty="0" smtClean="0"/>
          </a:p>
          <a:p>
            <a:r>
              <a:rPr lang="en-US" sz="2800" dirty="0" smtClean="0"/>
              <a:t>Human Error Minimized</a:t>
            </a:r>
          </a:p>
          <a:p>
            <a:pPr lvl="1"/>
            <a:r>
              <a:rPr lang="en-US" sz="2000" dirty="0" smtClean="0">
                <a:latin typeface="Albertus (W1)"/>
              </a:rPr>
              <a:t>Have </a:t>
            </a:r>
            <a:r>
              <a:rPr lang="en-US" sz="2000" dirty="0">
                <a:latin typeface="Albertus (W1)"/>
              </a:rPr>
              <a:t>“error trapping” mechanisms to ensure required information is correctly filled </a:t>
            </a:r>
            <a:r>
              <a:rPr lang="en-US" sz="2000" dirty="0" smtClean="0">
                <a:latin typeface="Albertus (W1)"/>
              </a:rPr>
              <a:t>out</a:t>
            </a:r>
            <a:endParaRPr lang="en-US" sz="2000" dirty="0" smtClean="0"/>
          </a:p>
        </p:txBody>
      </p:sp>
    </p:spTree>
    <p:extLst>
      <p:ext uri="{BB962C8B-B14F-4D97-AF65-F5344CB8AC3E}">
        <p14:creationId xmlns:p14="http://schemas.microsoft.com/office/powerpoint/2010/main" val="40836191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normAutofit fontScale="90000"/>
          </a:bodyPr>
          <a:lstStyle/>
          <a:p>
            <a:r>
              <a:rPr lang="en-US" smtClean="0"/>
              <a:t>Data Driven Web Site Advantages</a:t>
            </a:r>
            <a:endParaRPr lang="en-CA" smtClean="0"/>
          </a:p>
        </p:txBody>
      </p:sp>
      <p:sp>
        <p:nvSpPr>
          <p:cNvPr id="76802" name="Content Placeholder 2"/>
          <p:cNvSpPr>
            <a:spLocks noGrp="1"/>
          </p:cNvSpPr>
          <p:nvPr>
            <p:ph idx="1"/>
          </p:nvPr>
        </p:nvSpPr>
        <p:spPr/>
        <p:txBody>
          <a:bodyPr>
            <a:noAutofit/>
          </a:bodyPr>
          <a:lstStyle/>
          <a:p>
            <a:r>
              <a:rPr lang="en-US" sz="2800" dirty="0" smtClean="0"/>
              <a:t>Reduced Production and Update Costs</a:t>
            </a:r>
          </a:p>
          <a:p>
            <a:pPr lvl="1"/>
            <a:r>
              <a:rPr lang="en-US" sz="2000" dirty="0">
                <a:latin typeface="Albertus (W1)"/>
              </a:rPr>
              <a:t> Reduced requirement for expertise reduces </a:t>
            </a:r>
            <a:r>
              <a:rPr lang="en-US" sz="2000" dirty="0" err="1">
                <a:latin typeface="Albertus (W1)"/>
              </a:rPr>
              <a:t>labour</a:t>
            </a:r>
            <a:r>
              <a:rPr lang="en-US" sz="2000" dirty="0">
                <a:latin typeface="Albertus (W1)"/>
              </a:rPr>
              <a:t> and training cost</a:t>
            </a:r>
            <a:r>
              <a:rPr lang="en-US" sz="2000" dirty="0" smtClean="0">
                <a:latin typeface="Albertus (W1)"/>
              </a:rPr>
              <a:t>.</a:t>
            </a:r>
            <a:endParaRPr lang="en-US" sz="2000" dirty="0" smtClean="0"/>
          </a:p>
          <a:p>
            <a:r>
              <a:rPr lang="en-US" sz="2800" dirty="0" smtClean="0"/>
              <a:t>Increased Efficiency</a:t>
            </a:r>
          </a:p>
          <a:p>
            <a:pPr lvl="1"/>
            <a:r>
              <a:rPr lang="en-US" sz="2000" dirty="0">
                <a:latin typeface="Albertus (W1)"/>
              </a:rPr>
              <a:t>Because the sites are computer </a:t>
            </a:r>
            <a:r>
              <a:rPr lang="en-US" sz="2000" dirty="0" smtClean="0">
                <a:latin typeface="Albertus (W1)"/>
              </a:rPr>
              <a:t>driven</a:t>
            </a:r>
            <a:endParaRPr lang="en-US" sz="2000" dirty="0" smtClean="0"/>
          </a:p>
          <a:p>
            <a:r>
              <a:rPr lang="en-US" sz="2800" dirty="0" smtClean="0"/>
              <a:t>Improved Stability</a:t>
            </a:r>
          </a:p>
          <a:p>
            <a:pPr lvl="1"/>
            <a:r>
              <a:rPr lang="en-US" sz="2000" dirty="0">
                <a:latin typeface="Albertus (W1)"/>
              </a:rPr>
              <a:t> Data and designs reside in the database and not in a person whose talent </a:t>
            </a:r>
            <a:r>
              <a:rPr lang="en-US" sz="2000" dirty="0" smtClean="0">
                <a:latin typeface="Albertus (W1)"/>
              </a:rPr>
              <a:t>may </a:t>
            </a:r>
            <a:r>
              <a:rPr lang="en-US" sz="2000" dirty="0">
                <a:latin typeface="Albertus (W1)"/>
              </a:rPr>
              <a:t>leave the organization at any time.</a:t>
            </a:r>
            <a:endParaRPr lang="en-CA" sz="2000" dirty="0" smtClean="0"/>
          </a:p>
        </p:txBody>
      </p:sp>
    </p:spTree>
    <p:extLst>
      <p:ext uri="{BB962C8B-B14F-4D97-AF65-F5344CB8AC3E}">
        <p14:creationId xmlns:p14="http://schemas.microsoft.com/office/powerpoint/2010/main" val="5250423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Big Data</a:t>
            </a:r>
            <a:endParaRPr lang="en-US" dirty="0"/>
          </a:p>
        </p:txBody>
      </p:sp>
      <p:sp>
        <p:nvSpPr>
          <p:cNvPr id="3" name="Content Placeholder 2"/>
          <p:cNvSpPr>
            <a:spLocks noGrp="1"/>
          </p:cNvSpPr>
          <p:nvPr>
            <p:ph idx="1"/>
          </p:nvPr>
        </p:nvSpPr>
        <p:spPr/>
        <p:txBody>
          <a:bodyPr>
            <a:normAutofit fontScale="92500"/>
          </a:bodyPr>
          <a:lstStyle/>
          <a:p>
            <a:r>
              <a:rPr lang="en-CA" dirty="0" smtClean="0"/>
              <a:t>The superabundance of data available today.</a:t>
            </a:r>
          </a:p>
          <a:p>
            <a:r>
              <a:rPr lang="en-CA" dirty="0" smtClean="0"/>
              <a:t>“Big Data” allows us to:</a:t>
            </a:r>
          </a:p>
          <a:p>
            <a:pPr lvl="1"/>
            <a:r>
              <a:rPr lang="en-CA" dirty="0" smtClean="0"/>
              <a:t>Spot trends more rapidly and accurately</a:t>
            </a:r>
          </a:p>
          <a:p>
            <a:pPr lvl="1"/>
            <a:r>
              <a:rPr lang="en-CA" dirty="0" smtClean="0"/>
              <a:t>Prevent disease</a:t>
            </a:r>
          </a:p>
          <a:p>
            <a:pPr lvl="1"/>
            <a:r>
              <a:rPr lang="en-CA" dirty="0" smtClean="0"/>
              <a:t>Track crime</a:t>
            </a:r>
          </a:p>
          <a:p>
            <a:r>
              <a:rPr lang="en-CA" dirty="0" smtClean="0"/>
              <a:t>“Big </a:t>
            </a:r>
            <a:r>
              <a:rPr lang="en-CA" dirty="0" err="1" smtClean="0"/>
              <a:t>Data”creates</a:t>
            </a:r>
            <a:r>
              <a:rPr lang="en-CA" dirty="0" smtClean="0"/>
              <a:t> problems:</a:t>
            </a:r>
          </a:p>
          <a:p>
            <a:pPr lvl="1"/>
            <a:r>
              <a:rPr lang="en-CA" dirty="0" smtClean="0"/>
              <a:t>More data than space to store the data</a:t>
            </a:r>
          </a:p>
          <a:p>
            <a:pPr lvl="1"/>
            <a:r>
              <a:rPr lang="en-CA" dirty="0" smtClean="0"/>
              <a:t>Quantity growing faster than networks can handle</a:t>
            </a:r>
          </a:p>
          <a:p>
            <a:pPr lvl="1"/>
            <a:r>
              <a:rPr lang="en-CA" dirty="0" smtClean="0"/>
              <a:t>Hard to protect data security and personal privacy</a:t>
            </a:r>
            <a:endParaRPr lang="en-US" dirty="0"/>
          </a:p>
        </p:txBody>
      </p:sp>
    </p:spTree>
    <p:extLst>
      <p:ext uri="{BB962C8B-B14F-4D97-AF65-F5344CB8AC3E}">
        <p14:creationId xmlns:p14="http://schemas.microsoft.com/office/powerpoint/2010/main" val="35336928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CA" dirty="0" smtClean="0"/>
              <a:t>Opening Case </a:t>
            </a:r>
            <a:endParaRPr lang="en-CA" dirty="0"/>
          </a:p>
        </p:txBody>
      </p:sp>
      <p:sp>
        <p:nvSpPr>
          <p:cNvPr id="17410" name="TextBox 7"/>
          <p:cNvSpPr>
            <a:spLocks noGrp="1" noChangeArrowheads="1"/>
          </p:cNvSpPr>
          <p:nvPr>
            <p:ph idx="1"/>
          </p:nvPr>
        </p:nvSpPr>
        <p:spPr>
          <a:xfrm>
            <a:off x="467544" y="1628800"/>
            <a:ext cx="8229600" cy="3564053"/>
          </a:xfrm>
        </p:spPr>
        <p:txBody>
          <a:bodyPr>
            <a:spAutoFit/>
          </a:bodyPr>
          <a:lstStyle/>
          <a:p>
            <a:pPr eaLnBrk="1" hangingPunct="1">
              <a:buFont typeface="Wingdings 2" pitchFamily="18" charset="2"/>
              <a:buNone/>
            </a:pPr>
            <a:r>
              <a:rPr lang="en-CA" sz="2800" b="1" dirty="0" smtClean="0"/>
              <a:t>China Foods Adopts Database Management System </a:t>
            </a:r>
            <a:endParaRPr lang="en-US" sz="2800" dirty="0" smtClean="0"/>
          </a:p>
          <a:p>
            <a:pPr eaLnBrk="1" hangingPunct="1">
              <a:buFont typeface="Wingdings 2" pitchFamily="18" charset="2"/>
              <a:buNone/>
            </a:pPr>
            <a:r>
              <a:rPr lang="en-US" sz="2800" dirty="0" smtClean="0"/>
              <a:t>	</a:t>
            </a:r>
            <a:r>
              <a:rPr lang="en-CA" sz="2800" dirty="0" smtClean="0"/>
              <a:t>COFCO Group is one of China’s largest enterprises, with over 100,000 employees, and it specializes in importing and exporting food products. One of its subsidiaries, China Foods Limited, is the market leader in the food industry, selling wines, oils, confectionery, and other food products.</a:t>
            </a:r>
          </a:p>
          <a:p>
            <a:pPr eaLnBrk="1" hangingPunct="1">
              <a:buFont typeface="Wingdings 2" pitchFamily="18" charset="2"/>
              <a:buNone/>
            </a:pPr>
            <a:endParaRPr lang="en-US" sz="2000" dirty="0" smtClean="0"/>
          </a:p>
        </p:txBody>
      </p:sp>
      <p:sp>
        <p:nvSpPr>
          <p:cNvPr id="4" name="Slide Number Placeholder 3"/>
          <p:cNvSpPr>
            <a:spLocks noGrp="1"/>
          </p:cNvSpPr>
          <p:nvPr>
            <p:ph type="sldNum" sz="quarter" idx="12"/>
          </p:nvPr>
        </p:nvSpPr>
        <p:spPr/>
        <p:txBody>
          <a:bodyPr/>
          <a:lstStyle/>
          <a:p>
            <a:pPr>
              <a:defRPr/>
            </a:pPr>
            <a:fld id="{E0451C1B-65BE-4BC0-844C-33EC6782E0D7}" type="slidenum">
              <a:rPr lang="en-CA"/>
              <a:pPr>
                <a:defRPr/>
              </a:pPr>
              <a:t>5</a:t>
            </a:fld>
            <a:endParaRPr lang="en-CA"/>
          </a:p>
        </p:txBody>
      </p:sp>
    </p:spTree>
    <p:extLst>
      <p:ext uri="{BB962C8B-B14F-4D97-AF65-F5344CB8AC3E}">
        <p14:creationId xmlns:p14="http://schemas.microsoft.com/office/powerpoint/2010/main" val="6311502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CA" dirty="0" smtClean="0"/>
              <a:t>Opening Case </a:t>
            </a:r>
            <a:endParaRPr lang="en-CA" dirty="0"/>
          </a:p>
        </p:txBody>
      </p:sp>
      <p:sp>
        <p:nvSpPr>
          <p:cNvPr id="17410" name="TextBox 7"/>
          <p:cNvSpPr>
            <a:spLocks noGrp="1" noChangeArrowheads="1"/>
          </p:cNvSpPr>
          <p:nvPr>
            <p:ph idx="1"/>
          </p:nvPr>
        </p:nvSpPr>
        <p:spPr>
          <a:xfrm>
            <a:off x="467544" y="1628800"/>
            <a:ext cx="8229600" cy="3625608"/>
          </a:xfrm>
        </p:spPr>
        <p:txBody>
          <a:bodyPr>
            <a:spAutoFit/>
          </a:bodyPr>
          <a:lstStyle/>
          <a:p>
            <a:pPr eaLnBrk="1" hangingPunct="1">
              <a:buFont typeface="Wingdings 2" pitchFamily="18" charset="2"/>
              <a:buNone/>
            </a:pPr>
            <a:r>
              <a:rPr lang="en-US" sz="2400" b="1" dirty="0" smtClean="0">
                <a:solidFill>
                  <a:srgbClr val="C00000"/>
                </a:solidFill>
              </a:rPr>
              <a:t>	</a:t>
            </a:r>
            <a:r>
              <a:rPr lang="en-US" sz="2800" b="1" u="sng" dirty="0" smtClean="0">
                <a:solidFill>
                  <a:srgbClr val="C00000"/>
                </a:solidFill>
              </a:rPr>
              <a:t>The Business Problem</a:t>
            </a:r>
            <a:endParaRPr lang="en-US" sz="2800" dirty="0" smtClean="0"/>
          </a:p>
          <a:p>
            <a:pPr eaLnBrk="1" hangingPunct="1">
              <a:buFont typeface="Wingdings 2" pitchFamily="18" charset="2"/>
              <a:buNone/>
            </a:pPr>
            <a:r>
              <a:rPr lang="en-US" sz="2400" dirty="0" smtClean="0"/>
              <a:t>	</a:t>
            </a:r>
            <a:r>
              <a:rPr lang="en-CA" sz="2800" dirty="0" smtClean="0"/>
              <a:t>China Foods Limited grew rapidly through a number of mergers and acquisitions. This created a number of problems, especially with regards to integrating the information systems of the newly acquired subsidiaries. Data errors, duplication, and data inconsistencies across subsidiaries became everyday problems.</a:t>
            </a:r>
            <a:endParaRPr lang="en-CA" sz="2400" dirty="0" smtClean="0"/>
          </a:p>
        </p:txBody>
      </p:sp>
      <p:sp>
        <p:nvSpPr>
          <p:cNvPr id="4" name="Slide Number Placeholder 3"/>
          <p:cNvSpPr>
            <a:spLocks noGrp="1"/>
          </p:cNvSpPr>
          <p:nvPr>
            <p:ph type="sldNum" sz="quarter" idx="12"/>
          </p:nvPr>
        </p:nvSpPr>
        <p:spPr/>
        <p:txBody>
          <a:bodyPr/>
          <a:lstStyle/>
          <a:p>
            <a:pPr>
              <a:defRPr/>
            </a:pPr>
            <a:fld id="{E0451C1B-65BE-4BC0-844C-33EC6782E0D7}" type="slidenum">
              <a:rPr lang="en-CA"/>
              <a:pPr>
                <a:defRPr/>
              </a:pPr>
              <a:t>6</a:t>
            </a:fld>
            <a:endParaRPr lang="en-CA"/>
          </a:p>
        </p:txBody>
      </p:sp>
    </p:spTree>
    <p:extLst>
      <p:ext uri="{BB962C8B-B14F-4D97-AF65-F5344CB8AC3E}">
        <p14:creationId xmlns:p14="http://schemas.microsoft.com/office/powerpoint/2010/main" val="2944444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CA" dirty="0" smtClean="0"/>
              <a:t>Opening Case </a:t>
            </a:r>
            <a:endParaRPr lang="en-CA" dirty="0"/>
          </a:p>
        </p:txBody>
      </p:sp>
      <p:sp>
        <p:nvSpPr>
          <p:cNvPr id="21506" name="Content Placeholder 2"/>
          <p:cNvSpPr>
            <a:spLocks noGrp="1"/>
          </p:cNvSpPr>
          <p:nvPr>
            <p:ph idx="1"/>
          </p:nvPr>
        </p:nvSpPr>
        <p:spPr/>
        <p:txBody>
          <a:bodyPr>
            <a:noAutofit/>
          </a:bodyPr>
          <a:lstStyle/>
          <a:p>
            <a:pPr eaLnBrk="1" hangingPunct="1"/>
            <a:r>
              <a:rPr lang="en-CA" sz="2400" dirty="0" smtClean="0"/>
              <a:t>The case of China Foods represents the very real problems that almost every business faces as it grows, regarding one of its most valuable resources: data. </a:t>
            </a:r>
          </a:p>
          <a:p>
            <a:pPr eaLnBrk="1" hangingPunct="1"/>
            <a:endParaRPr lang="en-CA" sz="800" dirty="0" smtClean="0"/>
          </a:p>
          <a:p>
            <a:pPr eaLnBrk="1" hangingPunct="1"/>
            <a:r>
              <a:rPr lang="en-CA" sz="2400" dirty="0" smtClean="0"/>
              <a:t>Data problems become even more pronounced when we consider the incredibly rapid increase in the amount of data that organizations store. The opportunity for errors in the data is increasing exponentially as businesses expand. </a:t>
            </a:r>
          </a:p>
          <a:p>
            <a:pPr eaLnBrk="1" hangingPunct="1"/>
            <a:endParaRPr lang="en-CA" sz="800" dirty="0" smtClean="0"/>
          </a:p>
          <a:p>
            <a:pPr eaLnBrk="1" hangingPunct="1"/>
            <a:r>
              <a:rPr lang="en-CA" sz="2400" dirty="0" smtClean="0"/>
              <a:t>Increasingly, more and more businesses, like COFCO, are investing in database technology to manage their valuable data so that they can better support their business processes and ultimately improve profitability.</a:t>
            </a:r>
          </a:p>
        </p:txBody>
      </p:sp>
      <p:sp>
        <p:nvSpPr>
          <p:cNvPr id="4" name="Slide Number Placeholder 3"/>
          <p:cNvSpPr>
            <a:spLocks noGrp="1"/>
          </p:cNvSpPr>
          <p:nvPr>
            <p:ph type="sldNum" sz="quarter" idx="12"/>
          </p:nvPr>
        </p:nvSpPr>
        <p:spPr/>
        <p:txBody>
          <a:bodyPr/>
          <a:lstStyle/>
          <a:p>
            <a:pPr>
              <a:defRPr/>
            </a:pPr>
            <a:fld id="{675B72C6-3D1E-4E7A-9D36-0B9447CEC1B3}" type="slidenum">
              <a:rPr lang="en-CA"/>
              <a:pPr>
                <a:defRPr/>
              </a:pPr>
              <a:t>7</a:t>
            </a:fld>
            <a:endParaRPr lang="en-CA"/>
          </a:p>
        </p:txBody>
      </p:sp>
    </p:spTree>
    <p:extLst>
      <p:ext uri="{BB962C8B-B14F-4D97-AF65-F5344CB8AC3E}">
        <p14:creationId xmlns:p14="http://schemas.microsoft.com/office/powerpoint/2010/main" val="1765680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Quality</a:t>
            </a:r>
            <a:endParaRPr lang="en-US" dirty="0"/>
          </a:p>
        </p:txBody>
      </p:sp>
      <p:sp>
        <p:nvSpPr>
          <p:cNvPr id="3" name="Content Placeholder 2"/>
          <p:cNvSpPr>
            <a:spLocks noGrp="1"/>
          </p:cNvSpPr>
          <p:nvPr>
            <p:ph idx="1"/>
          </p:nvPr>
        </p:nvSpPr>
        <p:spPr/>
        <p:txBody>
          <a:bodyPr/>
          <a:lstStyle/>
          <a:p>
            <a:r>
              <a:rPr lang="en-US" sz="2800" dirty="0" smtClean="0"/>
              <a:t>Information technologies and systems support organizations in managing their data.</a:t>
            </a:r>
          </a:p>
          <a:p>
            <a:pPr lvl="1"/>
            <a:r>
              <a:rPr lang="en-US" sz="2400" dirty="0" smtClean="0"/>
              <a:t>Organizing, storing, accessing, analyzing, interpreting the data</a:t>
            </a:r>
          </a:p>
          <a:p>
            <a:r>
              <a:rPr lang="en-US" sz="2800" dirty="0" smtClean="0"/>
              <a:t>Data needs to be high quality</a:t>
            </a:r>
          </a:p>
          <a:p>
            <a:pPr lvl="1"/>
            <a:r>
              <a:rPr lang="en-US" sz="2400" dirty="0" smtClean="0"/>
              <a:t>Accurate, complete, timely, consistent, accessible, relevant, concise</a:t>
            </a:r>
          </a:p>
          <a:p>
            <a:r>
              <a:rPr lang="en-US" sz="2800" dirty="0" smtClean="0"/>
              <a:t>It’s difficult to have high quality data</a:t>
            </a:r>
          </a:p>
          <a:p>
            <a:pPr lvl="1"/>
            <a:r>
              <a:rPr lang="en-US" sz="2400" dirty="0" smtClean="0"/>
              <a:t>Processed in several stages, and often in several places</a:t>
            </a:r>
            <a:endParaRPr lang="en-US" sz="2400" dirty="0"/>
          </a:p>
        </p:txBody>
      </p:sp>
    </p:spTree>
    <p:extLst>
      <p:ext uri="{BB962C8B-B14F-4D97-AF65-F5344CB8AC3E}">
        <p14:creationId xmlns:p14="http://schemas.microsoft.com/office/powerpoint/2010/main" val="20674519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smtClean="0"/>
              <a:t>Difficulties in Managing </a:t>
            </a:r>
            <a:r>
              <a:rPr lang="en-US" dirty="0"/>
              <a:t>D</a:t>
            </a:r>
            <a:r>
              <a:rPr lang="en-US" dirty="0" smtClean="0"/>
              <a:t>ata</a:t>
            </a:r>
            <a:endParaRPr lang="en-CA" dirty="0"/>
          </a:p>
        </p:txBody>
      </p:sp>
      <p:sp>
        <p:nvSpPr>
          <p:cNvPr id="33794" name="Content Placeholder 2"/>
          <p:cNvSpPr>
            <a:spLocks noGrp="1"/>
          </p:cNvSpPr>
          <p:nvPr>
            <p:ph idx="1"/>
          </p:nvPr>
        </p:nvSpPr>
        <p:spPr/>
        <p:txBody>
          <a:bodyPr>
            <a:normAutofit/>
          </a:bodyPr>
          <a:lstStyle/>
          <a:p>
            <a:r>
              <a:rPr lang="en-US" sz="2800" dirty="0" smtClean="0"/>
              <a:t>Amount of data increases exponentially</a:t>
            </a:r>
          </a:p>
          <a:p>
            <a:pPr lvl="1"/>
            <a:r>
              <a:rPr lang="en-US" sz="2400" dirty="0" smtClean="0"/>
              <a:t>Large firms have to manage terabytes of data</a:t>
            </a:r>
            <a:endParaRPr lang="en-US" sz="2400" dirty="0"/>
          </a:p>
          <a:p>
            <a:r>
              <a:rPr lang="en-US" sz="2800" dirty="0" smtClean="0"/>
              <a:t>Data are scattered and collected  by many individuals using various methods and devices</a:t>
            </a:r>
          </a:p>
          <a:p>
            <a:pPr lvl="1"/>
            <a:r>
              <a:rPr lang="en-US" sz="2400" dirty="0" smtClean="0"/>
              <a:t>Different servers, different applications, different languages </a:t>
            </a:r>
          </a:p>
          <a:p>
            <a:r>
              <a:rPr lang="en-US" sz="2800" dirty="0" smtClean="0"/>
              <a:t>Data come from many sources</a:t>
            </a:r>
          </a:p>
          <a:p>
            <a:r>
              <a:rPr lang="en-US" sz="2800" dirty="0" smtClean="0"/>
              <a:t>Data security, quality, and integrity are critical</a:t>
            </a:r>
          </a:p>
        </p:txBody>
      </p:sp>
      <p:sp>
        <p:nvSpPr>
          <p:cNvPr id="4" name="Slide Number Placeholder 3"/>
          <p:cNvSpPr>
            <a:spLocks noGrp="1"/>
          </p:cNvSpPr>
          <p:nvPr>
            <p:ph type="sldNum" sz="quarter" idx="12"/>
          </p:nvPr>
        </p:nvSpPr>
        <p:spPr/>
        <p:txBody>
          <a:bodyPr/>
          <a:lstStyle/>
          <a:p>
            <a:pPr>
              <a:defRPr/>
            </a:pPr>
            <a:fld id="{8B0384E2-E809-4552-BBC4-E9E3A2557AE2}" type="slidenum">
              <a:rPr lang="en-CA"/>
              <a:pPr>
                <a:defRPr/>
              </a:pPr>
              <a:t>9</a:t>
            </a:fld>
            <a:endParaRPr lang="en-CA"/>
          </a:p>
        </p:txBody>
      </p:sp>
    </p:spTree>
    <p:extLst>
      <p:ext uri="{BB962C8B-B14F-4D97-AF65-F5344CB8AC3E}">
        <p14:creationId xmlns:p14="http://schemas.microsoft.com/office/powerpoint/2010/main" val="332393682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ndraBlue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SandraBlueTheme</Template>
  <TotalTime>13160</TotalTime>
  <Words>2942</Words>
  <Application>Microsoft Office PowerPoint</Application>
  <PresentationFormat>On-screen Show (4:3)</PresentationFormat>
  <Paragraphs>330</Paragraphs>
  <Slides>38</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Albertus (W1)</vt:lpstr>
      <vt:lpstr>Arial</vt:lpstr>
      <vt:lpstr>Calibri</vt:lpstr>
      <vt:lpstr>Constantia</vt:lpstr>
      <vt:lpstr>Franklin Gothic Book</vt:lpstr>
      <vt:lpstr>Gill Sans MT</vt:lpstr>
      <vt:lpstr>Wingdings 2</vt:lpstr>
      <vt:lpstr>SandraBlueTheme</vt:lpstr>
      <vt:lpstr>Data Management</vt:lpstr>
      <vt:lpstr>How Much Data Does a Company Collect?</vt:lpstr>
      <vt:lpstr>Examples</vt:lpstr>
      <vt:lpstr>Big Data</vt:lpstr>
      <vt:lpstr>Opening Case </vt:lpstr>
      <vt:lpstr>Opening Case </vt:lpstr>
      <vt:lpstr>Opening Case </vt:lpstr>
      <vt:lpstr>Data Quality</vt:lpstr>
      <vt:lpstr>Difficulties in Managing Data</vt:lpstr>
      <vt:lpstr>Data Source Examples</vt:lpstr>
      <vt:lpstr>Difficulties in Managing Data</vt:lpstr>
      <vt:lpstr>Difficulties in Managing Data</vt:lpstr>
      <vt:lpstr>An Example of Low Quality Data</vt:lpstr>
      <vt:lpstr>Case Study – Mediatech Data Errors</vt:lpstr>
      <vt:lpstr>What to do About Data Problems?</vt:lpstr>
      <vt:lpstr>Data Life Cycle</vt:lpstr>
      <vt:lpstr>Data Processing </vt:lpstr>
      <vt:lpstr>The Database Approach</vt:lpstr>
      <vt:lpstr>The Database Approach</vt:lpstr>
      <vt:lpstr>Popular DBMS Products</vt:lpstr>
      <vt:lpstr>College Database Example</vt:lpstr>
      <vt:lpstr>DBMS Benefits</vt:lpstr>
      <vt:lpstr>DBMS Issues</vt:lpstr>
      <vt:lpstr>RDBMS</vt:lpstr>
      <vt:lpstr>The Relational Database Model</vt:lpstr>
      <vt:lpstr>Relational Database Example</vt:lpstr>
      <vt:lpstr>RDBMS Query Languages</vt:lpstr>
      <vt:lpstr>RDBMS Data Dictionary</vt:lpstr>
      <vt:lpstr>RDBMS Normalization</vt:lpstr>
      <vt:lpstr>Relational Database Advantages</vt:lpstr>
      <vt:lpstr>Advantage 1: Increased Flexibility</vt:lpstr>
      <vt:lpstr>Advantage 2: Increased Scalability &amp; Performance</vt:lpstr>
      <vt:lpstr>Advantage 3: Reduced Data Redundancy</vt:lpstr>
      <vt:lpstr>Advantage 4: Increased Integrity</vt:lpstr>
      <vt:lpstr>Advantage 5: Increased Security</vt:lpstr>
      <vt:lpstr>Data-Driven Web Sites</vt:lpstr>
      <vt:lpstr>Data Driven Web Site Advantages</vt:lpstr>
      <vt:lpstr>Data Driven Web Site Advantages</vt:lpstr>
    </vt:vector>
  </TitlesOfParts>
  <Company>Up In The Air Enterprises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Allan McDonald</dc:creator>
  <cp:lastModifiedBy>Philip Dumaresq</cp:lastModifiedBy>
  <cp:revision>217</cp:revision>
  <dcterms:created xsi:type="dcterms:W3CDTF">2007-08-16T02:01:34Z</dcterms:created>
  <dcterms:modified xsi:type="dcterms:W3CDTF">2016-04-10T14:05:36Z</dcterms:modified>
</cp:coreProperties>
</file>