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4"/>
  </p:notesMasterIdLst>
  <p:sldIdLst>
    <p:sldId id="256" r:id="rId3"/>
    <p:sldId id="257" r:id="rId4"/>
    <p:sldId id="261" r:id="rId5"/>
    <p:sldId id="258" r:id="rId6"/>
    <p:sldId id="259" r:id="rId7"/>
    <p:sldId id="260" r:id="rId8"/>
    <p:sldId id="262" r:id="rId9"/>
    <p:sldId id="263" r:id="rId10"/>
    <p:sldId id="276" r:id="rId11"/>
    <p:sldId id="277" r:id="rId12"/>
    <p:sldId id="278" r:id="rId13"/>
    <p:sldId id="266" r:id="rId14"/>
    <p:sldId id="267" r:id="rId15"/>
    <p:sldId id="268" r:id="rId16"/>
    <p:sldId id="269" r:id="rId17"/>
    <p:sldId id="270" r:id="rId18"/>
    <p:sldId id="271" r:id="rId19"/>
    <p:sldId id="272" r:id="rId20"/>
    <p:sldId id="273" r:id="rId21"/>
    <p:sldId id="274" r:id="rId22"/>
    <p:sldId id="275" r:id="rId23"/>
  </p:sldIdLst>
  <p:sldSz cx="9144000" cy="6858000" type="screen4x3"/>
  <p:notesSz cx="6858000" cy="9144000"/>
  <p:defaultTextStyle>
    <a:defPPr>
      <a:defRPr lang="en-GB"/>
    </a:defPPr>
    <a:lvl1pPr algn="l" defTabSz="457200" rtl="0" eaLnBrk="0" fontAlgn="base" hangingPunct="0">
      <a:lnSpc>
        <a:spcPct val="95000"/>
      </a:lnSpc>
      <a:spcBef>
        <a:spcPct val="0"/>
      </a:spcBef>
      <a:spcAft>
        <a:spcPct val="0"/>
      </a:spcAft>
      <a:buClr>
        <a:srgbClr val="003366"/>
      </a:buClr>
      <a:buSzPct val="100000"/>
      <a:buFont typeface="Times New Roman" pitchFamily="18" charset="0"/>
      <a:defRPr sz="2400" kern="1200">
        <a:solidFill>
          <a:schemeClr val="bg1"/>
        </a:solidFill>
        <a:latin typeface="Times New Roman" pitchFamily="18" charset="0"/>
        <a:ea typeface="+mn-ea"/>
        <a:cs typeface="Lucida Sans Unicode" pitchFamily="34" charset="0"/>
      </a:defRPr>
    </a:lvl1pPr>
    <a:lvl2pPr marL="457200" algn="l" defTabSz="457200" rtl="0" eaLnBrk="0" fontAlgn="base" hangingPunct="0">
      <a:lnSpc>
        <a:spcPct val="95000"/>
      </a:lnSpc>
      <a:spcBef>
        <a:spcPct val="0"/>
      </a:spcBef>
      <a:spcAft>
        <a:spcPct val="0"/>
      </a:spcAft>
      <a:buClr>
        <a:srgbClr val="003366"/>
      </a:buClr>
      <a:buSzPct val="100000"/>
      <a:buFont typeface="Times New Roman" pitchFamily="18" charset="0"/>
      <a:defRPr sz="2400" kern="1200">
        <a:solidFill>
          <a:schemeClr val="bg1"/>
        </a:solidFill>
        <a:latin typeface="Times New Roman" pitchFamily="18" charset="0"/>
        <a:ea typeface="+mn-ea"/>
        <a:cs typeface="Lucida Sans Unicode" pitchFamily="34" charset="0"/>
      </a:defRPr>
    </a:lvl2pPr>
    <a:lvl3pPr marL="914400" algn="l" defTabSz="457200" rtl="0" eaLnBrk="0" fontAlgn="base" hangingPunct="0">
      <a:lnSpc>
        <a:spcPct val="95000"/>
      </a:lnSpc>
      <a:spcBef>
        <a:spcPct val="0"/>
      </a:spcBef>
      <a:spcAft>
        <a:spcPct val="0"/>
      </a:spcAft>
      <a:buClr>
        <a:srgbClr val="003366"/>
      </a:buClr>
      <a:buSzPct val="100000"/>
      <a:buFont typeface="Times New Roman" pitchFamily="18" charset="0"/>
      <a:defRPr sz="2400" kern="1200">
        <a:solidFill>
          <a:schemeClr val="bg1"/>
        </a:solidFill>
        <a:latin typeface="Times New Roman" pitchFamily="18" charset="0"/>
        <a:ea typeface="+mn-ea"/>
        <a:cs typeface="Lucida Sans Unicode" pitchFamily="34" charset="0"/>
      </a:defRPr>
    </a:lvl3pPr>
    <a:lvl4pPr marL="1371600" algn="l" defTabSz="457200" rtl="0" eaLnBrk="0" fontAlgn="base" hangingPunct="0">
      <a:lnSpc>
        <a:spcPct val="95000"/>
      </a:lnSpc>
      <a:spcBef>
        <a:spcPct val="0"/>
      </a:spcBef>
      <a:spcAft>
        <a:spcPct val="0"/>
      </a:spcAft>
      <a:buClr>
        <a:srgbClr val="003366"/>
      </a:buClr>
      <a:buSzPct val="100000"/>
      <a:buFont typeface="Times New Roman" pitchFamily="18" charset="0"/>
      <a:defRPr sz="2400" kern="1200">
        <a:solidFill>
          <a:schemeClr val="bg1"/>
        </a:solidFill>
        <a:latin typeface="Times New Roman" pitchFamily="18" charset="0"/>
        <a:ea typeface="+mn-ea"/>
        <a:cs typeface="Lucida Sans Unicode" pitchFamily="34" charset="0"/>
      </a:defRPr>
    </a:lvl4pPr>
    <a:lvl5pPr marL="1828800" algn="l" defTabSz="457200" rtl="0" eaLnBrk="0" fontAlgn="base" hangingPunct="0">
      <a:lnSpc>
        <a:spcPct val="95000"/>
      </a:lnSpc>
      <a:spcBef>
        <a:spcPct val="0"/>
      </a:spcBef>
      <a:spcAft>
        <a:spcPct val="0"/>
      </a:spcAft>
      <a:buClr>
        <a:srgbClr val="003366"/>
      </a:buClr>
      <a:buSzPct val="100000"/>
      <a:buFont typeface="Times New Roman" pitchFamily="18" charset="0"/>
      <a:defRPr sz="2400" kern="1200">
        <a:solidFill>
          <a:schemeClr val="bg1"/>
        </a:solidFill>
        <a:latin typeface="Times New Roman" pitchFamily="18" charset="0"/>
        <a:ea typeface="+mn-ea"/>
        <a:cs typeface="Lucida Sans Unicode" pitchFamily="34" charset="0"/>
      </a:defRPr>
    </a:lvl5pPr>
    <a:lvl6pPr marL="2286000" algn="l" defTabSz="914400" rtl="0" eaLnBrk="1" latinLnBrk="0" hangingPunct="1">
      <a:defRPr sz="2400" kern="1200">
        <a:solidFill>
          <a:schemeClr val="bg1"/>
        </a:solidFill>
        <a:latin typeface="Times New Roman" pitchFamily="18" charset="0"/>
        <a:ea typeface="+mn-ea"/>
        <a:cs typeface="Lucida Sans Unicode" pitchFamily="34" charset="0"/>
      </a:defRPr>
    </a:lvl6pPr>
    <a:lvl7pPr marL="2743200" algn="l" defTabSz="914400" rtl="0" eaLnBrk="1" latinLnBrk="0" hangingPunct="1">
      <a:defRPr sz="2400" kern="1200">
        <a:solidFill>
          <a:schemeClr val="bg1"/>
        </a:solidFill>
        <a:latin typeface="Times New Roman" pitchFamily="18" charset="0"/>
        <a:ea typeface="+mn-ea"/>
        <a:cs typeface="Lucida Sans Unicode" pitchFamily="34" charset="0"/>
      </a:defRPr>
    </a:lvl7pPr>
    <a:lvl8pPr marL="3200400" algn="l" defTabSz="914400" rtl="0" eaLnBrk="1" latinLnBrk="0" hangingPunct="1">
      <a:defRPr sz="2400" kern="1200">
        <a:solidFill>
          <a:schemeClr val="bg1"/>
        </a:solidFill>
        <a:latin typeface="Times New Roman" pitchFamily="18" charset="0"/>
        <a:ea typeface="+mn-ea"/>
        <a:cs typeface="Lucida Sans Unicode" pitchFamily="34" charset="0"/>
      </a:defRPr>
    </a:lvl8pPr>
    <a:lvl9pPr marL="3657600" algn="l" defTabSz="914400" rtl="0" eaLnBrk="1" latinLnBrk="0" hangingPunct="1">
      <a:defRPr sz="2400" kern="1200">
        <a:solidFill>
          <a:schemeClr val="bg1"/>
        </a:solidFill>
        <a:latin typeface="Times New Roman" pitchFamily="18" charset="0"/>
        <a:ea typeface="+mn-ea"/>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3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3074" name="Rectangle 2"/>
          <p:cNvSpPr>
            <a:spLocks noGrp="1" noChangeArrowheads="1"/>
          </p:cNvSpPr>
          <p:nvPr>
            <p:ph type="hdr"/>
          </p:nvPr>
        </p:nvSpPr>
        <p:spPr bwMode="auto">
          <a:xfrm>
            <a:off x="0" y="0"/>
            <a:ext cx="2970213"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eaLnBrk="1">
              <a:buClr>
                <a:srgbClr val="000000"/>
              </a:buClr>
              <a:buSzPct val="45000"/>
              <a:buFont typeface="StarSymbol" charset="0"/>
              <a:buNone/>
              <a:tabLst>
                <a:tab pos="723900" algn="l"/>
                <a:tab pos="1447800" algn="l"/>
                <a:tab pos="2171700" algn="l"/>
                <a:tab pos="2895600" algn="l"/>
              </a:tabLst>
              <a:defRPr sz="1200">
                <a:solidFill>
                  <a:srgbClr val="000000"/>
                </a:solidFill>
              </a:defRPr>
            </a:lvl1pPr>
          </a:lstStyle>
          <a:p>
            <a:endParaRPr lang="en-GB"/>
          </a:p>
        </p:txBody>
      </p:sp>
      <p:sp>
        <p:nvSpPr>
          <p:cNvPr id="3075" name="Rectangle 3"/>
          <p:cNvSpPr>
            <a:spLocks noGrp="1" noChangeArrowheads="1"/>
          </p:cNvSpPr>
          <p:nvPr>
            <p:ph type="dt"/>
          </p:nvPr>
        </p:nvSpPr>
        <p:spPr bwMode="auto">
          <a:xfrm>
            <a:off x="3886200" y="0"/>
            <a:ext cx="2970213"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a:buClr>
                <a:srgbClr val="000000"/>
              </a:buClr>
              <a:buSzPct val="45000"/>
              <a:buFont typeface="StarSymbol" charset="0"/>
              <a:buNone/>
              <a:tabLst>
                <a:tab pos="723900" algn="l"/>
                <a:tab pos="1447800" algn="l"/>
                <a:tab pos="2171700" algn="l"/>
                <a:tab pos="2895600" algn="l"/>
              </a:tabLst>
              <a:defRPr sz="1200">
                <a:solidFill>
                  <a:srgbClr val="000000"/>
                </a:solidFill>
              </a:defRPr>
            </a:lvl1pPr>
          </a:lstStyle>
          <a:p>
            <a:endParaRPr lang="en-GB"/>
          </a:p>
        </p:txBody>
      </p:sp>
      <p:sp>
        <p:nvSpPr>
          <p:cNvPr id="3076" name="Rectangle 4"/>
          <p:cNvSpPr>
            <a:spLocks noGrp="1" noRot="1" noChangeAspect="1" noChangeArrowheads="1"/>
          </p:cNvSpPr>
          <p:nvPr>
            <p:ph type="sldImg"/>
          </p:nvPr>
        </p:nvSpPr>
        <p:spPr bwMode="auto">
          <a:xfrm>
            <a:off x="1143000" y="685800"/>
            <a:ext cx="4570413" cy="3427413"/>
          </a:xfrm>
          <a:prstGeom prst="rect">
            <a:avLst/>
          </a:prstGeom>
          <a:noFill/>
          <a:ln w="9525">
            <a:noFill/>
            <a:round/>
            <a:headEnd/>
            <a:tailEnd/>
          </a:ln>
          <a:effectLst/>
        </p:spPr>
      </p:sp>
      <p:sp>
        <p:nvSpPr>
          <p:cNvPr id="3077" name="Rectangle 5"/>
          <p:cNvSpPr>
            <a:spLocks noGrp="1" noChangeArrowheads="1"/>
          </p:cNvSpPr>
          <p:nvPr>
            <p:ph type="body"/>
          </p:nvPr>
        </p:nvSpPr>
        <p:spPr bwMode="auto">
          <a:xfrm>
            <a:off x="914400" y="4343400"/>
            <a:ext cx="5027613" cy="41132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3078" name="Rectangle 6"/>
          <p:cNvSpPr>
            <a:spLocks noGrp="1" noChangeArrowheads="1"/>
          </p:cNvSpPr>
          <p:nvPr>
            <p:ph type="ftr"/>
          </p:nvPr>
        </p:nvSpPr>
        <p:spPr bwMode="auto">
          <a:xfrm>
            <a:off x="0" y="8686800"/>
            <a:ext cx="2970213" cy="45561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eaLnBrk="1">
              <a:buClr>
                <a:srgbClr val="000000"/>
              </a:buClr>
              <a:buSzPct val="45000"/>
              <a:buFont typeface="StarSymbol" charset="0"/>
              <a:buNone/>
              <a:tabLst>
                <a:tab pos="723900" algn="l"/>
                <a:tab pos="1447800" algn="l"/>
                <a:tab pos="2171700" algn="l"/>
                <a:tab pos="2895600" algn="l"/>
              </a:tabLst>
              <a:defRPr sz="1200">
                <a:solidFill>
                  <a:srgbClr val="000000"/>
                </a:solidFill>
              </a:defRPr>
            </a:lvl1pPr>
          </a:lstStyle>
          <a:p>
            <a:endParaRPr lang="en-GB"/>
          </a:p>
        </p:txBody>
      </p:sp>
      <p:sp>
        <p:nvSpPr>
          <p:cNvPr id="3079" name="Rectangle 7"/>
          <p:cNvSpPr>
            <a:spLocks noGrp="1" noChangeArrowheads="1"/>
          </p:cNvSpPr>
          <p:nvPr>
            <p:ph type="sldNum"/>
          </p:nvPr>
        </p:nvSpPr>
        <p:spPr bwMode="auto">
          <a:xfrm>
            <a:off x="3886200" y="8686800"/>
            <a:ext cx="2970213" cy="45561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eaLnBrk="1">
              <a:buClr>
                <a:srgbClr val="000000"/>
              </a:buClr>
              <a:buSzPct val="45000"/>
              <a:buFont typeface="StarSymbol" charset="0"/>
              <a:buNone/>
              <a:tabLst>
                <a:tab pos="723900" algn="l"/>
                <a:tab pos="1447800" algn="l"/>
                <a:tab pos="2171700" algn="l"/>
                <a:tab pos="2895600" algn="l"/>
              </a:tabLst>
              <a:defRPr sz="1200">
                <a:solidFill>
                  <a:srgbClr val="000000"/>
                </a:solidFill>
              </a:defRPr>
            </a:lvl1pPr>
          </a:lstStyle>
          <a:p>
            <a:fld id="{CBD47C31-B3B5-4500-A2D6-92889EED3F5F}" type="slidenum">
              <a:rPr lang="en-GB"/>
              <a:pPr/>
              <a:t>‹#›</a:t>
            </a:fld>
            <a:endParaRPr lang="en-GB"/>
          </a:p>
        </p:txBody>
      </p:sp>
    </p:spTree>
    <p:extLst>
      <p:ext uri="{BB962C8B-B14F-4D97-AF65-F5344CB8AC3E}">
        <p14:creationId xmlns:p14="http://schemas.microsoft.com/office/powerpoint/2010/main" val="267396039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A6CB0A6-D03B-4471-AF5F-468050A4DD5D}" type="slidenum">
              <a:rPr lang="en-GB"/>
              <a:pPr/>
              <a:t>1</a:t>
            </a:fld>
            <a:endParaRPr lang="en-GB"/>
          </a:p>
        </p:txBody>
      </p:sp>
      <p:sp>
        <p:nvSpPr>
          <p:cNvPr id="2457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24578" name="Rectangle 2"/>
          <p:cNvSpPr txBox="1">
            <a:spLocks noGrp="1" noChangeArrowheads="1"/>
          </p:cNvSpPr>
          <p:nvPr>
            <p:ph type="body"/>
          </p:nvPr>
        </p:nvSpPr>
        <p:spPr bwMode="auto">
          <a:xfrm>
            <a:off x="914400" y="4343400"/>
            <a:ext cx="5029200" cy="4116388"/>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470F752-4C42-46AD-9196-522CB4BE07D4}" type="slidenum">
              <a:rPr lang="en-GB"/>
              <a:pPr/>
              <a:t>13</a:t>
            </a:fld>
            <a:endParaRPr lang="en-GB"/>
          </a:p>
        </p:txBody>
      </p:sp>
      <p:sp>
        <p:nvSpPr>
          <p:cNvPr id="3584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35842" name="Text Box 2"/>
          <p:cNvSpPr txBox="1">
            <a:spLocks noGrp="1" noChangeArrowheads="1"/>
          </p:cNvSpPr>
          <p:nvPr>
            <p:ph type="body"/>
          </p:nvPr>
        </p:nvSpPr>
        <p:spPr bwMode="auto">
          <a:xfrm>
            <a:off x="914400" y="4343400"/>
            <a:ext cx="5029200" cy="4114800"/>
          </a:xfrm>
          <a:prstGeom prst="rect">
            <a:avLst/>
          </a:prstGeom>
          <a:noFill/>
          <a:ln>
            <a:round/>
            <a:headEnd/>
            <a:tailEnd/>
          </a:ln>
        </p:spPr>
        <p:txBody>
          <a:bodyPr lIns="90000" tIns="46800" rIns="90000" bIns="46800"/>
          <a:lstStyle/>
          <a:p>
            <a:pPr eaLnBrk="1" hangingPunct="1">
              <a:lnSpc>
                <a:spcPct val="95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cs typeface="Lucida Sans Unicode" pitchFamily="34" charset="0"/>
              </a:rPr>
              <a:t>Many people, including psychologists, are concerned that the traditional way of understanding intelligence inadequately describes mental ability.  Theorists point to the scholastic smarts versus street smarts debate.  To overcome the limited idea that intelligence mostly involves the ability to solve abstract problems, the </a:t>
            </a:r>
            <a:r>
              <a:rPr lang="en-GB" dirty="0" err="1">
                <a:cs typeface="Lucida Sans Unicode" pitchFamily="34" charset="0"/>
              </a:rPr>
              <a:t>Triarchic</a:t>
            </a:r>
            <a:r>
              <a:rPr lang="en-GB" dirty="0">
                <a:cs typeface="Lucida Sans Unicode" pitchFamily="34" charset="0"/>
              </a:rPr>
              <a:t> theory of intelligence has been proposed.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AC797DA-C244-406C-8F51-466C2EE30FFE}" type="slidenum">
              <a:rPr lang="en-GB"/>
              <a:pPr/>
              <a:t>14</a:t>
            </a:fld>
            <a:endParaRPr lang="en-GB"/>
          </a:p>
        </p:txBody>
      </p:sp>
      <p:sp>
        <p:nvSpPr>
          <p:cNvPr id="3686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6866" name="Rectangle 2"/>
          <p:cNvSpPr txBox="1">
            <a:spLocks noGrp="1" noChangeArrowheads="1"/>
          </p:cNvSpPr>
          <p:nvPr>
            <p:ph type="body" idx="1"/>
          </p:nvPr>
        </p:nvSpPr>
        <p:spPr bwMode="auto">
          <a:xfrm>
            <a:off x="914400" y="4343400"/>
            <a:ext cx="5029200" cy="4116388"/>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BEBA068-4084-417D-A866-85223D51DF95}" type="slidenum">
              <a:rPr lang="en-GB"/>
              <a:pPr/>
              <a:t>15</a:t>
            </a:fld>
            <a:endParaRPr lang="en-GB"/>
          </a:p>
        </p:txBody>
      </p:sp>
      <p:sp>
        <p:nvSpPr>
          <p:cNvPr id="3788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37890" name="Text Box 2"/>
          <p:cNvSpPr txBox="1">
            <a:spLocks noGrp="1" noChangeArrowheads="1"/>
          </p:cNvSpPr>
          <p:nvPr>
            <p:ph type="body"/>
          </p:nvPr>
        </p:nvSpPr>
        <p:spPr bwMode="auto">
          <a:xfrm>
            <a:off x="914400" y="4343400"/>
            <a:ext cx="5029200" cy="4114800"/>
          </a:xfrm>
          <a:prstGeom prst="rect">
            <a:avLst/>
          </a:prstGeom>
          <a:noFill/>
          <a:ln>
            <a:round/>
            <a:headEnd/>
            <a:tailEnd/>
          </a:ln>
        </p:spPr>
        <p:txBody>
          <a:bodyPr lIns="90000" tIns="46800" rIns="90000" bIns="46800"/>
          <a:lstStyle/>
          <a:p>
            <a:pPr eaLnBrk="1" hangingPunct="1">
              <a:lnSpc>
                <a:spcPct val="95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cs typeface="Lucida Sans Unicode" pitchFamily="34" charset="0"/>
              </a:rPr>
              <a:t>Another approach to understanding the diverse nature of mental ability is the theory of multiple intelligences developed by Howard Gardner.  According to this theory, people know and understand the world in distinctly different ways and learn in different ways.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5D8CBD6-96BB-45B3-9822-EC23FDEF5DEA}" type="slidenum">
              <a:rPr lang="en-GB"/>
              <a:pPr/>
              <a:t>16</a:t>
            </a:fld>
            <a:endParaRPr lang="en-GB"/>
          </a:p>
        </p:txBody>
      </p:sp>
      <p:sp>
        <p:nvSpPr>
          <p:cNvPr id="3891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38914" name="Text Box 2"/>
          <p:cNvSpPr txBox="1">
            <a:spLocks noGrp="1" noChangeArrowheads="1"/>
          </p:cNvSpPr>
          <p:nvPr>
            <p:ph type="body"/>
          </p:nvPr>
        </p:nvSpPr>
        <p:spPr bwMode="auto">
          <a:xfrm>
            <a:off x="914400" y="4343400"/>
            <a:ext cx="5029200" cy="4114800"/>
          </a:xfrm>
          <a:prstGeom prst="rect">
            <a:avLst/>
          </a:prstGeom>
          <a:noFill/>
          <a:ln>
            <a:round/>
            <a:headEnd/>
            <a:tailEnd/>
          </a:ln>
        </p:spPr>
        <p:txBody>
          <a:bodyPr lIns="90000" tIns="46800" rIns="90000" bIns="46800"/>
          <a:lstStyle/>
          <a:p>
            <a:pPr eaLnBrk="1" hangingPunct="1">
              <a:lnSpc>
                <a:spcPct val="95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cs typeface="Lucida Sans Unicode" pitchFamily="34" charset="0"/>
              </a:rPr>
              <a:t>Research has suggested that the effectiveness with which people use their emotions has a major impact on their success.  A person with high emotional intelligence would be able to engage in behaviours such as assessing people, pleasing others and influencing them.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167CBC1-CFD9-4DD9-A1DE-2DECD0DC32DF}" type="slidenum">
              <a:rPr lang="en-GB"/>
              <a:pPr/>
              <a:t>17</a:t>
            </a:fld>
            <a:endParaRPr lang="en-GB"/>
          </a:p>
        </p:txBody>
      </p:sp>
      <p:sp>
        <p:nvSpPr>
          <p:cNvPr id="3993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39938" name="Rectangle 2"/>
          <p:cNvSpPr txBox="1">
            <a:spLocks noGrp="1" noChangeArrowheads="1"/>
          </p:cNvSpPr>
          <p:nvPr>
            <p:ph type="body"/>
          </p:nvPr>
        </p:nvSpPr>
        <p:spPr bwMode="auto">
          <a:xfrm>
            <a:off x="914400" y="4343400"/>
            <a:ext cx="5029200" cy="4116388"/>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D71F98F-BA49-45A5-94B8-81FABE0F83BA}" type="slidenum">
              <a:rPr lang="en-GB"/>
              <a:pPr/>
              <a:t>18</a:t>
            </a:fld>
            <a:endParaRPr lang="en-GB"/>
          </a:p>
        </p:txBody>
      </p:sp>
      <p:sp>
        <p:nvSpPr>
          <p:cNvPr id="4096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40962" name="Text Box 2"/>
          <p:cNvSpPr txBox="1">
            <a:spLocks noGrp="1" noChangeArrowheads="1"/>
          </p:cNvSpPr>
          <p:nvPr>
            <p:ph type="body"/>
          </p:nvPr>
        </p:nvSpPr>
        <p:spPr bwMode="auto">
          <a:xfrm>
            <a:off x="914400" y="4343400"/>
            <a:ext cx="5029200" cy="4114800"/>
          </a:xfrm>
          <a:prstGeom prst="rect">
            <a:avLst/>
          </a:prstGeom>
          <a:noFill/>
          <a:ln>
            <a:round/>
            <a:headEnd/>
            <a:tailEnd/>
          </a:ln>
        </p:spPr>
        <p:txBody>
          <a:bodyPr lIns="90000" tIns="46800" rIns="90000" bIns="46800"/>
          <a:lstStyle/>
          <a:p>
            <a:pPr eaLnBrk="1" hangingPunct="1">
              <a:lnSpc>
                <a:spcPct val="95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cs typeface="Lucida Sans Unicode" pitchFamily="34" charset="0"/>
              </a:rPr>
              <a:t>Ethics is such an important topic in interpersonal relations in organizations that it receives separate attention in Chapter 13.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C3700BE-2003-4D55-AC20-89670B0C8878}" type="slidenum">
              <a:rPr lang="en-GB"/>
              <a:pPr/>
              <a:t>19</a:t>
            </a:fld>
            <a:endParaRPr lang="en-GB"/>
          </a:p>
        </p:txBody>
      </p:sp>
      <p:sp>
        <p:nvSpPr>
          <p:cNvPr id="4198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41986" name="Text Box 2"/>
          <p:cNvSpPr txBox="1">
            <a:spLocks noGrp="1" noChangeArrowheads="1"/>
          </p:cNvSpPr>
          <p:nvPr>
            <p:ph type="body"/>
          </p:nvPr>
        </p:nvSpPr>
        <p:spPr bwMode="auto">
          <a:xfrm>
            <a:off x="914400" y="4343400"/>
            <a:ext cx="5029200" cy="4114800"/>
          </a:xfrm>
          <a:prstGeom prst="rect">
            <a:avLst/>
          </a:prstGeom>
          <a:noFill/>
          <a:ln>
            <a:round/>
            <a:headEnd/>
            <a:tailEnd/>
          </a:ln>
        </p:spPr>
        <p:txBody>
          <a:bodyPr lIns="90000" tIns="46800" rIns="90000" bIns="46800"/>
          <a:lstStyle/>
          <a:p>
            <a:pPr eaLnBrk="1" hangingPunct="1">
              <a:lnSpc>
                <a:spcPct val="95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cs typeface="Lucida Sans Unicode" pitchFamily="34" charset="0"/>
              </a:rPr>
              <a:t>People acquire values in the process of growing up, and many are learned by the age of four.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E6BE3-CE9B-4BA9-A6ED-B8F7345B4DBB}" type="slidenum">
              <a:rPr lang="en-GB"/>
              <a:pPr/>
              <a:t>20</a:t>
            </a:fld>
            <a:endParaRPr lang="en-GB"/>
          </a:p>
        </p:txBody>
      </p:sp>
      <p:sp>
        <p:nvSpPr>
          <p:cNvPr id="4300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43010" name="Text Box 2"/>
          <p:cNvSpPr txBox="1">
            <a:spLocks noGrp="1" noChangeArrowheads="1"/>
          </p:cNvSpPr>
          <p:nvPr>
            <p:ph type="body"/>
          </p:nvPr>
        </p:nvSpPr>
        <p:spPr bwMode="auto">
          <a:xfrm>
            <a:off x="914400" y="4343400"/>
            <a:ext cx="5029200" cy="4114800"/>
          </a:xfrm>
          <a:prstGeom prst="rect">
            <a:avLst/>
          </a:prstGeom>
          <a:noFill/>
          <a:ln>
            <a:round/>
            <a:headEnd/>
            <a:tailEnd/>
          </a:ln>
        </p:spPr>
        <p:txBody>
          <a:bodyPr lIns="90000" tIns="46800" rIns="90000" bIns="46800"/>
          <a:lstStyle/>
          <a:p>
            <a:pPr eaLnBrk="1" hangingPunct="1">
              <a:lnSpc>
                <a:spcPct val="95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cs typeface="Lucida Sans Unicode" pitchFamily="34" charset="0"/>
              </a:rPr>
              <a:t>A situation such as this might occur when an employee is asked to produce a product that he or she feels is unsafe or of no value to society.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F43B3B2-58FE-49ED-B9B8-23484BD133E2}" type="slidenum">
              <a:rPr lang="en-GB"/>
              <a:pPr/>
              <a:t>21</a:t>
            </a:fld>
            <a:endParaRPr lang="en-GB"/>
          </a:p>
        </p:txBody>
      </p:sp>
      <p:sp>
        <p:nvSpPr>
          <p:cNvPr id="4403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44034" name="Text Box 2"/>
          <p:cNvSpPr txBox="1">
            <a:spLocks noGrp="1" noChangeArrowheads="1"/>
          </p:cNvSpPr>
          <p:nvPr>
            <p:ph type="body"/>
          </p:nvPr>
        </p:nvSpPr>
        <p:spPr bwMode="auto">
          <a:xfrm>
            <a:off x="914400" y="4343400"/>
            <a:ext cx="5029200" cy="4114800"/>
          </a:xfrm>
          <a:prstGeom prst="rect">
            <a:avLst/>
          </a:prstGeom>
          <a:noFill/>
          <a:ln>
            <a:round/>
            <a:headEnd/>
            <a:tailEnd/>
          </a:ln>
        </p:spPr>
        <p:txBody>
          <a:bodyPr lIns="90000" tIns="46800" rIns="90000" bIns="46800"/>
          <a:lstStyle/>
          <a:p>
            <a:pPr eaLnBrk="1" hangingPunct="1">
              <a:lnSpc>
                <a:spcPct val="95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cs typeface="Lucida Sans Unicode" pitchFamily="34" charset="0"/>
              </a:rPr>
              <a:t>Values are an important driver of interpersonal effectiveness.  Consider the following guidelines…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1C6D5D5-E7F4-4F54-85D1-237436D9EF87}" type="slidenum">
              <a:rPr lang="en-GB"/>
              <a:pPr/>
              <a:t>2</a:t>
            </a:fld>
            <a:endParaRPr lang="en-GB"/>
          </a:p>
        </p:txBody>
      </p:sp>
      <p:sp>
        <p:nvSpPr>
          <p:cNvPr id="2560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914400" y="4343400"/>
            <a:ext cx="5029200" cy="4116388"/>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F079587-C7AE-4898-98E7-DB630F7CE9C5}" type="slidenum">
              <a:rPr lang="en-GB"/>
              <a:pPr/>
              <a:t>3</a:t>
            </a:fld>
            <a:endParaRPr lang="en-GB"/>
          </a:p>
        </p:txBody>
      </p:sp>
      <p:sp>
        <p:nvSpPr>
          <p:cNvPr id="2969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29698" name="Text Box 2"/>
          <p:cNvSpPr txBox="1">
            <a:spLocks noGrp="1" noChangeArrowheads="1"/>
          </p:cNvSpPr>
          <p:nvPr>
            <p:ph type="body"/>
          </p:nvPr>
        </p:nvSpPr>
        <p:spPr bwMode="auto">
          <a:xfrm>
            <a:off x="914400" y="4343400"/>
            <a:ext cx="5029200" cy="4114800"/>
          </a:xfrm>
          <a:prstGeom prst="rect">
            <a:avLst/>
          </a:prstGeom>
          <a:noFill/>
          <a:ln>
            <a:round/>
            <a:headEnd/>
            <a:tailEnd/>
          </a:ln>
        </p:spPr>
        <p:txBody>
          <a:bodyPr lIns="90000" tIns="46800" rIns="90000" bIns="46800"/>
          <a:lstStyle/>
          <a:p>
            <a:pPr eaLnBrk="1" hangingPunct="1">
              <a:lnSpc>
                <a:spcPct val="95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cs typeface="Lucida Sans Unicode" pitchFamily="34" charset="0"/>
              </a:rPr>
              <a:t>Which factors do you think are most closely associated with job performance?  People who score high on the trait of conscientiousness is likely to perform well in a wide variety of jobs.  People who score high on the extraversion factor are more likely to experience success as managers and sales people. Our personality can also affect something called our cognitive styles.  </a:t>
            </a:r>
          </a:p>
          <a:p>
            <a:pPr eaLnBrk="1" hangingPunct="1">
              <a:lnSpc>
                <a:spcPct val="95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a:cs typeface="Lucida Sans Unicode"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BF6C9F4-7A2B-4A02-99AE-532C467A3145}" type="slidenum">
              <a:rPr lang="en-GB"/>
              <a:pPr/>
              <a:t>4</a:t>
            </a:fld>
            <a:endParaRPr lang="en-GB"/>
          </a:p>
        </p:txBody>
      </p:sp>
      <p:sp>
        <p:nvSpPr>
          <p:cNvPr id="2662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26626" name="Text Box 2"/>
          <p:cNvSpPr txBox="1">
            <a:spLocks noGrp="1" noChangeArrowheads="1"/>
          </p:cNvSpPr>
          <p:nvPr>
            <p:ph type="body"/>
          </p:nvPr>
        </p:nvSpPr>
        <p:spPr bwMode="auto">
          <a:xfrm>
            <a:off x="914400" y="4343400"/>
            <a:ext cx="5029200" cy="4114800"/>
          </a:xfrm>
          <a:prstGeom prst="rect">
            <a:avLst/>
          </a:prstGeom>
          <a:noFill/>
          <a:ln>
            <a:round/>
            <a:headEnd/>
            <a:tailEnd/>
          </a:ln>
        </p:spPr>
        <p:txBody>
          <a:bodyPr lIns="90000" tIns="46800" rIns="90000" bIns="46800"/>
          <a:lstStyle/>
          <a:p>
            <a:pPr eaLnBrk="1" hangingPunct="1">
              <a:lnSpc>
                <a:spcPct val="95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cs typeface="Lucida Sans Unicode" pitchFamily="34" charset="0"/>
              </a:rPr>
              <a:t> Most psychologists would agree that the basic structure of human personality is represented by six broad factors.  All six personality factors have a substantial impact on interpersonal relations and job performance.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18E005B-0198-40A9-8C35-8CA93E1C6178}" type="slidenum">
              <a:rPr lang="en-GB"/>
              <a:pPr/>
              <a:t>5</a:t>
            </a:fld>
            <a:endParaRPr lang="en-GB"/>
          </a:p>
        </p:txBody>
      </p:sp>
      <p:sp>
        <p:nvSpPr>
          <p:cNvPr id="2764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27650" name="Text Box 2"/>
          <p:cNvSpPr txBox="1">
            <a:spLocks noGrp="1" noChangeArrowheads="1"/>
          </p:cNvSpPr>
          <p:nvPr>
            <p:ph type="body"/>
          </p:nvPr>
        </p:nvSpPr>
        <p:spPr bwMode="auto">
          <a:xfrm>
            <a:off x="914400" y="4343400"/>
            <a:ext cx="5029200" cy="4114800"/>
          </a:xfrm>
          <a:prstGeom prst="rect">
            <a:avLst/>
          </a:prstGeom>
          <a:noFill/>
          <a:ln>
            <a:round/>
            <a:headEnd/>
            <a:tailEnd/>
          </a:ln>
        </p:spPr>
        <p:txBody>
          <a:bodyPr lIns="90000" tIns="46800" rIns="90000" bIns="46800"/>
          <a:lstStyle/>
          <a:p>
            <a:pPr eaLnBrk="1" hangingPunct="1">
              <a:lnSpc>
                <a:spcPct val="95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cs typeface="Lucida Sans Unicode" pitchFamily="34" charset="0"/>
              </a:rPr>
              <a:t>None of these personality factors, and their associated traits, exist in isolation.  There is usually overlap and most people possess a certain degree of each of the personality factors.  There has been a lot of research on personality factors done and whether or not they affect job performance.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3475B76-D928-40AB-87D1-3753B738F6D1}" type="slidenum">
              <a:rPr lang="en-GB"/>
              <a:pPr/>
              <a:t>6</a:t>
            </a:fld>
            <a:endParaRPr lang="en-GB"/>
          </a:p>
        </p:txBody>
      </p:sp>
      <p:sp>
        <p:nvSpPr>
          <p:cNvPr id="2867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914400" y="4343400"/>
            <a:ext cx="5029200" cy="4116388"/>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A8B36E8-01E4-4386-BAED-71ECC4E92A46}" type="slidenum">
              <a:rPr lang="en-GB"/>
              <a:pPr/>
              <a:t>7</a:t>
            </a:fld>
            <a:endParaRPr lang="en-GB"/>
          </a:p>
        </p:txBody>
      </p:sp>
      <p:sp>
        <p:nvSpPr>
          <p:cNvPr id="3072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30722" name="Text Box 2"/>
          <p:cNvSpPr txBox="1">
            <a:spLocks noGrp="1" noChangeArrowheads="1"/>
          </p:cNvSpPr>
          <p:nvPr>
            <p:ph type="body"/>
          </p:nvPr>
        </p:nvSpPr>
        <p:spPr bwMode="auto">
          <a:xfrm>
            <a:off x="914400" y="4343400"/>
            <a:ext cx="5029200" cy="4114800"/>
          </a:xfrm>
          <a:prstGeom prst="rect">
            <a:avLst/>
          </a:prstGeom>
          <a:noFill/>
          <a:ln>
            <a:round/>
            <a:headEnd/>
            <a:tailEnd/>
          </a:ln>
        </p:spPr>
        <p:txBody>
          <a:bodyPr lIns="90000" tIns="46800" rIns="90000" bIns="46800"/>
          <a:lstStyle/>
          <a:p>
            <a:pPr eaLnBrk="1" hangingPunct="1">
              <a:lnSpc>
                <a:spcPct val="95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cs typeface="Lucida Sans Unicode" pitchFamily="34" charset="0"/>
              </a:rPr>
              <a:t>Understanding that people have different cognitive styles can help you better relate to the people around you because you’ll be able to appreciate how they make decisions and solve problems.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AC904E3-4891-4FD6-ABC9-75E458CFA21C}" type="slidenum">
              <a:rPr lang="en-GB"/>
              <a:pPr/>
              <a:t>8</a:t>
            </a:fld>
            <a:endParaRPr lang="en-GB"/>
          </a:p>
        </p:txBody>
      </p:sp>
      <p:sp>
        <p:nvSpPr>
          <p:cNvPr id="3174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31746" name="Text Box 2"/>
          <p:cNvSpPr txBox="1">
            <a:spLocks noGrp="1" noChangeArrowheads="1"/>
          </p:cNvSpPr>
          <p:nvPr>
            <p:ph type="body"/>
          </p:nvPr>
        </p:nvSpPr>
        <p:spPr bwMode="auto">
          <a:xfrm>
            <a:off x="914400" y="4343400"/>
            <a:ext cx="5029200" cy="4114800"/>
          </a:xfrm>
          <a:prstGeom prst="rect">
            <a:avLst/>
          </a:prstGeom>
          <a:noFill/>
          <a:ln>
            <a:round/>
            <a:headEnd/>
            <a:tailEnd/>
          </a:ln>
        </p:spPr>
        <p:txBody>
          <a:bodyPr lIns="90000" tIns="46800" rIns="90000" bIns="46800"/>
          <a:lstStyle/>
          <a:p>
            <a:pPr eaLnBrk="1" hangingPunct="1">
              <a:lnSpc>
                <a:spcPct val="95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cs typeface="Lucida Sans Unicode" pitchFamily="34" charset="0"/>
              </a:rPr>
              <a:t>The evaluation aspect of problem solving involves judging how to deal with information after it has been collected.  Styles of information evaluation range from  an emphasis on feeling to an emphasis on thinking.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63E0AC4-B1D5-4E74-AE46-C8652990212B}" type="slidenum">
              <a:rPr lang="en-GB"/>
              <a:pPr/>
              <a:t>12</a:t>
            </a:fld>
            <a:endParaRPr lang="en-GB"/>
          </a:p>
        </p:txBody>
      </p:sp>
      <p:sp>
        <p:nvSpPr>
          <p:cNvPr id="3481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34818" name="Text Box 2"/>
          <p:cNvSpPr txBox="1">
            <a:spLocks noGrp="1" noChangeArrowheads="1"/>
          </p:cNvSpPr>
          <p:nvPr>
            <p:ph type="body"/>
          </p:nvPr>
        </p:nvSpPr>
        <p:spPr bwMode="auto">
          <a:xfrm>
            <a:off x="914400" y="4343400"/>
            <a:ext cx="5029200" cy="4114800"/>
          </a:xfrm>
          <a:prstGeom prst="rect">
            <a:avLst/>
          </a:prstGeom>
          <a:noFill/>
          <a:ln>
            <a:round/>
            <a:headEnd/>
            <a:tailEnd/>
          </a:ln>
        </p:spPr>
        <p:txBody>
          <a:bodyPr lIns="90000" tIns="46800" rIns="90000" bIns="46800"/>
          <a:lstStyle/>
          <a:p>
            <a:pPr eaLnBrk="1" hangingPunct="1">
              <a:lnSpc>
                <a:spcPct val="95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cs typeface="Lucida Sans Unicode" pitchFamily="34" charset="0"/>
              </a:rPr>
              <a:t>The way respond to people in our social life and at work often depends on whether or not we think they are intelligent.   Our evaluation of a person’s intelligence can influence how we relate to that person.  If you think a person is intelligent, you may be more inclined to ask that person for their opinion.  Obviously intelligence is not always easy to judge, but what is even more important is that we recognize that different types of intelligence exist, and in recognizing this, we are more likely to appreciate people’s strengths and be tolerant of their weaknesses.  </a:t>
            </a:r>
          </a:p>
          <a:p>
            <a:pPr eaLnBrk="1" hangingPunct="1">
              <a:lnSpc>
                <a:spcPct val="95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cs typeface="Lucida Sans Unicode"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9C2EA7CC-866D-4EE7-9AB0-1E716FC1B6BE}"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9DB18143-9F70-44E6-AAC9-D36ED167E268}"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833438"/>
            <a:ext cx="1944688" cy="5251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3438" y="833438"/>
            <a:ext cx="5681662"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DE349712-EAB9-44FB-9C09-C79A9F8D379D}"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5FB5FC9E-50A9-4A9E-9846-6E92BCAE82DA}"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C42F9D93-82EE-495D-9523-6EA9054F2857}" type="slidenum">
              <a:rPr lang="en-GB"/>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1D3FC1BB-3980-4AEE-8AE8-3761581F99C1}" type="slidenum">
              <a:rPr lang="en-GB"/>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6BE570F5-63F0-438B-8A09-A26AD6D1977E}" type="slidenum">
              <a:rPr lang="en-GB"/>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GB"/>
          </a:p>
        </p:txBody>
      </p:sp>
      <p:sp>
        <p:nvSpPr>
          <p:cNvPr id="8" name="Footer Placeholder 7"/>
          <p:cNvSpPr>
            <a:spLocks noGrp="1"/>
          </p:cNvSpPr>
          <p:nvPr>
            <p:ph type="ftr" idx="11"/>
          </p:nvPr>
        </p:nvSpPr>
        <p:spPr/>
        <p:txBody>
          <a:bodyPr/>
          <a:lstStyle>
            <a:lvl1pPr>
              <a:defRPr/>
            </a:lvl1pPr>
          </a:lstStyle>
          <a:p>
            <a:endParaRPr lang="en-GB"/>
          </a:p>
        </p:txBody>
      </p:sp>
      <p:sp>
        <p:nvSpPr>
          <p:cNvPr id="9" name="Slide Number Placeholder 8"/>
          <p:cNvSpPr>
            <a:spLocks noGrp="1"/>
          </p:cNvSpPr>
          <p:nvPr>
            <p:ph type="sldNum" idx="12"/>
          </p:nvPr>
        </p:nvSpPr>
        <p:spPr/>
        <p:txBody>
          <a:bodyPr/>
          <a:lstStyle>
            <a:lvl1pPr>
              <a:defRPr/>
            </a:lvl1pPr>
          </a:lstStyle>
          <a:p>
            <a:fld id="{D4C6FF3C-3E6D-4D33-A152-B5C0F69B689B}" type="slidenum">
              <a:rPr lang="en-GB"/>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GB"/>
          </a:p>
        </p:txBody>
      </p:sp>
      <p:sp>
        <p:nvSpPr>
          <p:cNvPr id="4" name="Footer Placeholder 3"/>
          <p:cNvSpPr>
            <a:spLocks noGrp="1"/>
          </p:cNvSpPr>
          <p:nvPr>
            <p:ph type="ftr" idx="11"/>
          </p:nvPr>
        </p:nvSpPr>
        <p:spPr/>
        <p:txBody>
          <a:bodyPr/>
          <a:lstStyle>
            <a:lvl1pPr>
              <a:defRPr/>
            </a:lvl1pPr>
          </a:lstStyle>
          <a:p>
            <a:endParaRPr lang="en-GB"/>
          </a:p>
        </p:txBody>
      </p:sp>
      <p:sp>
        <p:nvSpPr>
          <p:cNvPr id="5" name="Slide Number Placeholder 4"/>
          <p:cNvSpPr>
            <a:spLocks noGrp="1"/>
          </p:cNvSpPr>
          <p:nvPr>
            <p:ph type="sldNum" idx="12"/>
          </p:nvPr>
        </p:nvSpPr>
        <p:spPr/>
        <p:txBody>
          <a:bodyPr/>
          <a:lstStyle>
            <a:lvl1pPr>
              <a:defRPr/>
            </a:lvl1pPr>
          </a:lstStyle>
          <a:p>
            <a:fld id="{9D043D40-1D61-43E3-8052-3C31BCB98845}" type="slidenum">
              <a:rPr lang="en-GB"/>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p>
        </p:txBody>
      </p:sp>
      <p:sp>
        <p:nvSpPr>
          <p:cNvPr id="3" name="Footer Placeholder 2"/>
          <p:cNvSpPr>
            <a:spLocks noGrp="1"/>
          </p:cNvSpPr>
          <p:nvPr>
            <p:ph type="ftr" idx="11"/>
          </p:nvPr>
        </p:nvSpPr>
        <p:spPr/>
        <p:txBody>
          <a:bodyPr/>
          <a:lstStyle>
            <a:lvl1pPr>
              <a:defRPr/>
            </a:lvl1pPr>
          </a:lstStyle>
          <a:p>
            <a:endParaRPr lang="en-GB"/>
          </a:p>
        </p:txBody>
      </p:sp>
      <p:sp>
        <p:nvSpPr>
          <p:cNvPr id="4" name="Slide Number Placeholder 3"/>
          <p:cNvSpPr>
            <a:spLocks noGrp="1"/>
          </p:cNvSpPr>
          <p:nvPr>
            <p:ph type="sldNum" idx="12"/>
          </p:nvPr>
        </p:nvSpPr>
        <p:spPr/>
        <p:txBody>
          <a:bodyPr/>
          <a:lstStyle>
            <a:lvl1pPr>
              <a:defRPr/>
            </a:lvl1pPr>
          </a:lstStyle>
          <a:p>
            <a:fld id="{D407C370-EBB8-467F-BD53-034FD891AC60}" type="slidenum">
              <a:rPr lang="en-GB"/>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66B9D4E8-C705-49C3-9084-3E023C3B36B1}"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54D56D59-E2A8-4B03-8071-70EB076524BB}" type="slidenum">
              <a:rPr lang="en-GB"/>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9D1D6350-0A4D-4D90-ACA0-2C32D5836AE3}" type="slidenum">
              <a:rPr lang="en-GB"/>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902E49F1-AB0C-42C0-9F26-0D678F40A0CD}" type="slidenum">
              <a:rPr lang="en-GB"/>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70000"/>
            <a:ext cx="2055813" cy="48593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70000"/>
            <a:ext cx="6019800" cy="4859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A98A43C9-6D5F-4486-A0E9-1826E2C52C39}" type="slidenum">
              <a:rPr lang="en-GB"/>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65200" y="1270000"/>
            <a:ext cx="7670800" cy="134620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2438400" y="6248400"/>
            <a:ext cx="2128838" cy="473075"/>
          </a:xfrm>
        </p:spPr>
        <p:txBody>
          <a:bodyPr/>
          <a:lstStyle>
            <a:lvl1pPr>
              <a:defRPr/>
            </a:lvl1pPr>
          </a:lstStyle>
          <a:p>
            <a:endParaRPr lang="en-GB"/>
          </a:p>
        </p:txBody>
      </p:sp>
      <p:sp>
        <p:nvSpPr>
          <p:cNvPr id="4" name="Footer Placeholder 3"/>
          <p:cNvSpPr>
            <a:spLocks noGrp="1"/>
          </p:cNvSpPr>
          <p:nvPr>
            <p:ph type="ftr" idx="11"/>
          </p:nvPr>
        </p:nvSpPr>
        <p:spPr>
          <a:xfrm>
            <a:off x="5791200" y="6248400"/>
            <a:ext cx="2895600" cy="473075"/>
          </a:xfrm>
        </p:spPr>
        <p:txBody>
          <a:bodyPr/>
          <a:lstStyle>
            <a:lvl1pPr>
              <a:defRPr/>
            </a:lvl1pPr>
          </a:lstStyle>
          <a:p>
            <a:endParaRPr lang="en-GB"/>
          </a:p>
        </p:txBody>
      </p:sp>
      <p:sp>
        <p:nvSpPr>
          <p:cNvPr id="5" name="Slide Number Placeholder 4"/>
          <p:cNvSpPr>
            <a:spLocks noGrp="1"/>
          </p:cNvSpPr>
          <p:nvPr>
            <p:ph type="sldNum" idx="12"/>
          </p:nvPr>
        </p:nvSpPr>
        <p:spPr>
          <a:xfrm>
            <a:off x="76200" y="6246813"/>
            <a:ext cx="585788" cy="488950"/>
          </a:xfrm>
        </p:spPr>
        <p:txBody>
          <a:bodyPr/>
          <a:lstStyle>
            <a:lvl1pPr>
              <a:defRPr/>
            </a:lvl1pPr>
          </a:lstStyle>
          <a:p>
            <a:fld id="{6EDD1B7C-3459-47F2-AB35-BBED0E4BE376}"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87C1CABD-1736-49EE-BCF3-A58C23132477}"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68725" cy="3722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59325" y="2362200"/>
            <a:ext cx="3770313" cy="3722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861C4CE0-6B88-4BE7-A74E-1F2D17BB2D8E}"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GB"/>
          </a:p>
        </p:txBody>
      </p:sp>
      <p:sp>
        <p:nvSpPr>
          <p:cNvPr id="8" name="Footer Placeholder 7"/>
          <p:cNvSpPr>
            <a:spLocks noGrp="1"/>
          </p:cNvSpPr>
          <p:nvPr>
            <p:ph type="ftr" idx="11"/>
          </p:nvPr>
        </p:nvSpPr>
        <p:spPr/>
        <p:txBody>
          <a:bodyPr/>
          <a:lstStyle>
            <a:lvl1pPr>
              <a:defRPr/>
            </a:lvl1pPr>
          </a:lstStyle>
          <a:p>
            <a:endParaRPr lang="en-GB"/>
          </a:p>
        </p:txBody>
      </p:sp>
      <p:sp>
        <p:nvSpPr>
          <p:cNvPr id="9" name="Slide Number Placeholder 8"/>
          <p:cNvSpPr>
            <a:spLocks noGrp="1"/>
          </p:cNvSpPr>
          <p:nvPr>
            <p:ph type="sldNum" idx="12"/>
          </p:nvPr>
        </p:nvSpPr>
        <p:spPr/>
        <p:txBody>
          <a:bodyPr/>
          <a:lstStyle>
            <a:lvl1pPr>
              <a:defRPr/>
            </a:lvl1pPr>
          </a:lstStyle>
          <a:p>
            <a:fld id="{C2F61771-6AF7-4AD2-A552-69E9FEFD3EA9}"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GB"/>
          </a:p>
        </p:txBody>
      </p:sp>
      <p:sp>
        <p:nvSpPr>
          <p:cNvPr id="4" name="Footer Placeholder 3"/>
          <p:cNvSpPr>
            <a:spLocks noGrp="1"/>
          </p:cNvSpPr>
          <p:nvPr>
            <p:ph type="ftr" idx="11"/>
          </p:nvPr>
        </p:nvSpPr>
        <p:spPr/>
        <p:txBody>
          <a:bodyPr/>
          <a:lstStyle>
            <a:lvl1pPr>
              <a:defRPr/>
            </a:lvl1pPr>
          </a:lstStyle>
          <a:p>
            <a:endParaRPr lang="en-GB"/>
          </a:p>
        </p:txBody>
      </p:sp>
      <p:sp>
        <p:nvSpPr>
          <p:cNvPr id="5" name="Slide Number Placeholder 4"/>
          <p:cNvSpPr>
            <a:spLocks noGrp="1"/>
          </p:cNvSpPr>
          <p:nvPr>
            <p:ph type="sldNum" idx="12"/>
          </p:nvPr>
        </p:nvSpPr>
        <p:spPr/>
        <p:txBody>
          <a:bodyPr/>
          <a:lstStyle>
            <a:lvl1pPr>
              <a:defRPr/>
            </a:lvl1pPr>
          </a:lstStyle>
          <a:p>
            <a:fld id="{59421637-1534-4DDC-BA96-6FD48703DFAC}"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p>
        </p:txBody>
      </p:sp>
      <p:sp>
        <p:nvSpPr>
          <p:cNvPr id="3" name="Footer Placeholder 2"/>
          <p:cNvSpPr>
            <a:spLocks noGrp="1"/>
          </p:cNvSpPr>
          <p:nvPr>
            <p:ph type="ftr" idx="11"/>
          </p:nvPr>
        </p:nvSpPr>
        <p:spPr/>
        <p:txBody>
          <a:bodyPr/>
          <a:lstStyle>
            <a:lvl1pPr>
              <a:defRPr/>
            </a:lvl1pPr>
          </a:lstStyle>
          <a:p>
            <a:endParaRPr lang="en-GB"/>
          </a:p>
        </p:txBody>
      </p:sp>
      <p:sp>
        <p:nvSpPr>
          <p:cNvPr id="4" name="Slide Number Placeholder 3"/>
          <p:cNvSpPr>
            <a:spLocks noGrp="1"/>
          </p:cNvSpPr>
          <p:nvPr>
            <p:ph type="sldNum" idx="12"/>
          </p:nvPr>
        </p:nvSpPr>
        <p:spPr/>
        <p:txBody>
          <a:bodyPr/>
          <a:lstStyle>
            <a:lvl1pPr>
              <a:defRPr/>
            </a:lvl1pPr>
          </a:lstStyle>
          <a:p>
            <a:fld id="{5B671C80-B451-4FB9-A730-7DBF399E9CA0}"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6E10CDF6-8BB3-471B-8AC2-4DCFFEAB85A3}"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DB8965F4-ADE8-4D39-A200-580D5DCBAAD1}"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5" name="Group 1"/>
          <p:cNvGrpSpPr>
            <a:grpSpLocks/>
          </p:cNvGrpSpPr>
          <p:nvPr/>
        </p:nvGrpSpPr>
        <p:grpSpPr bwMode="auto">
          <a:xfrm>
            <a:off x="0" y="0"/>
            <a:ext cx="7618413" cy="6856413"/>
            <a:chOff x="0" y="0"/>
            <a:chExt cx="4799" cy="4319"/>
          </a:xfrm>
        </p:grpSpPr>
        <p:grpSp>
          <p:nvGrpSpPr>
            <p:cNvPr id="1026" name="Group 2"/>
            <p:cNvGrpSpPr>
              <a:grpSpLocks/>
            </p:cNvGrpSpPr>
            <p:nvPr/>
          </p:nvGrpSpPr>
          <p:grpSpPr bwMode="auto">
            <a:xfrm>
              <a:off x="0" y="0"/>
              <a:ext cx="2015" cy="4319"/>
              <a:chOff x="0" y="0"/>
              <a:chExt cx="2015" cy="4319"/>
            </a:xfrm>
          </p:grpSpPr>
          <p:sp>
            <p:nvSpPr>
              <p:cNvPr id="1027" name="Rectangle 3"/>
              <p:cNvSpPr>
                <a:spLocks noChangeArrowheads="1"/>
              </p:cNvSpPr>
              <p:nvPr/>
            </p:nvSpPr>
            <p:spPr bwMode="auto">
              <a:xfrm>
                <a:off x="0" y="0"/>
                <a:ext cx="480" cy="4320"/>
              </a:xfrm>
              <a:prstGeom prst="rect">
                <a:avLst/>
              </a:prstGeom>
              <a:solidFill>
                <a:srgbClr val="99CC99"/>
              </a:solidFill>
              <a:ln w="9525">
                <a:noFill/>
                <a:round/>
                <a:headEnd/>
                <a:tailEnd/>
              </a:ln>
              <a:effectLst/>
            </p:spPr>
            <p:txBody>
              <a:bodyPr wrap="none" anchor="ctr"/>
              <a:lstStyle/>
              <a:p>
                <a:endParaRPr lang="en-US"/>
              </a:p>
            </p:txBody>
          </p:sp>
          <p:sp>
            <p:nvSpPr>
              <p:cNvPr id="1028" name="Freeform 4"/>
              <p:cNvSpPr>
                <a:spLocks noChangeArrowheads="1"/>
              </p:cNvSpPr>
              <p:nvPr/>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rgbClr val="99CC99"/>
              </a:solidFill>
              <a:ln w="9525">
                <a:noFill/>
                <a:round/>
                <a:headEnd/>
                <a:tailEnd/>
              </a:ln>
              <a:effectLst/>
            </p:spPr>
            <p:txBody>
              <a:bodyPr wrap="none" anchor="ctr"/>
              <a:lstStyle/>
              <a:p>
                <a:endParaRPr lang="en-US"/>
              </a:p>
            </p:txBody>
          </p:sp>
        </p:grpSp>
        <p:grpSp>
          <p:nvGrpSpPr>
            <p:cNvPr id="1029" name="Group 5"/>
            <p:cNvGrpSpPr>
              <a:grpSpLocks/>
            </p:cNvGrpSpPr>
            <p:nvPr/>
          </p:nvGrpSpPr>
          <p:grpSpPr bwMode="auto">
            <a:xfrm>
              <a:off x="144" y="1248"/>
              <a:ext cx="4655" cy="200"/>
              <a:chOff x="144" y="1248"/>
              <a:chExt cx="4655" cy="200"/>
            </a:xfrm>
          </p:grpSpPr>
          <p:sp>
            <p:nvSpPr>
              <p:cNvPr id="1030" name="AutoShape 6"/>
              <p:cNvSpPr>
                <a:spLocks noChangeArrowheads="1"/>
              </p:cNvSpPr>
              <p:nvPr/>
            </p:nvSpPr>
            <p:spPr bwMode="auto">
              <a:xfrm>
                <a:off x="384" y="1248"/>
                <a:ext cx="4416" cy="200"/>
              </a:xfrm>
              <a:prstGeom prst="roundRect">
                <a:avLst>
                  <a:gd name="adj" fmla="val 0"/>
                </a:avLst>
              </a:prstGeom>
              <a:solidFill>
                <a:srgbClr val="003366"/>
              </a:solidFill>
              <a:ln w="9525">
                <a:noFill/>
                <a:round/>
                <a:headEnd/>
                <a:tailEnd/>
              </a:ln>
              <a:effectLst/>
            </p:spPr>
            <p:txBody>
              <a:bodyPr wrap="none" anchor="ctr"/>
              <a:lstStyle/>
              <a:p>
                <a:endParaRPr lang="en-US"/>
              </a:p>
            </p:txBody>
          </p:sp>
          <p:sp>
            <p:nvSpPr>
              <p:cNvPr id="1031" name="AutoShape 7"/>
              <p:cNvSpPr>
                <a:spLocks noChangeArrowheads="1"/>
              </p:cNvSpPr>
              <p:nvPr/>
            </p:nvSpPr>
            <p:spPr bwMode="auto">
              <a:xfrm flipH="1">
                <a:off x="144" y="1248"/>
                <a:ext cx="248" cy="201"/>
              </a:xfrm>
              <a:prstGeom prst="flowChartDelay">
                <a:avLst/>
              </a:prstGeom>
              <a:solidFill>
                <a:srgbClr val="003366"/>
              </a:solidFill>
              <a:ln w="9525">
                <a:noFill/>
                <a:round/>
                <a:headEnd/>
                <a:tailEnd/>
              </a:ln>
              <a:effectLst/>
            </p:spPr>
            <p:txBody>
              <a:bodyPr wrap="none" anchor="ctr"/>
              <a:lstStyle/>
              <a:p>
                <a:endParaRPr lang="en-US"/>
              </a:p>
            </p:txBody>
          </p:sp>
        </p:grpSp>
      </p:grpSp>
      <p:sp>
        <p:nvSpPr>
          <p:cNvPr id="1032" name="Rectangle 8"/>
          <p:cNvSpPr>
            <a:spLocks noGrp="1" noChangeArrowheads="1"/>
          </p:cNvSpPr>
          <p:nvPr>
            <p:ph type="title"/>
          </p:nvPr>
        </p:nvSpPr>
        <p:spPr bwMode="auto">
          <a:xfrm>
            <a:off x="833438" y="833438"/>
            <a:ext cx="7778750" cy="996950"/>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33" name="Rectangle 9"/>
          <p:cNvSpPr>
            <a:spLocks noGrp="1" noChangeArrowheads="1"/>
          </p:cNvSpPr>
          <p:nvPr>
            <p:ph type="body" idx="1"/>
          </p:nvPr>
        </p:nvSpPr>
        <p:spPr bwMode="auto">
          <a:xfrm>
            <a:off x="838200" y="2362200"/>
            <a:ext cx="7691438" cy="372268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34" name="Rectangle 10"/>
          <p:cNvSpPr>
            <a:spLocks noGrp="1" noChangeArrowheads="1"/>
          </p:cNvSpPr>
          <p:nvPr>
            <p:ph type="dt"/>
          </p:nvPr>
        </p:nvSpPr>
        <p:spPr bwMode="auto">
          <a:xfrm>
            <a:off x="685800" y="6126163"/>
            <a:ext cx="4265613" cy="5191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lnSpc>
                <a:spcPct val="93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3366"/>
                </a:solidFill>
                <a:latin typeface="+mn-lt"/>
              </a:defRPr>
            </a:lvl1pPr>
          </a:lstStyle>
          <a:p>
            <a:endParaRPr lang="en-GB"/>
          </a:p>
        </p:txBody>
      </p:sp>
      <p:sp>
        <p:nvSpPr>
          <p:cNvPr id="1035" name="Rectangle 11"/>
          <p:cNvSpPr>
            <a:spLocks noGrp="1" noChangeArrowheads="1"/>
          </p:cNvSpPr>
          <p:nvPr>
            <p:ph type="ftr"/>
          </p:nvPr>
        </p:nvSpPr>
        <p:spPr bwMode="auto">
          <a:xfrm>
            <a:off x="6246813" y="6094413"/>
            <a:ext cx="2895600" cy="47466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ctr">
              <a:lnSpc>
                <a:spcPct val="93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3366"/>
                </a:solidFill>
                <a:latin typeface="+mn-lt"/>
              </a:defRPr>
            </a:lvl1pPr>
          </a:lstStyle>
          <a:p>
            <a:endParaRPr lang="en-GB"/>
          </a:p>
        </p:txBody>
      </p:sp>
      <p:sp>
        <p:nvSpPr>
          <p:cNvPr id="1036" name="Rectangle 12"/>
          <p:cNvSpPr>
            <a:spLocks noGrp="1" noChangeArrowheads="1"/>
          </p:cNvSpPr>
          <p:nvPr>
            <p:ph type="sldNum"/>
          </p:nvPr>
        </p:nvSpPr>
        <p:spPr bwMode="auto">
          <a:xfrm>
            <a:off x="-338138" y="6367463"/>
            <a:ext cx="673101" cy="488950"/>
          </a:xfrm>
          <a:prstGeom prst="rect">
            <a:avLst/>
          </a:prstGeom>
          <a:noFill/>
          <a:ln w="9525">
            <a:noFill/>
            <a:round/>
            <a:headEnd/>
            <a:tailEnd/>
          </a:ln>
          <a:effectLst/>
        </p:spPr>
        <p:txBody>
          <a:bodyPr vert="horz" wrap="square" lIns="90000" tIns="46800" rIns="90000" bIns="46800" numCol="1" anchor="b" anchorCtr="1" compatLnSpc="1">
            <a:prstTxWarp prst="textNoShape">
              <a:avLst/>
            </a:prstTxWarp>
          </a:bodyPr>
          <a:lstStyle>
            <a:lvl1pPr>
              <a:lnSpc>
                <a:spcPct val="93000"/>
              </a:lnSpc>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b="1">
                <a:solidFill>
                  <a:srgbClr val="FFFFFF"/>
                </a:solidFill>
                <a:latin typeface="+mn-lt"/>
              </a:defRPr>
            </a:lvl1pPr>
          </a:lstStyle>
          <a:p>
            <a:fld id="{3ECCECE0-152B-4037-BA04-419D6FBFCE21}"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defTabSz="457200" rtl="0" fontAlgn="base">
        <a:lnSpc>
          <a:spcPct val="84000"/>
        </a:lnSpc>
        <a:spcBef>
          <a:spcPct val="0"/>
        </a:spcBef>
        <a:spcAft>
          <a:spcPct val="0"/>
        </a:spcAft>
        <a:buClr>
          <a:srgbClr val="006666"/>
        </a:buClr>
        <a:buSzPct val="100000"/>
        <a:buFont typeface="Arial" charset="0"/>
        <a:defRPr sz="3600" b="1">
          <a:solidFill>
            <a:srgbClr val="006666"/>
          </a:solidFill>
          <a:latin typeface="+mj-lt"/>
          <a:ea typeface="+mj-ea"/>
          <a:cs typeface="+mj-cs"/>
        </a:defRPr>
      </a:lvl1pPr>
      <a:lvl2pPr marL="431800" indent="-215900" algn="l" defTabSz="457200" rtl="0" fontAlgn="base">
        <a:lnSpc>
          <a:spcPct val="84000"/>
        </a:lnSpc>
        <a:spcBef>
          <a:spcPct val="0"/>
        </a:spcBef>
        <a:spcAft>
          <a:spcPct val="0"/>
        </a:spcAft>
        <a:buClr>
          <a:srgbClr val="000000"/>
        </a:buClr>
        <a:buSzPct val="45000"/>
        <a:buFont typeface="StarSymbol" charset="0"/>
        <a:defRPr sz="3600" b="1">
          <a:solidFill>
            <a:srgbClr val="006666"/>
          </a:solidFill>
          <a:latin typeface="Arial" charset="0"/>
          <a:cs typeface="Lucida Sans Unicode" pitchFamily="34" charset="0"/>
        </a:defRPr>
      </a:lvl2pPr>
      <a:lvl3pPr marL="647700" indent="-215900" algn="l" defTabSz="457200" rtl="0" fontAlgn="base">
        <a:lnSpc>
          <a:spcPct val="84000"/>
        </a:lnSpc>
        <a:spcBef>
          <a:spcPct val="0"/>
        </a:spcBef>
        <a:spcAft>
          <a:spcPct val="0"/>
        </a:spcAft>
        <a:buClr>
          <a:srgbClr val="000000"/>
        </a:buClr>
        <a:buSzPct val="45000"/>
        <a:buFont typeface="StarSymbol" charset="0"/>
        <a:defRPr sz="3600" b="1">
          <a:solidFill>
            <a:srgbClr val="006666"/>
          </a:solidFill>
          <a:latin typeface="Arial" charset="0"/>
          <a:cs typeface="Lucida Sans Unicode" pitchFamily="34" charset="0"/>
        </a:defRPr>
      </a:lvl3pPr>
      <a:lvl4pPr marL="863600" indent="-215900" algn="l" defTabSz="457200" rtl="0" fontAlgn="base">
        <a:lnSpc>
          <a:spcPct val="84000"/>
        </a:lnSpc>
        <a:spcBef>
          <a:spcPct val="0"/>
        </a:spcBef>
        <a:spcAft>
          <a:spcPct val="0"/>
        </a:spcAft>
        <a:buClr>
          <a:srgbClr val="000000"/>
        </a:buClr>
        <a:buSzPct val="45000"/>
        <a:buFont typeface="StarSymbol" charset="0"/>
        <a:defRPr sz="3600" b="1">
          <a:solidFill>
            <a:srgbClr val="006666"/>
          </a:solidFill>
          <a:latin typeface="Arial" charset="0"/>
          <a:cs typeface="Lucida Sans Unicode" pitchFamily="34" charset="0"/>
        </a:defRPr>
      </a:lvl4pPr>
      <a:lvl5pPr marL="1079500" indent="-215900" algn="l" defTabSz="457200" rtl="0" fontAlgn="base">
        <a:lnSpc>
          <a:spcPct val="84000"/>
        </a:lnSpc>
        <a:spcBef>
          <a:spcPct val="0"/>
        </a:spcBef>
        <a:spcAft>
          <a:spcPct val="0"/>
        </a:spcAft>
        <a:buClr>
          <a:srgbClr val="000000"/>
        </a:buClr>
        <a:buSzPct val="45000"/>
        <a:buFont typeface="StarSymbol" charset="0"/>
        <a:defRPr sz="3600" b="1">
          <a:solidFill>
            <a:srgbClr val="006666"/>
          </a:solidFill>
          <a:latin typeface="Arial" charset="0"/>
          <a:cs typeface="Lucida Sans Unicode" pitchFamily="34" charset="0"/>
        </a:defRPr>
      </a:lvl5pPr>
      <a:lvl6pPr marL="1536700" indent="-215900" algn="l" defTabSz="457200" rtl="0" fontAlgn="base">
        <a:lnSpc>
          <a:spcPct val="84000"/>
        </a:lnSpc>
        <a:spcBef>
          <a:spcPct val="0"/>
        </a:spcBef>
        <a:spcAft>
          <a:spcPct val="0"/>
        </a:spcAft>
        <a:buClr>
          <a:srgbClr val="000000"/>
        </a:buClr>
        <a:buSzPct val="45000"/>
        <a:buFont typeface="StarSymbol" charset="0"/>
        <a:defRPr sz="3600" b="1">
          <a:solidFill>
            <a:srgbClr val="006666"/>
          </a:solidFill>
          <a:latin typeface="Arial" charset="0"/>
          <a:cs typeface="Lucida Sans Unicode" pitchFamily="34" charset="0"/>
        </a:defRPr>
      </a:lvl6pPr>
      <a:lvl7pPr marL="1993900" indent="-215900" algn="l" defTabSz="457200" rtl="0" fontAlgn="base">
        <a:lnSpc>
          <a:spcPct val="84000"/>
        </a:lnSpc>
        <a:spcBef>
          <a:spcPct val="0"/>
        </a:spcBef>
        <a:spcAft>
          <a:spcPct val="0"/>
        </a:spcAft>
        <a:buClr>
          <a:srgbClr val="000000"/>
        </a:buClr>
        <a:buSzPct val="45000"/>
        <a:buFont typeface="StarSymbol" charset="0"/>
        <a:defRPr sz="3600" b="1">
          <a:solidFill>
            <a:srgbClr val="006666"/>
          </a:solidFill>
          <a:latin typeface="Arial" charset="0"/>
          <a:cs typeface="Lucida Sans Unicode" pitchFamily="34" charset="0"/>
        </a:defRPr>
      </a:lvl7pPr>
      <a:lvl8pPr marL="2451100" indent="-215900" algn="l" defTabSz="457200" rtl="0" fontAlgn="base">
        <a:lnSpc>
          <a:spcPct val="84000"/>
        </a:lnSpc>
        <a:spcBef>
          <a:spcPct val="0"/>
        </a:spcBef>
        <a:spcAft>
          <a:spcPct val="0"/>
        </a:spcAft>
        <a:buClr>
          <a:srgbClr val="000000"/>
        </a:buClr>
        <a:buSzPct val="45000"/>
        <a:buFont typeface="StarSymbol" charset="0"/>
        <a:defRPr sz="3600" b="1">
          <a:solidFill>
            <a:srgbClr val="006666"/>
          </a:solidFill>
          <a:latin typeface="Arial" charset="0"/>
          <a:cs typeface="Lucida Sans Unicode" pitchFamily="34" charset="0"/>
        </a:defRPr>
      </a:lvl8pPr>
      <a:lvl9pPr marL="2908300" indent="-215900" algn="l" defTabSz="457200" rtl="0" fontAlgn="base">
        <a:lnSpc>
          <a:spcPct val="84000"/>
        </a:lnSpc>
        <a:spcBef>
          <a:spcPct val="0"/>
        </a:spcBef>
        <a:spcAft>
          <a:spcPct val="0"/>
        </a:spcAft>
        <a:buClr>
          <a:srgbClr val="000000"/>
        </a:buClr>
        <a:buSzPct val="45000"/>
        <a:buFont typeface="StarSymbol" charset="0"/>
        <a:defRPr sz="3600" b="1">
          <a:solidFill>
            <a:srgbClr val="006666"/>
          </a:solidFill>
          <a:latin typeface="Arial" charset="0"/>
          <a:cs typeface="Lucida Sans Unicode" pitchFamily="34" charset="0"/>
        </a:defRPr>
      </a:lvl9pPr>
    </p:titleStyle>
    <p:bodyStyle>
      <a:lvl1pPr marL="341313" indent="-341313" algn="l" defTabSz="457200" rtl="0" fontAlgn="base">
        <a:lnSpc>
          <a:spcPct val="93000"/>
        </a:lnSpc>
        <a:spcBef>
          <a:spcPts val="700"/>
        </a:spcBef>
        <a:spcAft>
          <a:spcPct val="0"/>
        </a:spcAft>
        <a:buClr>
          <a:srgbClr val="003366"/>
        </a:buClr>
        <a:buSzPct val="75000"/>
        <a:buFont typeface="Wingdings" pitchFamily="2" charset="2"/>
        <a:buChar char=""/>
        <a:defRPr sz="2800">
          <a:solidFill>
            <a:srgbClr val="003366"/>
          </a:solidFill>
          <a:latin typeface="+mn-lt"/>
          <a:ea typeface="+mn-ea"/>
          <a:cs typeface="+mn-cs"/>
        </a:defRPr>
      </a:lvl1pPr>
      <a:lvl2pPr marL="741363" indent="-284163" algn="l" defTabSz="457200" rtl="0" fontAlgn="base">
        <a:lnSpc>
          <a:spcPct val="93000"/>
        </a:lnSpc>
        <a:spcBef>
          <a:spcPts val="600"/>
        </a:spcBef>
        <a:spcAft>
          <a:spcPct val="0"/>
        </a:spcAft>
        <a:buClr>
          <a:srgbClr val="003366"/>
        </a:buClr>
        <a:buSzPct val="75000"/>
        <a:buFont typeface="Arial" charset="0"/>
        <a:buChar char="–"/>
        <a:defRPr sz="2400">
          <a:solidFill>
            <a:srgbClr val="003366"/>
          </a:solidFill>
          <a:latin typeface="+mn-lt"/>
          <a:cs typeface="+mn-cs"/>
        </a:defRPr>
      </a:lvl2pPr>
      <a:lvl3pPr marL="1143000" indent="-228600" algn="l" defTabSz="457200" rtl="0" fontAlgn="base">
        <a:lnSpc>
          <a:spcPct val="93000"/>
        </a:lnSpc>
        <a:spcBef>
          <a:spcPts val="500"/>
        </a:spcBef>
        <a:spcAft>
          <a:spcPct val="0"/>
        </a:spcAft>
        <a:buClr>
          <a:srgbClr val="003366"/>
        </a:buClr>
        <a:buSzPct val="75000"/>
        <a:buFont typeface="Wingdings" pitchFamily="2" charset="2"/>
        <a:buChar char=""/>
        <a:defRPr sz="2000">
          <a:solidFill>
            <a:srgbClr val="003366"/>
          </a:solidFill>
          <a:latin typeface="+mn-lt"/>
          <a:cs typeface="+mn-cs"/>
        </a:defRPr>
      </a:lvl3pPr>
      <a:lvl4pPr marL="1600200" indent="-228600" algn="l" defTabSz="457200" rtl="0" fontAlgn="base">
        <a:lnSpc>
          <a:spcPct val="93000"/>
        </a:lnSpc>
        <a:spcBef>
          <a:spcPts val="450"/>
        </a:spcBef>
        <a:spcAft>
          <a:spcPct val="0"/>
        </a:spcAft>
        <a:buClr>
          <a:srgbClr val="003366"/>
        </a:buClr>
        <a:buSzPct val="80000"/>
        <a:buFont typeface="Arial" charset="0"/>
        <a:buChar char="–"/>
        <a:defRPr>
          <a:solidFill>
            <a:srgbClr val="003366"/>
          </a:solidFill>
          <a:latin typeface="+mn-lt"/>
          <a:cs typeface="+mn-cs"/>
        </a:defRPr>
      </a:lvl4pPr>
      <a:lvl5pPr marL="2057400" indent="-228600" algn="l" defTabSz="457200" rtl="0" fontAlgn="base">
        <a:lnSpc>
          <a:spcPct val="93000"/>
        </a:lnSpc>
        <a:spcBef>
          <a:spcPts val="450"/>
        </a:spcBef>
        <a:spcAft>
          <a:spcPct val="0"/>
        </a:spcAft>
        <a:buClr>
          <a:srgbClr val="003366"/>
        </a:buClr>
        <a:buSzPct val="65000"/>
        <a:buFont typeface="Wingdings" pitchFamily="2" charset="2"/>
        <a:buChar char=""/>
        <a:defRPr>
          <a:solidFill>
            <a:srgbClr val="003366"/>
          </a:solidFill>
          <a:latin typeface="+mn-lt"/>
          <a:cs typeface="+mn-cs"/>
        </a:defRPr>
      </a:lvl5pPr>
      <a:lvl6pPr marL="2514600" indent="-228600" algn="l" defTabSz="457200" rtl="0" fontAlgn="base">
        <a:lnSpc>
          <a:spcPct val="93000"/>
        </a:lnSpc>
        <a:spcBef>
          <a:spcPts val="450"/>
        </a:spcBef>
        <a:spcAft>
          <a:spcPct val="0"/>
        </a:spcAft>
        <a:buClr>
          <a:srgbClr val="003366"/>
        </a:buClr>
        <a:buSzPct val="65000"/>
        <a:buFont typeface="Wingdings" pitchFamily="2" charset="2"/>
        <a:buChar char=""/>
        <a:defRPr>
          <a:solidFill>
            <a:srgbClr val="003366"/>
          </a:solidFill>
          <a:latin typeface="+mn-lt"/>
          <a:cs typeface="+mn-cs"/>
        </a:defRPr>
      </a:lvl6pPr>
      <a:lvl7pPr marL="2971800" indent="-228600" algn="l" defTabSz="457200" rtl="0" fontAlgn="base">
        <a:lnSpc>
          <a:spcPct val="93000"/>
        </a:lnSpc>
        <a:spcBef>
          <a:spcPts val="450"/>
        </a:spcBef>
        <a:spcAft>
          <a:spcPct val="0"/>
        </a:spcAft>
        <a:buClr>
          <a:srgbClr val="003366"/>
        </a:buClr>
        <a:buSzPct val="65000"/>
        <a:buFont typeface="Wingdings" pitchFamily="2" charset="2"/>
        <a:buChar char=""/>
        <a:defRPr>
          <a:solidFill>
            <a:srgbClr val="003366"/>
          </a:solidFill>
          <a:latin typeface="+mn-lt"/>
          <a:cs typeface="+mn-cs"/>
        </a:defRPr>
      </a:lvl7pPr>
      <a:lvl8pPr marL="3429000" indent="-228600" algn="l" defTabSz="457200" rtl="0" fontAlgn="base">
        <a:lnSpc>
          <a:spcPct val="93000"/>
        </a:lnSpc>
        <a:spcBef>
          <a:spcPts val="450"/>
        </a:spcBef>
        <a:spcAft>
          <a:spcPct val="0"/>
        </a:spcAft>
        <a:buClr>
          <a:srgbClr val="003366"/>
        </a:buClr>
        <a:buSzPct val="65000"/>
        <a:buFont typeface="Wingdings" pitchFamily="2" charset="2"/>
        <a:buChar char=""/>
        <a:defRPr>
          <a:solidFill>
            <a:srgbClr val="003366"/>
          </a:solidFill>
          <a:latin typeface="+mn-lt"/>
          <a:cs typeface="+mn-cs"/>
        </a:defRPr>
      </a:lvl8pPr>
      <a:lvl9pPr marL="3886200" indent="-228600" algn="l" defTabSz="457200" rtl="0" fontAlgn="base">
        <a:lnSpc>
          <a:spcPct val="93000"/>
        </a:lnSpc>
        <a:spcBef>
          <a:spcPts val="450"/>
        </a:spcBef>
        <a:spcAft>
          <a:spcPct val="0"/>
        </a:spcAft>
        <a:buClr>
          <a:srgbClr val="003366"/>
        </a:buClr>
        <a:buSzPct val="65000"/>
        <a:buFont typeface="Wingdings" pitchFamily="2" charset="2"/>
        <a:buChar char=""/>
        <a:defRPr>
          <a:solidFill>
            <a:srgbClr val="0033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49" name="Group 1"/>
          <p:cNvGrpSpPr>
            <a:grpSpLocks/>
          </p:cNvGrpSpPr>
          <p:nvPr/>
        </p:nvGrpSpPr>
        <p:grpSpPr bwMode="auto">
          <a:xfrm>
            <a:off x="0" y="0"/>
            <a:ext cx="5865813" cy="6856413"/>
            <a:chOff x="0" y="0"/>
            <a:chExt cx="3695" cy="4319"/>
          </a:xfrm>
        </p:grpSpPr>
        <p:sp>
          <p:nvSpPr>
            <p:cNvPr id="2050" name="Rectangle 2"/>
            <p:cNvSpPr>
              <a:spLocks noChangeArrowheads="1"/>
            </p:cNvSpPr>
            <p:nvPr/>
          </p:nvSpPr>
          <p:spPr bwMode="auto">
            <a:xfrm>
              <a:off x="0" y="0"/>
              <a:ext cx="2880" cy="4320"/>
            </a:xfrm>
            <a:prstGeom prst="rect">
              <a:avLst/>
            </a:prstGeom>
            <a:solidFill>
              <a:srgbClr val="99CC99"/>
            </a:solidFill>
            <a:ln w="9525">
              <a:noFill/>
              <a:round/>
              <a:headEnd/>
              <a:tailEnd/>
            </a:ln>
            <a:effectLst/>
          </p:spPr>
          <p:txBody>
            <a:bodyPr wrap="none" anchor="ctr"/>
            <a:lstStyle/>
            <a:p>
              <a:endParaRPr lang="en-US"/>
            </a:p>
          </p:txBody>
        </p:sp>
        <p:sp>
          <p:nvSpPr>
            <p:cNvPr id="2051" name="AutoShape 3"/>
            <p:cNvSpPr>
              <a:spLocks noChangeArrowheads="1"/>
            </p:cNvSpPr>
            <p:nvPr/>
          </p:nvSpPr>
          <p:spPr bwMode="auto">
            <a:xfrm>
              <a:off x="432" y="624"/>
              <a:ext cx="3264" cy="1200"/>
            </a:xfrm>
            <a:prstGeom prst="roundRect">
              <a:avLst>
                <a:gd name="adj" fmla="val 50000"/>
              </a:avLst>
            </a:prstGeom>
            <a:solidFill>
              <a:srgbClr val="FFFFFF"/>
            </a:solidFill>
            <a:ln w="9525">
              <a:noFill/>
              <a:round/>
              <a:headEnd/>
              <a:tailEnd/>
            </a:ln>
            <a:effectLst/>
          </p:spPr>
          <p:txBody>
            <a:bodyPr wrap="none" anchor="ctr"/>
            <a:lstStyle/>
            <a:p>
              <a:endParaRPr lang="en-US"/>
            </a:p>
          </p:txBody>
        </p:sp>
      </p:grpSp>
      <p:grpSp>
        <p:nvGrpSpPr>
          <p:cNvPr id="2052" name="Group 4"/>
          <p:cNvGrpSpPr>
            <a:grpSpLocks/>
          </p:cNvGrpSpPr>
          <p:nvPr/>
        </p:nvGrpSpPr>
        <p:grpSpPr bwMode="auto">
          <a:xfrm>
            <a:off x="3632200" y="4889500"/>
            <a:ext cx="4875213" cy="317500"/>
            <a:chOff x="2288" y="3080"/>
            <a:chExt cx="3071" cy="200"/>
          </a:xfrm>
        </p:grpSpPr>
        <p:sp>
          <p:nvSpPr>
            <p:cNvPr id="2053" name="AutoShape 5"/>
            <p:cNvSpPr>
              <a:spLocks noChangeArrowheads="1"/>
            </p:cNvSpPr>
            <p:nvPr/>
          </p:nvSpPr>
          <p:spPr bwMode="auto">
            <a:xfrm flipH="1">
              <a:off x="2288" y="3080"/>
              <a:ext cx="2914" cy="200"/>
            </a:xfrm>
            <a:prstGeom prst="roundRect">
              <a:avLst>
                <a:gd name="adj" fmla="val 0"/>
              </a:avLst>
            </a:prstGeom>
            <a:solidFill>
              <a:srgbClr val="003366"/>
            </a:solidFill>
            <a:ln w="9525">
              <a:noFill/>
              <a:round/>
              <a:headEnd/>
              <a:tailEnd/>
            </a:ln>
            <a:effectLst/>
          </p:spPr>
          <p:txBody>
            <a:bodyPr wrap="none" anchor="ctr"/>
            <a:lstStyle/>
            <a:p>
              <a:endParaRPr lang="en-US"/>
            </a:p>
          </p:txBody>
        </p:sp>
        <p:sp>
          <p:nvSpPr>
            <p:cNvPr id="2054" name="AutoShape 6"/>
            <p:cNvSpPr>
              <a:spLocks noChangeArrowheads="1"/>
            </p:cNvSpPr>
            <p:nvPr/>
          </p:nvSpPr>
          <p:spPr bwMode="auto">
            <a:xfrm>
              <a:off x="5196" y="3080"/>
              <a:ext cx="164" cy="201"/>
            </a:xfrm>
            <a:prstGeom prst="flowChartDelay">
              <a:avLst/>
            </a:prstGeom>
            <a:solidFill>
              <a:srgbClr val="003366"/>
            </a:solidFill>
            <a:ln w="9525">
              <a:noFill/>
              <a:round/>
              <a:headEnd/>
              <a:tailEnd/>
            </a:ln>
            <a:effectLst/>
          </p:spPr>
          <p:txBody>
            <a:bodyPr wrap="none" anchor="ctr"/>
            <a:lstStyle/>
            <a:p>
              <a:endParaRPr lang="en-US"/>
            </a:p>
          </p:txBody>
        </p:sp>
      </p:grpSp>
      <p:sp>
        <p:nvSpPr>
          <p:cNvPr id="2055" name="Rectangle 7"/>
          <p:cNvSpPr>
            <a:spLocks noGrp="1" noChangeArrowheads="1"/>
          </p:cNvSpPr>
          <p:nvPr>
            <p:ph type="dt"/>
          </p:nvPr>
        </p:nvSpPr>
        <p:spPr bwMode="auto">
          <a:xfrm>
            <a:off x="2438400" y="6248400"/>
            <a:ext cx="2128838" cy="47307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eaLnBrk="1">
              <a:lnSpc>
                <a:spcPct val="93000"/>
              </a:lnSpc>
              <a:buClr>
                <a:srgbClr val="FFFFFF"/>
              </a:buClr>
              <a:buFont typeface="Arial" charset="0"/>
              <a:buNone/>
              <a:tabLst>
                <a:tab pos="723900" algn="l"/>
                <a:tab pos="1447800" algn="l"/>
              </a:tabLst>
              <a:defRPr sz="1400">
                <a:solidFill>
                  <a:srgbClr val="FFFFFF"/>
                </a:solidFill>
                <a:latin typeface="+mn-lt"/>
              </a:defRPr>
            </a:lvl1pPr>
          </a:lstStyle>
          <a:p>
            <a:endParaRPr lang="en-GB"/>
          </a:p>
        </p:txBody>
      </p:sp>
      <p:sp>
        <p:nvSpPr>
          <p:cNvPr id="2056" name="Rectangle 8"/>
          <p:cNvSpPr>
            <a:spLocks noGrp="1" noChangeArrowheads="1"/>
          </p:cNvSpPr>
          <p:nvPr>
            <p:ph type="ftr"/>
          </p:nvPr>
        </p:nvSpPr>
        <p:spPr bwMode="auto">
          <a:xfrm>
            <a:off x="5791200" y="6248400"/>
            <a:ext cx="2895600" cy="47307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eaLnBrk="1">
              <a:lnSpc>
                <a:spcPct val="93000"/>
              </a:lnSpc>
              <a:buFont typeface="Arial" charset="0"/>
              <a:buNone/>
              <a:tabLst>
                <a:tab pos="723900" algn="l"/>
                <a:tab pos="1447800" algn="l"/>
                <a:tab pos="2171700" algn="l"/>
                <a:tab pos="2895600" algn="l"/>
              </a:tabLst>
              <a:defRPr sz="1400">
                <a:solidFill>
                  <a:srgbClr val="003366"/>
                </a:solidFill>
                <a:latin typeface="+mn-lt"/>
              </a:defRPr>
            </a:lvl1pPr>
          </a:lstStyle>
          <a:p>
            <a:endParaRPr lang="en-GB"/>
          </a:p>
        </p:txBody>
      </p:sp>
      <p:sp>
        <p:nvSpPr>
          <p:cNvPr id="2057" name="Rectangle 9"/>
          <p:cNvSpPr>
            <a:spLocks noGrp="1" noChangeArrowheads="1"/>
          </p:cNvSpPr>
          <p:nvPr>
            <p:ph type="sldNum"/>
          </p:nvPr>
        </p:nvSpPr>
        <p:spPr bwMode="auto">
          <a:xfrm>
            <a:off x="76200" y="6246813"/>
            <a:ext cx="585788" cy="48895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eaLnBrk="1">
              <a:lnSpc>
                <a:spcPct val="93000"/>
              </a:lnSpc>
              <a:buClr>
                <a:srgbClr val="FFFFFF"/>
              </a:buClr>
              <a:buFont typeface="Arial" charset="0"/>
              <a:buNone/>
              <a:defRPr sz="2600" b="1">
                <a:solidFill>
                  <a:srgbClr val="FFFFFF"/>
                </a:solidFill>
                <a:latin typeface="+mn-lt"/>
              </a:defRPr>
            </a:lvl1pPr>
          </a:lstStyle>
          <a:p>
            <a:fld id="{CD172AE8-E337-488F-9B8D-7F4758030860}" type="slidenum">
              <a:rPr lang="en-GB"/>
              <a:pPr/>
              <a:t>‹#›</a:t>
            </a:fld>
            <a:endParaRPr lang="en-GB"/>
          </a:p>
        </p:txBody>
      </p:sp>
      <p:sp>
        <p:nvSpPr>
          <p:cNvPr id="2058" name="Rectangle 10"/>
          <p:cNvSpPr>
            <a:spLocks noGrp="1" noChangeArrowheads="1"/>
          </p:cNvSpPr>
          <p:nvPr>
            <p:ph type="title"/>
          </p:nvPr>
        </p:nvSpPr>
        <p:spPr bwMode="auto">
          <a:xfrm>
            <a:off x="965200" y="1270000"/>
            <a:ext cx="7670800" cy="1346200"/>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2059" name="Rectangle 11"/>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457200" rtl="0" fontAlgn="base">
        <a:lnSpc>
          <a:spcPct val="84000"/>
        </a:lnSpc>
        <a:spcBef>
          <a:spcPct val="0"/>
        </a:spcBef>
        <a:spcAft>
          <a:spcPct val="0"/>
        </a:spcAft>
        <a:buClr>
          <a:srgbClr val="006666"/>
        </a:buClr>
        <a:buSzPct val="100000"/>
        <a:buFont typeface="Arial" charset="0"/>
        <a:defRPr sz="3600" b="1">
          <a:solidFill>
            <a:srgbClr val="006666"/>
          </a:solidFill>
          <a:latin typeface="+mj-lt"/>
          <a:ea typeface="+mj-ea"/>
          <a:cs typeface="+mj-cs"/>
        </a:defRPr>
      </a:lvl1pPr>
      <a:lvl2pPr marL="431800" indent="-215900" algn="l" defTabSz="457200" rtl="0" fontAlgn="base">
        <a:lnSpc>
          <a:spcPct val="84000"/>
        </a:lnSpc>
        <a:spcBef>
          <a:spcPct val="0"/>
        </a:spcBef>
        <a:spcAft>
          <a:spcPct val="0"/>
        </a:spcAft>
        <a:buClr>
          <a:srgbClr val="000000"/>
        </a:buClr>
        <a:buSzPct val="45000"/>
        <a:buFont typeface="StarSymbol" charset="0"/>
        <a:defRPr sz="3600" b="1">
          <a:solidFill>
            <a:srgbClr val="006666"/>
          </a:solidFill>
          <a:latin typeface="Arial" charset="0"/>
          <a:cs typeface="Lucida Sans Unicode" pitchFamily="34" charset="0"/>
        </a:defRPr>
      </a:lvl2pPr>
      <a:lvl3pPr marL="647700" indent="-215900" algn="l" defTabSz="457200" rtl="0" fontAlgn="base">
        <a:lnSpc>
          <a:spcPct val="84000"/>
        </a:lnSpc>
        <a:spcBef>
          <a:spcPct val="0"/>
        </a:spcBef>
        <a:spcAft>
          <a:spcPct val="0"/>
        </a:spcAft>
        <a:buClr>
          <a:srgbClr val="000000"/>
        </a:buClr>
        <a:buSzPct val="45000"/>
        <a:buFont typeface="StarSymbol" charset="0"/>
        <a:defRPr sz="3600" b="1">
          <a:solidFill>
            <a:srgbClr val="006666"/>
          </a:solidFill>
          <a:latin typeface="Arial" charset="0"/>
          <a:cs typeface="Lucida Sans Unicode" pitchFamily="34" charset="0"/>
        </a:defRPr>
      </a:lvl3pPr>
      <a:lvl4pPr marL="863600" indent="-215900" algn="l" defTabSz="457200" rtl="0" fontAlgn="base">
        <a:lnSpc>
          <a:spcPct val="84000"/>
        </a:lnSpc>
        <a:spcBef>
          <a:spcPct val="0"/>
        </a:spcBef>
        <a:spcAft>
          <a:spcPct val="0"/>
        </a:spcAft>
        <a:buClr>
          <a:srgbClr val="000000"/>
        </a:buClr>
        <a:buSzPct val="45000"/>
        <a:buFont typeface="StarSymbol" charset="0"/>
        <a:defRPr sz="3600" b="1">
          <a:solidFill>
            <a:srgbClr val="006666"/>
          </a:solidFill>
          <a:latin typeface="Arial" charset="0"/>
          <a:cs typeface="Lucida Sans Unicode" pitchFamily="34" charset="0"/>
        </a:defRPr>
      </a:lvl4pPr>
      <a:lvl5pPr marL="1079500" indent="-215900" algn="l" defTabSz="457200" rtl="0" fontAlgn="base">
        <a:lnSpc>
          <a:spcPct val="84000"/>
        </a:lnSpc>
        <a:spcBef>
          <a:spcPct val="0"/>
        </a:spcBef>
        <a:spcAft>
          <a:spcPct val="0"/>
        </a:spcAft>
        <a:buClr>
          <a:srgbClr val="000000"/>
        </a:buClr>
        <a:buSzPct val="45000"/>
        <a:buFont typeface="StarSymbol" charset="0"/>
        <a:defRPr sz="3600" b="1">
          <a:solidFill>
            <a:srgbClr val="006666"/>
          </a:solidFill>
          <a:latin typeface="Arial" charset="0"/>
          <a:cs typeface="Lucida Sans Unicode" pitchFamily="34" charset="0"/>
        </a:defRPr>
      </a:lvl5pPr>
      <a:lvl6pPr marL="1536700" indent="-215900" algn="l" defTabSz="457200" rtl="0" fontAlgn="base">
        <a:lnSpc>
          <a:spcPct val="84000"/>
        </a:lnSpc>
        <a:spcBef>
          <a:spcPct val="0"/>
        </a:spcBef>
        <a:spcAft>
          <a:spcPct val="0"/>
        </a:spcAft>
        <a:buClr>
          <a:srgbClr val="000000"/>
        </a:buClr>
        <a:buSzPct val="45000"/>
        <a:buFont typeface="StarSymbol" charset="0"/>
        <a:defRPr sz="3600" b="1">
          <a:solidFill>
            <a:srgbClr val="006666"/>
          </a:solidFill>
          <a:latin typeface="Arial" charset="0"/>
          <a:cs typeface="Lucida Sans Unicode" pitchFamily="34" charset="0"/>
        </a:defRPr>
      </a:lvl6pPr>
      <a:lvl7pPr marL="1993900" indent="-215900" algn="l" defTabSz="457200" rtl="0" fontAlgn="base">
        <a:lnSpc>
          <a:spcPct val="84000"/>
        </a:lnSpc>
        <a:spcBef>
          <a:spcPct val="0"/>
        </a:spcBef>
        <a:spcAft>
          <a:spcPct val="0"/>
        </a:spcAft>
        <a:buClr>
          <a:srgbClr val="000000"/>
        </a:buClr>
        <a:buSzPct val="45000"/>
        <a:buFont typeface="StarSymbol" charset="0"/>
        <a:defRPr sz="3600" b="1">
          <a:solidFill>
            <a:srgbClr val="006666"/>
          </a:solidFill>
          <a:latin typeface="Arial" charset="0"/>
          <a:cs typeface="Lucida Sans Unicode" pitchFamily="34" charset="0"/>
        </a:defRPr>
      </a:lvl7pPr>
      <a:lvl8pPr marL="2451100" indent="-215900" algn="l" defTabSz="457200" rtl="0" fontAlgn="base">
        <a:lnSpc>
          <a:spcPct val="84000"/>
        </a:lnSpc>
        <a:spcBef>
          <a:spcPct val="0"/>
        </a:spcBef>
        <a:spcAft>
          <a:spcPct val="0"/>
        </a:spcAft>
        <a:buClr>
          <a:srgbClr val="000000"/>
        </a:buClr>
        <a:buSzPct val="45000"/>
        <a:buFont typeface="StarSymbol" charset="0"/>
        <a:defRPr sz="3600" b="1">
          <a:solidFill>
            <a:srgbClr val="006666"/>
          </a:solidFill>
          <a:latin typeface="Arial" charset="0"/>
          <a:cs typeface="Lucida Sans Unicode" pitchFamily="34" charset="0"/>
        </a:defRPr>
      </a:lvl8pPr>
      <a:lvl9pPr marL="2908300" indent="-215900" algn="l" defTabSz="457200" rtl="0" fontAlgn="base">
        <a:lnSpc>
          <a:spcPct val="84000"/>
        </a:lnSpc>
        <a:spcBef>
          <a:spcPct val="0"/>
        </a:spcBef>
        <a:spcAft>
          <a:spcPct val="0"/>
        </a:spcAft>
        <a:buClr>
          <a:srgbClr val="000000"/>
        </a:buClr>
        <a:buSzPct val="45000"/>
        <a:buFont typeface="StarSymbol" charset="0"/>
        <a:defRPr sz="3600" b="1">
          <a:solidFill>
            <a:srgbClr val="006666"/>
          </a:solidFill>
          <a:latin typeface="Arial" charset="0"/>
          <a:cs typeface="Lucida Sans Unicode" pitchFamily="34" charset="0"/>
        </a:defRPr>
      </a:lvl9pPr>
    </p:titleStyle>
    <p:bodyStyle>
      <a:lvl1pPr marL="341313" indent="-341313" algn="l" defTabSz="457200" rtl="0" fontAlgn="base">
        <a:lnSpc>
          <a:spcPct val="93000"/>
        </a:lnSpc>
        <a:spcBef>
          <a:spcPts val="700"/>
        </a:spcBef>
        <a:spcAft>
          <a:spcPct val="0"/>
        </a:spcAft>
        <a:buClr>
          <a:srgbClr val="003366"/>
        </a:buClr>
        <a:buSzPct val="75000"/>
        <a:buFont typeface="Wingdings" pitchFamily="2" charset="2"/>
        <a:buChar char=""/>
        <a:defRPr sz="2800">
          <a:solidFill>
            <a:srgbClr val="003366"/>
          </a:solidFill>
          <a:latin typeface="+mn-lt"/>
          <a:ea typeface="+mn-ea"/>
          <a:cs typeface="+mn-cs"/>
        </a:defRPr>
      </a:lvl1pPr>
      <a:lvl2pPr marL="741363" indent="-284163" algn="l" defTabSz="457200" rtl="0" fontAlgn="base">
        <a:lnSpc>
          <a:spcPct val="93000"/>
        </a:lnSpc>
        <a:spcBef>
          <a:spcPts val="600"/>
        </a:spcBef>
        <a:spcAft>
          <a:spcPct val="0"/>
        </a:spcAft>
        <a:buClr>
          <a:srgbClr val="003366"/>
        </a:buClr>
        <a:buSzPct val="75000"/>
        <a:buFont typeface="Arial" charset="0"/>
        <a:buChar char="–"/>
        <a:defRPr sz="2400">
          <a:solidFill>
            <a:srgbClr val="003366"/>
          </a:solidFill>
          <a:latin typeface="+mn-lt"/>
          <a:cs typeface="+mn-cs"/>
        </a:defRPr>
      </a:lvl2pPr>
      <a:lvl3pPr marL="1143000" indent="-228600" algn="l" defTabSz="457200" rtl="0" fontAlgn="base">
        <a:lnSpc>
          <a:spcPct val="93000"/>
        </a:lnSpc>
        <a:spcBef>
          <a:spcPts val="500"/>
        </a:spcBef>
        <a:spcAft>
          <a:spcPct val="0"/>
        </a:spcAft>
        <a:buClr>
          <a:srgbClr val="003366"/>
        </a:buClr>
        <a:buSzPct val="75000"/>
        <a:buFont typeface="Wingdings" pitchFamily="2" charset="2"/>
        <a:buChar char=""/>
        <a:defRPr sz="2000">
          <a:solidFill>
            <a:srgbClr val="003366"/>
          </a:solidFill>
          <a:latin typeface="+mn-lt"/>
          <a:cs typeface="+mn-cs"/>
        </a:defRPr>
      </a:lvl3pPr>
      <a:lvl4pPr marL="1600200" indent="-228600" algn="l" defTabSz="457200" rtl="0" fontAlgn="base">
        <a:lnSpc>
          <a:spcPct val="93000"/>
        </a:lnSpc>
        <a:spcBef>
          <a:spcPts val="450"/>
        </a:spcBef>
        <a:spcAft>
          <a:spcPct val="0"/>
        </a:spcAft>
        <a:buClr>
          <a:srgbClr val="003366"/>
        </a:buClr>
        <a:buSzPct val="80000"/>
        <a:buFont typeface="Arial" charset="0"/>
        <a:buChar char="–"/>
        <a:defRPr>
          <a:solidFill>
            <a:srgbClr val="003366"/>
          </a:solidFill>
          <a:latin typeface="+mn-lt"/>
          <a:cs typeface="+mn-cs"/>
        </a:defRPr>
      </a:lvl4pPr>
      <a:lvl5pPr marL="2057400" indent="-228600" algn="l" defTabSz="457200" rtl="0" fontAlgn="base">
        <a:lnSpc>
          <a:spcPct val="93000"/>
        </a:lnSpc>
        <a:spcBef>
          <a:spcPts val="450"/>
        </a:spcBef>
        <a:spcAft>
          <a:spcPct val="0"/>
        </a:spcAft>
        <a:buClr>
          <a:srgbClr val="003366"/>
        </a:buClr>
        <a:buSzPct val="65000"/>
        <a:buFont typeface="Wingdings" pitchFamily="2" charset="2"/>
        <a:buChar char=""/>
        <a:defRPr>
          <a:solidFill>
            <a:srgbClr val="003366"/>
          </a:solidFill>
          <a:latin typeface="+mn-lt"/>
          <a:cs typeface="+mn-cs"/>
        </a:defRPr>
      </a:lvl5pPr>
      <a:lvl6pPr marL="2514600" indent="-228600" algn="l" defTabSz="457200" rtl="0" fontAlgn="base">
        <a:lnSpc>
          <a:spcPct val="93000"/>
        </a:lnSpc>
        <a:spcBef>
          <a:spcPts val="450"/>
        </a:spcBef>
        <a:spcAft>
          <a:spcPct val="0"/>
        </a:spcAft>
        <a:buClr>
          <a:srgbClr val="003366"/>
        </a:buClr>
        <a:buSzPct val="65000"/>
        <a:buFont typeface="Wingdings" pitchFamily="2" charset="2"/>
        <a:buChar char=""/>
        <a:defRPr>
          <a:solidFill>
            <a:srgbClr val="003366"/>
          </a:solidFill>
          <a:latin typeface="+mn-lt"/>
          <a:cs typeface="+mn-cs"/>
        </a:defRPr>
      </a:lvl6pPr>
      <a:lvl7pPr marL="2971800" indent="-228600" algn="l" defTabSz="457200" rtl="0" fontAlgn="base">
        <a:lnSpc>
          <a:spcPct val="93000"/>
        </a:lnSpc>
        <a:spcBef>
          <a:spcPts val="450"/>
        </a:spcBef>
        <a:spcAft>
          <a:spcPct val="0"/>
        </a:spcAft>
        <a:buClr>
          <a:srgbClr val="003366"/>
        </a:buClr>
        <a:buSzPct val="65000"/>
        <a:buFont typeface="Wingdings" pitchFamily="2" charset="2"/>
        <a:buChar char=""/>
        <a:defRPr>
          <a:solidFill>
            <a:srgbClr val="003366"/>
          </a:solidFill>
          <a:latin typeface="+mn-lt"/>
          <a:cs typeface="+mn-cs"/>
        </a:defRPr>
      </a:lvl7pPr>
      <a:lvl8pPr marL="3429000" indent="-228600" algn="l" defTabSz="457200" rtl="0" fontAlgn="base">
        <a:lnSpc>
          <a:spcPct val="93000"/>
        </a:lnSpc>
        <a:spcBef>
          <a:spcPts val="450"/>
        </a:spcBef>
        <a:spcAft>
          <a:spcPct val="0"/>
        </a:spcAft>
        <a:buClr>
          <a:srgbClr val="003366"/>
        </a:buClr>
        <a:buSzPct val="65000"/>
        <a:buFont typeface="Wingdings" pitchFamily="2" charset="2"/>
        <a:buChar char=""/>
        <a:defRPr>
          <a:solidFill>
            <a:srgbClr val="003366"/>
          </a:solidFill>
          <a:latin typeface="+mn-lt"/>
          <a:cs typeface="+mn-cs"/>
        </a:defRPr>
      </a:lvl8pPr>
      <a:lvl9pPr marL="3886200" indent="-228600" algn="l" defTabSz="457200" rtl="0" fontAlgn="base">
        <a:lnSpc>
          <a:spcPct val="93000"/>
        </a:lnSpc>
        <a:spcBef>
          <a:spcPts val="450"/>
        </a:spcBef>
        <a:spcAft>
          <a:spcPct val="0"/>
        </a:spcAft>
        <a:buClr>
          <a:srgbClr val="003366"/>
        </a:buClr>
        <a:buSzPct val="65000"/>
        <a:buFont typeface="Wingdings" pitchFamily="2" charset="2"/>
        <a:buChar char=""/>
        <a:defRPr>
          <a:solidFill>
            <a:srgbClr val="0033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www.16personalities.com/free-personality-t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685800" y="1293813"/>
            <a:ext cx="8229600" cy="1601787"/>
          </a:xfrm>
          <a:ln/>
        </p:spPr>
        <p:txBody>
          <a:bodyPr lIns="90000" tIns="46800" rIns="90000" bIns="468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003366"/>
                </a:solidFill>
              </a:rPr>
              <a:t>Understanding Individual Differences</a:t>
            </a:r>
          </a:p>
        </p:txBody>
      </p:sp>
      <p:sp>
        <p:nvSpPr>
          <p:cNvPr id="4098" name="Rectangle 2"/>
          <p:cNvSpPr>
            <a:spLocks noGrp="1" noChangeArrowheads="1"/>
          </p:cNvSpPr>
          <p:nvPr>
            <p:ph type="subTitle" idx="4294967295"/>
          </p:nvPr>
        </p:nvSpPr>
        <p:spPr bwMode="auto">
          <a:xfrm>
            <a:off x="4673600" y="2927350"/>
            <a:ext cx="4013200" cy="1822450"/>
          </a:xfrm>
          <a:prstGeom prst="rect">
            <a:avLst/>
          </a:prstGeom>
          <a:noFill/>
          <a:ln/>
        </p:spPr>
        <p:txBody>
          <a:bodyPr lIns="90000" tIns="46800" rIns="90000" bIns="46800" anchor="b"/>
          <a:lstStyle/>
          <a:p>
            <a:pPr marL="457200" lvl="1" indent="0">
              <a:spcBef>
                <a:spcPts val="700"/>
              </a:spcBef>
              <a:buFont typeface="Arial" charset="0"/>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sz="2800" b="1">
                <a:solidFill>
                  <a:srgbClr val="006666"/>
                </a:solidFill>
              </a:rPr>
              <a:t>Chapter 2</a:t>
            </a:r>
          </a:p>
        </p:txBody>
      </p:sp>
      <p:sp>
        <p:nvSpPr>
          <p:cNvPr id="2" name="Slide Number Placeholder 1"/>
          <p:cNvSpPr>
            <a:spLocks noGrp="1"/>
          </p:cNvSpPr>
          <p:nvPr>
            <p:ph type="sldNum" idx="12"/>
          </p:nvPr>
        </p:nvSpPr>
        <p:spPr/>
        <p:txBody>
          <a:bodyPr/>
          <a:lstStyle/>
          <a:p>
            <a:fld id="{6EDD1B7C-3459-47F2-AB35-BBED0E4BE376}" type="slidenum">
              <a:rPr lang="en-GB" smtClean="0"/>
              <a:pPr/>
              <a:t>1</a:t>
            </a:fld>
            <a:endParaRPr lang="en-GB"/>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nodeType="clickEffect">
                                  <p:stCondLst>
                                    <p:cond delay="0"/>
                                  </p:stCondLst>
                                  <p:childTnLst>
                                    <p:set>
                                      <p:cBhvr>
                                        <p:cTn id="6" dur="1" fill="hold">
                                          <p:stCondLst>
                                            <p:cond delay="0"/>
                                          </p:stCondLst>
                                        </p:cTn>
                                        <p:tgtEl>
                                          <p:spTgt spid="4097"/>
                                        </p:tgtEl>
                                        <p:attrNameLst>
                                          <p:attrName>style.visibility</p:attrName>
                                        </p:attrNameLst>
                                      </p:cBhvr>
                                      <p:to>
                                        <p:strVal val="visible"/>
                                      </p:to>
                                    </p:set>
                                    <p:anim calcmode="lin" valueType="num">
                                      <p:cBhvr>
                                        <p:cTn id="7" dur="5000" fill="hold"/>
                                        <p:tgtEl>
                                          <p:spTgt spid="4097"/>
                                        </p:tgtEl>
                                        <p:attrNameLst>
                                          <p:attrName>ppt_w</p:attrName>
                                        </p:attrNameLst>
                                      </p:cBhvr>
                                      <p:tavLst>
                                        <p:tav tm="0" fmla="#ppt_w*sin(2.5*pi*$)">
                                          <p:val>
                                            <p:strVal val="0"/>
                                          </p:val>
                                        </p:tav>
                                        <p:tav tm="100000">
                                          <p:val>
                                            <p:strVal val="1"/>
                                          </p:val>
                                        </p:tav>
                                      </p:tavLst>
                                    </p:anim>
                                    <p:anim calcmode="lin" valueType="num">
                                      <p:cBhvr>
                                        <p:cTn id="8" dur="5000" fill="hold"/>
                                        <p:tgtEl>
                                          <p:spTgt spid="4097"/>
                                        </p:tgtEl>
                                        <p:attrNameLst>
                                          <p:attrName>ppt_h</p:attrName>
                                        </p:attrNameLst>
                                      </p:cBhvr>
                                      <p:tavLst>
                                        <p:tav tm="100000">
                                          <p:val>
                                            <p:strVal val="#ppt_h"/>
                                          </p:val>
                                        </p:tav>
                                        <p:tav>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The Four Cognitive Styles (continued)</a:t>
            </a:r>
            <a:endParaRPr lang="en-US" dirty="0"/>
          </a:p>
        </p:txBody>
      </p:sp>
      <p:sp>
        <p:nvSpPr>
          <p:cNvPr id="9" name="Content Placeholder 8"/>
          <p:cNvSpPr>
            <a:spLocks noGrp="1"/>
          </p:cNvSpPr>
          <p:nvPr>
            <p:ph sz="half" idx="1"/>
          </p:nvPr>
        </p:nvSpPr>
        <p:spPr/>
        <p:txBody>
          <a:bodyPr/>
          <a:lstStyle/>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smtClean="0"/>
              <a:t>Thinking vs. Feeling (T or F)</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b="1" dirty="0" smtClean="0"/>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smtClean="0"/>
              <a:t>Thinkers prefer to make decisions logically based on facts and figures, whereas feelers base decisions on subjective information. </a:t>
            </a:r>
          </a:p>
          <a:p>
            <a:endParaRPr lang="en-US" dirty="0"/>
          </a:p>
        </p:txBody>
      </p:sp>
      <p:sp>
        <p:nvSpPr>
          <p:cNvPr id="10" name="Content Placeholder 9"/>
          <p:cNvSpPr>
            <a:spLocks noGrp="1"/>
          </p:cNvSpPr>
          <p:nvPr>
            <p:ph sz="half" idx="2"/>
          </p:nvPr>
        </p:nvSpPr>
        <p:spPr/>
        <p:txBody>
          <a:bodyPr/>
          <a:lstStyle/>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smtClean="0"/>
              <a:t>Judging vs. Perceiving (J or P)</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b="1" dirty="0" smtClean="0"/>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smtClean="0"/>
              <a:t>Judging types seek to resolve issues, whereas perceiving types are relatively flexible and search for additional information.</a:t>
            </a:r>
            <a:endParaRPr lang="en-US" sz="2400" dirty="0"/>
          </a:p>
        </p:txBody>
      </p:sp>
      <p:sp>
        <p:nvSpPr>
          <p:cNvPr id="2" name="Slide Number Placeholder 1"/>
          <p:cNvSpPr>
            <a:spLocks noGrp="1"/>
          </p:cNvSpPr>
          <p:nvPr>
            <p:ph type="sldNum" idx="12"/>
          </p:nvPr>
        </p:nvSpPr>
        <p:spPr/>
        <p:txBody>
          <a:bodyPr/>
          <a:lstStyle/>
          <a:p>
            <a:fld id="{861C4CE0-6B88-4BE7-A74E-1F2D17BB2D8E}" type="slidenum">
              <a:rPr lang="en-GB" smtClean="0"/>
              <a:pPr/>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smtClean="0"/>
              <a:t>Assignment #2</a:t>
            </a:r>
            <a:endParaRPr lang="en-US" dirty="0"/>
          </a:p>
        </p:txBody>
      </p:sp>
      <p:sp>
        <p:nvSpPr>
          <p:cNvPr id="7" name="Content Placeholder 6"/>
          <p:cNvSpPr>
            <a:spLocks noGrp="1"/>
          </p:cNvSpPr>
          <p:nvPr>
            <p:ph idx="1"/>
          </p:nvPr>
        </p:nvSpPr>
        <p:spPr>
          <a:xfrm>
            <a:off x="838200" y="2362200"/>
            <a:ext cx="7691438" cy="3947120"/>
          </a:xfrm>
        </p:spPr>
        <p:txBody>
          <a:bodyPr/>
          <a:lstStyle/>
          <a:p>
            <a:r>
              <a:rPr lang="en-CA" dirty="0" smtClean="0"/>
              <a:t>What is your cognitive style? </a:t>
            </a:r>
          </a:p>
          <a:p>
            <a:pPr marL="514350" indent="-514350">
              <a:buAutoNum type="alphaLcParenR"/>
            </a:pPr>
            <a:r>
              <a:rPr lang="en-CA" dirty="0" smtClean="0"/>
              <a:t>Complete the survey and record your results</a:t>
            </a:r>
          </a:p>
          <a:p>
            <a:pPr marL="514350" indent="-514350">
              <a:buAutoNum type="alphaLcParenR"/>
            </a:pPr>
            <a:r>
              <a:rPr lang="en-CA" dirty="0" smtClean="0"/>
              <a:t>Find information about what your “cognitive style” suggests about your relative strengths and weaknesses.</a:t>
            </a:r>
          </a:p>
          <a:p>
            <a:pPr marL="514350" indent="-514350">
              <a:buAutoNum type="alphaLcParenR"/>
            </a:pPr>
            <a:r>
              <a:rPr lang="en-CA" dirty="0" smtClean="0"/>
              <a:t>Submit findings to Sean on at the class of February 5</a:t>
            </a:r>
            <a:r>
              <a:rPr lang="en-CA" baseline="30000" dirty="0" smtClean="0"/>
              <a:t>th</a:t>
            </a:r>
            <a:r>
              <a:rPr lang="en-CA" dirty="0" smtClean="0"/>
              <a:t>.  </a:t>
            </a:r>
          </a:p>
          <a:p>
            <a:pPr marL="0" indent="0">
              <a:buNone/>
            </a:pPr>
            <a:r>
              <a:rPr lang="en-US" dirty="0" smtClean="0">
                <a:hlinkClick r:id="rId2"/>
              </a:rPr>
              <a:t>Cognitive Style Test  (Myers-Briggs)</a:t>
            </a:r>
            <a:endParaRPr lang="en-US" dirty="0"/>
          </a:p>
        </p:txBody>
      </p:sp>
      <p:sp>
        <p:nvSpPr>
          <p:cNvPr id="5" name="Slide Number Placeholder 4"/>
          <p:cNvSpPr>
            <a:spLocks noGrp="1"/>
          </p:cNvSpPr>
          <p:nvPr>
            <p:ph type="sldNum" idx="12"/>
          </p:nvPr>
        </p:nvSpPr>
        <p:spPr/>
        <p:txBody>
          <a:bodyPr/>
          <a:lstStyle/>
          <a:p>
            <a:fld id="{861C4CE0-6B88-4BE7-A74E-1F2D17BB2D8E}" type="slidenum">
              <a:rPr lang="en-GB" smtClean="0"/>
              <a:pPr/>
              <a:t>11</a:t>
            </a:fld>
            <a:endParaRPr lang="en-GB"/>
          </a:p>
        </p:txBody>
      </p:sp>
    </p:spTree>
    <p:extLst>
      <p:ext uri="{BB962C8B-B14F-4D97-AF65-F5344CB8AC3E}">
        <p14:creationId xmlns:p14="http://schemas.microsoft.com/office/powerpoint/2010/main" val="163074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762000" y="762000"/>
            <a:ext cx="7924800" cy="1143000"/>
          </a:xfrm>
          <a:ln/>
        </p:spPr>
        <p:txBody>
          <a:bodyPr lIns="90000" tIns="46800" rIns="90000" bIns="46800"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Mental Ability - Intelligence</a:t>
            </a:r>
          </a:p>
        </p:txBody>
      </p:sp>
      <p:sp>
        <p:nvSpPr>
          <p:cNvPr id="14338" name="Rectangle 2"/>
          <p:cNvSpPr>
            <a:spLocks noGrp="1" noChangeArrowheads="1"/>
          </p:cNvSpPr>
          <p:nvPr>
            <p:ph type="body" idx="4294967295"/>
          </p:nvPr>
        </p:nvSpPr>
        <p:spPr>
          <a:xfrm>
            <a:off x="838200" y="2362200"/>
            <a:ext cx="7693025" cy="3724275"/>
          </a:xfrm>
          <a:ln/>
        </p:spPr>
        <p:txBody>
          <a:bodyPr lIns="90000" tIns="46800" rIns="90000" bIns="46800"/>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capacity to acquire and apply knowledge, including solving problems.  </a:t>
            </a:r>
          </a:p>
          <a:p>
            <a:pP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Understanding the nature of intelligence contributes to effective interpersonal relations in organizations.    </a:t>
            </a:r>
          </a:p>
          <a:p>
            <a:pP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p:txBody>
      </p:sp>
      <p:pic>
        <p:nvPicPr>
          <p:cNvPr id="14339" name="Picture 3"/>
          <p:cNvPicPr>
            <a:picLocks noChangeAspect="1" noChangeArrowheads="1"/>
          </p:cNvPicPr>
          <p:nvPr/>
        </p:nvPicPr>
        <p:blipFill>
          <a:blip r:embed="rId3" cstate="print"/>
          <a:srcRect/>
          <a:stretch>
            <a:fillRect/>
          </a:stretch>
        </p:blipFill>
        <p:spPr bwMode="auto">
          <a:xfrm>
            <a:off x="6629400" y="228600"/>
            <a:ext cx="2286000" cy="1631950"/>
          </a:xfrm>
          <a:prstGeom prst="rect">
            <a:avLst/>
          </a:prstGeom>
          <a:noFill/>
          <a:ln w="9525">
            <a:noFill/>
            <a:round/>
            <a:headEnd/>
            <a:tailEnd/>
          </a:ln>
          <a:effectLst/>
        </p:spPr>
      </p:pic>
      <p:sp>
        <p:nvSpPr>
          <p:cNvPr id="2" name="Slide Number Placeholder 1"/>
          <p:cNvSpPr>
            <a:spLocks noGrp="1"/>
          </p:cNvSpPr>
          <p:nvPr>
            <p:ph type="sldNum" idx="12"/>
          </p:nvPr>
        </p:nvSpPr>
        <p:spPr/>
        <p:txBody>
          <a:bodyPr/>
          <a:lstStyle/>
          <a:p>
            <a:fld id="{54D56D59-E2A8-4B03-8071-70EB076524BB}" type="slidenum">
              <a:rPr lang="en-GB" smtClean="0"/>
              <a:pPr/>
              <a:t>12</a:t>
            </a:fld>
            <a:endParaRPr lang="en-GB"/>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1000" fill="hold"/>
                                        <p:tgtEl>
                                          <p:spTgt spid="14339"/>
                                        </p:tgtEl>
                                        <p:attrNameLst>
                                          <p:attrName>ppt_w</p:attrName>
                                        </p:attrNameLst>
                                      </p:cBhvr>
                                      <p:tavLst>
                                        <p:tav tm="100000">
                                          <p:val>
                                            <p:strVal val="#ppt_w*0.70"/>
                                          </p:val>
                                        </p:tav>
                                        <p:tav>
                                          <p:val>
                                            <p:strVal val="#ppt_w"/>
                                          </p:val>
                                        </p:tav>
                                      </p:tavLst>
                                    </p:anim>
                                    <p:anim calcmode="lin" valueType="num">
                                      <p:cBhvr>
                                        <p:cTn id="8" dur="1000" fill="hold"/>
                                        <p:tgtEl>
                                          <p:spTgt spid="14339"/>
                                        </p:tgtEl>
                                        <p:attrNameLst>
                                          <p:attrName>ppt_h</p:attrName>
                                        </p:attrNameLst>
                                      </p:cBhvr>
                                      <p:tavLst>
                                        <p:tav tm="100000">
                                          <p:val>
                                            <p:strVal val="#ppt_h"/>
                                          </p:val>
                                        </p:tav>
                                        <p:tav>
                                          <p:val>
                                            <p:strVal val="#ppt_h"/>
                                          </p:val>
                                        </p:tav>
                                      </p:tavLst>
                                    </p:anim>
                                    <p:animEffect transition="in" filter="fade">
                                      <p:cBhvr>
                                        <p:cTn id="9" dur="10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833438" y="833438"/>
            <a:ext cx="7780337" cy="998537"/>
          </a:xfrm>
          <a:ln/>
        </p:spPr>
        <p:txBody>
          <a:bodyPr lIns="90000" tIns="46800" rIns="90000" bIns="46800"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Mental Ability - Practical Intelligence</a:t>
            </a:r>
          </a:p>
        </p:txBody>
      </p:sp>
      <p:sp>
        <p:nvSpPr>
          <p:cNvPr id="15362" name="Rectangle 2"/>
          <p:cNvSpPr>
            <a:spLocks noGrp="1" noChangeArrowheads="1"/>
          </p:cNvSpPr>
          <p:nvPr>
            <p:ph type="body" idx="4294967295"/>
          </p:nvPr>
        </p:nvSpPr>
        <p:spPr>
          <a:xfrm>
            <a:off x="838200" y="2362200"/>
            <a:ext cx="7693025" cy="3724275"/>
          </a:xfrm>
          <a:ln/>
        </p:spPr>
        <p:txBody>
          <a:bodyPr lIns="90000" tIns="46800" rIns="90000" bIns="46800"/>
          <a:lstStyle/>
          <a:p>
            <a:pP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i="1" dirty="0" err="1"/>
              <a:t>Triarchic</a:t>
            </a:r>
            <a:r>
              <a:rPr lang="en-GB" b="1" i="1" dirty="0"/>
              <a:t> Theory of Intelligence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Some theorists feel that intelligence </a:t>
            </a:r>
            <a:r>
              <a:rPr lang="en-GB" dirty="0"/>
              <a:t>is composed of three subtypes:  </a:t>
            </a:r>
          </a:p>
          <a:p>
            <a:pP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Analytical</a:t>
            </a:r>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Creative</a:t>
            </a:r>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Practical</a:t>
            </a:r>
          </a:p>
        </p:txBody>
      </p:sp>
      <p:sp>
        <p:nvSpPr>
          <p:cNvPr id="2" name="Slide Number Placeholder 1"/>
          <p:cNvSpPr>
            <a:spLocks noGrp="1"/>
          </p:cNvSpPr>
          <p:nvPr>
            <p:ph type="sldNum" idx="12"/>
          </p:nvPr>
        </p:nvSpPr>
        <p:spPr/>
        <p:txBody>
          <a:bodyPr/>
          <a:lstStyle/>
          <a:p>
            <a:fld id="{54D56D59-E2A8-4B03-8071-70EB076524BB}" type="slidenum">
              <a:rPr lang="en-GB" smtClean="0"/>
              <a:pPr/>
              <a:t>13</a:t>
            </a:fld>
            <a:endParaRPr lang="en-GB"/>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833438" y="822325"/>
            <a:ext cx="7780337" cy="1011238"/>
          </a:xfrm>
          <a:ln/>
        </p:spPr>
        <p:txBody>
          <a:bodyPr lIns="90000" tIns="46800" rIns="90000" bIns="46800"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Mental Ability - Practical Intelligence (continued)</a:t>
            </a:r>
            <a:r>
              <a:rPr lang="en-GB"/>
              <a:t> </a:t>
            </a:r>
          </a:p>
        </p:txBody>
      </p:sp>
      <p:sp>
        <p:nvSpPr>
          <p:cNvPr id="16386" name="Rectangle 2"/>
          <p:cNvSpPr>
            <a:spLocks noGrp="1" noChangeArrowheads="1"/>
          </p:cNvSpPr>
          <p:nvPr>
            <p:ph type="body" idx="4294967295"/>
          </p:nvPr>
        </p:nvSpPr>
        <p:spPr>
          <a:xfrm>
            <a:off x="838200" y="2362200"/>
            <a:ext cx="7693025" cy="3798888"/>
          </a:xfrm>
          <a:ln/>
        </p:spPr>
        <p:txBody>
          <a:bodyPr lIns="90000" tIns="46800" rIns="90000" bIns="46800"/>
          <a:lstStyle/>
          <a:p>
            <a:pPr>
              <a:lnSpc>
                <a:spcPct val="84000"/>
              </a:lnSpc>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i="1"/>
              <a:t>Analytical</a:t>
            </a:r>
            <a:r>
              <a:rPr lang="en-GB"/>
              <a:t> – required to perform well in most school subjects.  </a:t>
            </a:r>
          </a:p>
          <a:p>
            <a:pPr>
              <a:lnSpc>
                <a:spcPct val="84000"/>
              </a:lnSpc>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a:lnSpc>
                <a:spcPct val="84000"/>
              </a:lnSpc>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i="1"/>
              <a:t>Creative</a:t>
            </a:r>
            <a:r>
              <a:rPr lang="en-GB"/>
              <a:t> – required for imagination and combining things in novel ways.  </a:t>
            </a:r>
          </a:p>
          <a:p>
            <a:pPr>
              <a:lnSpc>
                <a:spcPct val="84000"/>
              </a:lnSpc>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a:lnSpc>
                <a:spcPct val="84000"/>
              </a:lnSpc>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i="1"/>
              <a:t>Practical</a:t>
            </a:r>
            <a:r>
              <a:rPr lang="en-GB" i="1"/>
              <a:t> – </a:t>
            </a:r>
            <a:r>
              <a:rPr lang="en-GB"/>
              <a:t>required for adapting your environment to suit your needs.  </a:t>
            </a:r>
          </a:p>
          <a:p>
            <a:pPr>
              <a:lnSpc>
                <a:spcPct val="84000"/>
              </a:lnSpc>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p:txBody>
      </p:sp>
      <p:sp>
        <p:nvSpPr>
          <p:cNvPr id="2" name="Slide Number Placeholder 1"/>
          <p:cNvSpPr>
            <a:spLocks noGrp="1"/>
          </p:cNvSpPr>
          <p:nvPr>
            <p:ph type="sldNum" idx="12"/>
          </p:nvPr>
        </p:nvSpPr>
        <p:spPr/>
        <p:txBody>
          <a:bodyPr/>
          <a:lstStyle/>
          <a:p>
            <a:fld id="{54D56D59-E2A8-4B03-8071-70EB076524BB}" type="slidenum">
              <a:rPr lang="en-GB" smtClean="0"/>
              <a:pPr/>
              <a:t>14</a:t>
            </a:fld>
            <a:endParaRPr lang="en-GB"/>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idx="4294967295"/>
          </p:nvPr>
        </p:nvSpPr>
        <p:spPr>
          <a:xfrm>
            <a:off x="833438" y="833438"/>
            <a:ext cx="7780337" cy="998537"/>
          </a:xfrm>
          <a:ln/>
        </p:spPr>
        <p:txBody>
          <a:bodyPr lIns="90000" tIns="46800" rIns="90000" bIns="46800"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Mental Ability - Multiple Intelligences</a:t>
            </a:r>
          </a:p>
        </p:txBody>
      </p:sp>
      <p:sp>
        <p:nvSpPr>
          <p:cNvPr id="17410" name="Rectangle 2"/>
          <p:cNvSpPr>
            <a:spLocks noGrp="1" noChangeArrowheads="1"/>
          </p:cNvSpPr>
          <p:nvPr>
            <p:ph type="body" idx="4294967295"/>
          </p:nvPr>
        </p:nvSpPr>
        <p:spPr>
          <a:xfrm>
            <a:off x="838200" y="2362200"/>
            <a:ext cx="7693025" cy="3724275"/>
          </a:xfrm>
          <a:ln/>
        </p:spPr>
        <p:txBody>
          <a:bodyPr lIns="90000" tIns="46800" rIns="90000" bIns="46800"/>
          <a:lstStyle/>
          <a:p>
            <a:pPr>
              <a:buFont typeface="Wingdings" pitchFamily="2" charset="2"/>
              <a:buNone/>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	</a:t>
            </a:r>
            <a:r>
              <a:rPr lang="en-GB" dirty="0" smtClean="0"/>
              <a:t>Gardner believed that individuals </a:t>
            </a:r>
            <a:r>
              <a:rPr lang="en-GB" dirty="0"/>
              <a:t>possess the following eight intelligences in varying degrees:</a:t>
            </a:r>
          </a:p>
          <a:p>
            <a:pPr>
              <a:buFont typeface="Wingdings" pitchFamily="2" charset="2"/>
              <a:buNone/>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Linguistic			Bodily-</a:t>
            </a:r>
            <a:r>
              <a:rPr lang="en-GB" dirty="0" err="1"/>
              <a:t>kinesthetic</a:t>
            </a:r>
            <a:endParaRPr lang="en-GB" dirty="0"/>
          </a:p>
          <a:p>
            <a:pPr>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Logical-mathematical	Intrapersonal</a:t>
            </a:r>
          </a:p>
          <a:p>
            <a:pPr>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Musical				Interpersonal</a:t>
            </a:r>
          </a:p>
          <a:p>
            <a:pPr>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Spatial				Naturalist</a:t>
            </a:r>
          </a:p>
        </p:txBody>
      </p:sp>
      <p:sp>
        <p:nvSpPr>
          <p:cNvPr id="2" name="Slide Number Placeholder 1"/>
          <p:cNvSpPr>
            <a:spLocks noGrp="1"/>
          </p:cNvSpPr>
          <p:nvPr>
            <p:ph type="sldNum" idx="12"/>
          </p:nvPr>
        </p:nvSpPr>
        <p:spPr/>
        <p:txBody>
          <a:bodyPr/>
          <a:lstStyle/>
          <a:p>
            <a:fld id="{54D56D59-E2A8-4B03-8071-70EB076524BB}" type="slidenum">
              <a:rPr lang="en-GB" smtClean="0"/>
              <a:pPr/>
              <a:t>15</a:t>
            </a:fld>
            <a:endParaRPr lang="en-GB"/>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833438" y="833438"/>
            <a:ext cx="7780337" cy="998537"/>
          </a:xfrm>
          <a:ln/>
        </p:spPr>
        <p:txBody>
          <a:bodyPr lIns="90000" tIns="46800" rIns="90000" bIns="46800"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Mental Ability - Emotional Intelligence</a:t>
            </a:r>
          </a:p>
        </p:txBody>
      </p:sp>
      <p:sp>
        <p:nvSpPr>
          <p:cNvPr id="18434" name="Rectangle 2"/>
          <p:cNvSpPr>
            <a:spLocks noGrp="1" noChangeArrowheads="1"/>
          </p:cNvSpPr>
          <p:nvPr>
            <p:ph type="body" idx="4294967295"/>
          </p:nvPr>
        </p:nvSpPr>
        <p:spPr>
          <a:xfrm>
            <a:off x="838200" y="2362200"/>
            <a:ext cx="7693025" cy="3724275"/>
          </a:xfrm>
          <a:ln/>
        </p:spPr>
        <p:txBody>
          <a:bodyPr lIns="90000" tIns="46800" rIns="90000" bIns="46800"/>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Refers to qualities such as understanding one’s own feelings, having empathy for others, and regulating one’s emotions to one’s own benefit.  </a:t>
            </a:r>
          </a:p>
          <a:p>
            <a:pP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p:txBody>
      </p:sp>
      <p:sp>
        <p:nvSpPr>
          <p:cNvPr id="2" name="Slide Number Placeholder 1"/>
          <p:cNvSpPr>
            <a:spLocks noGrp="1"/>
          </p:cNvSpPr>
          <p:nvPr>
            <p:ph type="sldNum" idx="12"/>
          </p:nvPr>
        </p:nvSpPr>
        <p:spPr/>
        <p:txBody>
          <a:bodyPr/>
          <a:lstStyle/>
          <a:p>
            <a:fld id="{54D56D59-E2A8-4B03-8071-70EB076524BB}" type="slidenum">
              <a:rPr lang="en-GB" smtClean="0"/>
              <a:pPr/>
              <a:t>16</a:t>
            </a:fld>
            <a:endParaRPr lang="en-GB"/>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762000" y="762000"/>
            <a:ext cx="7924800" cy="1143000"/>
          </a:xfrm>
          <a:ln/>
        </p:spPr>
        <p:txBody>
          <a:bodyPr lIns="90000" tIns="46800" rIns="90000" bIns="46800"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Values As A Source of Individual Differences</a:t>
            </a:r>
          </a:p>
        </p:txBody>
      </p:sp>
      <p:sp>
        <p:nvSpPr>
          <p:cNvPr id="19458" name="Rectangle 2"/>
          <p:cNvSpPr>
            <a:spLocks noGrp="1" noChangeArrowheads="1"/>
          </p:cNvSpPr>
          <p:nvPr>
            <p:ph type="body" idx="4294967295"/>
          </p:nvPr>
        </p:nvSpPr>
        <p:spPr>
          <a:xfrm>
            <a:off x="838200" y="2362200"/>
            <a:ext cx="7693025" cy="3724275"/>
          </a:xfrm>
          <a:ln/>
        </p:spPr>
        <p:txBody>
          <a:bodyPr lIns="90000" tIns="46800" rIns="90000" bIns="46800"/>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 value refers to the importance a person attaches to something.   </a:t>
            </a:r>
          </a:p>
          <a:p>
            <a:pP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Values are tied to the enduring belief that some modes of conduct are better than others.    </a:t>
            </a:r>
          </a:p>
          <a:p>
            <a:pP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p:txBody>
      </p:sp>
      <p:sp>
        <p:nvSpPr>
          <p:cNvPr id="2" name="Slide Number Placeholder 1"/>
          <p:cNvSpPr>
            <a:spLocks noGrp="1"/>
          </p:cNvSpPr>
          <p:nvPr>
            <p:ph type="sldNum" idx="12"/>
          </p:nvPr>
        </p:nvSpPr>
        <p:spPr/>
        <p:txBody>
          <a:bodyPr/>
          <a:lstStyle/>
          <a:p>
            <a:fld id="{54D56D59-E2A8-4B03-8071-70EB076524BB}" type="slidenum">
              <a:rPr lang="en-GB" smtClean="0"/>
              <a:pPr/>
              <a:t>17</a:t>
            </a:fld>
            <a:endParaRPr lang="en-GB"/>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833438" y="833438"/>
            <a:ext cx="7780337" cy="998537"/>
          </a:xfrm>
          <a:ln/>
        </p:spPr>
        <p:txBody>
          <a:bodyPr lIns="90000" tIns="46800" rIns="90000" bIns="46800"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Values As A Source of Individual Differences (continued)</a:t>
            </a:r>
          </a:p>
        </p:txBody>
      </p:sp>
      <p:sp>
        <p:nvSpPr>
          <p:cNvPr id="20482" name="Rectangle 2"/>
          <p:cNvSpPr>
            <a:spLocks noGrp="1" noChangeArrowheads="1"/>
          </p:cNvSpPr>
          <p:nvPr>
            <p:ph type="body" idx="4294967295"/>
          </p:nvPr>
        </p:nvSpPr>
        <p:spPr>
          <a:xfrm>
            <a:off x="838200" y="2362200"/>
            <a:ext cx="7693025" cy="3724275"/>
          </a:xfrm>
          <a:ln/>
        </p:spPr>
        <p:txBody>
          <a:bodyPr lIns="90000" tIns="46800" rIns="90000" bIns="46800"/>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Values are closely related to ethics.  </a:t>
            </a:r>
          </a:p>
          <a:p>
            <a:pP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Ethics are the moral choices a person makes.  </a:t>
            </a:r>
          </a:p>
          <a:p>
            <a:pP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 person’s values influence which kinds of behaviours he or she believes are ethical.  </a:t>
            </a:r>
          </a:p>
        </p:txBody>
      </p:sp>
      <p:sp>
        <p:nvSpPr>
          <p:cNvPr id="2" name="Slide Number Placeholder 1"/>
          <p:cNvSpPr>
            <a:spLocks noGrp="1"/>
          </p:cNvSpPr>
          <p:nvPr>
            <p:ph type="sldNum" idx="12"/>
          </p:nvPr>
        </p:nvSpPr>
        <p:spPr/>
        <p:txBody>
          <a:bodyPr/>
          <a:lstStyle/>
          <a:p>
            <a:fld id="{54D56D59-E2A8-4B03-8071-70EB076524BB}" type="slidenum">
              <a:rPr lang="en-GB" smtClean="0"/>
              <a:pPr/>
              <a:t>18</a:t>
            </a:fld>
            <a:endParaRPr lang="en-GB"/>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idx="4294967295"/>
          </p:nvPr>
        </p:nvSpPr>
        <p:spPr>
          <a:xfrm>
            <a:off x="762000" y="762000"/>
            <a:ext cx="7924800" cy="1143000"/>
          </a:xfrm>
          <a:ln/>
        </p:spPr>
        <p:txBody>
          <a:bodyPr lIns="90000" tIns="46800" rIns="90000" bIns="46800"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How Values Are Learned</a:t>
            </a:r>
          </a:p>
        </p:txBody>
      </p:sp>
      <p:sp>
        <p:nvSpPr>
          <p:cNvPr id="21506" name="Rectangle 2"/>
          <p:cNvSpPr>
            <a:spLocks noGrp="1" noChangeArrowheads="1"/>
          </p:cNvSpPr>
          <p:nvPr>
            <p:ph type="body" idx="4294967295"/>
          </p:nvPr>
        </p:nvSpPr>
        <p:spPr>
          <a:xfrm>
            <a:off x="838200" y="2362200"/>
            <a:ext cx="7693025" cy="1762125"/>
          </a:xfrm>
          <a:ln/>
        </p:spPr>
        <p:txBody>
          <a:bodyPr lIns="90000" tIns="46800" rIns="90000" bIns="46800"/>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One important way we acquire values is through observing others, or modelling.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Models can be parents, teachers, friends, siblings, and even public figures.   </a:t>
            </a:r>
          </a:p>
        </p:txBody>
      </p:sp>
      <p:sp>
        <p:nvSpPr>
          <p:cNvPr id="21507" name="Text Box 3"/>
          <p:cNvSpPr txBox="1">
            <a:spLocks noChangeArrowheads="1"/>
          </p:cNvSpPr>
          <p:nvPr/>
        </p:nvSpPr>
        <p:spPr bwMode="auto">
          <a:xfrm>
            <a:off x="838200" y="2362200"/>
            <a:ext cx="7693025" cy="1981200"/>
          </a:xfrm>
          <a:prstGeom prst="rect">
            <a:avLst/>
          </a:prstGeom>
          <a:noFill/>
          <a:ln w="9525">
            <a:noFill/>
            <a:round/>
            <a:headEnd/>
            <a:tailEnd/>
          </a:ln>
          <a:effectLst/>
        </p:spPr>
        <p:txBody>
          <a:bodyPr lIns="90000" tIns="46800" rIns="90000" bIns="46800"/>
          <a:lstStyle/>
          <a:p>
            <a:pPr marL="341313" indent="-341313" eaLnBrk="1" hangingPunct="1">
              <a:lnSpc>
                <a:spcPct val="93000"/>
              </a:lnSpc>
              <a:spcBef>
                <a:spcPts val="700"/>
              </a:spcBef>
              <a:buSzPct val="7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3366"/>
                </a:solidFill>
                <a:latin typeface="Arial" charset="0"/>
              </a:rPr>
              <a:t>One important way we acquire values is through observing others, or modelling. </a:t>
            </a:r>
          </a:p>
          <a:p>
            <a:pPr marL="341313" indent="-341313" eaLnBrk="1" hangingPunct="1">
              <a:lnSpc>
                <a:spcPct val="93000"/>
              </a:lnSpc>
              <a:spcBef>
                <a:spcPts val="700"/>
              </a:spcBef>
              <a:buSzPct val="7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3366"/>
                </a:solidFill>
                <a:latin typeface="Arial" charset="0"/>
              </a:rPr>
              <a:t>Models can be parents, teachers, friends, siblings, and even public figures.</a:t>
            </a:r>
          </a:p>
        </p:txBody>
      </p:sp>
      <p:sp>
        <p:nvSpPr>
          <p:cNvPr id="2" name="Slide Number Placeholder 1"/>
          <p:cNvSpPr>
            <a:spLocks noGrp="1"/>
          </p:cNvSpPr>
          <p:nvPr>
            <p:ph type="sldNum" idx="12"/>
          </p:nvPr>
        </p:nvSpPr>
        <p:spPr/>
        <p:txBody>
          <a:bodyPr/>
          <a:lstStyle/>
          <a:p>
            <a:fld id="{54D56D59-E2A8-4B03-8071-70EB076524BB}" type="slidenum">
              <a:rPr lang="en-GB" smtClean="0"/>
              <a:pPr/>
              <a:t>19</a:t>
            </a:fld>
            <a:endParaRPr lang="en-GB"/>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idx="4294967295"/>
          </p:nvPr>
        </p:nvSpPr>
        <p:spPr>
          <a:xfrm>
            <a:off x="762000" y="762000"/>
            <a:ext cx="7924800" cy="1143000"/>
          </a:xfrm>
          <a:ln/>
        </p:spPr>
        <p:txBody>
          <a:bodyPr lIns="90000" tIns="46800" rIns="90000" bIns="46800"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Personality</a:t>
            </a:r>
          </a:p>
        </p:txBody>
      </p:sp>
      <p:sp>
        <p:nvSpPr>
          <p:cNvPr id="5122" name="Rectangle 2"/>
          <p:cNvSpPr>
            <a:spLocks noGrp="1" noChangeArrowheads="1"/>
          </p:cNvSpPr>
          <p:nvPr>
            <p:ph type="body" idx="4294967295"/>
          </p:nvPr>
        </p:nvSpPr>
        <p:spPr>
          <a:xfrm>
            <a:off x="838200" y="2362200"/>
            <a:ext cx="7693025" cy="3724275"/>
          </a:xfrm>
          <a:ln/>
        </p:spPr>
        <p:txBody>
          <a:bodyPr lIns="90000" tIns="46800" rIns="90000" bIns="46800"/>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Refers to those persistent and enduring behaviour patterns that tend to be expressed in a wide variety of situations.  </a:t>
            </a:r>
          </a:p>
          <a:p>
            <a:pP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Your walk, talk, appearance, speech, inner values and conflicts all contribute to your personality.  </a:t>
            </a:r>
          </a:p>
          <a:p>
            <a:pPr algn="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p:txBody>
      </p:sp>
      <p:sp>
        <p:nvSpPr>
          <p:cNvPr id="2" name="Slide Number Placeholder 1"/>
          <p:cNvSpPr>
            <a:spLocks noGrp="1"/>
          </p:cNvSpPr>
          <p:nvPr>
            <p:ph type="sldNum" idx="12"/>
          </p:nvPr>
        </p:nvSpPr>
        <p:spPr/>
        <p:txBody>
          <a:bodyPr/>
          <a:lstStyle/>
          <a:p>
            <a:fld id="{54D56D59-E2A8-4B03-8071-70EB076524BB}" type="slidenum">
              <a:rPr lang="en-GB" smtClean="0"/>
              <a:pPr/>
              <a:t>2</a:t>
            </a:fld>
            <a:endParaRPr lang="en-GB"/>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833438" y="833438"/>
            <a:ext cx="7780337" cy="998537"/>
          </a:xfrm>
          <a:ln/>
        </p:spPr>
        <p:txBody>
          <a:bodyPr lIns="90000" tIns="46800" rIns="90000" bIns="46800"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The Mesh Between Individual and Job Values</a:t>
            </a:r>
          </a:p>
        </p:txBody>
      </p:sp>
      <p:sp>
        <p:nvSpPr>
          <p:cNvPr id="22530" name="Rectangle 2"/>
          <p:cNvSpPr>
            <a:spLocks noGrp="1" noChangeArrowheads="1"/>
          </p:cNvSpPr>
          <p:nvPr>
            <p:ph type="body" idx="4294967295"/>
          </p:nvPr>
        </p:nvSpPr>
        <p:spPr>
          <a:xfrm>
            <a:off x="838200" y="2362200"/>
            <a:ext cx="7693025" cy="4011613"/>
          </a:xfrm>
          <a:ln/>
        </p:spPr>
        <p:txBody>
          <a:bodyPr lIns="90000" tIns="46800" rIns="90000" bIns="46800"/>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Under the best circumstances, the values of employees mesh with those required by the job.  When this doesn’t happen….</a:t>
            </a:r>
          </a:p>
          <a:p>
            <a:pP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i="1" dirty="0"/>
              <a:t>Person-role conflict</a:t>
            </a:r>
            <a:r>
              <a:rPr lang="en-GB" dirty="0"/>
              <a:t> – when the demands made by the organization or a superior clash with the basic values of the individual. </a:t>
            </a:r>
          </a:p>
          <a:p>
            <a:pP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p:txBody>
      </p:sp>
      <p:sp>
        <p:nvSpPr>
          <p:cNvPr id="2" name="Slide Number Placeholder 1"/>
          <p:cNvSpPr>
            <a:spLocks noGrp="1"/>
          </p:cNvSpPr>
          <p:nvPr>
            <p:ph type="sldNum" idx="12"/>
          </p:nvPr>
        </p:nvSpPr>
        <p:spPr/>
        <p:txBody>
          <a:bodyPr/>
          <a:lstStyle/>
          <a:p>
            <a:fld id="{54D56D59-E2A8-4B03-8071-70EB076524BB}" type="slidenum">
              <a:rPr lang="en-GB" smtClean="0"/>
              <a:pPr/>
              <a:t>20</a:t>
            </a:fld>
            <a:endParaRPr lang="en-GB"/>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idx="4294967295"/>
          </p:nvPr>
        </p:nvSpPr>
        <p:spPr>
          <a:xfrm>
            <a:off x="833438" y="833438"/>
            <a:ext cx="7780337" cy="998537"/>
          </a:xfrm>
          <a:ln/>
        </p:spPr>
        <p:txBody>
          <a:bodyPr lIns="90000" tIns="46800" rIns="90000" bIns="46800"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Guidelines For Using Values To Improve Interpersonal Relations</a:t>
            </a:r>
          </a:p>
        </p:txBody>
      </p:sp>
      <p:sp>
        <p:nvSpPr>
          <p:cNvPr id="23554" name="Rectangle 2"/>
          <p:cNvSpPr>
            <a:spLocks noGrp="1" noChangeArrowheads="1"/>
          </p:cNvSpPr>
          <p:nvPr>
            <p:ph type="body" idx="4294967295"/>
          </p:nvPr>
        </p:nvSpPr>
        <p:spPr>
          <a:xfrm>
            <a:off x="838200" y="2362200"/>
            <a:ext cx="7693025" cy="3724275"/>
          </a:xfrm>
          <a:ln/>
        </p:spPr>
        <p:txBody>
          <a:bodyPr lIns="90000" tIns="46800" rIns="90000" bIns="46800"/>
          <a:lstStyle/>
          <a:p>
            <a:pPr marL="531813" indent="-531813">
              <a:lnSpc>
                <a:spcPct val="84000"/>
              </a:lnSpc>
              <a:buFont typeface="Wingdings" pitchFamily="2" charset="2"/>
              <a:buAutoNum type="arabicPeriod"/>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a:t>Establish the values that you will use in your relationships with others on the job and then use those values as guidelines in working with others.  </a:t>
            </a:r>
          </a:p>
          <a:p>
            <a:pPr marL="531813" indent="-531813">
              <a:lnSpc>
                <a:spcPct val="84000"/>
              </a:lnSpc>
              <a:buFont typeface="Wingdings" pitchFamily="2" charset="2"/>
              <a:buNone/>
              <a:tabLst>
                <a:tab pos="1101725" algn="l"/>
                <a:tab pos="2016125" algn="l"/>
                <a:tab pos="2930525" algn="l"/>
                <a:tab pos="3844925" algn="l"/>
                <a:tab pos="4759325" algn="l"/>
                <a:tab pos="5673725" algn="l"/>
                <a:tab pos="6588125" algn="l"/>
                <a:tab pos="7502525" algn="l"/>
                <a:tab pos="8416925" algn="l"/>
                <a:tab pos="9331325" algn="l"/>
                <a:tab pos="10245725" algn="l"/>
              </a:tabLst>
            </a:pPr>
            <a:endParaRPr lang="en-GB"/>
          </a:p>
          <a:p>
            <a:pPr marL="531813" indent="-531813">
              <a:lnSpc>
                <a:spcPct val="84000"/>
              </a:lnSpc>
              <a:buFont typeface="Wingdings" pitchFamily="2" charset="2"/>
              <a:buNone/>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2600"/>
              <a:t>2</a:t>
            </a:r>
            <a:r>
              <a:rPr lang="en-GB"/>
              <a:t>.  Establish the values that will guide you as an employee and when your values are compromised, express that to your manager.  </a:t>
            </a:r>
          </a:p>
        </p:txBody>
      </p:sp>
      <p:sp>
        <p:nvSpPr>
          <p:cNvPr id="2" name="Slide Number Placeholder 1"/>
          <p:cNvSpPr>
            <a:spLocks noGrp="1"/>
          </p:cNvSpPr>
          <p:nvPr>
            <p:ph type="sldNum" idx="12"/>
          </p:nvPr>
        </p:nvSpPr>
        <p:spPr/>
        <p:txBody>
          <a:bodyPr/>
          <a:lstStyle/>
          <a:p>
            <a:fld id="{54D56D59-E2A8-4B03-8071-70EB076524BB}" type="slidenum">
              <a:rPr lang="en-GB" smtClean="0"/>
              <a:pPr/>
              <a:t>21</a:t>
            </a:fld>
            <a:endParaRPr lang="en-GB"/>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833438" y="833438"/>
            <a:ext cx="7780337" cy="998537"/>
          </a:xfrm>
          <a:prstGeom prst="rect">
            <a:avLst/>
          </a:prstGeom>
          <a:noFill/>
          <a:ln w="9525">
            <a:noFill/>
            <a:round/>
            <a:headEnd/>
            <a:tailEnd/>
          </a:ln>
          <a:effectLst/>
        </p:spPr>
        <p:txBody>
          <a:bodyPr lIns="90000" tIns="46800" rIns="90000" bIns="46800" anchor="b"/>
          <a:lstStyle/>
          <a:p>
            <a:pPr eaLnBrk="1" hangingPunct="1">
              <a:lnSpc>
                <a:spcPct val="84000"/>
              </a:lnSpc>
              <a:buClr>
                <a:srgbClr val="006666"/>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b="1" dirty="0">
                <a:solidFill>
                  <a:srgbClr val="006666"/>
                </a:solidFill>
                <a:latin typeface="Arial" charset="0"/>
              </a:rPr>
              <a:t>Eight Major Personality Factors and </a:t>
            </a:r>
            <a:r>
              <a:rPr lang="en-GB" sz="3200" b="1" dirty="0" smtClean="0">
                <a:solidFill>
                  <a:srgbClr val="006666"/>
                </a:solidFill>
                <a:latin typeface="Arial" charset="0"/>
              </a:rPr>
              <a:t>Traits</a:t>
            </a:r>
            <a:endParaRPr lang="en-GB" sz="3200" b="1" dirty="0">
              <a:solidFill>
                <a:srgbClr val="006666"/>
              </a:solidFill>
              <a:latin typeface="Arial" charset="0"/>
            </a:endParaRPr>
          </a:p>
        </p:txBody>
      </p:sp>
      <p:grpSp>
        <p:nvGrpSpPr>
          <p:cNvPr id="9218" name="Group 2"/>
          <p:cNvGrpSpPr>
            <a:grpSpLocks/>
          </p:cNvGrpSpPr>
          <p:nvPr/>
        </p:nvGrpSpPr>
        <p:grpSpPr bwMode="auto">
          <a:xfrm>
            <a:off x="1600200" y="2263775"/>
            <a:ext cx="5713413" cy="3994150"/>
            <a:chOff x="1008" y="1426"/>
            <a:chExt cx="3599" cy="2516"/>
          </a:xfrm>
        </p:grpSpPr>
        <p:sp>
          <p:nvSpPr>
            <p:cNvPr id="9219" name="AutoShape 3"/>
            <p:cNvSpPr>
              <a:spLocks noChangeArrowheads="1"/>
            </p:cNvSpPr>
            <p:nvPr/>
          </p:nvSpPr>
          <p:spPr bwMode="auto">
            <a:xfrm>
              <a:off x="1104" y="1482"/>
              <a:ext cx="3504" cy="2461"/>
            </a:xfrm>
            <a:prstGeom prst="roundRect">
              <a:avLst>
                <a:gd name="adj" fmla="val 37"/>
              </a:avLst>
            </a:prstGeom>
            <a:noFill/>
            <a:ln w="9525">
              <a:noFill/>
              <a:round/>
              <a:headEnd/>
              <a:tailEnd/>
            </a:ln>
            <a:effectLst/>
          </p:spPr>
          <p:txBody>
            <a:bodyPr wrap="none" anchor="ctr"/>
            <a:lstStyle/>
            <a:p>
              <a:endParaRPr lang="en-US"/>
            </a:p>
          </p:txBody>
        </p:sp>
        <p:sp>
          <p:nvSpPr>
            <p:cNvPr id="9220" name="Line 4"/>
            <p:cNvSpPr>
              <a:spLocks noChangeShapeType="1"/>
            </p:cNvSpPr>
            <p:nvPr/>
          </p:nvSpPr>
          <p:spPr bwMode="auto">
            <a:xfrm flipH="1">
              <a:off x="1871" y="2736"/>
              <a:ext cx="578" cy="1"/>
            </a:xfrm>
            <a:prstGeom prst="line">
              <a:avLst/>
            </a:prstGeom>
            <a:noFill/>
            <a:ln w="28440">
              <a:solidFill>
                <a:srgbClr val="003366"/>
              </a:solidFill>
              <a:miter lim="800000"/>
              <a:headEnd/>
              <a:tailEnd/>
            </a:ln>
            <a:effectLst/>
          </p:spPr>
          <p:txBody>
            <a:bodyPr/>
            <a:lstStyle/>
            <a:p>
              <a:endParaRPr lang="en-US"/>
            </a:p>
          </p:txBody>
        </p:sp>
        <p:sp>
          <p:nvSpPr>
            <p:cNvPr id="9221" name="Line 5"/>
            <p:cNvSpPr>
              <a:spLocks noChangeShapeType="1"/>
            </p:cNvSpPr>
            <p:nvPr/>
          </p:nvSpPr>
          <p:spPr bwMode="auto">
            <a:xfrm flipH="1">
              <a:off x="2159" y="2880"/>
              <a:ext cx="434" cy="288"/>
            </a:xfrm>
            <a:prstGeom prst="line">
              <a:avLst/>
            </a:prstGeom>
            <a:noFill/>
            <a:ln w="28440">
              <a:solidFill>
                <a:srgbClr val="003366"/>
              </a:solidFill>
              <a:miter lim="800000"/>
              <a:headEnd/>
              <a:tailEnd/>
            </a:ln>
            <a:effectLst/>
          </p:spPr>
          <p:txBody>
            <a:bodyPr/>
            <a:lstStyle/>
            <a:p>
              <a:endParaRPr lang="en-US"/>
            </a:p>
          </p:txBody>
        </p:sp>
        <p:sp>
          <p:nvSpPr>
            <p:cNvPr id="9222" name="Oval 6"/>
            <p:cNvSpPr>
              <a:spLocks noChangeArrowheads="1"/>
            </p:cNvSpPr>
            <p:nvPr/>
          </p:nvSpPr>
          <p:spPr bwMode="auto">
            <a:xfrm>
              <a:off x="1584" y="3154"/>
              <a:ext cx="843" cy="590"/>
            </a:xfrm>
            <a:prstGeom prst="ellipse">
              <a:avLst/>
            </a:prstGeom>
            <a:noFill/>
            <a:ln w="9360">
              <a:solidFill>
                <a:srgbClr val="003366"/>
              </a:solidFill>
              <a:miter lim="800000"/>
              <a:headEnd/>
              <a:tailEnd/>
            </a:ln>
            <a:effectLst/>
          </p:spPr>
          <p:txBody>
            <a:bodyPr wrap="none" lIns="0" tIns="0" rIns="0" bIns="0" anchor="ctr"/>
            <a:lstStyle/>
            <a:p>
              <a:pPr algn="ct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3366"/>
                  </a:solidFill>
                  <a:latin typeface="Arial" charset="0"/>
                </a:rPr>
                <a:t>Self-monitoring</a:t>
              </a:r>
            </a:p>
          </p:txBody>
        </p:sp>
        <p:sp>
          <p:nvSpPr>
            <p:cNvPr id="9223" name="Line 7"/>
            <p:cNvSpPr>
              <a:spLocks noChangeShapeType="1"/>
            </p:cNvSpPr>
            <p:nvPr/>
          </p:nvSpPr>
          <p:spPr bwMode="auto">
            <a:xfrm>
              <a:off x="2880" y="3024"/>
              <a:ext cx="1" cy="288"/>
            </a:xfrm>
            <a:prstGeom prst="line">
              <a:avLst/>
            </a:prstGeom>
            <a:noFill/>
            <a:ln w="28440">
              <a:solidFill>
                <a:srgbClr val="003366"/>
              </a:solidFill>
              <a:miter lim="800000"/>
              <a:headEnd/>
              <a:tailEnd/>
            </a:ln>
            <a:effectLst/>
          </p:spPr>
          <p:txBody>
            <a:bodyPr/>
            <a:lstStyle/>
            <a:p>
              <a:endParaRPr lang="en-US"/>
            </a:p>
          </p:txBody>
        </p:sp>
        <p:sp>
          <p:nvSpPr>
            <p:cNvPr id="9224" name="Oval 8"/>
            <p:cNvSpPr>
              <a:spLocks noChangeArrowheads="1"/>
            </p:cNvSpPr>
            <p:nvPr/>
          </p:nvSpPr>
          <p:spPr bwMode="auto">
            <a:xfrm>
              <a:off x="2448" y="3312"/>
              <a:ext cx="842" cy="590"/>
            </a:xfrm>
            <a:prstGeom prst="ellipse">
              <a:avLst/>
            </a:prstGeom>
            <a:noFill/>
            <a:ln w="9360">
              <a:solidFill>
                <a:srgbClr val="003366"/>
              </a:solidFill>
              <a:miter lim="800000"/>
              <a:headEnd/>
              <a:tailEnd/>
            </a:ln>
            <a:effectLst/>
          </p:spPr>
          <p:txBody>
            <a:bodyPr wrap="none" lIns="0" tIns="0" rIns="0" bIns="0" anchor="ctr"/>
            <a:lstStyle/>
            <a:p>
              <a:pPr algn="ct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3366"/>
                  </a:solidFill>
                  <a:latin typeface="Arial" charset="0"/>
                </a:rPr>
                <a:t>Openness to </a:t>
              </a:r>
            </a:p>
            <a:p>
              <a:pPr algn="ct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3366"/>
                  </a:solidFill>
                  <a:latin typeface="Arial" charset="0"/>
                </a:rPr>
                <a:t>Experience</a:t>
              </a:r>
            </a:p>
          </p:txBody>
        </p:sp>
        <p:sp>
          <p:nvSpPr>
            <p:cNvPr id="9225" name="Line 9"/>
            <p:cNvSpPr>
              <a:spLocks noChangeShapeType="1"/>
            </p:cNvSpPr>
            <p:nvPr/>
          </p:nvSpPr>
          <p:spPr bwMode="auto">
            <a:xfrm>
              <a:off x="3183" y="2880"/>
              <a:ext cx="417" cy="288"/>
            </a:xfrm>
            <a:prstGeom prst="line">
              <a:avLst/>
            </a:prstGeom>
            <a:noFill/>
            <a:ln w="28440">
              <a:solidFill>
                <a:srgbClr val="003366"/>
              </a:solidFill>
              <a:miter lim="800000"/>
              <a:headEnd/>
              <a:tailEnd/>
            </a:ln>
            <a:effectLst/>
          </p:spPr>
          <p:txBody>
            <a:bodyPr/>
            <a:lstStyle/>
            <a:p>
              <a:endParaRPr lang="en-US"/>
            </a:p>
          </p:txBody>
        </p:sp>
        <p:sp>
          <p:nvSpPr>
            <p:cNvPr id="9226" name="Oval 10"/>
            <p:cNvSpPr>
              <a:spLocks noChangeArrowheads="1"/>
            </p:cNvSpPr>
            <p:nvPr/>
          </p:nvSpPr>
          <p:spPr bwMode="auto">
            <a:xfrm>
              <a:off x="3312" y="3154"/>
              <a:ext cx="842" cy="590"/>
            </a:xfrm>
            <a:prstGeom prst="ellipse">
              <a:avLst/>
            </a:prstGeom>
            <a:noFill/>
            <a:ln w="9360">
              <a:solidFill>
                <a:srgbClr val="003366"/>
              </a:solidFill>
              <a:miter lim="800000"/>
              <a:headEnd/>
              <a:tailEnd/>
            </a:ln>
            <a:effectLst/>
          </p:spPr>
          <p:txBody>
            <a:bodyPr wrap="none" lIns="0" tIns="0" rIns="0" bIns="0" anchor="ctr"/>
            <a:lstStyle/>
            <a:p>
              <a:pPr algn="ct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3366"/>
                  </a:solidFill>
                  <a:latin typeface="Arial" charset="0"/>
                </a:rPr>
                <a:t>Conscientiousness</a:t>
              </a:r>
            </a:p>
          </p:txBody>
        </p:sp>
        <p:sp>
          <p:nvSpPr>
            <p:cNvPr id="9227" name="Line 11"/>
            <p:cNvSpPr>
              <a:spLocks noChangeShapeType="1"/>
            </p:cNvSpPr>
            <p:nvPr/>
          </p:nvSpPr>
          <p:spPr bwMode="auto">
            <a:xfrm>
              <a:off x="3265" y="2736"/>
              <a:ext cx="479" cy="1"/>
            </a:xfrm>
            <a:prstGeom prst="line">
              <a:avLst/>
            </a:prstGeom>
            <a:noFill/>
            <a:ln w="28440">
              <a:solidFill>
                <a:srgbClr val="003366"/>
              </a:solidFill>
              <a:miter lim="800000"/>
              <a:headEnd/>
              <a:tailEnd/>
            </a:ln>
            <a:effectLst/>
          </p:spPr>
          <p:txBody>
            <a:bodyPr/>
            <a:lstStyle/>
            <a:p>
              <a:endParaRPr lang="en-US"/>
            </a:p>
          </p:txBody>
        </p:sp>
        <p:sp>
          <p:nvSpPr>
            <p:cNvPr id="9228" name="Oval 12"/>
            <p:cNvSpPr>
              <a:spLocks noChangeArrowheads="1"/>
            </p:cNvSpPr>
            <p:nvPr/>
          </p:nvSpPr>
          <p:spPr bwMode="auto">
            <a:xfrm>
              <a:off x="3766" y="2434"/>
              <a:ext cx="843" cy="590"/>
            </a:xfrm>
            <a:prstGeom prst="ellipse">
              <a:avLst/>
            </a:prstGeom>
            <a:noFill/>
            <a:ln w="9360">
              <a:solidFill>
                <a:srgbClr val="003366"/>
              </a:solidFill>
              <a:miter lim="800000"/>
              <a:headEnd/>
              <a:tailEnd/>
            </a:ln>
            <a:effectLst/>
          </p:spPr>
          <p:txBody>
            <a:bodyPr wrap="none" lIns="0" tIns="0" rIns="0" bIns="0" anchor="ctr"/>
            <a:lstStyle/>
            <a:p>
              <a:pPr algn="ct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3366"/>
                  </a:solidFill>
                  <a:latin typeface="Arial" charset="0"/>
                </a:rPr>
                <a:t>Agreeableness</a:t>
              </a:r>
            </a:p>
          </p:txBody>
        </p:sp>
        <p:sp>
          <p:nvSpPr>
            <p:cNvPr id="9229" name="Line 13"/>
            <p:cNvSpPr>
              <a:spLocks noChangeShapeType="1"/>
            </p:cNvSpPr>
            <p:nvPr/>
          </p:nvSpPr>
          <p:spPr bwMode="auto">
            <a:xfrm flipV="1">
              <a:off x="3184" y="2159"/>
              <a:ext cx="416" cy="370"/>
            </a:xfrm>
            <a:prstGeom prst="line">
              <a:avLst/>
            </a:prstGeom>
            <a:noFill/>
            <a:ln w="28440">
              <a:solidFill>
                <a:srgbClr val="003366"/>
              </a:solidFill>
              <a:miter lim="800000"/>
              <a:headEnd/>
              <a:tailEnd/>
            </a:ln>
            <a:effectLst/>
          </p:spPr>
          <p:txBody>
            <a:bodyPr/>
            <a:lstStyle/>
            <a:p>
              <a:endParaRPr lang="en-US"/>
            </a:p>
          </p:txBody>
        </p:sp>
        <p:sp>
          <p:nvSpPr>
            <p:cNvPr id="9230" name="Oval 14"/>
            <p:cNvSpPr>
              <a:spLocks noChangeArrowheads="1"/>
            </p:cNvSpPr>
            <p:nvPr/>
          </p:nvSpPr>
          <p:spPr bwMode="auto">
            <a:xfrm>
              <a:off x="3334" y="1584"/>
              <a:ext cx="842" cy="590"/>
            </a:xfrm>
            <a:prstGeom prst="ellipse">
              <a:avLst/>
            </a:prstGeom>
            <a:noFill/>
            <a:ln w="9360">
              <a:solidFill>
                <a:srgbClr val="003366"/>
              </a:solidFill>
              <a:miter lim="800000"/>
              <a:headEnd/>
              <a:tailEnd/>
            </a:ln>
            <a:effectLst/>
          </p:spPr>
          <p:txBody>
            <a:bodyPr wrap="none" lIns="0" tIns="0" rIns="0" bIns="0" anchor="ctr"/>
            <a:lstStyle/>
            <a:p>
              <a:pPr algn="ct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3366"/>
                  </a:solidFill>
                  <a:latin typeface="Arial" charset="0"/>
                </a:rPr>
                <a:t>Emotional </a:t>
              </a:r>
            </a:p>
            <a:p>
              <a:pPr algn="ct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3366"/>
                  </a:solidFill>
                  <a:latin typeface="Arial" charset="0"/>
                </a:rPr>
                <a:t>Stability</a:t>
              </a:r>
            </a:p>
          </p:txBody>
        </p:sp>
        <p:sp>
          <p:nvSpPr>
            <p:cNvPr id="9231" name="Line 15"/>
            <p:cNvSpPr>
              <a:spLocks noChangeShapeType="1"/>
            </p:cNvSpPr>
            <p:nvPr/>
          </p:nvSpPr>
          <p:spPr bwMode="auto">
            <a:xfrm flipV="1">
              <a:off x="2880" y="2015"/>
              <a:ext cx="1" cy="434"/>
            </a:xfrm>
            <a:prstGeom prst="line">
              <a:avLst/>
            </a:prstGeom>
            <a:noFill/>
            <a:ln w="28440">
              <a:solidFill>
                <a:srgbClr val="003366"/>
              </a:solidFill>
              <a:miter lim="800000"/>
              <a:headEnd/>
              <a:tailEnd/>
            </a:ln>
            <a:effectLst/>
          </p:spPr>
          <p:txBody>
            <a:bodyPr/>
            <a:lstStyle/>
            <a:p>
              <a:endParaRPr lang="en-US"/>
            </a:p>
          </p:txBody>
        </p:sp>
        <p:sp>
          <p:nvSpPr>
            <p:cNvPr id="9232" name="Oval 16"/>
            <p:cNvSpPr>
              <a:spLocks noChangeArrowheads="1"/>
            </p:cNvSpPr>
            <p:nvPr/>
          </p:nvSpPr>
          <p:spPr bwMode="auto">
            <a:xfrm>
              <a:off x="2448" y="1426"/>
              <a:ext cx="842" cy="590"/>
            </a:xfrm>
            <a:prstGeom prst="ellipse">
              <a:avLst/>
            </a:prstGeom>
            <a:noFill/>
            <a:ln w="9360">
              <a:solidFill>
                <a:srgbClr val="003366"/>
              </a:solidFill>
              <a:miter lim="800000"/>
              <a:headEnd/>
              <a:tailEnd/>
            </a:ln>
            <a:effectLst/>
          </p:spPr>
          <p:txBody>
            <a:bodyPr wrap="none" lIns="0" tIns="0" rIns="0" bIns="0" anchor="ctr"/>
            <a:lstStyle/>
            <a:p>
              <a:pPr algn="ct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3366"/>
                  </a:solidFill>
                  <a:latin typeface="Arial" charset="0"/>
                </a:rPr>
                <a:t>Extraversion</a:t>
              </a:r>
            </a:p>
          </p:txBody>
        </p:sp>
        <p:sp>
          <p:nvSpPr>
            <p:cNvPr id="9233" name="Oval 17"/>
            <p:cNvSpPr>
              <a:spLocks noChangeArrowheads="1"/>
            </p:cNvSpPr>
            <p:nvPr/>
          </p:nvSpPr>
          <p:spPr bwMode="auto">
            <a:xfrm>
              <a:off x="2436" y="2419"/>
              <a:ext cx="842" cy="591"/>
            </a:xfrm>
            <a:prstGeom prst="ellipse">
              <a:avLst/>
            </a:prstGeom>
            <a:solidFill>
              <a:srgbClr val="99CC99"/>
            </a:solidFill>
            <a:ln w="9360">
              <a:solidFill>
                <a:srgbClr val="003366"/>
              </a:solidFill>
              <a:miter lim="800000"/>
              <a:headEnd/>
              <a:tailEnd/>
            </a:ln>
            <a:effectLst/>
          </p:spPr>
          <p:txBody>
            <a:bodyPr wrap="none" lIns="0" tIns="0" rIns="0" bIns="0" anchor="ctr"/>
            <a:lstStyle/>
            <a:p>
              <a:pPr algn="ct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3366"/>
                  </a:solidFill>
                  <a:latin typeface="Arial" charset="0"/>
                </a:rPr>
                <a:t>Personality</a:t>
              </a:r>
            </a:p>
          </p:txBody>
        </p:sp>
        <p:sp>
          <p:nvSpPr>
            <p:cNvPr id="9234" name="Oval 18"/>
            <p:cNvSpPr>
              <a:spLocks noChangeArrowheads="1"/>
            </p:cNvSpPr>
            <p:nvPr/>
          </p:nvSpPr>
          <p:spPr bwMode="auto">
            <a:xfrm>
              <a:off x="1008" y="2448"/>
              <a:ext cx="842" cy="590"/>
            </a:xfrm>
            <a:prstGeom prst="ellipse">
              <a:avLst/>
            </a:prstGeom>
            <a:noFill/>
            <a:ln w="9360">
              <a:solidFill>
                <a:srgbClr val="003366"/>
              </a:solidFill>
              <a:miter lim="800000"/>
              <a:headEnd/>
              <a:tailEnd/>
            </a:ln>
            <a:effectLst/>
          </p:spPr>
          <p:txBody>
            <a:bodyPr wrap="none" lIns="0" tIns="0" rIns="0" bIns="0" anchor="ctr"/>
            <a:lstStyle/>
            <a:p>
              <a:pPr algn="ct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3366"/>
                  </a:solidFill>
                  <a:latin typeface="Arial" charset="0"/>
                </a:rPr>
                <a:t>Risk-taking and </a:t>
              </a:r>
            </a:p>
            <a:p>
              <a:pPr algn="ct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3366"/>
                  </a:solidFill>
                  <a:latin typeface="Arial" charset="0"/>
                </a:rPr>
                <a:t>Thrill seeking</a:t>
              </a:r>
            </a:p>
          </p:txBody>
        </p:sp>
        <p:sp>
          <p:nvSpPr>
            <p:cNvPr id="9235" name="Oval 19"/>
            <p:cNvSpPr>
              <a:spLocks noChangeArrowheads="1"/>
            </p:cNvSpPr>
            <p:nvPr/>
          </p:nvSpPr>
          <p:spPr bwMode="auto">
            <a:xfrm>
              <a:off x="1584" y="1570"/>
              <a:ext cx="842" cy="590"/>
            </a:xfrm>
            <a:prstGeom prst="ellipse">
              <a:avLst/>
            </a:prstGeom>
            <a:noFill/>
            <a:ln w="9360">
              <a:solidFill>
                <a:srgbClr val="003366"/>
              </a:solidFill>
              <a:miter lim="800000"/>
              <a:headEnd/>
              <a:tailEnd/>
            </a:ln>
            <a:effectLst/>
          </p:spPr>
          <p:txBody>
            <a:bodyPr wrap="none" lIns="0" tIns="0" rIns="0" bIns="0" anchor="ctr"/>
            <a:lstStyle/>
            <a:p>
              <a:pPr algn="ct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3366"/>
                  </a:solidFill>
                  <a:latin typeface="Arial" charset="0"/>
                </a:rPr>
                <a:t>Optimism</a:t>
              </a:r>
            </a:p>
          </p:txBody>
        </p:sp>
        <p:sp>
          <p:nvSpPr>
            <p:cNvPr id="9236" name="Line 20"/>
            <p:cNvSpPr>
              <a:spLocks noChangeShapeType="1"/>
            </p:cNvSpPr>
            <p:nvPr/>
          </p:nvSpPr>
          <p:spPr bwMode="auto">
            <a:xfrm flipH="1" flipV="1">
              <a:off x="2159" y="2159"/>
              <a:ext cx="434" cy="290"/>
            </a:xfrm>
            <a:prstGeom prst="line">
              <a:avLst/>
            </a:prstGeom>
            <a:noFill/>
            <a:ln w="28440">
              <a:solidFill>
                <a:srgbClr val="003366"/>
              </a:solidFill>
              <a:miter lim="800000"/>
              <a:headEnd/>
              <a:tailEnd/>
            </a:ln>
            <a:effectLst/>
          </p:spPr>
          <p:txBody>
            <a:bodyPr/>
            <a:lstStyle/>
            <a:p>
              <a:endParaRPr lang="en-US"/>
            </a:p>
          </p:txBody>
        </p:sp>
      </p:grpSp>
      <p:sp>
        <p:nvSpPr>
          <p:cNvPr id="2" name="Slide Number Placeholder 1"/>
          <p:cNvSpPr>
            <a:spLocks noGrp="1"/>
          </p:cNvSpPr>
          <p:nvPr>
            <p:ph type="sldNum" idx="12"/>
          </p:nvPr>
        </p:nvSpPr>
        <p:spPr/>
        <p:txBody>
          <a:bodyPr/>
          <a:lstStyle/>
          <a:p>
            <a:fld id="{5B671C80-B451-4FB9-A730-7DBF399E9CA0}" type="slidenum">
              <a:rPr lang="en-GB" smtClean="0"/>
              <a:pPr/>
              <a:t>3</a:t>
            </a:fld>
            <a:endParaRPr lang="en-GB"/>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500" fill="hold"/>
                                        <p:tgtEl>
                                          <p:spTgt spid="9218"/>
                                        </p:tgtEl>
                                        <p:attrNameLst>
                                          <p:attrName>ppt_x</p:attrName>
                                        </p:attrNameLst>
                                      </p:cBhvr>
                                      <p:tavLst>
                                        <p:tav tm="100000">
                                          <p:val>
                                            <p:strVal val="#ppt_x"/>
                                          </p:val>
                                        </p:tav>
                                        <p:tav>
                                          <p:val>
                                            <p:strVal val="#ppt_x"/>
                                          </p:val>
                                        </p:tav>
                                      </p:tavLst>
                                    </p:anim>
                                    <p:anim calcmode="lin" valueType="num">
                                      <p:cBhvr>
                                        <p:cTn id="8" dur="500" fill="hold"/>
                                        <p:tgtEl>
                                          <p:spTgt spid="9218"/>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762000" y="762000"/>
            <a:ext cx="7924800" cy="1143000"/>
          </a:xfrm>
          <a:ln/>
        </p:spPr>
        <p:txBody>
          <a:bodyPr lIns="90000" tIns="46800" rIns="90000" bIns="46800"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t>Eight Major Personality Factors and </a:t>
            </a:r>
            <a:r>
              <a:rPr lang="en-GB" sz="3200" dirty="0" smtClean="0"/>
              <a:t>Traits </a:t>
            </a:r>
            <a:r>
              <a:rPr lang="en-GB" sz="3200" dirty="0" smtClean="0">
                <a:latin typeface="Arial" charset="0"/>
              </a:rPr>
              <a:t>(continued)</a:t>
            </a:r>
            <a:endParaRPr lang="en-GB" sz="3200" dirty="0"/>
          </a:p>
        </p:txBody>
      </p:sp>
      <p:sp>
        <p:nvSpPr>
          <p:cNvPr id="6146" name="Rectangle 2"/>
          <p:cNvSpPr>
            <a:spLocks noGrp="1" noChangeArrowheads="1"/>
          </p:cNvSpPr>
          <p:nvPr>
            <p:ph type="body" idx="4294967295"/>
          </p:nvPr>
        </p:nvSpPr>
        <p:spPr>
          <a:xfrm>
            <a:off x="838200" y="2362200"/>
            <a:ext cx="7693025" cy="3724275"/>
          </a:xfrm>
          <a:ln/>
        </p:spPr>
        <p:txBody>
          <a:bodyPr lIns="90000" tIns="46800" rIns="90000" bIns="46800"/>
          <a:lstStyle/>
          <a:p>
            <a:pPr marL="608013" indent="-608013">
              <a:buFont typeface="Wingdings" pitchFamily="2"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dirty="0"/>
              <a:t>1.   </a:t>
            </a:r>
            <a:r>
              <a:rPr lang="en-GB" b="1" i="1" dirty="0"/>
              <a:t>Extraversion</a:t>
            </a:r>
            <a:r>
              <a:rPr lang="en-GB" dirty="0">
                <a:solidFill>
                  <a:srgbClr val="006666"/>
                </a:solidFill>
              </a:rPr>
              <a:t> </a:t>
            </a:r>
            <a:r>
              <a:rPr lang="en-GB" b="1" i="1" dirty="0" smtClean="0">
                <a:solidFill>
                  <a:srgbClr val="00B050"/>
                </a:solidFill>
              </a:rPr>
              <a:t>vs. Introversion </a:t>
            </a:r>
            <a:r>
              <a:rPr lang="en-GB" b="1" dirty="0" smtClean="0"/>
              <a:t>– </a:t>
            </a:r>
            <a:r>
              <a:rPr lang="en-GB" dirty="0" smtClean="0"/>
              <a:t>Unlike what your book suggests, one is not superior to the other!!!</a:t>
            </a:r>
            <a:endParaRPr lang="en-GB" dirty="0"/>
          </a:p>
          <a:p>
            <a:pPr marL="608013" indent="-608013">
              <a:buFont typeface="Wingdings" pitchFamily="2"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dirty="0"/>
              <a:t>2.   </a:t>
            </a:r>
            <a:r>
              <a:rPr lang="en-GB" b="1" i="1" dirty="0"/>
              <a:t>Emotional stability or Neuroticism </a:t>
            </a:r>
            <a:r>
              <a:rPr lang="en-GB" dirty="0"/>
              <a:t> – traits include being calm, relaxed and secure.  </a:t>
            </a:r>
          </a:p>
          <a:p>
            <a:pPr marL="608013" indent="-608013">
              <a:buFont typeface="Wingdings" pitchFamily="2"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dirty="0"/>
              <a:t>3.   </a:t>
            </a:r>
            <a:r>
              <a:rPr lang="en-GB" b="1" i="1" dirty="0"/>
              <a:t>Agreeableness</a:t>
            </a:r>
            <a:r>
              <a:rPr lang="en-GB" dirty="0"/>
              <a:t> – traits include being flexible, trusting, cooperative </a:t>
            </a:r>
            <a:r>
              <a:rPr lang="en-GB" dirty="0" smtClean="0"/>
              <a:t>and </a:t>
            </a:r>
            <a:r>
              <a:rPr lang="en-GB" dirty="0"/>
              <a:t>tolerant.  </a:t>
            </a:r>
          </a:p>
        </p:txBody>
      </p:sp>
      <p:sp>
        <p:nvSpPr>
          <p:cNvPr id="2" name="Slide Number Placeholder 1"/>
          <p:cNvSpPr>
            <a:spLocks noGrp="1"/>
          </p:cNvSpPr>
          <p:nvPr>
            <p:ph type="sldNum" idx="12"/>
          </p:nvPr>
        </p:nvSpPr>
        <p:spPr/>
        <p:txBody>
          <a:bodyPr/>
          <a:lstStyle/>
          <a:p>
            <a:fld id="{54D56D59-E2A8-4B03-8071-70EB076524BB}" type="slidenum">
              <a:rPr lang="en-GB" smtClean="0"/>
              <a:pPr/>
              <a:t>4</a:t>
            </a:fld>
            <a:endParaRPr lang="en-GB"/>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idx="4294967295"/>
          </p:nvPr>
        </p:nvSpPr>
        <p:spPr>
          <a:xfrm>
            <a:off x="762000" y="762000"/>
            <a:ext cx="7924800" cy="1143000"/>
          </a:xfrm>
          <a:ln/>
        </p:spPr>
        <p:txBody>
          <a:bodyPr lIns="90000" tIns="46800" rIns="90000" bIns="46800"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Eight Major Personality Factors and Traits (continued)</a:t>
            </a:r>
          </a:p>
        </p:txBody>
      </p:sp>
      <p:sp>
        <p:nvSpPr>
          <p:cNvPr id="7170" name="Rectangle 2"/>
          <p:cNvSpPr>
            <a:spLocks noGrp="1" noChangeArrowheads="1"/>
          </p:cNvSpPr>
          <p:nvPr>
            <p:ph type="body" idx="4294967295"/>
          </p:nvPr>
        </p:nvSpPr>
        <p:spPr>
          <a:xfrm>
            <a:off x="838200" y="2362200"/>
            <a:ext cx="7693025" cy="3724275"/>
          </a:xfrm>
          <a:ln/>
        </p:spPr>
        <p:txBody>
          <a:bodyPr lIns="90000" tIns="46800" rIns="90000" bIns="46800"/>
          <a:lstStyle/>
          <a:p>
            <a:pPr marL="608013" indent="-608013">
              <a:buFont typeface="Wingdings" pitchFamily="2"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dirty="0"/>
              <a:t>4.   </a:t>
            </a:r>
            <a:r>
              <a:rPr lang="en-GB" b="1" i="1" dirty="0"/>
              <a:t>Conscientiousness</a:t>
            </a:r>
            <a:r>
              <a:rPr lang="en-GB" dirty="0"/>
              <a:t> – traits include being careful, responsible, organized and honest.</a:t>
            </a:r>
          </a:p>
          <a:p>
            <a:pPr marL="608013" indent="-608013">
              <a:buFont typeface="Wingdings" pitchFamily="2"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endParaRPr lang="en-GB" dirty="0" smtClean="0"/>
          </a:p>
          <a:p>
            <a:pPr marL="608013" indent="-608013">
              <a:buFont typeface="Wingdings" pitchFamily="2"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dirty="0" smtClean="0"/>
              <a:t>5.</a:t>
            </a:r>
            <a:r>
              <a:rPr lang="en-GB" b="1" i="1" dirty="0" smtClean="0"/>
              <a:t>Openness </a:t>
            </a:r>
            <a:r>
              <a:rPr lang="en-GB" b="1" i="1" dirty="0"/>
              <a:t>to experience</a:t>
            </a:r>
            <a:r>
              <a:rPr lang="en-GB" dirty="0"/>
              <a:t> – traits include being imaginative, curious, open minded,  intelligent and artistically sensitive. </a:t>
            </a:r>
          </a:p>
        </p:txBody>
      </p:sp>
      <p:sp>
        <p:nvSpPr>
          <p:cNvPr id="2" name="Slide Number Placeholder 1"/>
          <p:cNvSpPr>
            <a:spLocks noGrp="1"/>
          </p:cNvSpPr>
          <p:nvPr>
            <p:ph type="sldNum" idx="12"/>
          </p:nvPr>
        </p:nvSpPr>
        <p:spPr/>
        <p:txBody>
          <a:bodyPr/>
          <a:lstStyle/>
          <a:p>
            <a:fld id="{54D56D59-E2A8-4B03-8071-70EB076524BB}" type="slidenum">
              <a:rPr lang="en-GB" smtClean="0"/>
              <a:pPr/>
              <a:t>5</a:t>
            </a:fld>
            <a:endParaRPr lang="en-GB"/>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idx="4294967295"/>
          </p:nvPr>
        </p:nvSpPr>
        <p:spPr>
          <a:xfrm>
            <a:off x="833438" y="833438"/>
            <a:ext cx="7780337" cy="998537"/>
          </a:xfrm>
          <a:ln/>
        </p:spPr>
        <p:txBody>
          <a:bodyPr lIns="90000" tIns="46800" rIns="90000" bIns="46800"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Eight Major Personality Factors and Traits (continued)</a:t>
            </a:r>
          </a:p>
        </p:txBody>
      </p:sp>
      <p:sp>
        <p:nvSpPr>
          <p:cNvPr id="8194" name="Rectangle 2"/>
          <p:cNvSpPr>
            <a:spLocks noGrp="1" noChangeArrowheads="1"/>
          </p:cNvSpPr>
          <p:nvPr>
            <p:ph type="body" idx="4294967295"/>
          </p:nvPr>
        </p:nvSpPr>
        <p:spPr>
          <a:xfrm>
            <a:off x="838200" y="2362200"/>
            <a:ext cx="7693025" cy="3913188"/>
          </a:xfrm>
          <a:ln/>
        </p:spPr>
        <p:txBody>
          <a:bodyPr lIns="90000" tIns="46800" rIns="90000" bIns="46800"/>
          <a:lstStyle/>
          <a:p>
            <a:pPr>
              <a:spcBef>
                <a:spcPts val="8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6. </a:t>
            </a:r>
            <a:r>
              <a:rPr lang="en-GB" b="1" i="1" dirty="0"/>
              <a:t>Self-monitoring of behaviour</a:t>
            </a:r>
            <a:r>
              <a:rPr lang="en-GB" dirty="0"/>
              <a:t> – the process of observing and controlling how we are perceived by others.</a:t>
            </a:r>
            <a:r>
              <a:rPr lang="en-GB" sz="3200" dirty="0"/>
              <a:t>  </a:t>
            </a:r>
          </a:p>
          <a:p>
            <a:pP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7.  </a:t>
            </a:r>
            <a:r>
              <a:rPr lang="en-GB" b="1" i="1" dirty="0"/>
              <a:t>Risk-taking and thrill seeking – </a:t>
            </a:r>
            <a:r>
              <a:rPr lang="en-GB" dirty="0"/>
              <a:t>sensation seekers who pursue novel, intense and complex sensations.  </a:t>
            </a:r>
          </a:p>
          <a:p>
            <a:pP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8.  </a:t>
            </a:r>
            <a:r>
              <a:rPr lang="en-GB" b="1" i="1" dirty="0"/>
              <a:t>Optimism – </a:t>
            </a:r>
            <a:r>
              <a:rPr lang="en-GB" i="1" dirty="0"/>
              <a:t>a tendency to experience positive emotional states and to expect positive outcomes.</a:t>
            </a:r>
          </a:p>
        </p:txBody>
      </p:sp>
      <p:sp>
        <p:nvSpPr>
          <p:cNvPr id="2" name="Slide Number Placeholder 1"/>
          <p:cNvSpPr>
            <a:spLocks noGrp="1"/>
          </p:cNvSpPr>
          <p:nvPr>
            <p:ph type="sldNum" idx="12"/>
          </p:nvPr>
        </p:nvSpPr>
        <p:spPr/>
        <p:txBody>
          <a:bodyPr/>
          <a:lstStyle/>
          <a:p>
            <a:fld id="{54D56D59-E2A8-4B03-8071-70EB076524BB}" type="slidenum">
              <a:rPr lang="en-GB" smtClean="0"/>
              <a:pPr/>
              <a:t>6</a:t>
            </a:fld>
            <a:endParaRPr lang="en-GB"/>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762000" y="762000"/>
            <a:ext cx="7924800" cy="1143000"/>
          </a:xfrm>
          <a:ln/>
        </p:spPr>
        <p:txBody>
          <a:bodyPr lIns="90000" tIns="46800" rIns="90000" bIns="46800"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Cognitive Styles</a:t>
            </a:r>
          </a:p>
        </p:txBody>
      </p:sp>
      <p:sp>
        <p:nvSpPr>
          <p:cNvPr id="10242" name="Rectangle 2"/>
          <p:cNvSpPr>
            <a:spLocks noGrp="1" noChangeArrowheads="1"/>
          </p:cNvSpPr>
          <p:nvPr>
            <p:ph type="body" idx="4294967295"/>
          </p:nvPr>
        </p:nvSpPr>
        <p:spPr>
          <a:xfrm>
            <a:off x="838200" y="2362200"/>
            <a:ext cx="7693025" cy="3724275"/>
          </a:xfrm>
          <a:ln/>
        </p:spPr>
        <p:txBody>
          <a:bodyPr lIns="90000" tIns="46800" rIns="90000" bIns="46800"/>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Ways of thinking and problem </a:t>
            </a:r>
            <a:r>
              <a:rPr lang="en-GB" dirty="0"/>
              <a:t>solving are referred to as cognitive styles. Your personality influences strongly how you approach problems.   </a:t>
            </a:r>
          </a:p>
          <a:p>
            <a:pP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  </a:t>
            </a:r>
          </a:p>
        </p:txBody>
      </p:sp>
      <p:sp>
        <p:nvSpPr>
          <p:cNvPr id="2" name="Slide Number Placeholder 1"/>
          <p:cNvSpPr>
            <a:spLocks noGrp="1"/>
          </p:cNvSpPr>
          <p:nvPr>
            <p:ph type="sldNum" idx="12"/>
          </p:nvPr>
        </p:nvSpPr>
        <p:spPr/>
        <p:txBody>
          <a:bodyPr/>
          <a:lstStyle/>
          <a:p>
            <a:fld id="{54D56D59-E2A8-4B03-8071-70EB076524BB}" type="slidenum">
              <a:rPr lang="en-GB" smtClean="0"/>
              <a:pPr/>
              <a:t>7</a:t>
            </a:fld>
            <a:endParaRPr lang="en-GB"/>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idx="4294967295"/>
          </p:nvPr>
        </p:nvSpPr>
        <p:spPr>
          <a:xfrm>
            <a:off x="762000" y="762000"/>
            <a:ext cx="7924800" cy="1143000"/>
          </a:xfrm>
          <a:ln/>
        </p:spPr>
        <p:txBody>
          <a:bodyPr lIns="90000" tIns="46800" rIns="90000" bIns="46800"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Cognitive Styles </a:t>
            </a:r>
            <a:br>
              <a:rPr lang="en-GB" sz="3200"/>
            </a:br>
            <a:r>
              <a:rPr lang="en-GB" sz="3200"/>
              <a:t>Evaluating Information</a:t>
            </a:r>
          </a:p>
        </p:txBody>
      </p:sp>
      <p:sp>
        <p:nvSpPr>
          <p:cNvPr id="11266" name="Rectangle 2"/>
          <p:cNvSpPr>
            <a:spLocks noGrp="1" noChangeArrowheads="1"/>
          </p:cNvSpPr>
          <p:nvPr>
            <p:ph type="body" idx="4294967295"/>
          </p:nvPr>
        </p:nvSpPr>
        <p:spPr>
          <a:xfrm>
            <a:off x="1066800" y="2286000"/>
            <a:ext cx="7772400" cy="4572000"/>
          </a:xfrm>
          <a:ln/>
        </p:spPr>
        <p:txBody>
          <a:bodyPr lIns="90000" tIns="46800" rIns="90000" bIns="46800"/>
          <a:lstStyle/>
          <a:p>
            <a:pPr>
              <a:lnSpc>
                <a:spcPct val="84000"/>
              </a:lnSpc>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t>According to Carl Jung, how people gather and evaluate information determines their cognitive style. </a:t>
            </a:r>
          </a:p>
          <a:p>
            <a:pPr>
              <a:lnSpc>
                <a:spcPct val="84000"/>
              </a:lnSpc>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b="1"/>
          </a:p>
          <a:p>
            <a:pPr>
              <a:lnSpc>
                <a:spcPct val="84000"/>
              </a:lnSpc>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t>He reasoned that there are four dimensions of psychological functioning: </a:t>
            </a:r>
            <a:r>
              <a:rPr lang="en-GB"/>
              <a:t>  </a:t>
            </a:r>
          </a:p>
          <a:p>
            <a:pPr>
              <a:lnSpc>
                <a:spcPct val="84000"/>
              </a:lnSpc>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p:txBody>
      </p:sp>
      <p:sp>
        <p:nvSpPr>
          <p:cNvPr id="2" name="Slide Number Placeholder 1"/>
          <p:cNvSpPr>
            <a:spLocks noGrp="1"/>
          </p:cNvSpPr>
          <p:nvPr>
            <p:ph type="sldNum" idx="12"/>
          </p:nvPr>
        </p:nvSpPr>
        <p:spPr/>
        <p:txBody>
          <a:bodyPr/>
          <a:lstStyle/>
          <a:p>
            <a:fld id="{54D56D59-E2A8-4B03-8071-70EB076524BB}" type="slidenum">
              <a:rPr lang="en-GB" smtClean="0"/>
              <a:pPr/>
              <a:t>8</a:t>
            </a:fld>
            <a:endParaRPr lang="en-GB"/>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The Four Cognitive Styles</a:t>
            </a:r>
            <a:r>
              <a:rPr lang="en-GB" b="0" dirty="0" smtClean="0"/>
              <a:t> </a:t>
            </a:r>
            <a:endParaRPr lang="en-US" dirty="0"/>
          </a:p>
        </p:txBody>
      </p:sp>
      <p:sp>
        <p:nvSpPr>
          <p:cNvPr id="3" name="Content Placeholder 2"/>
          <p:cNvSpPr>
            <a:spLocks noGrp="1"/>
          </p:cNvSpPr>
          <p:nvPr>
            <p:ph sz="half" idx="1"/>
          </p:nvPr>
        </p:nvSpPr>
        <p:spPr/>
        <p:txBody>
          <a:bodyPr/>
          <a:lstStyle/>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smtClean="0"/>
              <a:t>Introverted vs. Extroverted (I or E)</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b="1" dirty="0" smtClean="0"/>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smtClean="0"/>
              <a:t>Introverts are oriented toward the inner world of ideas and feelings, whereas extroverts are oriented toward the outer world of people and objects.</a:t>
            </a:r>
            <a:endParaRPr lang="en-US" sz="2400" dirty="0"/>
          </a:p>
        </p:txBody>
      </p:sp>
      <p:sp>
        <p:nvSpPr>
          <p:cNvPr id="6" name="Content Placeholder 5"/>
          <p:cNvSpPr>
            <a:spLocks noGrp="1"/>
          </p:cNvSpPr>
          <p:nvPr>
            <p:ph sz="half" idx="2"/>
          </p:nvPr>
        </p:nvSpPr>
        <p:spPr/>
        <p:txBody>
          <a:bodyPr/>
          <a:lstStyle/>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smtClean="0"/>
              <a:t>Sensing vs. </a:t>
            </a:r>
            <a:r>
              <a:rPr lang="en-GB" b="1" dirty="0" err="1" smtClean="0"/>
              <a:t>i</a:t>
            </a:r>
            <a:r>
              <a:rPr lang="en-GB" b="1" dirty="0" smtClean="0"/>
              <a:t>(N)tuition (S or N) </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b="1" dirty="0" smtClean="0"/>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smtClean="0"/>
              <a:t>Sensing types prefer to concentrate on details whereas intuitive individuals prefer to focus on broad issues. </a:t>
            </a:r>
          </a:p>
          <a:p>
            <a:endParaRPr lang="en-US" dirty="0"/>
          </a:p>
        </p:txBody>
      </p:sp>
      <p:sp>
        <p:nvSpPr>
          <p:cNvPr id="2" name="Slide Number Placeholder 1"/>
          <p:cNvSpPr>
            <a:spLocks noGrp="1"/>
          </p:cNvSpPr>
          <p:nvPr>
            <p:ph type="sldNum" idx="12"/>
          </p:nvPr>
        </p:nvSpPr>
        <p:spPr/>
        <p:txBody>
          <a:bodyPr/>
          <a:lstStyle/>
          <a:p>
            <a:fld id="{861C4CE0-6B88-4BE7-A74E-1F2D17BB2D8E}" type="slidenum">
              <a:rPr lang="en-GB" smtClean="0"/>
              <a:pPr/>
              <a:t>9</a:t>
            </a:fld>
            <a:endParaRPr lang="en-GB"/>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Lucida Sans Unicode"/>
      </a:majorFont>
      <a:minorFont>
        <a:latin typeface="Arial"/>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5000"/>
          </a:lnSpc>
          <a:spcBef>
            <a:spcPct val="0"/>
          </a:spcBef>
          <a:spcAft>
            <a:spcPct val="0"/>
          </a:spcAft>
          <a:buClr>
            <a:srgbClr val="003366"/>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cs typeface="Lucida Sans Unicode"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5000"/>
          </a:lnSpc>
          <a:spcBef>
            <a:spcPct val="0"/>
          </a:spcBef>
          <a:spcAft>
            <a:spcPct val="0"/>
          </a:spcAft>
          <a:buClr>
            <a:srgbClr val="003366"/>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cs typeface="Lucida Sans Unicode"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Lucida Sans Unicode"/>
      </a:majorFont>
      <a:minorFont>
        <a:latin typeface="Arial"/>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5000"/>
          </a:lnSpc>
          <a:spcBef>
            <a:spcPct val="0"/>
          </a:spcBef>
          <a:spcAft>
            <a:spcPct val="0"/>
          </a:spcAft>
          <a:buClr>
            <a:srgbClr val="003366"/>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cs typeface="Lucida Sans Unicode"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5000"/>
          </a:lnSpc>
          <a:spcBef>
            <a:spcPct val="0"/>
          </a:spcBef>
          <a:spcAft>
            <a:spcPct val="0"/>
          </a:spcAft>
          <a:buClr>
            <a:srgbClr val="003366"/>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cs typeface="Lucida Sans Unicode"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1436</Words>
  <Application>Microsoft Office PowerPoint</Application>
  <PresentationFormat>On-screen Show (4:3)</PresentationFormat>
  <Paragraphs>159</Paragraphs>
  <Slides>21</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Lucida Sans Unicode</vt:lpstr>
      <vt:lpstr>StarSymbol</vt:lpstr>
      <vt:lpstr>Times New Roman</vt:lpstr>
      <vt:lpstr>Wingdings</vt:lpstr>
      <vt:lpstr>Default Design</vt:lpstr>
      <vt:lpstr>Office Theme</vt:lpstr>
      <vt:lpstr>Understanding Individual Differences</vt:lpstr>
      <vt:lpstr>Personality</vt:lpstr>
      <vt:lpstr>PowerPoint Presentation</vt:lpstr>
      <vt:lpstr>Eight Major Personality Factors and Traits (continued)</vt:lpstr>
      <vt:lpstr>Eight Major Personality Factors and Traits (continued)</vt:lpstr>
      <vt:lpstr>Eight Major Personality Factors and Traits (continued)</vt:lpstr>
      <vt:lpstr>Cognitive Styles</vt:lpstr>
      <vt:lpstr>Cognitive Styles  Evaluating Information</vt:lpstr>
      <vt:lpstr>The Four Cognitive Styles </vt:lpstr>
      <vt:lpstr>The Four Cognitive Styles (continued)</vt:lpstr>
      <vt:lpstr>Assignment #2</vt:lpstr>
      <vt:lpstr>Mental Ability - Intelligence</vt:lpstr>
      <vt:lpstr>Mental Ability - Practical Intelligence</vt:lpstr>
      <vt:lpstr>Mental Ability - Practical Intelligence (continued) </vt:lpstr>
      <vt:lpstr>Mental Ability - Multiple Intelligences</vt:lpstr>
      <vt:lpstr>Mental Ability - Emotional Intelligence</vt:lpstr>
      <vt:lpstr>Values As A Source of Individual Differences</vt:lpstr>
      <vt:lpstr>Values As A Source of Individual Differences (continued)</vt:lpstr>
      <vt:lpstr>How Values Are Learned</vt:lpstr>
      <vt:lpstr>The Mesh Between Individual and Job Values</vt:lpstr>
      <vt:lpstr>Guidelines For Using Values To Improve Interpersonal Relations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Individual Differences</dc:title>
  <dc:creator>newuser</dc:creator>
  <cp:lastModifiedBy>Philip Dumaresq</cp:lastModifiedBy>
  <cp:revision>8</cp:revision>
  <dcterms:modified xsi:type="dcterms:W3CDTF">2016-01-29T18:13:08Z</dcterms:modified>
</cp:coreProperties>
</file>