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7" r:id="rId1"/>
  </p:sldMasterIdLst>
  <p:notesMasterIdLst>
    <p:notesMasterId r:id="rId38"/>
  </p:notesMasterIdLst>
  <p:sldIdLst>
    <p:sldId id="256" r:id="rId2"/>
    <p:sldId id="283" r:id="rId3"/>
    <p:sldId id="257" r:id="rId4"/>
    <p:sldId id="258" r:id="rId5"/>
    <p:sldId id="259" r:id="rId6"/>
    <p:sldId id="260" r:id="rId7"/>
    <p:sldId id="261" r:id="rId8"/>
    <p:sldId id="262" r:id="rId9"/>
    <p:sldId id="263" r:id="rId10"/>
    <p:sldId id="264" r:id="rId11"/>
    <p:sldId id="288" r:id="rId12"/>
    <p:sldId id="289" r:id="rId13"/>
    <p:sldId id="265" r:id="rId14"/>
    <p:sldId id="266" r:id="rId15"/>
    <p:sldId id="267" r:id="rId16"/>
    <p:sldId id="268" r:id="rId17"/>
    <p:sldId id="269" r:id="rId18"/>
    <p:sldId id="270" r:id="rId19"/>
    <p:sldId id="290" r:id="rId20"/>
    <p:sldId id="291" r:id="rId21"/>
    <p:sldId id="292" r:id="rId22"/>
    <p:sldId id="271" r:id="rId23"/>
    <p:sldId id="272" r:id="rId24"/>
    <p:sldId id="273" r:id="rId25"/>
    <p:sldId id="274" r:id="rId26"/>
    <p:sldId id="275" r:id="rId27"/>
    <p:sldId id="276" r:id="rId28"/>
    <p:sldId id="277" r:id="rId29"/>
    <p:sldId id="284" r:id="rId30"/>
    <p:sldId id="286" r:id="rId31"/>
    <p:sldId id="278" r:id="rId32"/>
    <p:sldId id="287" r:id="rId33"/>
    <p:sldId id="279" r:id="rId34"/>
    <p:sldId id="280" r:id="rId35"/>
    <p:sldId id="281" r:id="rId36"/>
    <p:sldId id="282"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57" autoAdjust="0"/>
  </p:normalViewPr>
  <p:slideViewPr>
    <p:cSldViewPr>
      <p:cViewPr varScale="1">
        <p:scale>
          <a:sx n="53" d="100"/>
          <a:sy n="53" d="100"/>
        </p:scale>
        <p:origin x="36" y="2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A520FCB-C109-48E5-B17C-29BB98D3E589}" type="datetimeFigureOut">
              <a:rPr lang="en-US" smtClean="0"/>
              <a:pPr/>
              <a:t>9/27/2016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DF9C188-4B3D-4EEC-9E5B-35D19784D608}" type="slidenum">
              <a:rPr lang="en-US" smtClean="0"/>
              <a:pPr/>
              <a:t>‹#›</a:t>
            </a:fld>
            <a:endParaRPr lang="en-US"/>
          </a:p>
        </p:txBody>
      </p:sp>
    </p:spTree>
    <p:extLst>
      <p:ext uri="{BB962C8B-B14F-4D97-AF65-F5344CB8AC3E}">
        <p14:creationId xmlns:p14="http://schemas.microsoft.com/office/powerpoint/2010/main" val="235454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Hyperlinks" TargetMode="External"/><Relationship Id="rId13" Type="http://schemas.openxmlformats.org/officeDocument/2006/relationships/hyperlink" Target="http://www.webopedia.com/TERM/W/web_page.html" TargetMode="External"/><Relationship Id="rId3" Type="http://schemas.openxmlformats.org/officeDocument/2006/relationships/hyperlink" Target="http://en.wikipedia.org/wiki/Application_protocol" TargetMode="External"/><Relationship Id="rId7" Type="http://schemas.openxmlformats.org/officeDocument/2006/relationships/hyperlink" Target="http://en.wikipedia.org/wiki/Hypertext" TargetMode="External"/><Relationship Id="rId12" Type="http://schemas.openxmlformats.org/officeDocument/2006/relationships/hyperlink" Target="http://www.webopedia.com/TERM/U/URL.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World_Wide_Web" TargetMode="External"/><Relationship Id="rId11" Type="http://schemas.openxmlformats.org/officeDocument/2006/relationships/hyperlink" Target="http://www.webopedia.com/TERM/B/browser.html" TargetMode="External"/><Relationship Id="rId5" Type="http://schemas.openxmlformats.org/officeDocument/2006/relationships/hyperlink" Target="http://en.wikipedia.org/wiki/Hypertext_Transfer_Protocol" TargetMode="External"/><Relationship Id="rId10" Type="http://schemas.openxmlformats.org/officeDocument/2006/relationships/hyperlink" Target="http://www.webopedia.com/TERM/W/Web_server.html" TargetMode="External"/><Relationship Id="rId4" Type="http://schemas.openxmlformats.org/officeDocument/2006/relationships/hyperlink" Target="http://en.wikipedia.org/wiki/Hypermedia" TargetMode="External"/><Relationship Id="rId9" Type="http://schemas.openxmlformats.org/officeDocument/2006/relationships/hyperlink" Target="http://en.wikipedia.org/wiki/Node_(computer_science)" TargetMode="External"/><Relationship Id="rId14" Type="http://schemas.openxmlformats.org/officeDocument/2006/relationships/hyperlink" Target="http://www.webopedia.com/TERM/H/HTML.html"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Ephemeral_port" TargetMode="External"/><Relationship Id="rId3" Type="http://schemas.openxmlformats.org/officeDocument/2006/relationships/hyperlink" Target="http://searchwindevelopment.techtarget.com/definition/HTTP" TargetMode="External"/><Relationship Id="rId7" Type="http://schemas.openxmlformats.org/officeDocument/2006/relationships/hyperlink" Target="http://en.wikipedia.org/wiki/List_of_TCP_and_UDP_port_number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Internet_Assigned_Numbers_Authority" TargetMode="External"/><Relationship Id="rId5" Type="http://schemas.openxmlformats.org/officeDocument/2006/relationships/hyperlink" Target="http://searchcio-midmarket.techtarget.com/definition/host" TargetMode="External"/><Relationship Id="rId4" Type="http://schemas.openxmlformats.org/officeDocument/2006/relationships/hyperlink" Target="http://searchexchange.techtarget.com/definition/POP3"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computer.howstuffworks.com/home-network.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omputer.howstuffworks.com/question525.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a:t>
            </a:r>
            <a:r>
              <a:rPr lang="en-CA" baseline="0" dirty="0"/>
              <a:t> web server is hardware and software that delivers contents to clients in the form of web pages. A web browser usually uses HTTP and hosts multiple web sites. A web server can support server side scripting and can be embedded into devices such as printers or routers.</a:t>
            </a:r>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2</a:t>
            </a:fld>
            <a:endParaRPr lang="en-US"/>
          </a:p>
        </p:txBody>
      </p:sp>
    </p:spTree>
    <p:extLst>
      <p:ext uri="{BB962C8B-B14F-4D97-AF65-F5344CB8AC3E}">
        <p14:creationId xmlns:p14="http://schemas.microsoft.com/office/powerpoint/2010/main" val="322264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Not</a:t>
            </a:r>
            <a:r>
              <a:rPr lang="en-CA" baseline="0" dirty="0"/>
              <a:t> talking solely about browsers here…talking about multiple types of HTTP client programs</a:t>
            </a:r>
            <a:endParaRPr lang="en-CA" dirty="0"/>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13</a:t>
            </a:fld>
            <a:endParaRPr lang="en-US"/>
          </a:p>
        </p:txBody>
      </p:sp>
    </p:spTree>
    <p:extLst>
      <p:ext uri="{BB962C8B-B14F-4D97-AF65-F5344CB8AC3E}">
        <p14:creationId xmlns:p14="http://schemas.microsoft.com/office/powerpoint/2010/main" val="1177479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Do</a:t>
            </a:r>
            <a:r>
              <a:rPr lang="en-CA" baseline="0" dirty="0"/>
              <a:t> more complex example from whiteboard HD</a:t>
            </a:r>
            <a:endParaRPr lang="en-CA" dirty="0"/>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17</a:t>
            </a:fld>
            <a:endParaRPr lang="en-US"/>
          </a:p>
        </p:txBody>
      </p:sp>
    </p:spTree>
    <p:extLst>
      <p:ext uri="{BB962C8B-B14F-4D97-AF65-F5344CB8AC3E}">
        <p14:creationId xmlns:p14="http://schemas.microsoft.com/office/powerpoint/2010/main" val="412550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about what happened on a</a:t>
            </a:r>
            <a:r>
              <a:rPr lang="en-CA" baseline="0" dirty="0"/>
              <a:t> form when there was a post vs. a get.  Some of you had the problem in the lab with the form and the get vs. post</a:t>
            </a:r>
          </a:p>
          <a:p>
            <a:endParaRPr lang="en-US" baseline="0" dirty="0"/>
          </a:p>
          <a:p>
            <a:r>
              <a:rPr lang="en-US" baseline="0" dirty="0"/>
              <a:t>Do example in Whiteboard HD</a:t>
            </a:r>
          </a:p>
          <a:p>
            <a:r>
              <a:rPr lang="en-US" baseline="0" dirty="0"/>
              <a:t>http://www.unb.ca/rdc/index.html (with image inside)</a:t>
            </a:r>
            <a:endParaRPr lang="en-CA" baseline="0" dirty="0"/>
          </a:p>
          <a:p>
            <a:endParaRPr lang="en-CA" baseline="0" dirty="0"/>
          </a:p>
          <a:p>
            <a:r>
              <a:rPr lang="en-CA" baseline="0" dirty="0"/>
              <a:t>Other methods are </a:t>
            </a:r>
          </a:p>
          <a:p>
            <a:pPr marL="171450" indent="-171450">
              <a:buFontTx/>
              <a:buChar char="-"/>
            </a:pPr>
            <a:r>
              <a:rPr lang="en-CA" baseline="0" dirty="0"/>
              <a:t>HEAD (just get headers back and not body); </a:t>
            </a:r>
          </a:p>
          <a:p>
            <a:pPr marL="171450" indent="-171450">
              <a:buFontTx/>
              <a:buChar char="-"/>
            </a:pPr>
            <a:r>
              <a:rPr lang="en-CA" baseline="0" dirty="0"/>
              <a:t>PUT (replaces target resource with uploaded content); </a:t>
            </a:r>
          </a:p>
          <a:p>
            <a:pPr marL="171450" indent="-171450">
              <a:buFontTx/>
              <a:buChar char="-"/>
            </a:pPr>
            <a:r>
              <a:rPr lang="en-CA" baseline="0" dirty="0"/>
              <a:t>DELETE (Remove current representation of URI);</a:t>
            </a:r>
          </a:p>
          <a:p>
            <a:pPr marL="171450" indent="-171450">
              <a:buFontTx/>
              <a:buChar char="-"/>
            </a:pPr>
            <a:r>
              <a:rPr lang="en-CA" baseline="0" dirty="0"/>
              <a:t>CONNECT (Establish connection tunnel);</a:t>
            </a:r>
          </a:p>
          <a:p>
            <a:pPr marL="171450" indent="-171450">
              <a:buFontTx/>
              <a:buChar char="-"/>
            </a:pPr>
            <a:r>
              <a:rPr lang="en-CA" baseline="0" dirty="0"/>
              <a:t>OPTIONS (Return or set communication options);</a:t>
            </a:r>
          </a:p>
          <a:p>
            <a:pPr marL="171450" indent="-171450">
              <a:buFontTx/>
              <a:buChar char="-"/>
            </a:pPr>
            <a:r>
              <a:rPr lang="en-CA" baseline="0" dirty="0"/>
              <a:t>TRACE (loop-back test along the path to the target);</a:t>
            </a:r>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18</a:t>
            </a:fld>
            <a:endParaRPr lang="en-US"/>
          </a:p>
        </p:txBody>
      </p:sp>
    </p:spTree>
    <p:extLst>
      <p:ext uri="{BB962C8B-B14F-4D97-AF65-F5344CB8AC3E}">
        <p14:creationId xmlns:p14="http://schemas.microsoft.com/office/powerpoint/2010/main" val="236734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Content is</a:t>
            </a:r>
            <a:r>
              <a:rPr lang="en-CA" baseline="0" dirty="0"/>
              <a:t> evolving.  No need to put GET on two lines with new standard.  Include everything on one line</a:t>
            </a:r>
          </a:p>
          <a:p>
            <a:r>
              <a:rPr lang="en-CA" baseline="0" dirty="0"/>
              <a:t>Content-Type is changing too: text/</a:t>
            </a:r>
            <a:r>
              <a:rPr lang="en-CA" baseline="0" dirty="0" err="1"/>
              <a:t>javascript</a:t>
            </a:r>
            <a:r>
              <a:rPr lang="en-CA" baseline="0" dirty="0"/>
              <a:t> is obsolete and being replaced by application/</a:t>
            </a:r>
            <a:r>
              <a:rPr lang="en-CA" baseline="0" dirty="0" err="1"/>
              <a:t>javascript</a:t>
            </a:r>
            <a:r>
              <a:rPr lang="en-CA" baseline="0" dirty="0"/>
              <a:t>, but there is not universal support for it yet</a:t>
            </a:r>
            <a:endParaRPr lang="en-CA" dirty="0"/>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22</a:t>
            </a:fld>
            <a:endParaRPr lang="en-US"/>
          </a:p>
        </p:txBody>
      </p:sp>
    </p:spTree>
    <p:extLst>
      <p:ext uri="{BB962C8B-B14F-4D97-AF65-F5344CB8AC3E}">
        <p14:creationId xmlns:p14="http://schemas.microsoft.com/office/powerpoint/2010/main" val="689414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Show picture</a:t>
            </a:r>
            <a:r>
              <a:rPr lang="en-US" baseline="0" dirty="0"/>
              <a:t> on White board</a:t>
            </a:r>
            <a:endParaRPr lang="en-CA" dirty="0"/>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25</a:t>
            </a:fld>
            <a:endParaRPr lang="en-US"/>
          </a:p>
        </p:txBody>
      </p:sp>
    </p:spTree>
    <p:extLst>
      <p:ext uri="{BB962C8B-B14F-4D97-AF65-F5344CB8AC3E}">
        <p14:creationId xmlns:p14="http://schemas.microsoft.com/office/powerpoint/2010/main" val="2661125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Advantages is disadvantages</a:t>
            </a:r>
            <a:r>
              <a:rPr lang="en-CA" baseline="0" dirty="0"/>
              <a:t> of each.  Ask class about what they think…</a:t>
            </a:r>
            <a:endParaRPr lang="en-CA" dirty="0"/>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30</a:t>
            </a:fld>
            <a:endParaRPr lang="en-US"/>
          </a:p>
        </p:txBody>
      </p:sp>
    </p:spTree>
    <p:extLst>
      <p:ext uri="{BB962C8B-B14F-4D97-AF65-F5344CB8AC3E}">
        <p14:creationId xmlns:p14="http://schemas.microsoft.com/office/powerpoint/2010/main" val="196673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Advantages is disadvantages</a:t>
            </a:r>
            <a:r>
              <a:rPr lang="en-CA" baseline="0" dirty="0"/>
              <a:t> of each.  Ask class about what they think…</a:t>
            </a:r>
            <a:endParaRPr lang="en-CA" dirty="0"/>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31</a:t>
            </a:fld>
            <a:endParaRPr lang="en-US"/>
          </a:p>
        </p:txBody>
      </p:sp>
    </p:spTree>
    <p:extLst>
      <p:ext uri="{BB962C8B-B14F-4D97-AF65-F5344CB8AC3E}">
        <p14:creationId xmlns:p14="http://schemas.microsoft.com/office/powerpoint/2010/main" val="681410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bank exposure </a:t>
            </a:r>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35</a:t>
            </a:fld>
            <a:endParaRPr lang="en-US"/>
          </a:p>
        </p:txBody>
      </p:sp>
    </p:spTree>
    <p:extLst>
      <p:ext uri="{BB962C8B-B14F-4D97-AF65-F5344CB8AC3E}">
        <p14:creationId xmlns:p14="http://schemas.microsoft.com/office/powerpoint/2010/main" val="222973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not run Firewall</a:t>
            </a:r>
            <a:r>
              <a:rPr lang="en-CA" baseline="0" dirty="0"/>
              <a:t> and HTTP server together?</a:t>
            </a:r>
          </a:p>
          <a:p>
            <a:pPr>
              <a:buFontTx/>
              <a:buChar char="-"/>
            </a:pPr>
            <a:r>
              <a:rPr lang="en-CA" baseline="0" dirty="0"/>
              <a:t>One exposes the other</a:t>
            </a:r>
          </a:p>
          <a:p>
            <a:pPr>
              <a:buFontTx/>
              <a:buChar char="-"/>
            </a:pPr>
            <a:r>
              <a:rPr lang="en-CA" baseline="0" dirty="0"/>
              <a:t>Fighting for same resources</a:t>
            </a:r>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36</a:t>
            </a:fld>
            <a:endParaRPr lang="en-US"/>
          </a:p>
        </p:txBody>
      </p:sp>
    </p:spTree>
    <p:extLst>
      <p:ext uri="{BB962C8B-B14F-4D97-AF65-F5344CB8AC3E}">
        <p14:creationId xmlns:p14="http://schemas.microsoft.com/office/powerpoint/2010/main" val="116355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3</a:t>
            </a:fld>
            <a:endParaRPr lang="en-US"/>
          </a:p>
        </p:txBody>
      </p:sp>
    </p:spTree>
    <p:extLst>
      <p:ext uri="{BB962C8B-B14F-4D97-AF65-F5344CB8AC3E}">
        <p14:creationId xmlns:p14="http://schemas.microsoft.com/office/powerpoint/2010/main" val="392946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Client/Server</a:t>
            </a:r>
            <a:r>
              <a:rPr lang="en-US" baseline="0" dirty="0"/>
              <a:t> paradigm </a:t>
            </a:r>
          </a:p>
          <a:p>
            <a:r>
              <a:rPr lang="en-US" baseline="0" dirty="0"/>
              <a:t>Server </a:t>
            </a:r>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4</a:t>
            </a:fld>
            <a:endParaRPr lang="en-US"/>
          </a:p>
        </p:txBody>
      </p:sp>
    </p:spTree>
    <p:extLst>
      <p:ext uri="{BB962C8B-B14F-4D97-AF65-F5344CB8AC3E}">
        <p14:creationId xmlns:p14="http://schemas.microsoft.com/office/powerpoint/2010/main" val="194835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SMTP</a:t>
            </a:r>
            <a:r>
              <a:rPr lang="en-CA" baseline="0" dirty="0"/>
              <a:t> [HELO] initiates</a:t>
            </a:r>
          </a:p>
          <a:p>
            <a:r>
              <a:rPr lang="en-CA" baseline="0" dirty="0"/>
              <a:t>         [DATA] starts a block that ends with a single period on the line</a:t>
            </a:r>
            <a:endParaRPr lang="en-CA" dirty="0"/>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5</a:t>
            </a:fld>
            <a:endParaRPr lang="en-US"/>
          </a:p>
        </p:txBody>
      </p:sp>
    </p:spTree>
    <p:extLst>
      <p:ext uri="{BB962C8B-B14F-4D97-AF65-F5344CB8AC3E}">
        <p14:creationId xmlns:p14="http://schemas.microsoft.com/office/powerpoint/2010/main" val="353556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SMTP – Simple Mail Transfer Protocol</a:t>
            </a:r>
          </a:p>
          <a:p>
            <a:r>
              <a:rPr lang="en-US" sz="1200" b="0" i="1" kern="1200" dirty="0">
                <a:solidFill>
                  <a:schemeClr val="tx1"/>
                </a:solidFill>
                <a:latin typeface="+mn-lt"/>
                <a:ea typeface="+mn-ea"/>
                <a:cs typeface="+mn-cs"/>
              </a:rPr>
              <a:t>http://utcc.utoronto.ca/usg/technotes/smtp-intro.html</a:t>
            </a:r>
          </a:p>
          <a:p>
            <a:r>
              <a:rPr lang="en-US" sz="1200" b="0" i="1" kern="1200" dirty="0">
                <a:solidFill>
                  <a:schemeClr val="tx1"/>
                </a:solidFill>
                <a:latin typeface="+mn-lt"/>
                <a:ea typeface="+mn-ea"/>
                <a:cs typeface="+mn-cs"/>
              </a:rPr>
              <a:t>SMTP is the Internet protocol used to transfer electronic mail between computers</a:t>
            </a:r>
            <a:endParaRPr lang="en-US" i="1" dirty="0"/>
          </a:p>
          <a:p>
            <a:endParaRPr lang="en-US" dirty="0"/>
          </a:p>
          <a:p>
            <a:r>
              <a:rPr lang="en-US" dirty="0"/>
              <a:t>HTTP – Hypertext transfer protocol</a:t>
            </a:r>
          </a:p>
          <a:p>
            <a:r>
              <a:rPr lang="en-US" b="1" dirty="0"/>
              <a:t>From wiki:</a:t>
            </a:r>
          </a:p>
          <a:p>
            <a:r>
              <a:rPr lang="en-US" sz="1200" b="0" i="0" kern="1200" dirty="0">
                <a:solidFill>
                  <a:schemeClr val="tx1"/>
                </a:solidFill>
                <a:latin typeface="+mn-lt"/>
                <a:ea typeface="+mn-ea"/>
                <a:cs typeface="+mn-cs"/>
              </a:rPr>
              <a:t>The Hypertext Transfer Protocol (HTTP) is an </a:t>
            </a:r>
            <a:r>
              <a:rPr lang="en-US" sz="1200" b="0" i="0" u="none" strike="noStrike" kern="1200" dirty="0">
                <a:solidFill>
                  <a:schemeClr val="tx1"/>
                </a:solidFill>
                <a:latin typeface="+mn-lt"/>
                <a:ea typeface="+mn-ea"/>
                <a:cs typeface="+mn-cs"/>
                <a:hlinkClick r:id="rId3" tooltip="Application protocol"/>
              </a:rPr>
              <a:t>application protocol</a:t>
            </a:r>
            <a:r>
              <a:rPr lang="en-US" sz="1200" b="0" i="0" kern="1200" dirty="0">
                <a:solidFill>
                  <a:schemeClr val="tx1"/>
                </a:solidFill>
                <a:latin typeface="+mn-lt"/>
                <a:ea typeface="+mn-ea"/>
                <a:cs typeface="+mn-cs"/>
              </a:rPr>
              <a:t> for distributed, collaborative, </a:t>
            </a:r>
            <a:r>
              <a:rPr lang="en-US" sz="1200" b="0" i="0" u="none" strike="noStrike" kern="1200" dirty="0">
                <a:solidFill>
                  <a:schemeClr val="tx1"/>
                </a:solidFill>
                <a:latin typeface="+mn-lt"/>
                <a:ea typeface="+mn-ea"/>
                <a:cs typeface="+mn-cs"/>
                <a:hlinkClick r:id="rId4" tooltip="Hypermedia"/>
              </a:rPr>
              <a:t>hypermedia</a:t>
            </a:r>
            <a:r>
              <a:rPr lang="en-US" sz="1200" b="0" i="0" kern="1200" dirty="0">
                <a:solidFill>
                  <a:schemeClr val="tx1"/>
                </a:solidFill>
                <a:latin typeface="+mn-lt"/>
                <a:ea typeface="+mn-ea"/>
                <a:cs typeface="+mn-cs"/>
              </a:rPr>
              <a:t> information systems.</a:t>
            </a:r>
            <a:r>
              <a:rPr lang="en-US" sz="1200" b="0" i="0" u="none" strike="noStrike" kern="1200" baseline="30000" dirty="0">
                <a:solidFill>
                  <a:schemeClr val="tx1"/>
                </a:solidFill>
                <a:latin typeface="+mn-lt"/>
                <a:ea typeface="+mn-ea"/>
                <a:cs typeface="+mn-cs"/>
                <a:hlinkClick r:id="rId5"/>
              </a:rPr>
              <a:t>[1]</a:t>
            </a:r>
            <a:r>
              <a:rPr lang="en-US" sz="1200" b="0" i="0" kern="1200" dirty="0">
                <a:solidFill>
                  <a:schemeClr val="tx1"/>
                </a:solidFill>
                <a:latin typeface="+mn-lt"/>
                <a:ea typeface="+mn-ea"/>
                <a:cs typeface="+mn-cs"/>
              </a:rPr>
              <a:t>HTTP is the foundation of data communication for the </a:t>
            </a:r>
            <a:r>
              <a:rPr lang="en-US" sz="1200" b="0" i="0" u="none" strike="noStrike" kern="1200" dirty="0">
                <a:solidFill>
                  <a:schemeClr val="tx1"/>
                </a:solidFill>
                <a:latin typeface="+mn-lt"/>
                <a:ea typeface="+mn-ea"/>
                <a:cs typeface="+mn-cs"/>
                <a:hlinkClick r:id="rId6" tooltip="World Wide Web"/>
              </a:rPr>
              <a:t>World Wide Web</a:t>
            </a:r>
            <a:r>
              <a:rPr lang="en-US" sz="1200" b="0" i="0" kern="1200" dirty="0">
                <a:solidFill>
                  <a:schemeClr val="tx1"/>
                </a:solidFill>
                <a:latin typeface="+mn-lt"/>
                <a:ea typeface="+mn-ea"/>
                <a:cs typeface="+mn-cs"/>
              </a:rPr>
              <a:t>.</a:t>
            </a:r>
          </a:p>
          <a:p>
            <a:r>
              <a:rPr lang="en-US" sz="1200" b="0" i="0" u="none" strike="noStrike" kern="1200" dirty="0">
                <a:solidFill>
                  <a:schemeClr val="tx1"/>
                </a:solidFill>
                <a:latin typeface="+mn-lt"/>
                <a:ea typeface="+mn-ea"/>
                <a:cs typeface="+mn-cs"/>
                <a:hlinkClick r:id="rId7" tooltip="Hypertext"/>
              </a:rPr>
              <a:t>Hypertext</a:t>
            </a:r>
            <a:r>
              <a:rPr lang="en-US" sz="1200" b="0" i="0" kern="1200" dirty="0">
                <a:solidFill>
                  <a:schemeClr val="tx1"/>
                </a:solidFill>
                <a:latin typeface="+mn-lt"/>
                <a:ea typeface="+mn-ea"/>
                <a:cs typeface="+mn-cs"/>
              </a:rPr>
              <a:t> is structured text that uses logical links (</a:t>
            </a:r>
            <a:r>
              <a:rPr lang="en-US" sz="1200" b="0" i="0" u="none" strike="noStrike" kern="1200" dirty="0">
                <a:solidFill>
                  <a:schemeClr val="tx1"/>
                </a:solidFill>
                <a:latin typeface="+mn-lt"/>
                <a:ea typeface="+mn-ea"/>
                <a:cs typeface="+mn-cs"/>
                <a:hlinkClick r:id="rId8" tooltip="Hyperlinks"/>
              </a:rPr>
              <a:t>hyperlinks</a:t>
            </a:r>
            <a:r>
              <a:rPr lang="en-US" sz="1200" b="0" i="0" kern="1200" dirty="0">
                <a:solidFill>
                  <a:schemeClr val="tx1"/>
                </a:solidFill>
                <a:latin typeface="+mn-lt"/>
                <a:ea typeface="+mn-ea"/>
                <a:cs typeface="+mn-cs"/>
              </a:rPr>
              <a:t>) between </a:t>
            </a:r>
            <a:r>
              <a:rPr lang="en-US" sz="1200" b="0" i="0" u="none" strike="noStrike" kern="1200" dirty="0">
                <a:solidFill>
                  <a:schemeClr val="tx1"/>
                </a:solidFill>
                <a:latin typeface="+mn-lt"/>
                <a:ea typeface="+mn-ea"/>
                <a:cs typeface="+mn-cs"/>
                <a:hlinkClick r:id="rId9" tooltip="Node (computer science)"/>
              </a:rPr>
              <a:t>nodes</a:t>
            </a:r>
            <a:r>
              <a:rPr lang="en-US" sz="1200" b="0" i="0" kern="1200" dirty="0">
                <a:solidFill>
                  <a:schemeClr val="tx1"/>
                </a:solidFill>
                <a:latin typeface="+mn-lt"/>
                <a:ea typeface="+mn-ea"/>
                <a:cs typeface="+mn-cs"/>
              </a:rPr>
              <a:t> containing text. HTTP is the protocol to exchange or transfer </a:t>
            </a:r>
            <a:r>
              <a:rPr lang="en-US" sz="1200" b="0" i="0" kern="1200" dirty="0" err="1">
                <a:solidFill>
                  <a:schemeClr val="tx1"/>
                </a:solidFill>
                <a:latin typeface="+mn-lt"/>
                <a:ea typeface="+mn-ea"/>
                <a:cs typeface="+mn-cs"/>
              </a:rPr>
              <a:t>hypertex</a:t>
            </a:r>
            <a:endParaRPr lang="en-US" sz="1200" b="0" i="0" kern="1200" dirty="0">
              <a:solidFill>
                <a:schemeClr val="tx1"/>
              </a:solidFill>
              <a:latin typeface="+mn-lt"/>
              <a:ea typeface="+mn-ea"/>
              <a:cs typeface="+mn-cs"/>
            </a:endParaRPr>
          </a:p>
          <a:p>
            <a:r>
              <a:rPr lang="en-US" b="1" dirty="0"/>
              <a:t> But what does this really mean???</a:t>
            </a:r>
          </a:p>
          <a:p>
            <a:endParaRPr lang="en-US" b="1" dirty="0"/>
          </a:p>
          <a:p>
            <a:r>
              <a:rPr lang="en-US" b="1" i="1" dirty="0"/>
              <a:t>http://www.webopedia.com/TERM/H/HTTP.html</a:t>
            </a:r>
          </a:p>
          <a:p>
            <a:pPr fontAlgn="base"/>
            <a:r>
              <a:rPr lang="en-US" sz="1200" b="0" i="1" kern="1200" dirty="0">
                <a:solidFill>
                  <a:schemeClr val="tx1"/>
                </a:solidFill>
                <a:latin typeface="+mn-lt"/>
                <a:ea typeface="+mn-ea"/>
                <a:cs typeface="+mn-cs"/>
              </a:rPr>
              <a:t>HTTP defines how messages are formatted and transmitted, and what actions </a:t>
            </a:r>
            <a:r>
              <a:rPr lang="en-US" sz="1200" b="0" i="1" u="none" strike="noStrike" kern="1200" dirty="0">
                <a:solidFill>
                  <a:schemeClr val="tx1"/>
                </a:solidFill>
                <a:latin typeface="+mn-lt"/>
                <a:ea typeface="+mn-ea"/>
                <a:cs typeface="+mn-cs"/>
                <a:hlinkClick r:id="rId10"/>
              </a:rPr>
              <a:t>Web servers</a:t>
            </a:r>
            <a:r>
              <a:rPr lang="en-US" sz="1200" b="0" i="1" kern="1200" dirty="0">
                <a:solidFill>
                  <a:schemeClr val="tx1"/>
                </a:solidFill>
                <a:latin typeface="+mn-lt"/>
                <a:ea typeface="+mn-ea"/>
                <a:cs typeface="+mn-cs"/>
              </a:rPr>
              <a:t> and </a:t>
            </a:r>
            <a:r>
              <a:rPr lang="en-US" sz="1200" b="0" i="1" u="none" strike="noStrike" kern="1200" dirty="0">
                <a:solidFill>
                  <a:schemeClr val="tx1"/>
                </a:solidFill>
                <a:latin typeface="+mn-lt"/>
                <a:ea typeface="+mn-ea"/>
                <a:cs typeface="+mn-cs"/>
                <a:hlinkClick r:id="rId11"/>
              </a:rPr>
              <a:t>browsers</a:t>
            </a:r>
            <a:r>
              <a:rPr lang="en-US" sz="1200" b="0" i="1" kern="1200" dirty="0">
                <a:solidFill>
                  <a:schemeClr val="tx1"/>
                </a:solidFill>
                <a:latin typeface="+mn-lt"/>
                <a:ea typeface="+mn-ea"/>
                <a:cs typeface="+mn-cs"/>
              </a:rPr>
              <a:t> should take in response to various commands. For example, when you enter a </a:t>
            </a:r>
            <a:r>
              <a:rPr lang="en-US" sz="1200" b="0" i="1" u="none" strike="noStrike" kern="1200" dirty="0">
                <a:solidFill>
                  <a:schemeClr val="tx1"/>
                </a:solidFill>
                <a:latin typeface="+mn-lt"/>
                <a:ea typeface="+mn-ea"/>
                <a:cs typeface="+mn-cs"/>
                <a:hlinkClick r:id="rId12"/>
              </a:rPr>
              <a:t>URL</a:t>
            </a:r>
            <a:r>
              <a:rPr lang="en-US" sz="1200" b="0" i="1" kern="1200" dirty="0">
                <a:solidFill>
                  <a:schemeClr val="tx1"/>
                </a:solidFill>
                <a:latin typeface="+mn-lt"/>
                <a:ea typeface="+mn-ea"/>
                <a:cs typeface="+mn-cs"/>
              </a:rPr>
              <a:t> in your browser, this actually sends an HTTP command to the Web server directing it to fetch and transmit the requested </a:t>
            </a:r>
            <a:r>
              <a:rPr lang="en-US" sz="1200" b="0" i="1" u="none" strike="noStrike" kern="1200" dirty="0">
                <a:solidFill>
                  <a:schemeClr val="tx1"/>
                </a:solidFill>
                <a:latin typeface="+mn-lt"/>
                <a:ea typeface="+mn-ea"/>
                <a:cs typeface="+mn-cs"/>
                <a:hlinkClick r:id="rId13"/>
              </a:rPr>
              <a:t>Web page</a:t>
            </a:r>
            <a:r>
              <a:rPr lang="en-US" sz="1200" b="0" i="1" kern="1200" dirty="0">
                <a:solidFill>
                  <a:schemeClr val="tx1"/>
                </a:solidFill>
                <a:latin typeface="+mn-lt"/>
                <a:ea typeface="+mn-ea"/>
                <a:cs typeface="+mn-cs"/>
              </a:rPr>
              <a:t>.</a:t>
            </a:r>
          </a:p>
          <a:p>
            <a:pPr fontAlgn="base"/>
            <a:r>
              <a:rPr lang="en-US" sz="1200" b="0" i="1" kern="1200" dirty="0">
                <a:solidFill>
                  <a:schemeClr val="tx1"/>
                </a:solidFill>
                <a:latin typeface="+mn-lt"/>
                <a:ea typeface="+mn-ea"/>
                <a:cs typeface="+mn-cs"/>
              </a:rPr>
              <a:t>The other main standard that controls how the World Wide Web works is </a:t>
            </a:r>
            <a:r>
              <a:rPr lang="en-US" sz="1200" b="0" i="1" u="none" strike="noStrike" kern="1200" dirty="0">
                <a:solidFill>
                  <a:schemeClr val="tx1"/>
                </a:solidFill>
                <a:latin typeface="+mn-lt"/>
                <a:ea typeface="+mn-ea"/>
                <a:cs typeface="+mn-cs"/>
                <a:hlinkClick r:id="rId14"/>
              </a:rPr>
              <a:t>HTML</a:t>
            </a:r>
            <a:r>
              <a:rPr lang="en-US" sz="1200" b="0" i="1" kern="1200" dirty="0">
                <a:solidFill>
                  <a:schemeClr val="tx1"/>
                </a:solidFill>
                <a:latin typeface="+mn-lt"/>
                <a:ea typeface="+mn-ea"/>
                <a:cs typeface="+mn-cs"/>
              </a:rPr>
              <a:t>, which covers how Web pages are formatted and displayed.</a:t>
            </a:r>
          </a:p>
          <a:p>
            <a:endParaRPr lang="en-US" b="1" dirty="0"/>
          </a:p>
          <a:p>
            <a:r>
              <a:rPr lang="en-CA" sz="1200" dirty="0"/>
              <a:t>What does SMTP stand for?</a:t>
            </a:r>
          </a:p>
          <a:p>
            <a:r>
              <a:rPr lang="en-CA" sz="1200" dirty="0"/>
              <a:t>What is it used for?</a:t>
            </a:r>
          </a:p>
          <a:p>
            <a:r>
              <a:rPr lang="en-CA" dirty="0"/>
              <a:t>What does HTTP stand for?</a:t>
            </a:r>
          </a:p>
          <a:p>
            <a:r>
              <a:rPr lang="en-CA" dirty="0"/>
              <a:t>What is it used for?</a:t>
            </a:r>
          </a:p>
          <a:p>
            <a:r>
              <a:rPr lang="en-US" b="1" dirty="0"/>
              <a:t>From wiki:</a:t>
            </a:r>
            <a:br>
              <a:rPr lang="en-US" b="1" dirty="0"/>
            </a:br>
            <a:br>
              <a:rPr lang="en-US" b="1" dirty="0"/>
            </a:br>
            <a:r>
              <a:rPr lang="en-CA" i="1" dirty="0"/>
              <a:t>The Hypertext Transfer Protocol (HTTP) is an application protocol for distributed, collaborative, hypermedia information systems.[1]HTTP is the foundation of data communication for the World Wide Web.</a:t>
            </a:r>
            <a:br>
              <a:rPr lang="en-CA" i="1" dirty="0"/>
            </a:br>
            <a:br>
              <a:rPr lang="en-CA" i="1" dirty="0"/>
            </a:br>
            <a:r>
              <a:rPr lang="en-CA" i="1" dirty="0"/>
              <a:t>Hypertext is structured text that uses logical links (hyperlinks) between nodes containing text. HTTP is the protocol to exchange or transfer hypertext</a:t>
            </a:r>
            <a:br>
              <a:rPr lang="en-CA" i="1" dirty="0"/>
            </a:br>
            <a:br>
              <a:rPr lang="en-CA" i="1" dirty="0"/>
            </a:br>
            <a:r>
              <a:rPr lang="en-CA" b="1" dirty="0"/>
              <a:t>What does this really mean?</a:t>
            </a:r>
          </a:p>
          <a:p>
            <a:r>
              <a:rPr lang="en-CA" b="1" dirty="0"/>
              <a:t>Explain in more detail what a </a:t>
            </a:r>
            <a:r>
              <a:rPr lang="en-CA" b="1" dirty="0" err="1"/>
              <a:t>stateful</a:t>
            </a:r>
            <a:r>
              <a:rPr lang="en-CA" b="1" dirty="0"/>
              <a:t> protocol is.</a:t>
            </a:r>
          </a:p>
          <a:p>
            <a:r>
              <a:rPr lang="en-CA" b="1" dirty="0"/>
              <a:t>Explain in more detail what a stateless protocol is and compare it to a </a:t>
            </a:r>
            <a:r>
              <a:rPr lang="en-CA" b="1" dirty="0" err="1"/>
              <a:t>stateful</a:t>
            </a:r>
            <a:r>
              <a:rPr lang="en-CA" b="1" dirty="0"/>
              <a:t> one (</a:t>
            </a:r>
            <a:r>
              <a:rPr lang="en-CA" b="1" dirty="0" err="1"/>
              <a:t>adv</a:t>
            </a:r>
            <a:r>
              <a:rPr lang="en-CA" b="1" dirty="0"/>
              <a:t> and </a:t>
            </a:r>
            <a:r>
              <a:rPr lang="en-CA" b="1" dirty="0" err="1"/>
              <a:t>disadv</a:t>
            </a:r>
            <a:r>
              <a:rPr lang="en-CA" b="1" dirty="0"/>
              <a:t>.)</a:t>
            </a:r>
          </a:p>
          <a:p>
            <a:endParaRPr lang="en-US" b="1"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6</a:t>
            </a:fld>
            <a:endParaRPr lang="en-US"/>
          </a:p>
        </p:txBody>
      </p:sp>
    </p:spTree>
    <p:extLst>
      <p:ext uri="{BB962C8B-B14F-4D97-AF65-F5344CB8AC3E}">
        <p14:creationId xmlns:p14="http://schemas.microsoft.com/office/powerpoint/2010/main" val="1030839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baseline="0" dirty="0"/>
              <a:t>Show video on how from wimp</a:t>
            </a:r>
          </a:p>
          <a:p>
            <a:r>
              <a:rPr lang="en-US" dirty="0"/>
              <a:t>http://www.wimp.com/internetworks/</a:t>
            </a:r>
          </a:p>
          <a:p>
            <a:endParaRPr lang="en-CA" dirty="0"/>
          </a:p>
          <a:p>
            <a:endParaRPr lang="en-CA" dirty="0"/>
          </a:p>
          <a:p>
            <a:r>
              <a:rPr lang="en-CA" dirty="0"/>
              <a:t>What does TCP/IP</a:t>
            </a:r>
            <a:r>
              <a:rPr lang="en-CA" baseline="0" dirty="0"/>
              <a:t> stand for?  (Transmission Control Protocol)   full duplex = bidirectional travel</a:t>
            </a:r>
          </a:p>
          <a:p>
            <a:r>
              <a:rPr lang="en-US" sz="1200" b="0" i="1" kern="1200" dirty="0">
                <a:solidFill>
                  <a:schemeClr val="tx1"/>
                </a:solidFill>
                <a:latin typeface="+mn-lt"/>
                <a:ea typeface="+mn-ea"/>
                <a:cs typeface="+mn-cs"/>
              </a:rPr>
              <a:t>What are port numbers and how do they work?</a:t>
            </a:r>
          </a:p>
          <a:p>
            <a:r>
              <a:rPr lang="en-US" sz="1200" b="0" i="1" kern="1200" dirty="0">
                <a:solidFill>
                  <a:schemeClr val="tx1"/>
                </a:solidFill>
                <a:latin typeface="+mn-lt"/>
                <a:ea typeface="+mn-ea"/>
                <a:cs typeface="+mn-cs"/>
              </a:rPr>
              <a:t>http://compnetworking.about.com/od/networkprotocols/f/port-numbers.htm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latin typeface="+mn-lt"/>
                <a:ea typeface="+mn-ea"/>
                <a:cs typeface="+mn-cs"/>
              </a:rPr>
              <a:t>A port number is part of the addressing information used to identify the senders and receivers of messages.</a:t>
            </a:r>
          </a:p>
          <a:p>
            <a:r>
              <a:rPr lang="en-US" sz="1200" b="0" i="1" kern="1200" dirty="0">
                <a:solidFill>
                  <a:schemeClr val="tx1"/>
                </a:solidFill>
                <a:latin typeface="+mn-lt"/>
                <a:ea typeface="+mn-ea"/>
                <a:cs typeface="+mn-cs"/>
              </a:rPr>
              <a:t>Port numbers work like telephone extensions. Just as a business telephone switchboard can use a main phone number and assign each employee an extension number (like x100, x101, etc.), so a computer has a main address and a set of port numbers to handle incoming and outgoing connections.</a:t>
            </a:r>
          </a:p>
          <a:p>
            <a:endParaRPr lang="en-US" sz="1200" b="0" i="0" kern="1200" dirty="0">
              <a:solidFill>
                <a:schemeClr val="tx1"/>
              </a:solidFill>
              <a:latin typeface="+mn-lt"/>
              <a:ea typeface="+mn-ea"/>
              <a:cs typeface="+mn-cs"/>
            </a:endParaRPr>
          </a:p>
          <a:p>
            <a:r>
              <a:rPr lang="en-CA" dirty="0"/>
              <a:t>What are the 3 categories of port numbers?</a:t>
            </a:r>
          </a:p>
          <a:p>
            <a:r>
              <a:rPr lang="en-CA" dirty="0"/>
              <a:t>List 10 port numbers of each (that are familiar to you) and what they</a:t>
            </a:r>
            <a:r>
              <a:rPr lang="en-CA" baseline="0" dirty="0"/>
              <a:t> are used for.  Look them up – what </a:t>
            </a:r>
            <a:endParaRPr lang="en-CA" dirty="0"/>
          </a:p>
          <a:p>
            <a:r>
              <a:rPr lang="en-CA" dirty="0"/>
              <a:t>Well known – 0 – 1023 = </a:t>
            </a:r>
            <a:r>
              <a:rPr lang="en-US" sz="1200" b="0" i="0" kern="1200" dirty="0">
                <a:solidFill>
                  <a:schemeClr val="tx1"/>
                </a:solidFill>
                <a:latin typeface="+mn-lt"/>
                <a:ea typeface="+mn-ea"/>
                <a:cs typeface="+mn-cs"/>
              </a:rPr>
              <a:t>They are used by system processes that provide widely used types of network services</a:t>
            </a:r>
          </a:p>
          <a:p>
            <a:r>
              <a:rPr lang="en-US" sz="1200" b="0" i="1" kern="1200" dirty="0">
                <a:solidFill>
                  <a:schemeClr val="tx1"/>
                </a:solidFill>
                <a:latin typeface="+mn-lt"/>
                <a:ea typeface="+mn-ea"/>
                <a:cs typeface="+mn-cs"/>
              </a:rPr>
              <a:t>http://searchnetworking.techtarget.com/definition/well-known-port-numbers</a:t>
            </a:r>
          </a:p>
          <a:p>
            <a:r>
              <a:rPr lang="en-US" sz="1200" b="0" i="1" kern="1200" dirty="0">
                <a:solidFill>
                  <a:schemeClr val="tx1"/>
                </a:solidFill>
                <a:latin typeface="+mn-lt"/>
                <a:ea typeface="+mn-ea"/>
                <a:cs typeface="+mn-cs"/>
              </a:rPr>
              <a:t>Each kind of application has a designated (and thus "well-known") port number. For example, a remote job entry application has the port number of 5; the Hypertext Transfer Protocol (</a:t>
            </a:r>
            <a:r>
              <a:rPr lang="en-US" sz="1200" b="0" i="1" u="none" strike="noStrike" kern="1200" dirty="0">
                <a:solidFill>
                  <a:schemeClr val="tx1"/>
                </a:solidFill>
                <a:latin typeface="+mn-lt"/>
                <a:ea typeface="+mn-ea"/>
                <a:cs typeface="+mn-cs"/>
                <a:hlinkClick r:id="rId3"/>
              </a:rPr>
              <a:t>HTTP</a:t>
            </a:r>
            <a:r>
              <a:rPr lang="en-US" sz="1200" b="0" i="1" kern="1200" dirty="0">
                <a:solidFill>
                  <a:schemeClr val="tx1"/>
                </a:solidFill>
                <a:latin typeface="+mn-lt"/>
                <a:ea typeface="+mn-ea"/>
                <a:cs typeface="+mn-cs"/>
              </a:rPr>
              <a:t>) application has the port number of 80; and the Post Office Protocol Version 3 (</a:t>
            </a:r>
            <a:r>
              <a:rPr lang="en-US" sz="1200" b="0" i="1" u="none" strike="noStrike" kern="1200" dirty="0">
                <a:solidFill>
                  <a:schemeClr val="tx1"/>
                </a:solidFill>
                <a:latin typeface="+mn-lt"/>
                <a:ea typeface="+mn-ea"/>
                <a:cs typeface="+mn-cs"/>
                <a:hlinkClick r:id="rId4"/>
              </a:rPr>
              <a:t>POP3</a:t>
            </a:r>
            <a:r>
              <a:rPr lang="en-US" sz="1200" b="0" i="1" kern="1200" dirty="0">
                <a:solidFill>
                  <a:schemeClr val="tx1"/>
                </a:solidFill>
                <a:latin typeface="+mn-lt"/>
                <a:ea typeface="+mn-ea"/>
                <a:cs typeface="+mn-cs"/>
              </a:rPr>
              <a:t>) application, commonly used for e-mail delivery, has the port number of 110. When one application communicates with another application at another </a:t>
            </a:r>
            <a:r>
              <a:rPr lang="en-US" sz="1200" b="0" i="1" u="none" strike="noStrike" kern="1200" dirty="0" err="1">
                <a:solidFill>
                  <a:schemeClr val="tx1"/>
                </a:solidFill>
                <a:latin typeface="+mn-lt"/>
                <a:ea typeface="+mn-ea"/>
                <a:cs typeface="+mn-cs"/>
                <a:hlinkClick r:id="rId5"/>
              </a:rPr>
              <a:t>host</a:t>
            </a:r>
            <a:r>
              <a:rPr lang="en-US" sz="1200" b="0" i="1" kern="1200" dirty="0" err="1">
                <a:solidFill>
                  <a:schemeClr val="tx1"/>
                </a:solidFill>
                <a:latin typeface="+mn-lt"/>
                <a:ea typeface="+mn-ea"/>
                <a:cs typeface="+mn-cs"/>
              </a:rPr>
              <a:t>computer</a:t>
            </a:r>
            <a:r>
              <a:rPr lang="en-US" sz="1200" b="0" i="1" kern="1200" dirty="0">
                <a:solidFill>
                  <a:schemeClr val="tx1"/>
                </a:solidFill>
                <a:latin typeface="+mn-lt"/>
                <a:ea typeface="+mn-ea"/>
                <a:cs typeface="+mn-cs"/>
              </a:rPr>
              <a:t> on the Internet, it specifies that application in each data transmission by using its port number.</a:t>
            </a:r>
          </a:p>
          <a:p>
            <a:endParaRPr lang="en-US" sz="1200" b="0" i="0" kern="1200" dirty="0">
              <a:solidFill>
                <a:schemeClr val="tx1"/>
              </a:solidFill>
              <a:latin typeface="+mn-lt"/>
              <a:ea typeface="+mn-ea"/>
              <a:cs typeface="+mn-cs"/>
            </a:endParaRPr>
          </a:p>
          <a:p>
            <a:endParaRPr lang="en-CA" dirty="0"/>
          </a:p>
          <a:p>
            <a:r>
              <a:rPr lang="en-CA" dirty="0"/>
              <a:t>Registered – 1024 – 49151 = </a:t>
            </a:r>
            <a:r>
              <a:rPr lang="en-US" sz="1200" b="0" i="0" kern="1200" dirty="0">
                <a:solidFill>
                  <a:schemeClr val="tx1"/>
                </a:solidFill>
                <a:latin typeface="+mn-lt"/>
                <a:ea typeface="+mn-ea"/>
                <a:cs typeface="+mn-cs"/>
              </a:rPr>
              <a:t>They are assigned by </a:t>
            </a:r>
            <a:r>
              <a:rPr lang="en-US" sz="1200" b="0" i="0" u="none" strike="noStrike" kern="1200" dirty="0">
                <a:solidFill>
                  <a:schemeClr val="tx1"/>
                </a:solidFill>
                <a:latin typeface="+mn-lt"/>
                <a:ea typeface="+mn-ea"/>
                <a:cs typeface="+mn-cs"/>
                <a:hlinkClick r:id="rId6" tooltip="Internet Assigned Numbers Authority"/>
              </a:rPr>
              <a:t>IANA</a:t>
            </a:r>
            <a:r>
              <a:rPr lang="en-US" sz="1200" b="0" i="0" kern="1200" dirty="0">
                <a:solidFill>
                  <a:schemeClr val="tx1"/>
                </a:solidFill>
                <a:latin typeface="+mn-lt"/>
                <a:ea typeface="+mn-ea"/>
                <a:cs typeface="+mn-cs"/>
              </a:rPr>
              <a:t> for specific service upon application by a requesting entity.</a:t>
            </a:r>
            <a:r>
              <a:rPr lang="en-US" sz="1200" b="0" i="0" u="none" strike="noStrike" kern="1200" baseline="30000" dirty="0">
                <a:solidFill>
                  <a:schemeClr val="tx1"/>
                </a:solidFill>
                <a:latin typeface="+mn-lt"/>
                <a:ea typeface="+mn-ea"/>
                <a:cs typeface="+mn-cs"/>
                <a:hlinkClick r:id="rId7"/>
              </a:rPr>
              <a:t>[1]</a:t>
            </a:r>
            <a:r>
              <a:rPr lang="en-US" sz="1200" b="0" i="0" kern="1200" dirty="0">
                <a:solidFill>
                  <a:schemeClr val="tx1"/>
                </a:solidFill>
                <a:latin typeface="+mn-lt"/>
                <a:ea typeface="+mn-ea"/>
                <a:cs typeface="+mn-cs"/>
              </a:rPr>
              <a:t> On most systems, registered ports can be used by ordinary users.  What is IANA? – Is it international and profit or non-profit? The Internet Assigned Numbers Authority (IANA) is responsible for the global coordination of the DNS Root, IP addressing, and other Internet protocol 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a:t>
            </a:r>
            <a:r>
              <a:rPr lang="en-US" sz="1200" b="0" i="1" kern="1200" dirty="0">
                <a:solidFill>
                  <a:schemeClr val="tx1"/>
                </a:solidFill>
                <a:latin typeface="+mn-lt"/>
                <a:ea typeface="+mn-ea"/>
                <a:cs typeface="+mn-cs"/>
              </a:rPr>
              <a:t>The Internet Assigned Numbers Authority (IANA) is a department of ICANN  (</a:t>
            </a:r>
            <a:r>
              <a:rPr lang="en-US" sz="1200" b="0" i="0" kern="1200" dirty="0">
                <a:solidFill>
                  <a:schemeClr val="tx1"/>
                </a:solidFill>
                <a:latin typeface="+mn-lt"/>
                <a:ea typeface="+mn-ea"/>
                <a:cs typeface="+mn-cs"/>
              </a:rPr>
              <a:t>Internet Corporation for Assigned Names and Numbers)</a:t>
            </a:r>
            <a:r>
              <a:rPr lang="en-US" sz="1200" b="0" i="1" kern="1200" dirty="0">
                <a:solidFill>
                  <a:schemeClr val="tx1"/>
                </a:solidFill>
                <a:latin typeface="+mn-lt"/>
                <a:ea typeface="+mn-ea"/>
                <a:cs typeface="+mn-cs"/>
              </a:rPr>
              <a:t>responsible for coordinating some of the key elements that keep the Internet running smoothly. Whilst the Internet is renowned for being a worldwide network free from central coordination, there is a technical need for some key parts of the Internet to be globally coordinated, and this coordination role is undertaken by IANA.</a:t>
            </a:r>
          </a:p>
          <a:p>
            <a:r>
              <a:rPr lang="en-US" sz="1200" b="0" i="1" kern="1200" dirty="0">
                <a:solidFill>
                  <a:schemeClr val="tx1"/>
                </a:solidFill>
                <a:latin typeface="+mn-lt"/>
                <a:ea typeface="+mn-ea"/>
                <a:cs typeface="+mn-cs"/>
              </a:rPr>
              <a:t>Specifically, IANA allocates and maintains unique codes and numbering systems that are used in the technical standards (“protocols”) that drive the Internet.”</a:t>
            </a:r>
            <a:endParaRPr lang="en-CA" i="1" dirty="0"/>
          </a:p>
          <a:p>
            <a:r>
              <a:rPr lang="en-CA" dirty="0"/>
              <a:t>Dynamic – 49152 –</a:t>
            </a:r>
            <a:r>
              <a:rPr lang="en-CA" baseline="0" dirty="0"/>
              <a:t> 65535 - </a:t>
            </a:r>
            <a:r>
              <a:rPr lang="en-US" sz="1200" b="0" i="0" kern="1200" dirty="0">
                <a:solidFill>
                  <a:schemeClr val="tx1"/>
                </a:solidFill>
                <a:latin typeface="+mn-lt"/>
                <a:ea typeface="+mn-ea"/>
                <a:cs typeface="+mn-cs"/>
              </a:rPr>
              <a:t>contains dynamic or private ports that cannot be registered with IANA.</a:t>
            </a:r>
            <a:r>
              <a:rPr lang="en-US" sz="1200" b="0" i="0" u="none" strike="noStrike" kern="1200" baseline="30000" dirty="0">
                <a:solidFill>
                  <a:schemeClr val="tx1"/>
                </a:solidFill>
                <a:latin typeface="+mn-lt"/>
                <a:ea typeface="+mn-ea"/>
                <a:cs typeface="+mn-cs"/>
                <a:hlinkClick r:id="rId7"/>
              </a:rPr>
              <a:t>[162]</a:t>
            </a:r>
            <a:r>
              <a:rPr lang="en-US" sz="1200" b="0" i="0" kern="1200" dirty="0">
                <a:solidFill>
                  <a:schemeClr val="tx1"/>
                </a:solidFill>
                <a:latin typeface="+mn-lt"/>
                <a:ea typeface="+mn-ea"/>
                <a:cs typeface="+mn-cs"/>
              </a:rPr>
              <a:t> This range is used for custom or temporary purposes and for automatic allocation of </a:t>
            </a:r>
            <a:r>
              <a:rPr lang="en-US" sz="1200" b="0" i="0" u="none" strike="noStrike" kern="1200" dirty="0">
                <a:solidFill>
                  <a:schemeClr val="tx1"/>
                </a:solidFill>
                <a:latin typeface="+mn-lt"/>
                <a:ea typeface="+mn-ea"/>
                <a:cs typeface="+mn-cs"/>
                <a:hlinkClick r:id="rId8" tooltip="Ephemeral port"/>
              </a:rPr>
              <a:t>ephemeral ports</a:t>
            </a:r>
            <a:r>
              <a:rPr lang="en-US" sz="1200" b="0" i="0" kern="1200" dirty="0">
                <a:solidFill>
                  <a:schemeClr val="tx1"/>
                </a:solidFill>
                <a:latin typeface="+mn-lt"/>
                <a:ea typeface="+mn-ea"/>
                <a:cs typeface="+mn-cs"/>
              </a:rPr>
              <a:t>.</a:t>
            </a:r>
            <a:endParaRPr lang="en-CA" baseline="0" dirty="0"/>
          </a:p>
          <a:p>
            <a:endParaRPr lang="en-CA" baseline="0" dirty="0"/>
          </a:p>
          <a:p>
            <a:r>
              <a:rPr lang="en-CA" baseline="0" dirty="0"/>
              <a:t>FTP – 21; Telnet – 23; NNTP – 119; DNS – 53; SSL – 443 </a:t>
            </a:r>
          </a:p>
          <a:p>
            <a:endParaRPr lang="en-CA" baseline="0" dirty="0"/>
          </a:p>
          <a:p>
            <a:r>
              <a:rPr lang="en-CA" sz="1200" dirty="0"/>
              <a:t>What does TCP/IP stand for?  </a:t>
            </a:r>
          </a:p>
          <a:p>
            <a:r>
              <a:rPr lang="en-US" sz="1200" dirty="0"/>
              <a:t>What are port numbers and how do they work?</a:t>
            </a:r>
          </a:p>
          <a:p>
            <a:r>
              <a:rPr lang="en-CA" sz="1200" dirty="0"/>
              <a:t>What are the 3 categories of port numbers and what are they generally used for (why are they categorized into 3 groups)?</a:t>
            </a:r>
          </a:p>
          <a:p>
            <a:r>
              <a:rPr lang="en-CA" sz="1200" dirty="0"/>
              <a:t>List 10 port numbers of each (that are familiar to you) and what they are used for.  </a:t>
            </a:r>
          </a:p>
          <a:p>
            <a:r>
              <a:rPr lang="en-US" sz="1200" dirty="0"/>
              <a:t>What is IANA and what is it responsible for?</a:t>
            </a:r>
            <a:br>
              <a:rPr lang="en-US" sz="1200" dirty="0"/>
            </a:br>
            <a:r>
              <a:rPr lang="en-US" sz="1200" dirty="0"/>
              <a:t>Is it international?</a:t>
            </a:r>
            <a:br>
              <a:rPr lang="en-US" sz="1200" dirty="0"/>
            </a:br>
            <a:r>
              <a:rPr lang="en-US" sz="1200" dirty="0"/>
              <a:t>Is it profit or non-profit? </a:t>
            </a:r>
          </a:p>
          <a:p>
            <a:endParaRPr lang="en-CA" dirty="0"/>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7</a:t>
            </a:fld>
            <a:endParaRPr lang="en-US"/>
          </a:p>
        </p:txBody>
      </p:sp>
    </p:spTree>
    <p:extLst>
      <p:ext uri="{BB962C8B-B14F-4D97-AF65-F5344CB8AC3E}">
        <p14:creationId xmlns:p14="http://schemas.microsoft.com/office/powerpoint/2010/main" val="638441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baseline="0" dirty="0"/>
              <a:t>Show video on how from wimp</a:t>
            </a:r>
          </a:p>
          <a:p>
            <a:r>
              <a:rPr lang="en-US" dirty="0"/>
              <a:t>http://www.wimp.com/howencryption/</a:t>
            </a:r>
          </a:p>
          <a:p>
            <a:endParaRPr lang="en-CA" dirty="0"/>
          </a:p>
          <a:p>
            <a:r>
              <a:rPr lang="en-CA" dirty="0"/>
              <a:t>Packet sniffer??</a:t>
            </a:r>
            <a:endParaRPr lang="en-CA" i="1" dirty="0"/>
          </a:p>
          <a:p>
            <a:r>
              <a:rPr lang="en-CA" i="1" dirty="0"/>
              <a:t>http://computer.howstuffworks.com/workplace-surveillance2.htm</a:t>
            </a:r>
          </a:p>
          <a:p>
            <a:r>
              <a:rPr lang="en-US" sz="1200" b="0" i="1" kern="1200" dirty="0">
                <a:solidFill>
                  <a:schemeClr val="tx1"/>
                </a:solidFill>
                <a:latin typeface="+mn-lt"/>
                <a:ea typeface="+mn-ea"/>
                <a:cs typeface="+mn-cs"/>
              </a:rPr>
              <a:t>a packet sniffer is a program that can see all of the information passing over the </a:t>
            </a:r>
            <a:r>
              <a:rPr lang="en-US" sz="1200" b="0" i="1" u="none" strike="noStrike" kern="1200" dirty="0">
                <a:solidFill>
                  <a:schemeClr val="tx1"/>
                </a:solidFill>
                <a:latin typeface="+mn-lt"/>
                <a:ea typeface="+mn-ea"/>
                <a:cs typeface="+mn-cs"/>
                <a:hlinkClick r:id="rId3"/>
              </a:rPr>
              <a:t>network</a:t>
            </a:r>
            <a:r>
              <a:rPr lang="en-US" sz="1200" b="0" i="1" kern="1200" dirty="0">
                <a:solidFill>
                  <a:schemeClr val="tx1"/>
                </a:solidFill>
                <a:latin typeface="+mn-lt"/>
                <a:ea typeface="+mn-ea"/>
                <a:cs typeface="+mn-cs"/>
              </a:rPr>
              <a:t> it is connected to. As data streams back and forth on the network, the program looks at, or "sniffs," each packet. A </a:t>
            </a:r>
            <a:r>
              <a:rPr lang="en-US" sz="1200" b="0" i="1" u="none" strike="noStrike" kern="1200" dirty="0">
                <a:solidFill>
                  <a:schemeClr val="tx1"/>
                </a:solidFill>
                <a:latin typeface="+mn-lt"/>
                <a:ea typeface="+mn-ea"/>
                <a:cs typeface="+mn-cs"/>
                <a:hlinkClick r:id="rId4"/>
              </a:rPr>
              <a:t>packet</a:t>
            </a:r>
            <a:r>
              <a:rPr lang="en-US" sz="1200" b="0" i="1" kern="1200" dirty="0">
                <a:solidFill>
                  <a:schemeClr val="tx1"/>
                </a:solidFill>
                <a:latin typeface="+mn-lt"/>
                <a:ea typeface="+mn-ea"/>
                <a:cs typeface="+mn-cs"/>
              </a:rPr>
              <a:t> is a part of a message that has been broken up.</a:t>
            </a:r>
            <a:endParaRPr lang="en-CA" i="1" dirty="0"/>
          </a:p>
          <a:p>
            <a:endParaRPr lang="en-CA" dirty="0"/>
          </a:p>
          <a:p>
            <a:r>
              <a:rPr lang="en-CA" dirty="0"/>
              <a:t>Why does packet switching</a:t>
            </a:r>
            <a:r>
              <a:rPr lang="en-CA" baseline="0" dirty="0"/>
              <a:t> make it more difficult?</a:t>
            </a:r>
          </a:p>
          <a:p>
            <a:r>
              <a:rPr lang="en-US" b="1" dirty="0"/>
              <a:t>Symmetric encryption</a:t>
            </a:r>
            <a:r>
              <a:rPr lang="en-US" b="1" baseline="0" dirty="0"/>
              <a:t> vs asymmetric  http://www.digicert.com/ssl-cryptography.htm</a:t>
            </a:r>
            <a:endParaRPr lang="en-US" b="1" i="1" baseline="0" dirty="0"/>
          </a:p>
          <a:p>
            <a:r>
              <a:rPr lang="en-US" sz="1200" b="1" i="0" kern="1200" dirty="0">
                <a:solidFill>
                  <a:schemeClr val="tx1"/>
                </a:solidFill>
                <a:latin typeface="+mn-lt"/>
                <a:ea typeface="+mn-ea"/>
                <a:cs typeface="+mn-cs"/>
              </a:rPr>
              <a:t>RSA?? </a:t>
            </a:r>
            <a:r>
              <a:rPr lang="en-US" sz="1200" b="1" i="1" kern="1200" dirty="0">
                <a:solidFill>
                  <a:schemeClr val="tx1"/>
                </a:solidFill>
                <a:latin typeface="+mn-lt"/>
                <a:ea typeface="+mn-ea"/>
                <a:cs typeface="+mn-cs"/>
              </a:rPr>
              <a:t>- </a:t>
            </a:r>
            <a:r>
              <a:rPr lang="en-US" sz="1200" b="0" i="1" kern="1200" dirty="0">
                <a:solidFill>
                  <a:schemeClr val="tx1"/>
                </a:solidFill>
                <a:latin typeface="+mn-lt"/>
                <a:ea typeface="+mn-ea"/>
                <a:cs typeface="+mn-cs"/>
              </a:rPr>
              <a:t>RSA is based on the presumed difficulty of factoring large integers (integer factorization). Full decryption of an RSA </a:t>
            </a:r>
            <a:r>
              <a:rPr lang="en-US" sz="1200" b="0" i="1" kern="1200" dirty="0" err="1">
                <a:solidFill>
                  <a:schemeClr val="tx1"/>
                </a:solidFill>
                <a:latin typeface="+mn-lt"/>
                <a:ea typeface="+mn-ea"/>
                <a:cs typeface="+mn-cs"/>
              </a:rPr>
              <a:t>ciphertext</a:t>
            </a:r>
            <a:r>
              <a:rPr lang="en-US" sz="1200" b="0" i="1" kern="1200" dirty="0">
                <a:solidFill>
                  <a:schemeClr val="tx1"/>
                </a:solidFill>
                <a:latin typeface="+mn-lt"/>
                <a:ea typeface="+mn-ea"/>
                <a:cs typeface="+mn-cs"/>
              </a:rPr>
              <a:t> is thought to be infeasible on the assumption that no efficient algorithm exists for integer factorization.</a:t>
            </a:r>
          </a:p>
          <a:p>
            <a:r>
              <a:rPr lang="en-US" sz="1200" b="0" i="1" kern="1200" dirty="0">
                <a:solidFill>
                  <a:schemeClr val="tx1"/>
                </a:solidFill>
                <a:latin typeface="+mn-lt"/>
                <a:ea typeface="+mn-ea"/>
                <a:cs typeface="+mn-cs"/>
              </a:rPr>
              <a:t>A user of RSA creates and then publishes the product of two large prime numbers, along with an auxiliary value, as their public key. The prime factors must be kept secret. Anyone can use the public key to encrypt a message, but only someone with knowledge of the prime factors can feasibly decode the message.</a:t>
            </a:r>
          </a:p>
          <a:p>
            <a:r>
              <a:rPr lang="en-US" sz="1200" b="0" i="1" kern="1200" dirty="0">
                <a:solidFill>
                  <a:schemeClr val="tx1"/>
                </a:solidFill>
                <a:latin typeface="+mn-lt"/>
                <a:ea typeface="+mn-ea"/>
                <a:cs typeface="+mn-cs"/>
              </a:rPr>
              <a:t>RSA stands for Ron </a:t>
            </a:r>
            <a:r>
              <a:rPr lang="en-US" sz="1200" b="0" i="1" kern="1200" dirty="0" err="1">
                <a:solidFill>
                  <a:schemeClr val="tx1"/>
                </a:solidFill>
                <a:latin typeface="+mn-lt"/>
                <a:ea typeface="+mn-ea"/>
                <a:cs typeface="+mn-cs"/>
              </a:rPr>
              <a:t>Rivest</a:t>
            </a:r>
            <a:r>
              <a:rPr lang="en-US" sz="1200" b="0" i="1" kern="1200" dirty="0">
                <a:solidFill>
                  <a:schemeClr val="tx1"/>
                </a:solidFill>
                <a:latin typeface="+mn-lt"/>
                <a:ea typeface="+mn-ea"/>
                <a:cs typeface="+mn-cs"/>
              </a:rPr>
              <a:t>, </a:t>
            </a:r>
            <a:r>
              <a:rPr lang="en-US" sz="1200" b="0" i="1" kern="1200" dirty="0" err="1">
                <a:solidFill>
                  <a:schemeClr val="tx1"/>
                </a:solidFill>
                <a:latin typeface="+mn-lt"/>
                <a:ea typeface="+mn-ea"/>
                <a:cs typeface="+mn-cs"/>
              </a:rPr>
              <a:t>Adi</a:t>
            </a:r>
            <a:r>
              <a:rPr lang="en-US" sz="1200" b="0" i="1" kern="1200" dirty="0">
                <a:solidFill>
                  <a:schemeClr val="tx1"/>
                </a:solidFill>
                <a:latin typeface="+mn-lt"/>
                <a:ea typeface="+mn-ea"/>
                <a:cs typeface="+mn-cs"/>
              </a:rPr>
              <a:t> Shamir, and Leonard </a:t>
            </a:r>
            <a:r>
              <a:rPr lang="en-US" sz="1200" b="0" i="1" kern="1200" dirty="0" err="1">
                <a:solidFill>
                  <a:schemeClr val="tx1"/>
                </a:solidFill>
                <a:latin typeface="+mn-lt"/>
                <a:ea typeface="+mn-ea"/>
                <a:cs typeface="+mn-cs"/>
              </a:rPr>
              <a:t>Adleman</a:t>
            </a:r>
            <a:r>
              <a:rPr lang="en-US" sz="1200" b="0" i="1" kern="1200" dirty="0">
                <a:solidFill>
                  <a:schemeClr val="tx1"/>
                </a:solidFill>
                <a:latin typeface="+mn-lt"/>
                <a:ea typeface="+mn-ea"/>
                <a:cs typeface="+mn-cs"/>
              </a:rPr>
              <a:t>— the men who first publicly described the algorithm in 1977.</a:t>
            </a:r>
          </a:p>
          <a:p>
            <a:endParaRPr lang="en-US" b="1" dirty="0"/>
          </a:p>
          <a:p>
            <a:r>
              <a:rPr lang="en-US" dirty="0"/>
              <a:t>SSH and keys</a:t>
            </a:r>
          </a:p>
          <a:p>
            <a:r>
              <a:rPr lang="en-US" i="1" dirty="0"/>
              <a:t>https://wiki.archlinux.org/index.php/SSH_keys</a:t>
            </a:r>
          </a:p>
          <a:p>
            <a:r>
              <a:rPr lang="en-US" sz="1200" b="0" i="1" kern="1200" dirty="0">
                <a:solidFill>
                  <a:schemeClr val="tx1"/>
                </a:solidFill>
                <a:latin typeface="+mn-lt"/>
                <a:ea typeface="+mn-ea"/>
                <a:cs typeface="+mn-cs"/>
              </a:rPr>
              <a:t>SSH keys always come in pairs, one private and the other public. The private key is known only to you and it should be safely guarded. By contrast, the public key can be shared freely with any SSH server to which you would like to connect.</a:t>
            </a:r>
          </a:p>
          <a:p>
            <a:r>
              <a:rPr lang="en-US" sz="1200" b="0" i="1" kern="1200" dirty="0">
                <a:solidFill>
                  <a:schemeClr val="tx1"/>
                </a:solidFill>
                <a:latin typeface="+mn-lt"/>
                <a:ea typeface="+mn-ea"/>
                <a:cs typeface="+mn-cs"/>
              </a:rPr>
              <a:t>When an SSH server has your public key on file and sees you requesting a connection, it uses your public key to construct and send you a challenge. This challenge is like a coded message and it must be met with the appropriate response before the server will grant you access. What makes this coded message particularly secure is that it can only be understood by someone with the private key. While the public key can be used to encrypt the message, it cannot be used to decrypt that very same message. Only you, the holder of the private key, will be able to correctly understand the challenge and produce the correct response.</a:t>
            </a:r>
          </a:p>
          <a:p>
            <a:r>
              <a:rPr lang="en-US" sz="1200" b="0" i="1" kern="1200" dirty="0">
                <a:solidFill>
                  <a:schemeClr val="tx1"/>
                </a:solidFill>
                <a:latin typeface="+mn-lt"/>
                <a:ea typeface="+mn-ea"/>
                <a:cs typeface="+mn-cs"/>
              </a:rPr>
              <a:t>This challenge-response phase happens behind the scenes and is invisible to the user. As long as you hold the private key, which is typically stored in the ~/.</a:t>
            </a:r>
            <a:r>
              <a:rPr lang="en-US" sz="1200" b="0" i="1" kern="1200" dirty="0" err="1">
                <a:solidFill>
                  <a:schemeClr val="tx1"/>
                </a:solidFill>
                <a:latin typeface="+mn-lt"/>
                <a:ea typeface="+mn-ea"/>
                <a:cs typeface="+mn-cs"/>
              </a:rPr>
              <a:t>ssh</a:t>
            </a:r>
            <a:r>
              <a:rPr lang="en-US" sz="1200" b="0" i="1" kern="1200" dirty="0">
                <a:solidFill>
                  <a:schemeClr val="tx1"/>
                </a:solidFill>
                <a:latin typeface="+mn-lt"/>
                <a:ea typeface="+mn-ea"/>
                <a:cs typeface="+mn-cs"/>
              </a:rPr>
              <a:t>/ directory, your SSH client should be able to reply with the appropriate response to the server.</a:t>
            </a:r>
          </a:p>
          <a:p>
            <a:r>
              <a:rPr lang="en-US" sz="1200" b="0" i="1" kern="1200" dirty="0">
                <a:solidFill>
                  <a:schemeClr val="tx1"/>
                </a:solidFill>
                <a:latin typeface="+mn-lt"/>
                <a:ea typeface="+mn-ea"/>
                <a:cs typeface="+mn-cs"/>
              </a:rPr>
              <a:t>Because private keys are considered sensitive information, they are often stored on disk in an encrypted form. In this case, when the private key is required, a passphrase must first be entered in order to decrypt it. While this might superficially appear the same as entering a login password on the SSH server, it is only used to decrypt the private key on the local system. This passphrase is not, and should not, be transmitted over the network.</a:t>
            </a:r>
          </a:p>
          <a:p>
            <a:endParaRPr lang="en-US" dirty="0"/>
          </a:p>
          <a:p>
            <a:r>
              <a:rPr lang="en-US" dirty="0"/>
              <a:t>http://en.wikipedia.org/wiki/Public-key_cryptography</a:t>
            </a:r>
          </a:p>
          <a:p>
            <a:r>
              <a:rPr lang="en-US" dirty="0"/>
              <a:t>Public</a:t>
            </a:r>
            <a:r>
              <a:rPr lang="en-US" baseline="0" dirty="0"/>
              <a:t> key cryptography (asymmetric)  key size</a:t>
            </a:r>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8</a:t>
            </a:fld>
            <a:endParaRPr lang="en-US"/>
          </a:p>
        </p:txBody>
      </p:sp>
    </p:spTree>
    <p:extLst>
      <p:ext uri="{BB962C8B-B14F-4D97-AF65-F5344CB8AC3E}">
        <p14:creationId xmlns:p14="http://schemas.microsoft.com/office/powerpoint/2010/main" val="3627179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birth of the web – when did this happen, why</a:t>
            </a:r>
            <a:r>
              <a:rPr lang="en-CA" baseline="0" dirty="0"/>
              <a:t> and how?</a:t>
            </a:r>
            <a:endParaRPr lang="en-CA" dirty="0"/>
          </a:p>
          <a:p>
            <a:r>
              <a:rPr lang="en-CA" dirty="0"/>
              <a:t>Mark up language</a:t>
            </a:r>
            <a:r>
              <a:rPr lang="en-CA" baseline="0" dirty="0"/>
              <a:t> – HTML – stands for?  A little bit of history??</a:t>
            </a:r>
          </a:p>
          <a:p>
            <a:r>
              <a:rPr lang="en-CA" baseline="0" dirty="0"/>
              <a:t>Notation – URL (uniform resource locator) – definition – when was it standardized and by whom? A little history?  Syntax?</a:t>
            </a:r>
          </a:p>
          <a:p>
            <a:r>
              <a:rPr lang="en-CA" baseline="0" dirty="0"/>
              <a:t>Protocol – HTTP</a:t>
            </a:r>
            <a:endParaRPr lang="en-CA" dirty="0"/>
          </a:p>
          <a:p>
            <a:endParaRPr lang="en-CA" dirty="0"/>
          </a:p>
          <a:p>
            <a:r>
              <a:rPr lang="en-CA" dirty="0"/>
              <a:t>What was the fourth thing? – cheap hardware</a:t>
            </a:r>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9</a:t>
            </a:fld>
            <a:endParaRPr lang="en-US"/>
          </a:p>
        </p:txBody>
      </p:sp>
    </p:spTree>
    <p:extLst>
      <p:ext uri="{BB962C8B-B14F-4D97-AF65-F5344CB8AC3E}">
        <p14:creationId xmlns:p14="http://schemas.microsoft.com/office/powerpoint/2010/main" val="332316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Originally called</a:t>
            </a:r>
            <a:r>
              <a:rPr lang="en-CA" baseline="0" dirty="0"/>
              <a:t> Universal Resource Locator, but standards folks thought that was presumptuous</a:t>
            </a:r>
          </a:p>
          <a:p>
            <a:endParaRPr lang="en-CA" baseline="0" dirty="0"/>
          </a:p>
          <a:p>
            <a:r>
              <a:rPr lang="en-CA" baseline="0" dirty="0"/>
              <a:t>Do examples/exercises in whiteboard</a:t>
            </a:r>
            <a:endParaRPr lang="en-CA" dirty="0"/>
          </a:p>
          <a:p>
            <a:endParaRPr lang="en-US" dirty="0"/>
          </a:p>
        </p:txBody>
      </p:sp>
      <p:sp>
        <p:nvSpPr>
          <p:cNvPr id="4" name="Slide Number Placeholder 3"/>
          <p:cNvSpPr>
            <a:spLocks noGrp="1"/>
          </p:cNvSpPr>
          <p:nvPr>
            <p:ph type="sldNum" sz="quarter" idx="10"/>
          </p:nvPr>
        </p:nvSpPr>
        <p:spPr/>
        <p:txBody>
          <a:bodyPr/>
          <a:lstStyle/>
          <a:p>
            <a:fld id="{DDF9C188-4B3D-4EEC-9E5B-35D19784D608}" type="slidenum">
              <a:rPr lang="en-US" smtClean="0"/>
              <a:pPr/>
              <a:t>10</a:t>
            </a:fld>
            <a:endParaRPr lang="en-US"/>
          </a:p>
        </p:txBody>
      </p:sp>
    </p:spTree>
    <p:extLst>
      <p:ext uri="{BB962C8B-B14F-4D97-AF65-F5344CB8AC3E}">
        <p14:creationId xmlns:p14="http://schemas.microsoft.com/office/powerpoint/2010/main" val="20488200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7958" y="1363460"/>
            <a:ext cx="7987393" cy="2387600"/>
          </a:xfrm>
        </p:spPr>
        <p:txBody>
          <a:bodyPr anchor="b">
            <a:normAutofit/>
          </a:bodyPr>
          <a:lstStyle>
            <a:lvl1pPr algn="ctr">
              <a:defRPr sz="4050">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27958" y="3907124"/>
            <a:ext cx="7473043" cy="905986"/>
          </a:xfrm>
        </p:spPr>
        <p:txBody>
          <a:bodyPr/>
          <a:lstStyle>
            <a:lvl1pPr marL="0" indent="0" algn="l">
              <a:buNone/>
              <a:defRPr sz="1800">
                <a:latin typeface="Verdana" panose="020B060403050404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26" name="Picture 2" descr="https://upload.wikimedia.org/wikipedia/commons/thumb/e/e2/Google_Chrome_icon_(2011).svg/1024px-Google_Chrome_icon_(2011).sv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9956" y="5241876"/>
            <a:ext cx="814047" cy="108539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http://people.mozilla.com/~faaborg/files/shiretoko/firefoxIcon/firefox-512-noshadow.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775949" y="5198901"/>
            <a:ext cx="878512" cy="1171349"/>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http://www.cssreflex.com/wp-content/uploads/2013/11/ie9-10_512x51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816407" y="5129673"/>
            <a:ext cx="982352" cy="1309802"/>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http://vignette2.wikia.nocookie.net/spore/images/f/f8/Opera_Logo.png/revision/latest?cb=20100816011500"/>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960704" y="5160516"/>
            <a:ext cx="936087" cy="124811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8/8b/Microsoft_Edge_logo.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058738" y="5211260"/>
            <a:ext cx="859973" cy="114663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8" name="Picture 14" descr="https://canvas.sfu.ca/courses/14504/files/1097955/preview?verifier=Jb3NgYmcYwYpwqiL50I6kNxjnaDYJD37HMLn6tdP"/>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080657" y="5124239"/>
            <a:ext cx="990505" cy="132067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0" name="Picture 16" descr="https://upload.wikimedia.org/wikipedia/en/1/18/Dolphin-browser-icon.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233106" y="5097133"/>
            <a:ext cx="1031162" cy="137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66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hrome 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105790"/>
            <a:ext cx="7886700" cy="741299"/>
          </a:xfrm>
        </p:spPr>
        <p:txBody>
          <a:bodyPr/>
          <a:lstStyle/>
          <a:p>
            <a:r>
              <a:rPr lang="en-US"/>
              <a:t>Click to edit Master title style</a:t>
            </a:r>
          </a:p>
        </p:txBody>
      </p:sp>
      <p:sp>
        <p:nvSpPr>
          <p:cNvPr id="3" name="Content Placeholder 2"/>
          <p:cNvSpPr>
            <a:spLocks noGrp="1"/>
          </p:cNvSpPr>
          <p:nvPr>
            <p:ph sz="half" idx="1"/>
          </p:nvPr>
        </p:nvSpPr>
        <p:spPr>
          <a:xfrm>
            <a:off x="628650" y="1929384"/>
            <a:ext cx="3886200" cy="481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929384"/>
            <a:ext cx="3886200" cy="481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07777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hrome Comparis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1124078"/>
            <a:ext cx="7886700" cy="695579"/>
          </a:xfrm>
        </p:spPr>
        <p:txBody>
          <a:bodyPr/>
          <a:lstStyle/>
          <a:p>
            <a:r>
              <a:rPr lang="en-US"/>
              <a:t>Click to edit Master title style</a:t>
            </a:r>
          </a:p>
        </p:txBody>
      </p:sp>
      <p:sp>
        <p:nvSpPr>
          <p:cNvPr id="3" name="Text Placeholder 2"/>
          <p:cNvSpPr>
            <a:spLocks noGrp="1"/>
          </p:cNvSpPr>
          <p:nvPr>
            <p:ph type="body" idx="1"/>
          </p:nvPr>
        </p:nvSpPr>
        <p:spPr>
          <a:xfrm>
            <a:off x="629842" y="1836611"/>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677479"/>
            <a:ext cx="3868340" cy="40333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836611"/>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677479"/>
            <a:ext cx="3887391" cy="40333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22660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hrome 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115568"/>
            <a:ext cx="7886700" cy="785432"/>
          </a:xfrm>
        </p:spPr>
        <p:txBody>
          <a:bodyPr/>
          <a:lstStyle/>
          <a:p>
            <a:r>
              <a:rPr lang="en-US"/>
              <a:t>Click to edit Master title style</a:t>
            </a:r>
          </a:p>
        </p:txBody>
      </p:sp>
    </p:spTree>
    <p:extLst>
      <p:ext uri="{BB962C8B-B14F-4D97-AF65-F5344CB8AC3E}">
        <p14:creationId xmlns:p14="http://schemas.microsoft.com/office/powerpoint/2010/main" val="27073025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Chrome 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629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E 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218" y="666878"/>
            <a:ext cx="7886700" cy="878459"/>
          </a:xfrm>
        </p:spPr>
        <p:txBody>
          <a:bodyPr/>
          <a:lstStyle/>
          <a:p>
            <a:r>
              <a:rPr lang="en-US"/>
              <a:t>Click to edit Master title style</a:t>
            </a:r>
            <a:endParaRPr lang="en-US" dirty="0"/>
          </a:p>
        </p:txBody>
      </p:sp>
      <p:sp>
        <p:nvSpPr>
          <p:cNvPr id="3" name="Content Placeholder 2"/>
          <p:cNvSpPr>
            <a:spLocks noGrp="1"/>
          </p:cNvSpPr>
          <p:nvPr>
            <p:ph idx="1"/>
          </p:nvPr>
        </p:nvSpPr>
        <p:spPr>
          <a:xfrm>
            <a:off x="601218" y="1609344"/>
            <a:ext cx="7886700" cy="5020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95703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I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655105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IE 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93726"/>
            <a:ext cx="7886700" cy="741299"/>
          </a:xfrm>
        </p:spPr>
        <p:txBody>
          <a:bodyPr/>
          <a:lstStyle/>
          <a:p>
            <a:r>
              <a:rPr lang="en-US"/>
              <a:t>Click to edit Master title style</a:t>
            </a:r>
          </a:p>
        </p:txBody>
      </p:sp>
      <p:sp>
        <p:nvSpPr>
          <p:cNvPr id="3" name="Content Placeholder 2"/>
          <p:cNvSpPr>
            <a:spLocks noGrp="1"/>
          </p:cNvSpPr>
          <p:nvPr>
            <p:ph sz="half" idx="1"/>
          </p:nvPr>
        </p:nvSpPr>
        <p:spPr>
          <a:xfrm>
            <a:off x="628650" y="1417320"/>
            <a:ext cx="3886200" cy="5202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417320"/>
            <a:ext cx="3886200" cy="5202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7848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IE 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712598"/>
            <a:ext cx="7886700" cy="695579"/>
          </a:xfrm>
        </p:spPr>
        <p:txBody>
          <a:bodyPr/>
          <a:lstStyle/>
          <a:p>
            <a:r>
              <a:rPr lang="en-US"/>
              <a:t>Click to edit Master title style</a:t>
            </a:r>
          </a:p>
        </p:txBody>
      </p:sp>
      <p:sp>
        <p:nvSpPr>
          <p:cNvPr id="3" name="Text Placeholder 2"/>
          <p:cNvSpPr>
            <a:spLocks noGrp="1"/>
          </p:cNvSpPr>
          <p:nvPr>
            <p:ph type="body" idx="1"/>
          </p:nvPr>
        </p:nvSpPr>
        <p:spPr>
          <a:xfrm>
            <a:off x="629842" y="1425131"/>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265998"/>
            <a:ext cx="3868340" cy="43268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25131"/>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265998"/>
            <a:ext cx="3887391" cy="43268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248544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E 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76072"/>
            <a:ext cx="7886700" cy="785432"/>
          </a:xfrm>
        </p:spPr>
        <p:txBody>
          <a:bodyPr/>
          <a:lstStyle/>
          <a:p>
            <a:r>
              <a:rPr lang="en-US"/>
              <a:t>Click to edit Master title style</a:t>
            </a:r>
          </a:p>
        </p:txBody>
      </p:sp>
    </p:spTree>
    <p:extLst>
      <p:ext uri="{BB962C8B-B14F-4D97-AF65-F5344CB8AC3E}">
        <p14:creationId xmlns:p14="http://schemas.microsoft.com/office/powerpoint/2010/main" val="228730738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IE 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0018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F 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4360" y="831470"/>
            <a:ext cx="7886700" cy="878459"/>
          </a:xfrm>
        </p:spPr>
        <p:txBody>
          <a:bodyPr/>
          <a:lstStyle/>
          <a:p>
            <a:r>
              <a:rPr lang="en-US"/>
              <a:t>Click to edit Master title style</a:t>
            </a:r>
            <a:endParaRPr lang="en-US" dirty="0"/>
          </a:p>
        </p:txBody>
      </p:sp>
      <p:sp>
        <p:nvSpPr>
          <p:cNvPr id="3" name="Content Placeholder 2"/>
          <p:cNvSpPr>
            <a:spLocks noGrp="1"/>
          </p:cNvSpPr>
          <p:nvPr>
            <p:ph idx="1"/>
          </p:nvPr>
        </p:nvSpPr>
        <p:spPr>
          <a:xfrm>
            <a:off x="594360" y="1773937"/>
            <a:ext cx="7886700" cy="4869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96331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Edge">
    <p:bg>
      <p:bgPr>
        <a:blipFill dpi="0" rotWithShape="1">
          <a:blip r:embed="rId2" cstate="screen">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311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dge Side By Side">
    <p:bg>
      <p:bgPr>
        <a:blipFill dpi="0" rotWithShape="1">
          <a:blip r:embed="rId2" cstate="screen">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829" y="859536"/>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791379" y="1389762"/>
            <a:ext cx="4629150" cy="523963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829" y="2459736"/>
            <a:ext cx="2949178" cy="409784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53054548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Edge Side By Side Image">
    <p:bg>
      <p:bgPr>
        <a:blipFill dpi="0" rotWithShape="1">
          <a:blip r:embed="rId2" cstate="screen">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896112"/>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1426338"/>
            <a:ext cx="4629150" cy="517563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496312"/>
            <a:ext cx="2949178" cy="404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52313497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457950" y="6362700"/>
            <a:ext cx="742950" cy="257176"/>
          </a:xfrm>
          <a:prstGeom prst="rect">
            <a:avLst/>
          </a:prstGeom>
        </p:spPr>
        <p:txBody>
          <a:bodyPr/>
          <a:lstStyle/>
          <a:p>
            <a:fld id="{7A0C081B-7565-4E7A-9F9F-F1076E2DDB85}" type="datetime1">
              <a:rPr lang="en-US" smtClean="0"/>
              <a:pPr/>
              <a:t>9/27/2016</a:t>
            </a:fld>
            <a:endParaRPr lang="en-US"/>
          </a:p>
        </p:txBody>
      </p:sp>
      <p:sp>
        <p:nvSpPr>
          <p:cNvPr id="4" name="Footer Placeholder 3"/>
          <p:cNvSpPr>
            <a:spLocks noGrp="1"/>
          </p:cNvSpPr>
          <p:nvPr>
            <p:ph type="ftr" sz="quarter" idx="11"/>
          </p:nvPr>
        </p:nvSpPr>
        <p:spPr>
          <a:xfrm>
            <a:off x="1143000" y="6362700"/>
            <a:ext cx="5161165" cy="257176"/>
          </a:xfrm>
          <a:prstGeom prst="rect">
            <a:avLst/>
          </a:prstGeom>
        </p:spPr>
        <p:txBody>
          <a:bodyPr/>
          <a:lstStyle/>
          <a:p>
            <a:endParaRPr lang="en-US"/>
          </a:p>
        </p:txBody>
      </p:sp>
      <p:sp>
        <p:nvSpPr>
          <p:cNvPr id="5" name="Slide Number Placeholder 4"/>
          <p:cNvSpPr>
            <a:spLocks noGrp="1"/>
          </p:cNvSpPr>
          <p:nvPr>
            <p:ph type="sldNum" sz="quarter" idx="12"/>
          </p:nvPr>
        </p:nvSpPr>
        <p:spPr>
          <a:xfrm>
            <a:off x="7372350" y="6362700"/>
            <a:ext cx="628650" cy="257176"/>
          </a:xfrm>
          <a:prstGeom prst="rect">
            <a:avLst/>
          </a:prstGeom>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3059002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57950" y="6362700"/>
            <a:ext cx="742950" cy="257176"/>
          </a:xfrm>
          <a:prstGeom prst="rect">
            <a:avLst/>
          </a:prstGeom>
        </p:spPr>
        <p:txBody>
          <a:bodyPr/>
          <a:lstStyle/>
          <a:p>
            <a:fld id="{303250A7-F2AC-4A3A-BAC6-4433188AF404}" type="datetime1">
              <a:rPr lang="en-US" smtClean="0"/>
              <a:pPr/>
              <a:t>9/27/2016</a:t>
            </a:fld>
            <a:endParaRPr lang="en-US"/>
          </a:p>
        </p:txBody>
      </p:sp>
      <p:sp>
        <p:nvSpPr>
          <p:cNvPr id="5" name="Footer Placeholder 4"/>
          <p:cNvSpPr>
            <a:spLocks noGrp="1"/>
          </p:cNvSpPr>
          <p:nvPr>
            <p:ph type="ftr" sz="quarter" idx="11"/>
          </p:nvPr>
        </p:nvSpPr>
        <p:spPr>
          <a:xfrm>
            <a:off x="1143000" y="6362700"/>
            <a:ext cx="5161165" cy="257176"/>
          </a:xfrm>
          <a:prstGeom prst="rect">
            <a:avLst/>
          </a:prstGeom>
        </p:spPr>
        <p:txBody>
          <a:bodyPr/>
          <a:lstStyle/>
          <a:p>
            <a:endParaRPr lang="en-US"/>
          </a:p>
        </p:txBody>
      </p:sp>
      <p:sp>
        <p:nvSpPr>
          <p:cNvPr id="6" name="Slide Number Placeholder 5"/>
          <p:cNvSpPr>
            <a:spLocks noGrp="1"/>
          </p:cNvSpPr>
          <p:nvPr>
            <p:ph type="sldNum" sz="quarter" idx="12"/>
          </p:nvPr>
        </p:nvSpPr>
        <p:spPr>
          <a:xfrm>
            <a:off x="7372350" y="6362700"/>
            <a:ext cx="628650" cy="257176"/>
          </a:xfrm>
          <a:prstGeom prst="rect">
            <a:avLst/>
          </a:prstGeom>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71870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F 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075169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FF 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13182"/>
            <a:ext cx="7886700" cy="741299"/>
          </a:xfrm>
        </p:spPr>
        <p:txBody>
          <a:bodyPr/>
          <a:lstStyle/>
          <a:p>
            <a:r>
              <a:rPr lang="en-US"/>
              <a:t>Click to edit Master title style</a:t>
            </a:r>
          </a:p>
        </p:txBody>
      </p:sp>
      <p:sp>
        <p:nvSpPr>
          <p:cNvPr id="3" name="Content Placeholder 2"/>
          <p:cNvSpPr>
            <a:spLocks noGrp="1"/>
          </p:cNvSpPr>
          <p:nvPr>
            <p:ph sz="half" idx="1"/>
          </p:nvPr>
        </p:nvSpPr>
        <p:spPr>
          <a:xfrm>
            <a:off x="628650" y="1636776"/>
            <a:ext cx="3886200" cy="481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36776"/>
            <a:ext cx="3886200" cy="481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59696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FF Comparis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849758"/>
            <a:ext cx="7886700" cy="695579"/>
          </a:xfrm>
        </p:spPr>
        <p:txBody>
          <a:bodyPr/>
          <a:lstStyle/>
          <a:p>
            <a:r>
              <a:rPr lang="en-US"/>
              <a:t>Click to edit Master title style</a:t>
            </a:r>
          </a:p>
        </p:txBody>
      </p:sp>
      <p:sp>
        <p:nvSpPr>
          <p:cNvPr id="3" name="Text Placeholder 2"/>
          <p:cNvSpPr>
            <a:spLocks noGrp="1"/>
          </p:cNvSpPr>
          <p:nvPr>
            <p:ph type="body" idx="1"/>
          </p:nvPr>
        </p:nvSpPr>
        <p:spPr>
          <a:xfrm>
            <a:off x="629842" y="1562291"/>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403159"/>
            <a:ext cx="3868340" cy="40333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562291"/>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403159"/>
            <a:ext cx="3887391" cy="40333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78864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F 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77240"/>
            <a:ext cx="7886700" cy="785432"/>
          </a:xfrm>
        </p:spPr>
        <p:txBody>
          <a:bodyPr/>
          <a:lstStyle/>
          <a:p>
            <a:r>
              <a:rPr lang="en-US"/>
              <a:t>Click to edit Master title style</a:t>
            </a:r>
          </a:p>
        </p:txBody>
      </p:sp>
    </p:spTree>
    <p:extLst>
      <p:ext uri="{BB962C8B-B14F-4D97-AF65-F5344CB8AC3E}">
        <p14:creationId xmlns:p14="http://schemas.microsoft.com/office/powerpoint/2010/main" val="1692779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FF 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527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hrome 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1792" y="1088136"/>
            <a:ext cx="7886700" cy="832104"/>
          </a:xfrm>
        </p:spPr>
        <p:txBody>
          <a:bodyPr/>
          <a:lstStyle/>
          <a:p>
            <a:r>
              <a:rPr lang="en-US"/>
              <a:t>Click to edit Master title style</a:t>
            </a:r>
            <a:endParaRPr lang="en-US" dirty="0"/>
          </a:p>
        </p:txBody>
      </p:sp>
      <p:sp>
        <p:nvSpPr>
          <p:cNvPr id="3" name="Content Placeholder 2"/>
          <p:cNvSpPr>
            <a:spLocks noGrp="1"/>
          </p:cNvSpPr>
          <p:nvPr>
            <p:ph idx="1"/>
          </p:nvPr>
        </p:nvSpPr>
        <p:spPr>
          <a:xfrm>
            <a:off x="621792" y="1920241"/>
            <a:ext cx="788670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3800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hrome 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758083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04038"/>
            <a:ext cx="7886700" cy="7595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563624"/>
            <a:ext cx="7886700" cy="49699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1967010"/>
      </p:ext>
    </p:extLst>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 id="2147484129" r:id="rId12"/>
    <p:sldLayoutId id="2147484130" r:id="rId13"/>
    <p:sldLayoutId id="2147484131" r:id="rId14"/>
    <p:sldLayoutId id="2147484132" r:id="rId15"/>
    <p:sldLayoutId id="2147484133" r:id="rId16"/>
    <p:sldLayoutId id="2147484134" r:id="rId17"/>
    <p:sldLayoutId id="2147484135" r:id="rId18"/>
    <p:sldLayoutId id="2147484136" r:id="rId19"/>
    <p:sldLayoutId id="2147484137" r:id="rId20"/>
    <p:sldLayoutId id="2147484138" r:id="rId21"/>
    <p:sldLayoutId id="2147484139" r:id="rId22"/>
    <p:sldLayoutId id="2147484140" r:id="rId23"/>
    <p:sldLayoutId id="2147484141" r:id="rId2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mypizza.com/" TargetMode="Externa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mysite.ca/"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Servers</a:t>
            </a:r>
            <a:endParaRPr lang="en-US" dirty="0"/>
          </a:p>
        </p:txBody>
      </p:sp>
    </p:spTree>
    <p:extLst>
      <p:ext uri="{BB962C8B-B14F-4D97-AF65-F5344CB8AC3E}">
        <p14:creationId xmlns:p14="http://schemas.microsoft.com/office/powerpoint/2010/main" val="384121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286750" cy="759587"/>
          </a:xfrm>
        </p:spPr>
        <p:txBody>
          <a:bodyPr/>
          <a:lstStyle/>
          <a:p>
            <a:r>
              <a:rPr lang="en-CA" dirty="0"/>
              <a:t>Uniform Resource Locator (URL)</a:t>
            </a:r>
            <a:endParaRPr lang="en-US" dirty="0"/>
          </a:p>
        </p:txBody>
      </p:sp>
      <p:sp>
        <p:nvSpPr>
          <p:cNvPr id="3" name="Content Placeholder 2"/>
          <p:cNvSpPr>
            <a:spLocks noGrp="1"/>
          </p:cNvSpPr>
          <p:nvPr>
            <p:ph idx="1"/>
          </p:nvPr>
        </p:nvSpPr>
        <p:spPr>
          <a:xfrm>
            <a:off x="304800" y="1752600"/>
            <a:ext cx="8458200" cy="4648200"/>
          </a:xfrm>
        </p:spPr>
        <p:txBody>
          <a:bodyPr>
            <a:noAutofit/>
          </a:bodyPr>
          <a:lstStyle/>
          <a:p>
            <a:pPr marL="0" indent="0">
              <a:buNone/>
            </a:pPr>
            <a:r>
              <a:rPr lang="en-CA" sz="2400" dirty="0"/>
              <a:t>scheme://host:[port]/path/[parameters] [?query string][#anchor]</a:t>
            </a:r>
          </a:p>
          <a:p>
            <a:endParaRPr lang="en-CA" sz="2400" dirty="0"/>
          </a:p>
          <a:p>
            <a:r>
              <a:rPr lang="en-CA" sz="2400" dirty="0"/>
              <a:t>scheme – underlying protocol (http)</a:t>
            </a:r>
          </a:p>
          <a:p>
            <a:r>
              <a:rPr lang="en-CA" sz="2400" dirty="0"/>
              <a:t>host – the IP address </a:t>
            </a:r>
          </a:p>
          <a:p>
            <a:r>
              <a:rPr lang="en-CA" sz="2400" dirty="0"/>
              <a:t>port – listening port (optional)</a:t>
            </a:r>
          </a:p>
          <a:p>
            <a:r>
              <a:rPr lang="en-CA" sz="2400" dirty="0"/>
              <a:t>path – path to the desired document</a:t>
            </a:r>
          </a:p>
          <a:p>
            <a:r>
              <a:rPr lang="en-CA" sz="2400" dirty="0"/>
              <a:t>parameters – URL parameters (session id is common)</a:t>
            </a:r>
          </a:p>
          <a:p>
            <a:r>
              <a:rPr lang="en-CA" sz="2400" dirty="0"/>
              <a:t>query-string – name-value pairs passed </a:t>
            </a:r>
          </a:p>
          <a:p>
            <a:r>
              <a:rPr lang="en-CA" sz="2400" dirty="0"/>
              <a:t>anchor – reference to position in document</a:t>
            </a:r>
          </a:p>
          <a:p>
            <a:pPr marL="0" indent="0">
              <a:buNone/>
            </a:pPr>
            <a:endParaRPr lang="en-US" sz="2400" dirty="0"/>
          </a:p>
        </p:txBody>
      </p:sp>
    </p:spTree>
    <p:extLst>
      <p:ext uri="{BB962C8B-B14F-4D97-AF65-F5344CB8AC3E}">
        <p14:creationId xmlns:p14="http://schemas.microsoft.com/office/powerpoint/2010/main" val="148879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04038"/>
            <a:ext cx="8362950" cy="759587"/>
          </a:xfrm>
        </p:spPr>
        <p:txBody>
          <a:bodyPr/>
          <a:lstStyle/>
          <a:p>
            <a:r>
              <a:rPr lang="en-US" dirty="0"/>
              <a:t>Examples</a:t>
            </a:r>
          </a:p>
        </p:txBody>
      </p:sp>
      <p:sp>
        <p:nvSpPr>
          <p:cNvPr id="3" name="Content Placeholder 2"/>
          <p:cNvSpPr>
            <a:spLocks noGrp="1"/>
          </p:cNvSpPr>
          <p:nvPr>
            <p:ph idx="1"/>
          </p:nvPr>
        </p:nvSpPr>
        <p:spPr>
          <a:xfrm>
            <a:off x="152400" y="1563624"/>
            <a:ext cx="8686800" cy="4969955"/>
          </a:xfrm>
        </p:spPr>
        <p:txBody>
          <a:bodyPr/>
          <a:lstStyle/>
          <a:p>
            <a:pPr marL="0" indent="0">
              <a:buNone/>
            </a:pPr>
            <a:r>
              <a:rPr lang="en-US" dirty="0"/>
              <a:t>http://www.mywebsite.com:8080/sj/t.html;id=307?name=bob&amp;x=3#label</a:t>
            </a:r>
          </a:p>
          <a:p>
            <a:pPr marL="0" indent="0">
              <a:buNone/>
            </a:pPr>
            <a:endParaRPr lang="en-US" dirty="0"/>
          </a:p>
          <a:p>
            <a:pPr marL="0" indent="0">
              <a:buNone/>
            </a:pPr>
            <a:r>
              <a:rPr lang="en-US" dirty="0"/>
              <a:t>http://www.cnn.com/world/newgo.htm;pnum=8431?storyId=12</a:t>
            </a:r>
          </a:p>
          <a:p>
            <a:pPr marL="0" indent="0">
              <a:buNone/>
            </a:pPr>
            <a:endParaRPr lang="en-US" dirty="0"/>
          </a:p>
          <a:p>
            <a:pPr marL="0" indent="0">
              <a:buNone/>
            </a:pPr>
            <a:r>
              <a:rPr lang="en-US" dirty="0"/>
              <a:t>https://www.there.com/get/place.jsp;num=2011?size=3#top</a:t>
            </a:r>
          </a:p>
          <a:p>
            <a:pPr marL="0" indent="0">
              <a:buNone/>
            </a:pPr>
            <a:endParaRPr lang="en-US" dirty="0"/>
          </a:p>
          <a:p>
            <a:pPr marL="0" indent="0">
              <a:buNone/>
            </a:pPr>
            <a:r>
              <a:rPr lang="en-US" dirty="0"/>
              <a:t>ftp://homeftp.cegep-heritage.qc.ca:2021/t</a:t>
            </a:r>
          </a:p>
          <a:p>
            <a:pPr marL="0" indent="0">
              <a:buNone/>
            </a:pPr>
            <a:endParaRPr lang="en-US" dirty="0"/>
          </a:p>
          <a:p>
            <a:pPr marL="0" indent="0">
              <a:buNone/>
            </a:pPr>
            <a:r>
              <a:rPr lang="en-US" dirty="0"/>
              <a:t>smtp://mail.storm.ca/amcdonald?retr=1</a:t>
            </a:r>
          </a:p>
          <a:p>
            <a:pPr marL="0" indent="0">
              <a:buNone/>
            </a:pPr>
            <a:endParaRPr lang="en-US" dirty="0"/>
          </a:p>
          <a:p>
            <a:pPr marL="0" indent="0">
              <a:buNone/>
            </a:pPr>
            <a:r>
              <a:rPr lang="en-US" dirty="0"/>
              <a:t>http://localhost:8007/</a:t>
            </a:r>
          </a:p>
        </p:txBody>
      </p:sp>
    </p:spTree>
    <p:extLst>
      <p:ext uri="{BB962C8B-B14F-4D97-AF65-F5344CB8AC3E}">
        <p14:creationId xmlns:p14="http://schemas.microsoft.com/office/powerpoint/2010/main" val="120322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Examples</a:t>
            </a:r>
          </a:p>
        </p:txBody>
      </p:sp>
      <p:sp>
        <p:nvSpPr>
          <p:cNvPr id="3" name="Content Placeholder 2"/>
          <p:cNvSpPr>
            <a:spLocks noGrp="1"/>
          </p:cNvSpPr>
          <p:nvPr>
            <p:ph idx="1"/>
          </p:nvPr>
        </p:nvSpPr>
        <p:spPr>
          <a:xfrm>
            <a:off x="628650" y="1563625"/>
            <a:ext cx="7886700" cy="3617976"/>
          </a:xfrm>
        </p:spPr>
        <p:txBody>
          <a:bodyPr/>
          <a:lstStyle/>
          <a:p>
            <a:pPr marL="0" indent="0">
              <a:buNone/>
            </a:pPr>
            <a:r>
              <a:rPr lang="en-CA" dirty="0"/>
              <a:t>Complete the URL to request the bookmark </a:t>
            </a:r>
            <a:r>
              <a:rPr lang="en-CA" dirty="0" err="1"/>
              <a:t>thespot</a:t>
            </a:r>
            <a:r>
              <a:rPr lang="en-CA" dirty="0"/>
              <a:t> on the page getit.html at the URL www.fuzzy.me. The web server is listening on port 8080</a:t>
            </a:r>
          </a:p>
          <a:p>
            <a:pPr marL="0" indent="0">
              <a:buNone/>
            </a:pPr>
            <a:endParaRPr lang="en-CA" dirty="0"/>
          </a:p>
          <a:p>
            <a:pPr marL="0" indent="0">
              <a:buNone/>
            </a:pPr>
            <a:r>
              <a:rPr lang="en-US" dirty="0"/>
              <a:t>Complete the URL with the default web scheme, to request the page in the scripts/exec folder of the web site at the based address of www.mysite.ca.  The page requested is called </a:t>
            </a:r>
            <a:r>
              <a:rPr lang="en-US" dirty="0" err="1"/>
              <a:t>myscript.php</a:t>
            </a:r>
            <a:r>
              <a:rPr lang="en-US" dirty="0"/>
              <a:t>. The page is being called from the page mypage.html in response to someone pressing the submit button on a form using the GET method. The form with the following fields: </a:t>
            </a:r>
          </a:p>
          <a:p>
            <a:pPr marL="0" indent="0">
              <a:buNone/>
            </a:pPr>
            <a:endParaRPr lang="en-CA"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79058336"/>
              </p:ext>
            </p:extLst>
          </p:nvPr>
        </p:nvGraphicFramePr>
        <p:xfrm>
          <a:off x="762000" y="4800600"/>
          <a:ext cx="3810000" cy="1295400"/>
        </p:xfrm>
        <a:graphic>
          <a:graphicData uri="http://schemas.openxmlformats.org/drawingml/2006/table">
            <a:tbl>
              <a:tblPr firstRow="1" bandRow="1">
                <a:tableStyleId>{073A0DAA-6AF3-43AB-8588-CEC1D06C72B9}</a:tableStyleId>
              </a:tblPr>
              <a:tblGrid>
                <a:gridCol w="1447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23850">
                <a:tc>
                  <a:txBody>
                    <a:bodyPr/>
                    <a:lstStyle/>
                    <a:p>
                      <a:pPr marL="0" marR="0">
                        <a:spcBef>
                          <a:spcPts val="0"/>
                        </a:spcBef>
                        <a:spcAft>
                          <a:spcPts val="0"/>
                        </a:spcAft>
                      </a:pPr>
                      <a:r>
                        <a:rPr lang="en-CA" sz="1800" kern="1200" dirty="0">
                          <a:effectLst/>
                        </a:rPr>
                        <a:t>Field name</a:t>
                      </a:r>
                      <a:endParaRPr lang="en-US" sz="1800" b="1" kern="1200" dirty="0">
                        <a:effectLst/>
                        <a:latin typeface="Calibri" panose="020F0502020204030204" pitchFamily="34" charset="0"/>
                        <a:ea typeface="MS PGothic" panose="020B0600070205080204" pitchFamily="34" charset="-128"/>
                      </a:endParaRPr>
                    </a:p>
                  </a:txBody>
                  <a:tcPr marL="68580" marR="68580" marT="0" marB="0"/>
                </a:tc>
                <a:tc>
                  <a:txBody>
                    <a:bodyPr/>
                    <a:lstStyle/>
                    <a:p>
                      <a:pPr marL="0" marR="0">
                        <a:spcBef>
                          <a:spcPts val="0"/>
                        </a:spcBef>
                        <a:spcAft>
                          <a:spcPts val="0"/>
                        </a:spcAft>
                      </a:pPr>
                      <a:r>
                        <a:rPr lang="en-CA" sz="1800" kern="1200">
                          <a:effectLst/>
                        </a:rPr>
                        <a:t>Field ID</a:t>
                      </a:r>
                      <a:endParaRPr lang="en-US" sz="1800" b="1" kern="1200">
                        <a:effectLst/>
                        <a:latin typeface="Calibri" panose="020F0502020204030204" pitchFamily="34" charset="0"/>
                        <a:ea typeface="MS PGothic" panose="020B0600070205080204" pitchFamily="34" charset="-128"/>
                      </a:endParaRPr>
                    </a:p>
                  </a:txBody>
                  <a:tcPr marL="68580" marR="68580" marT="0" marB="0"/>
                </a:tc>
                <a:tc>
                  <a:txBody>
                    <a:bodyPr/>
                    <a:lstStyle/>
                    <a:p>
                      <a:pPr marL="0" marR="0">
                        <a:spcBef>
                          <a:spcPts val="0"/>
                        </a:spcBef>
                        <a:spcAft>
                          <a:spcPts val="0"/>
                        </a:spcAft>
                      </a:pPr>
                      <a:r>
                        <a:rPr lang="en-CA" sz="1800" kern="1200">
                          <a:effectLst/>
                        </a:rPr>
                        <a:t>Field Value</a:t>
                      </a:r>
                      <a:endParaRPr lang="en-US" sz="1800" b="1" kern="1200">
                        <a:effectLst/>
                        <a:latin typeface="Calibri" panose="020F0502020204030204" pitchFamily="34" charset="0"/>
                        <a:ea typeface="MS PGothic" panose="020B0600070205080204" pitchFamily="34" charset="-128"/>
                      </a:endParaRPr>
                    </a:p>
                  </a:txBody>
                  <a:tcPr marL="68580" marR="68580" marT="0" marB="0"/>
                </a:tc>
                <a:extLst>
                  <a:ext uri="{0D108BD9-81ED-4DB2-BD59-A6C34878D82A}">
                    <a16:rowId xmlns:a16="http://schemas.microsoft.com/office/drawing/2014/main" val="10000"/>
                  </a:ext>
                </a:extLst>
              </a:tr>
              <a:tr h="323850">
                <a:tc>
                  <a:txBody>
                    <a:bodyPr/>
                    <a:lstStyle/>
                    <a:p>
                      <a:pPr marL="0" marR="0">
                        <a:spcBef>
                          <a:spcPts val="0"/>
                        </a:spcBef>
                        <a:spcAft>
                          <a:spcPts val="0"/>
                        </a:spcAft>
                      </a:pPr>
                      <a:r>
                        <a:rPr lang="en-CA" sz="1800" kern="1200" dirty="0" err="1">
                          <a:effectLst/>
                        </a:rPr>
                        <a:t>fName</a:t>
                      </a:r>
                      <a:endParaRPr lang="en-US" sz="1800" b="1" kern="1200" dirty="0">
                        <a:effectLst/>
                        <a:latin typeface="Calibri" panose="020F0502020204030204" pitchFamily="34" charset="0"/>
                        <a:ea typeface="MS PGothic" panose="020B0600070205080204" pitchFamily="34" charset="-128"/>
                      </a:endParaRPr>
                    </a:p>
                  </a:txBody>
                  <a:tcPr marL="68580" marR="68580" marT="0" marB="0"/>
                </a:tc>
                <a:tc>
                  <a:txBody>
                    <a:bodyPr/>
                    <a:lstStyle/>
                    <a:p>
                      <a:pPr marL="0" marR="0">
                        <a:spcBef>
                          <a:spcPts val="0"/>
                        </a:spcBef>
                        <a:spcAft>
                          <a:spcPts val="0"/>
                        </a:spcAft>
                      </a:pPr>
                      <a:r>
                        <a:rPr lang="en-CA" sz="1800" kern="1200" dirty="0" err="1">
                          <a:effectLst/>
                        </a:rPr>
                        <a:t>fN</a:t>
                      </a:r>
                      <a:endParaRPr lang="en-US" sz="1800" b="1" kern="1200" dirty="0">
                        <a:effectLst/>
                        <a:latin typeface="Calibri" panose="020F0502020204030204" pitchFamily="34" charset="0"/>
                        <a:ea typeface="MS PGothic" panose="020B0600070205080204" pitchFamily="34" charset="-128"/>
                      </a:endParaRPr>
                    </a:p>
                  </a:txBody>
                  <a:tcPr marL="68580" marR="68580" marT="0" marB="0"/>
                </a:tc>
                <a:tc>
                  <a:txBody>
                    <a:bodyPr/>
                    <a:lstStyle/>
                    <a:p>
                      <a:pPr marL="0" marR="0">
                        <a:spcBef>
                          <a:spcPts val="0"/>
                        </a:spcBef>
                        <a:spcAft>
                          <a:spcPts val="0"/>
                        </a:spcAft>
                      </a:pPr>
                      <a:r>
                        <a:rPr lang="en-CA" sz="1800" kern="1200" dirty="0">
                          <a:effectLst/>
                        </a:rPr>
                        <a:t>Allan</a:t>
                      </a:r>
                      <a:endParaRPr lang="en-US" sz="1800" b="1" kern="1200" dirty="0">
                        <a:effectLst/>
                        <a:latin typeface="Calibri" panose="020F0502020204030204" pitchFamily="34" charset="0"/>
                        <a:ea typeface="MS PGothic" panose="020B0600070205080204" pitchFamily="34" charset="-128"/>
                      </a:endParaRPr>
                    </a:p>
                  </a:txBody>
                  <a:tcPr marL="68580" marR="68580" marT="0" marB="0"/>
                </a:tc>
                <a:extLst>
                  <a:ext uri="{0D108BD9-81ED-4DB2-BD59-A6C34878D82A}">
                    <a16:rowId xmlns:a16="http://schemas.microsoft.com/office/drawing/2014/main" val="10001"/>
                  </a:ext>
                </a:extLst>
              </a:tr>
              <a:tr h="323850">
                <a:tc>
                  <a:txBody>
                    <a:bodyPr/>
                    <a:lstStyle/>
                    <a:p>
                      <a:pPr marL="0" marR="0">
                        <a:spcBef>
                          <a:spcPts val="0"/>
                        </a:spcBef>
                        <a:spcAft>
                          <a:spcPts val="0"/>
                        </a:spcAft>
                      </a:pPr>
                      <a:r>
                        <a:rPr lang="en-CA" sz="1800" kern="1200" dirty="0" err="1">
                          <a:effectLst/>
                        </a:rPr>
                        <a:t>lName</a:t>
                      </a:r>
                      <a:endParaRPr lang="en-US" sz="1800" b="1" kern="1200" dirty="0">
                        <a:effectLst/>
                        <a:latin typeface="Calibri" panose="020F0502020204030204" pitchFamily="34" charset="0"/>
                        <a:ea typeface="MS PGothic" panose="020B0600070205080204" pitchFamily="34" charset="-128"/>
                      </a:endParaRPr>
                    </a:p>
                  </a:txBody>
                  <a:tcPr marL="68580" marR="68580" marT="0" marB="0"/>
                </a:tc>
                <a:tc>
                  <a:txBody>
                    <a:bodyPr/>
                    <a:lstStyle/>
                    <a:p>
                      <a:pPr marL="0" marR="0">
                        <a:spcBef>
                          <a:spcPts val="0"/>
                        </a:spcBef>
                        <a:spcAft>
                          <a:spcPts val="0"/>
                        </a:spcAft>
                      </a:pPr>
                      <a:r>
                        <a:rPr lang="en-CA" sz="1800" kern="1200">
                          <a:effectLst/>
                        </a:rPr>
                        <a:t>lN</a:t>
                      </a:r>
                      <a:endParaRPr lang="en-US" sz="1800" b="1" kern="1200">
                        <a:effectLst/>
                        <a:latin typeface="Calibri" panose="020F0502020204030204" pitchFamily="34" charset="0"/>
                        <a:ea typeface="MS PGothic" panose="020B0600070205080204" pitchFamily="34" charset="-128"/>
                      </a:endParaRPr>
                    </a:p>
                  </a:txBody>
                  <a:tcPr marL="68580" marR="68580" marT="0" marB="0"/>
                </a:tc>
                <a:tc>
                  <a:txBody>
                    <a:bodyPr/>
                    <a:lstStyle/>
                    <a:p>
                      <a:pPr marL="0" marR="0">
                        <a:spcBef>
                          <a:spcPts val="0"/>
                        </a:spcBef>
                        <a:spcAft>
                          <a:spcPts val="0"/>
                        </a:spcAft>
                      </a:pPr>
                      <a:r>
                        <a:rPr lang="en-CA" sz="1800" kern="1200">
                          <a:effectLst/>
                        </a:rPr>
                        <a:t>McD</a:t>
                      </a:r>
                      <a:endParaRPr lang="en-US" sz="1800" b="1" kern="1200">
                        <a:effectLst/>
                        <a:latin typeface="Calibri" panose="020F0502020204030204" pitchFamily="34" charset="0"/>
                        <a:ea typeface="MS PGothic" panose="020B0600070205080204" pitchFamily="34" charset="-128"/>
                      </a:endParaRPr>
                    </a:p>
                  </a:txBody>
                  <a:tcPr marL="68580" marR="68580" marT="0" marB="0"/>
                </a:tc>
                <a:extLst>
                  <a:ext uri="{0D108BD9-81ED-4DB2-BD59-A6C34878D82A}">
                    <a16:rowId xmlns:a16="http://schemas.microsoft.com/office/drawing/2014/main" val="10002"/>
                  </a:ext>
                </a:extLst>
              </a:tr>
              <a:tr h="323850">
                <a:tc>
                  <a:txBody>
                    <a:bodyPr/>
                    <a:lstStyle/>
                    <a:p>
                      <a:pPr marL="0" marR="0">
                        <a:spcBef>
                          <a:spcPts val="0"/>
                        </a:spcBef>
                        <a:spcAft>
                          <a:spcPts val="0"/>
                        </a:spcAft>
                      </a:pPr>
                      <a:r>
                        <a:rPr lang="en-CA" sz="1800" kern="1200">
                          <a:effectLst/>
                        </a:rPr>
                        <a:t>email</a:t>
                      </a:r>
                      <a:endParaRPr lang="en-US" sz="1800" b="1" kern="1200">
                        <a:effectLst/>
                        <a:latin typeface="Calibri" panose="020F0502020204030204" pitchFamily="34" charset="0"/>
                        <a:ea typeface="MS PGothic" panose="020B0600070205080204" pitchFamily="34" charset="-128"/>
                      </a:endParaRPr>
                    </a:p>
                  </a:txBody>
                  <a:tcPr marL="68580" marR="68580" marT="0" marB="0"/>
                </a:tc>
                <a:tc>
                  <a:txBody>
                    <a:bodyPr/>
                    <a:lstStyle/>
                    <a:p>
                      <a:pPr marL="0" marR="0">
                        <a:spcBef>
                          <a:spcPts val="0"/>
                        </a:spcBef>
                        <a:spcAft>
                          <a:spcPts val="0"/>
                        </a:spcAft>
                      </a:pPr>
                      <a:r>
                        <a:rPr lang="en-CA" sz="1800" kern="1200">
                          <a:effectLst/>
                        </a:rPr>
                        <a:t>email</a:t>
                      </a:r>
                      <a:endParaRPr lang="en-US" sz="1800" b="1" kern="1200">
                        <a:effectLst/>
                        <a:latin typeface="Calibri" panose="020F0502020204030204" pitchFamily="34" charset="0"/>
                        <a:ea typeface="MS PGothic" panose="020B0600070205080204" pitchFamily="34" charset="-128"/>
                      </a:endParaRPr>
                    </a:p>
                  </a:txBody>
                  <a:tcPr marL="68580" marR="68580" marT="0" marB="0"/>
                </a:tc>
                <a:tc>
                  <a:txBody>
                    <a:bodyPr/>
                    <a:lstStyle/>
                    <a:p>
                      <a:pPr marL="0" marR="0">
                        <a:spcBef>
                          <a:spcPts val="0"/>
                        </a:spcBef>
                        <a:spcAft>
                          <a:spcPts val="0"/>
                        </a:spcAft>
                      </a:pPr>
                      <a:r>
                        <a:rPr lang="en-CA" sz="1800" kern="1200" dirty="0">
                          <a:effectLst/>
                        </a:rPr>
                        <a:t>a@b.ca</a:t>
                      </a:r>
                      <a:endParaRPr lang="en-US" sz="1800" b="1" kern="1200" dirty="0">
                        <a:effectLst/>
                        <a:latin typeface="Calibri" panose="020F0502020204030204" pitchFamily="34" charset="0"/>
                        <a:ea typeface="MS PGothic" panose="020B0600070205080204" pitchFamily="34" charset="-128"/>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8686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6119"/>
            <a:ext cx="7886700" cy="759587"/>
          </a:xfrm>
        </p:spPr>
        <p:txBody>
          <a:bodyPr/>
          <a:lstStyle/>
          <a:p>
            <a:r>
              <a:rPr lang="en-CA" dirty="0"/>
              <a:t>Fundamentals of HTTP</a:t>
            </a:r>
            <a:endParaRPr lang="en-US" dirty="0"/>
          </a:p>
        </p:txBody>
      </p:sp>
      <p:sp>
        <p:nvSpPr>
          <p:cNvPr id="3" name="Content Placeholder 2"/>
          <p:cNvSpPr>
            <a:spLocks noGrp="1"/>
          </p:cNvSpPr>
          <p:nvPr>
            <p:ph idx="1"/>
          </p:nvPr>
        </p:nvSpPr>
        <p:spPr>
          <a:xfrm>
            <a:off x="628650" y="1905000"/>
            <a:ext cx="7886700" cy="4628579"/>
          </a:xfrm>
        </p:spPr>
        <p:txBody>
          <a:bodyPr>
            <a:normAutofit/>
          </a:bodyPr>
          <a:lstStyle/>
          <a:p>
            <a:r>
              <a:rPr lang="en-CA" sz="2400" dirty="0"/>
              <a:t>Foundation protocol of web</a:t>
            </a:r>
          </a:p>
          <a:p>
            <a:r>
              <a:rPr lang="en-CA" sz="2400" dirty="0"/>
              <a:t>Current version is HTTP/1.1</a:t>
            </a:r>
          </a:p>
          <a:p>
            <a:r>
              <a:rPr lang="en-CA" sz="2400" dirty="0"/>
              <a:t>Web servers and browsers use it to exchange information</a:t>
            </a:r>
          </a:p>
          <a:p>
            <a:r>
              <a:rPr lang="en-CA" sz="2400" dirty="0"/>
              <a:t>Original web browsers supported HTTP and FTP</a:t>
            </a:r>
          </a:p>
          <a:p>
            <a:r>
              <a:rPr lang="en-CA" sz="2400" dirty="0"/>
              <a:t>Now support NNTP, mail, local files</a:t>
            </a:r>
          </a:p>
        </p:txBody>
      </p:sp>
    </p:spTree>
    <p:extLst>
      <p:ext uri="{BB962C8B-B14F-4D97-AF65-F5344CB8AC3E}">
        <p14:creationId xmlns:p14="http://schemas.microsoft.com/office/powerpoint/2010/main" val="199217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097" y="970601"/>
            <a:ext cx="7886700" cy="759587"/>
          </a:xfrm>
        </p:spPr>
        <p:txBody>
          <a:bodyPr/>
          <a:lstStyle/>
          <a:p>
            <a:r>
              <a:rPr lang="en-CA" dirty="0"/>
              <a:t>HTTP Definition</a:t>
            </a:r>
            <a:endParaRPr lang="en-US" dirty="0"/>
          </a:p>
        </p:txBody>
      </p:sp>
      <p:sp>
        <p:nvSpPr>
          <p:cNvPr id="3" name="Content Placeholder 2"/>
          <p:cNvSpPr>
            <a:spLocks noGrp="1"/>
          </p:cNvSpPr>
          <p:nvPr>
            <p:ph idx="1"/>
          </p:nvPr>
        </p:nvSpPr>
        <p:spPr>
          <a:xfrm>
            <a:off x="628650" y="1828800"/>
            <a:ext cx="7886700" cy="4704779"/>
          </a:xfrm>
        </p:spPr>
        <p:txBody>
          <a:bodyPr>
            <a:normAutofit/>
          </a:bodyPr>
          <a:lstStyle/>
          <a:p>
            <a:r>
              <a:rPr lang="en-CA" sz="2400" dirty="0"/>
              <a:t>“application level protocol in TCP/IP suite which uses TCP as the transport layer”</a:t>
            </a:r>
          </a:p>
          <a:p>
            <a:r>
              <a:rPr lang="en-CA" sz="2400" dirty="0"/>
              <a:t>Very simple protocol</a:t>
            </a:r>
          </a:p>
          <a:p>
            <a:r>
              <a:rPr lang="en-CA" sz="2400" dirty="0"/>
              <a:t>Uses request-response paradigm</a:t>
            </a:r>
          </a:p>
          <a:p>
            <a:r>
              <a:rPr lang="en-CA" sz="2400" dirty="0"/>
              <a:t>Stateless so each request is unique </a:t>
            </a:r>
          </a:p>
          <a:p>
            <a:pPr lvl="1"/>
            <a:r>
              <a:rPr lang="en-CA" sz="2000" dirty="0"/>
              <a:t>Single request gives back a single response</a:t>
            </a:r>
          </a:p>
          <a:p>
            <a:pPr lvl="1"/>
            <a:r>
              <a:rPr lang="en-CA" sz="2000" dirty="0"/>
              <a:t>No need to maintain information between requests</a:t>
            </a:r>
          </a:p>
        </p:txBody>
      </p:sp>
    </p:spTree>
    <p:extLst>
      <p:ext uri="{BB962C8B-B14F-4D97-AF65-F5344CB8AC3E}">
        <p14:creationId xmlns:p14="http://schemas.microsoft.com/office/powerpoint/2010/main" val="256871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7886700" cy="759587"/>
          </a:xfrm>
        </p:spPr>
        <p:txBody>
          <a:bodyPr/>
          <a:lstStyle/>
          <a:p>
            <a:r>
              <a:rPr lang="en-CA" dirty="0"/>
              <a:t>Proxies</a:t>
            </a:r>
            <a:endParaRPr lang="en-US" dirty="0"/>
          </a:p>
        </p:txBody>
      </p:sp>
      <p:sp>
        <p:nvSpPr>
          <p:cNvPr id="3" name="Content Placeholder 2"/>
          <p:cNvSpPr>
            <a:spLocks noGrp="1"/>
          </p:cNvSpPr>
          <p:nvPr>
            <p:ph idx="1"/>
          </p:nvPr>
        </p:nvSpPr>
        <p:spPr>
          <a:xfrm>
            <a:off x="685800" y="1851244"/>
            <a:ext cx="7467600" cy="1905000"/>
          </a:xfrm>
        </p:spPr>
        <p:txBody>
          <a:bodyPr>
            <a:noAutofit/>
          </a:bodyPr>
          <a:lstStyle/>
          <a:p>
            <a:r>
              <a:rPr lang="en-CA" sz="2400" dirty="0"/>
              <a:t>Requests almost never are direct to server</a:t>
            </a:r>
          </a:p>
          <a:p>
            <a:r>
              <a:rPr lang="en-CA" sz="2400" dirty="0"/>
              <a:t>Act as both a server and a client</a:t>
            </a:r>
          </a:p>
          <a:p>
            <a:r>
              <a:rPr lang="en-CA" sz="2400" dirty="0"/>
              <a:t>Make requests on behalf of other clients</a:t>
            </a:r>
          </a:p>
          <a:p>
            <a:r>
              <a:rPr lang="en-CA" sz="2400" dirty="0"/>
              <a:t>Act as firewalls or other roles</a:t>
            </a:r>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4600" y="3505200"/>
            <a:ext cx="6096002" cy="2928472"/>
          </a:xfrm>
          <a:prstGeom prst="rect">
            <a:avLst/>
          </a:prstGeom>
          <a:noFill/>
          <a:ln w="9525">
            <a:noFill/>
            <a:miter lim="800000"/>
            <a:headEnd/>
            <a:tailEnd/>
          </a:ln>
        </p:spPr>
      </p:pic>
    </p:spTree>
    <p:extLst>
      <p:ext uri="{BB962C8B-B14F-4D97-AF65-F5344CB8AC3E}">
        <p14:creationId xmlns:p14="http://schemas.microsoft.com/office/powerpoint/2010/main" val="282357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HTTP Messages</a:t>
            </a:r>
            <a:endParaRPr lang="en-US" dirty="0"/>
          </a:p>
        </p:txBody>
      </p:sp>
      <p:sp>
        <p:nvSpPr>
          <p:cNvPr id="3" name="Content Placeholder 2"/>
          <p:cNvSpPr>
            <a:spLocks noGrp="1"/>
          </p:cNvSpPr>
          <p:nvPr>
            <p:ph idx="1"/>
          </p:nvPr>
        </p:nvSpPr>
        <p:spPr>
          <a:xfrm>
            <a:off x="628650" y="1752600"/>
            <a:ext cx="7886700" cy="4780979"/>
          </a:xfrm>
        </p:spPr>
        <p:txBody>
          <a:bodyPr>
            <a:noAutofit/>
          </a:bodyPr>
          <a:lstStyle/>
          <a:p>
            <a:r>
              <a:rPr lang="en-CA" sz="2400" dirty="0"/>
              <a:t>Request and responses have same basic format</a:t>
            </a:r>
          </a:p>
          <a:p>
            <a:pPr lvl="1" indent="-19050">
              <a:spcBef>
                <a:spcPts val="0"/>
              </a:spcBef>
              <a:buNone/>
            </a:pPr>
            <a:r>
              <a:rPr lang="en-CA" sz="2200" dirty="0"/>
              <a:t>Message header</a:t>
            </a:r>
          </a:p>
          <a:p>
            <a:pPr lvl="1" indent="-19050">
              <a:spcBef>
                <a:spcPts val="0"/>
              </a:spcBef>
              <a:buNone/>
            </a:pPr>
            <a:r>
              <a:rPr lang="en-CA" sz="2200" b="1" dirty="0"/>
              <a:t>Blank line</a:t>
            </a:r>
          </a:p>
          <a:p>
            <a:pPr lvl="1" indent="-19050">
              <a:spcBef>
                <a:spcPts val="0"/>
              </a:spcBef>
              <a:buNone/>
            </a:pPr>
            <a:r>
              <a:rPr lang="en-CA" sz="2200" dirty="0"/>
              <a:t>Message body</a:t>
            </a:r>
          </a:p>
          <a:p>
            <a:pPr lvl="1" indent="-19050">
              <a:spcBef>
                <a:spcPts val="0"/>
              </a:spcBef>
              <a:buNone/>
            </a:pPr>
            <a:r>
              <a:rPr lang="en-CA" sz="2200" b="1" dirty="0"/>
              <a:t>Blank line</a:t>
            </a:r>
          </a:p>
          <a:p>
            <a:pPr lvl="1" indent="-19050">
              <a:spcBef>
                <a:spcPts val="0"/>
              </a:spcBef>
              <a:buNone/>
            </a:pPr>
            <a:endParaRPr lang="en-CA" sz="2000" dirty="0"/>
          </a:p>
          <a:p>
            <a:pPr>
              <a:spcBef>
                <a:spcPts val="0"/>
              </a:spcBef>
            </a:pPr>
            <a:r>
              <a:rPr lang="en-CA" sz="2400" dirty="0"/>
              <a:t>Request starts with</a:t>
            </a:r>
          </a:p>
          <a:p>
            <a:pPr lvl="1">
              <a:spcBef>
                <a:spcPts val="0"/>
              </a:spcBef>
            </a:pPr>
            <a:r>
              <a:rPr lang="en-CA" sz="2000" dirty="0"/>
              <a:t> METHOD /path-to-resource HTTP/version</a:t>
            </a:r>
          </a:p>
          <a:p>
            <a:pPr>
              <a:spcBef>
                <a:spcPts val="0"/>
              </a:spcBef>
            </a:pPr>
            <a:endParaRPr lang="en-CA" sz="2400" dirty="0"/>
          </a:p>
          <a:p>
            <a:pPr>
              <a:spcBef>
                <a:spcPts val="0"/>
              </a:spcBef>
            </a:pPr>
            <a:r>
              <a:rPr lang="en-CA" sz="2400" dirty="0"/>
              <a:t>Response starts with</a:t>
            </a:r>
          </a:p>
          <a:p>
            <a:pPr lvl="1">
              <a:spcBef>
                <a:spcPts val="0"/>
              </a:spcBef>
            </a:pPr>
            <a:r>
              <a:rPr lang="en-CA" sz="2000" dirty="0"/>
              <a:t>HTTP/version status-code explanation</a:t>
            </a:r>
          </a:p>
        </p:txBody>
      </p:sp>
    </p:spTree>
    <p:extLst>
      <p:ext uri="{BB962C8B-B14F-4D97-AF65-F5344CB8AC3E}">
        <p14:creationId xmlns:p14="http://schemas.microsoft.com/office/powerpoint/2010/main" val="3587875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59587"/>
          </a:xfrm>
        </p:spPr>
        <p:txBody>
          <a:bodyPr/>
          <a:lstStyle/>
          <a:p>
            <a:r>
              <a:rPr lang="en-CA" dirty="0"/>
              <a:t>Structure of HTTP Messages </a:t>
            </a:r>
            <a:endParaRPr lang="en-US" dirty="0"/>
          </a:p>
        </p:txBody>
      </p:sp>
      <p:sp>
        <p:nvSpPr>
          <p:cNvPr id="3" name="Content Placeholder 2"/>
          <p:cNvSpPr>
            <a:spLocks noGrp="1"/>
          </p:cNvSpPr>
          <p:nvPr>
            <p:ph idx="1"/>
          </p:nvPr>
        </p:nvSpPr>
        <p:spPr>
          <a:xfrm>
            <a:off x="685800" y="1905000"/>
            <a:ext cx="7772400" cy="4267200"/>
          </a:xfrm>
        </p:spPr>
        <p:txBody>
          <a:bodyPr>
            <a:normAutofit/>
          </a:bodyPr>
          <a:lstStyle/>
          <a:p>
            <a:r>
              <a:rPr lang="en-CA" sz="2600" dirty="0"/>
              <a:t>Simple example</a:t>
            </a:r>
          </a:p>
          <a:p>
            <a:pPr lvl="1">
              <a:buNone/>
            </a:pPr>
            <a:r>
              <a:rPr lang="en-CA" sz="2200" dirty="0"/>
              <a:t>http://cs.cegep-heritage.qc.ca/projects/CES/index.aspx</a:t>
            </a:r>
          </a:p>
          <a:p>
            <a:r>
              <a:rPr lang="en-CA" sz="2600" dirty="0"/>
              <a:t>Request translates as</a:t>
            </a:r>
          </a:p>
          <a:p>
            <a:pPr lvl="1">
              <a:buNone/>
            </a:pPr>
            <a:r>
              <a:rPr lang="en-CA" sz="2200" dirty="0"/>
              <a:t>GET /projects/CES/index.aspx HTTP/1.1</a:t>
            </a:r>
          </a:p>
          <a:p>
            <a:pPr lvl="1">
              <a:buNone/>
            </a:pPr>
            <a:r>
              <a:rPr lang="en-CA" sz="2200" dirty="0"/>
              <a:t>Host: cs.cegep-heritage.qc.ca</a:t>
            </a:r>
          </a:p>
          <a:p>
            <a:r>
              <a:rPr lang="en-CA" sz="2600" dirty="0"/>
              <a:t>Response comes back as</a:t>
            </a:r>
          </a:p>
          <a:p>
            <a:pPr lvl="1">
              <a:buNone/>
            </a:pPr>
            <a:r>
              <a:rPr lang="en-CA" sz="2200" dirty="0"/>
              <a:t>HTTP/1.1 200 OK</a:t>
            </a:r>
          </a:p>
          <a:p>
            <a:pPr lvl="1">
              <a:buNone/>
            </a:pPr>
            <a:r>
              <a:rPr lang="en-CA" sz="2200" dirty="0"/>
              <a:t>Content-Type: text/html</a:t>
            </a:r>
          </a:p>
          <a:p>
            <a:pPr lvl="1">
              <a:buNone/>
            </a:pPr>
            <a:r>
              <a:rPr lang="en-CA" sz="2200" dirty="0"/>
              <a:t>Content-Length: 9842</a:t>
            </a:r>
          </a:p>
          <a:p>
            <a:pPr lvl="1">
              <a:buNone/>
            </a:pPr>
            <a:endParaRPr lang="en-CA" sz="2200" dirty="0"/>
          </a:p>
          <a:p>
            <a:pPr lvl="1">
              <a:buNone/>
            </a:pPr>
            <a:r>
              <a:rPr lang="en-CA" sz="2200" dirty="0"/>
              <a:t>&lt;html&gt;…&lt;/html&gt;</a:t>
            </a:r>
            <a:endParaRPr lang="en-CA" sz="1700" dirty="0"/>
          </a:p>
        </p:txBody>
      </p:sp>
    </p:spTree>
    <p:extLst>
      <p:ext uri="{BB962C8B-B14F-4D97-AF65-F5344CB8AC3E}">
        <p14:creationId xmlns:p14="http://schemas.microsoft.com/office/powerpoint/2010/main" val="259184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59587"/>
          </a:xfrm>
        </p:spPr>
        <p:txBody>
          <a:bodyPr/>
          <a:lstStyle/>
          <a:p>
            <a:r>
              <a:rPr lang="en-CA" dirty="0"/>
              <a:t>Request Methods</a:t>
            </a:r>
            <a:endParaRPr lang="en-US" dirty="0"/>
          </a:p>
        </p:txBody>
      </p:sp>
      <p:sp>
        <p:nvSpPr>
          <p:cNvPr id="3" name="Content Placeholder 2"/>
          <p:cNvSpPr>
            <a:spLocks noGrp="1"/>
          </p:cNvSpPr>
          <p:nvPr>
            <p:ph idx="1"/>
          </p:nvPr>
        </p:nvSpPr>
        <p:spPr>
          <a:xfrm>
            <a:off x="628650" y="1828800"/>
            <a:ext cx="7886700" cy="4704779"/>
          </a:xfrm>
        </p:spPr>
        <p:txBody>
          <a:bodyPr>
            <a:normAutofit/>
          </a:bodyPr>
          <a:lstStyle/>
          <a:p>
            <a:r>
              <a:rPr lang="en-CA" sz="2400" dirty="0"/>
              <a:t>GET</a:t>
            </a:r>
          </a:p>
          <a:p>
            <a:pPr lvl="1"/>
            <a:r>
              <a:rPr lang="en-CA" sz="2000" dirty="0"/>
              <a:t>Simplest of the request methods</a:t>
            </a:r>
          </a:p>
          <a:p>
            <a:pPr lvl="1"/>
            <a:r>
              <a:rPr lang="en-CA" sz="2000" dirty="0"/>
              <a:t>Does not have a body</a:t>
            </a:r>
          </a:p>
          <a:p>
            <a:pPr lvl="1"/>
            <a:r>
              <a:rPr lang="en-CA" sz="2000" dirty="0"/>
              <a:t>Any parameters are sent as a query string in URL</a:t>
            </a:r>
          </a:p>
          <a:p>
            <a:r>
              <a:rPr lang="en-CA" sz="2400" dirty="0"/>
              <a:t>POST</a:t>
            </a:r>
          </a:p>
          <a:p>
            <a:pPr lvl="1"/>
            <a:r>
              <a:rPr lang="en-CA" sz="2000" dirty="0"/>
              <a:t>Has a body following the headers</a:t>
            </a:r>
          </a:p>
          <a:p>
            <a:pPr lvl="1"/>
            <a:r>
              <a:rPr lang="en-CA" sz="2000" dirty="0"/>
              <a:t>Body contains parameters and form fields</a:t>
            </a:r>
          </a:p>
          <a:p>
            <a:r>
              <a:rPr lang="en-CA" sz="2400" dirty="0"/>
              <a:t>GET and POST behave differently depending on the receiving application</a:t>
            </a:r>
          </a:p>
        </p:txBody>
      </p:sp>
    </p:spTree>
    <p:extLst>
      <p:ext uri="{BB962C8B-B14F-4D97-AF65-F5344CB8AC3E}">
        <p14:creationId xmlns:p14="http://schemas.microsoft.com/office/powerpoint/2010/main" val="108243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Examples</a:t>
            </a:r>
          </a:p>
        </p:txBody>
      </p:sp>
      <p:sp>
        <p:nvSpPr>
          <p:cNvPr id="7" name="Content Placeholder 6"/>
          <p:cNvSpPr>
            <a:spLocks noGrp="1"/>
          </p:cNvSpPr>
          <p:nvPr>
            <p:ph idx="1"/>
          </p:nvPr>
        </p:nvSpPr>
        <p:spPr/>
        <p:txBody>
          <a:bodyPr/>
          <a:lstStyle/>
          <a:p>
            <a:pPr marL="0" indent="0">
              <a:buNone/>
            </a:pPr>
            <a:r>
              <a:rPr lang="en-CA" dirty="0"/>
              <a:t>http://www.fuzzy.me/folder1/folder2/mypage.html</a:t>
            </a:r>
            <a:endParaRPr lang="en-US" dirty="0"/>
          </a:p>
        </p:txBody>
      </p:sp>
    </p:spTree>
    <p:extLst>
      <p:ext uri="{BB962C8B-B14F-4D97-AF65-F5344CB8AC3E}">
        <p14:creationId xmlns:p14="http://schemas.microsoft.com/office/powerpoint/2010/main" val="251951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 Web Server?</a:t>
            </a:r>
          </a:p>
        </p:txBody>
      </p:sp>
      <p:sp>
        <p:nvSpPr>
          <p:cNvPr id="5" name="Content Placeholder 4"/>
          <p:cNvSpPr>
            <a:spLocks noGrp="1"/>
          </p:cNvSpPr>
          <p:nvPr>
            <p:ph idx="1"/>
          </p:nvPr>
        </p:nvSpPr>
        <p:spPr>
          <a:xfrm>
            <a:off x="4495800" y="2093976"/>
            <a:ext cx="4343400" cy="4050792"/>
          </a:xfrm>
        </p:spPr>
        <p:txBody>
          <a:bodyPr/>
          <a:lstStyle/>
          <a:p>
            <a:r>
              <a:rPr lang="en-CA" dirty="0"/>
              <a:t>Hardware or software</a:t>
            </a:r>
          </a:p>
          <a:p>
            <a:r>
              <a:rPr lang="en-CA" dirty="0"/>
              <a:t>Delivers content in form of web pages</a:t>
            </a:r>
          </a:p>
          <a:p>
            <a:r>
              <a:rPr lang="en-CA" dirty="0"/>
              <a:t>Usually using HTTP</a:t>
            </a:r>
          </a:p>
          <a:p>
            <a:r>
              <a:rPr lang="en-CA" dirty="0"/>
              <a:t>Usually hosts multiple sites</a:t>
            </a:r>
          </a:p>
          <a:p>
            <a:r>
              <a:rPr lang="en-CA" dirty="0"/>
              <a:t>Content delivered to a user agent</a:t>
            </a:r>
          </a:p>
          <a:p>
            <a:r>
              <a:rPr lang="en-CA" dirty="0"/>
              <a:t>May support ‘server-side scripting’</a:t>
            </a:r>
          </a:p>
          <a:p>
            <a:r>
              <a:rPr lang="en-CA" dirty="0"/>
              <a:t>Can be embedded in devices such as printers, routers, </a:t>
            </a:r>
            <a:r>
              <a:rPr lang="en-CA" dirty="0" err="1"/>
              <a:t>etc</a:t>
            </a:r>
            <a:endParaRPr lang="en-CA" dirty="0"/>
          </a:p>
          <a:p>
            <a:endParaRPr lang="en-CA" dirty="0"/>
          </a:p>
        </p:txBody>
      </p:sp>
    </p:spTree>
    <p:extLst>
      <p:ext uri="{BB962C8B-B14F-4D97-AF65-F5344CB8AC3E}">
        <p14:creationId xmlns:p14="http://schemas.microsoft.com/office/powerpoint/2010/main" val="183181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2-4</a:t>
            </a:r>
          </a:p>
        </p:txBody>
      </p:sp>
      <p:sp>
        <p:nvSpPr>
          <p:cNvPr id="3" name="Content Placeholder 2"/>
          <p:cNvSpPr>
            <a:spLocks noGrp="1"/>
          </p:cNvSpPr>
          <p:nvPr>
            <p:ph idx="1"/>
          </p:nvPr>
        </p:nvSpPr>
        <p:spPr/>
        <p:txBody>
          <a:bodyPr/>
          <a:lstStyle/>
          <a:p>
            <a:pPr marL="0" indent="0">
              <a:buNone/>
            </a:pPr>
            <a:r>
              <a:rPr lang="en-CA" dirty="0"/>
              <a:t>At URL: </a:t>
            </a:r>
            <a:r>
              <a:rPr lang="en-CA" dirty="0">
                <a:hlinkClick r:id="rId2"/>
              </a:rPr>
              <a:t>www.mypizza.com</a:t>
            </a: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US" dirty="0"/>
          </a:p>
          <a:p>
            <a:pPr marL="0" indent="0">
              <a:buNone/>
            </a:pPr>
            <a:r>
              <a:rPr lang="en-CA" dirty="0"/>
              <a:t>File: getpizza.html in folder pages</a:t>
            </a:r>
            <a:endParaRPr lang="en-US" i="1" dirty="0"/>
          </a:p>
          <a:p>
            <a:pPr marL="0" indent="0">
              <a:buNone/>
            </a:pPr>
            <a:endParaRPr lang="en-US" dirty="0"/>
          </a:p>
        </p:txBody>
      </p:sp>
      <p:pic>
        <p:nvPicPr>
          <p:cNvPr id="7" name="Picture 6"/>
          <p:cNvPicPr/>
          <p:nvPr/>
        </p:nvPicPr>
        <p:blipFill>
          <a:blip r:embed="rId3"/>
          <a:stretch>
            <a:fillRect/>
          </a:stretch>
        </p:blipFill>
        <p:spPr>
          <a:xfrm>
            <a:off x="618278" y="2057400"/>
            <a:ext cx="7678424" cy="2667000"/>
          </a:xfrm>
          <a:prstGeom prst="rect">
            <a:avLst/>
          </a:prstGeom>
          <a:ln>
            <a:solidFill>
              <a:schemeClr val="tx1"/>
            </a:solidFill>
          </a:ln>
        </p:spPr>
      </p:pic>
    </p:spTree>
    <p:extLst>
      <p:ext uri="{BB962C8B-B14F-4D97-AF65-F5344CB8AC3E}">
        <p14:creationId xmlns:p14="http://schemas.microsoft.com/office/powerpoint/2010/main" val="268548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a:t>
            </a:r>
          </a:p>
        </p:txBody>
      </p:sp>
      <p:sp>
        <p:nvSpPr>
          <p:cNvPr id="3" name="Content Placeholder 2"/>
          <p:cNvSpPr>
            <a:spLocks noGrp="1"/>
          </p:cNvSpPr>
          <p:nvPr>
            <p:ph idx="1"/>
          </p:nvPr>
        </p:nvSpPr>
        <p:spPr/>
        <p:txBody>
          <a:bodyPr/>
          <a:lstStyle/>
          <a:p>
            <a:pPr marL="0" indent="0">
              <a:buNone/>
            </a:pPr>
            <a:r>
              <a:rPr lang="en-CA" dirty="0"/>
              <a:t>At URL: </a:t>
            </a:r>
            <a:r>
              <a:rPr lang="en-CA" dirty="0">
                <a:hlinkClick r:id="rId2"/>
              </a:rPr>
              <a:t>www.mysite.ca</a:t>
            </a: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File: images.html in root folder</a:t>
            </a:r>
            <a:endParaRPr lang="en-US" i="1" dirty="0"/>
          </a:p>
          <a:p>
            <a:pPr marL="0" indent="0">
              <a:buNone/>
            </a:pPr>
            <a:endParaRPr lang="en-US" dirty="0"/>
          </a:p>
          <a:p>
            <a:pPr marL="0" indent="0">
              <a:buNone/>
            </a:pPr>
            <a:endParaRPr lang="en-US" dirty="0"/>
          </a:p>
        </p:txBody>
      </p:sp>
      <p:pic>
        <p:nvPicPr>
          <p:cNvPr id="4" name="Picture 3"/>
          <p:cNvPicPr/>
          <p:nvPr/>
        </p:nvPicPr>
        <p:blipFill>
          <a:blip r:embed="rId3"/>
          <a:stretch>
            <a:fillRect/>
          </a:stretch>
        </p:blipFill>
        <p:spPr>
          <a:xfrm>
            <a:off x="609600" y="1981200"/>
            <a:ext cx="7725918" cy="3429000"/>
          </a:xfrm>
          <a:prstGeom prst="rect">
            <a:avLst/>
          </a:prstGeom>
          <a:ln>
            <a:solidFill>
              <a:schemeClr val="tx1"/>
            </a:solidFill>
          </a:ln>
        </p:spPr>
      </p:pic>
    </p:spTree>
    <p:extLst>
      <p:ext uri="{BB962C8B-B14F-4D97-AF65-F5344CB8AC3E}">
        <p14:creationId xmlns:p14="http://schemas.microsoft.com/office/powerpoint/2010/main" val="3545383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79566"/>
            <a:ext cx="7886700" cy="759587"/>
          </a:xfrm>
        </p:spPr>
        <p:txBody>
          <a:bodyPr/>
          <a:lstStyle/>
          <a:p>
            <a:r>
              <a:rPr lang="en-CA" dirty="0"/>
              <a:t>Status Codes</a:t>
            </a:r>
            <a:endParaRPr lang="en-US" dirty="0"/>
          </a:p>
        </p:txBody>
      </p:sp>
      <p:sp>
        <p:nvSpPr>
          <p:cNvPr id="3" name="Content Placeholder 2"/>
          <p:cNvSpPr>
            <a:spLocks noGrp="1"/>
          </p:cNvSpPr>
          <p:nvPr>
            <p:ph idx="1"/>
          </p:nvPr>
        </p:nvSpPr>
        <p:spPr>
          <a:xfrm>
            <a:off x="628650" y="1752600"/>
            <a:ext cx="7886700" cy="4780979"/>
          </a:xfrm>
        </p:spPr>
        <p:txBody>
          <a:bodyPr>
            <a:normAutofit/>
          </a:bodyPr>
          <a:lstStyle/>
          <a:p>
            <a:r>
              <a:rPr lang="en-CA" sz="2800" dirty="0"/>
              <a:t>Number it starts with determines category</a:t>
            </a:r>
          </a:p>
          <a:p>
            <a:pPr lvl="1"/>
            <a:r>
              <a:rPr lang="en-CA" sz="2400" dirty="0"/>
              <a:t>1 – informational</a:t>
            </a:r>
          </a:p>
          <a:p>
            <a:pPr lvl="1"/>
            <a:r>
              <a:rPr lang="en-CA" sz="2400" dirty="0"/>
              <a:t>2 – successful response (200)</a:t>
            </a:r>
          </a:p>
          <a:p>
            <a:pPr lvl="1"/>
            <a:r>
              <a:rPr lang="en-CA" sz="2400" dirty="0"/>
              <a:t>3 – tells the client to redirect (301 – URL change)</a:t>
            </a:r>
          </a:p>
          <a:p>
            <a:pPr lvl="1"/>
            <a:r>
              <a:rPr lang="en-CA" sz="2400" dirty="0"/>
              <a:t>4 – client request errors (404 – page not found)</a:t>
            </a:r>
          </a:p>
          <a:p>
            <a:pPr lvl="1"/>
            <a:r>
              <a:rPr lang="en-CA" sz="2400" dirty="0"/>
              <a:t>5 – server errors (500 – internal server error)</a:t>
            </a:r>
          </a:p>
        </p:txBody>
      </p:sp>
    </p:spTree>
    <p:extLst>
      <p:ext uri="{BB962C8B-B14F-4D97-AF65-F5344CB8AC3E}">
        <p14:creationId xmlns:p14="http://schemas.microsoft.com/office/powerpoint/2010/main" val="210871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Web Servers</a:t>
            </a:r>
            <a:endParaRPr lang="en-US" dirty="0"/>
          </a:p>
        </p:txBody>
      </p:sp>
      <p:sp>
        <p:nvSpPr>
          <p:cNvPr id="3" name="Content Placeholder 2"/>
          <p:cNvSpPr>
            <a:spLocks noGrp="1"/>
          </p:cNvSpPr>
          <p:nvPr>
            <p:ph idx="1"/>
          </p:nvPr>
        </p:nvSpPr>
        <p:spPr/>
        <p:txBody>
          <a:bodyPr>
            <a:normAutofit/>
          </a:bodyPr>
          <a:lstStyle/>
          <a:p>
            <a:r>
              <a:rPr lang="en-CA" sz="2400" dirty="0"/>
              <a:t>Web servers enable HTTP access to a collection of documents and other information organized into a tree structure</a:t>
            </a:r>
          </a:p>
          <a:p>
            <a:r>
              <a:rPr lang="en-CA" sz="2400" dirty="0"/>
              <a:t>Provide static content and pass requests to custom applications to provide dynamic content</a:t>
            </a:r>
          </a:p>
          <a:p>
            <a:r>
              <a:rPr lang="en-CA" sz="2400" dirty="0"/>
              <a:t>Many ways to get dynamic data based on different standards</a:t>
            </a:r>
          </a:p>
          <a:p>
            <a:pPr lvl="1"/>
            <a:r>
              <a:rPr lang="en-CA" sz="2000" dirty="0"/>
              <a:t>JSP, PHP, Cold Fusion, ASP, Ruby on Rails</a:t>
            </a:r>
          </a:p>
        </p:txBody>
      </p:sp>
    </p:spTree>
    <p:extLst>
      <p:ext uri="{BB962C8B-B14F-4D97-AF65-F5344CB8AC3E}">
        <p14:creationId xmlns:p14="http://schemas.microsoft.com/office/powerpoint/2010/main" val="14427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Basic Web Server Operation</a:t>
            </a:r>
            <a:endParaRPr lang="en-US" dirty="0"/>
          </a:p>
        </p:txBody>
      </p:sp>
      <p:sp>
        <p:nvSpPr>
          <p:cNvPr id="3" name="Content Placeholder 2"/>
          <p:cNvSpPr>
            <a:spLocks noGrp="1"/>
          </p:cNvSpPr>
          <p:nvPr>
            <p:ph idx="1"/>
          </p:nvPr>
        </p:nvSpPr>
        <p:spPr/>
        <p:txBody>
          <a:bodyPr>
            <a:normAutofit/>
          </a:bodyPr>
          <a:lstStyle/>
          <a:p>
            <a:r>
              <a:rPr lang="en-CA" sz="2400" dirty="0"/>
              <a:t>Servers receive and interpret HTTP requests</a:t>
            </a:r>
          </a:p>
          <a:p>
            <a:pPr lvl="1"/>
            <a:r>
              <a:rPr lang="en-CA" sz="2000" dirty="0"/>
              <a:t>Locate resources </a:t>
            </a:r>
          </a:p>
          <a:p>
            <a:pPr lvl="1"/>
            <a:r>
              <a:rPr lang="en-CA" sz="2000" dirty="0"/>
              <a:t>Generate responses</a:t>
            </a:r>
          </a:p>
          <a:p>
            <a:pPr lvl="1"/>
            <a:r>
              <a:rPr lang="en-CA" sz="2000" dirty="0"/>
              <a:t>Return responses</a:t>
            </a:r>
          </a:p>
          <a:p>
            <a:r>
              <a:rPr lang="en-CA" sz="2400" dirty="0"/>
              <a:t>Networking module receives requests and sends responses</a:t>
            </a:r>
          </a:p>
          <a:p>
            <a:pPr marL="971550" lvl="1" indent="-514350">
              <a:buFont typeface="+mj-lt"/>
              <a:buAutoNum type="arabicPeriod"/>
            </a:pPr>
            <a:r>
              <a:rPr lang="en-CA" sz="2000" dirty="0"/>
              <a:t>Address resolution</a:t>
            </a:r>
          </a:p>
          <a:p>
            <a:pPr marL="971550" lvl="1" indent="-514350">
              <a:buFont typeface="+mj-lt"/>
              <a:buAutoNum type="arabicPeriod"/>
            </a:pPr>
            <a:r>
              <a:rPr lang="en-CA" sz="2000" dirty="0"/>
              <a:t>Request processing</a:t>
            </a:r>
          </a:p>
          <a:p>
            <a:pPr marL="971550" lvl="1" indent="-514350">
              <a:buFont typeface="+mj-lt"/>
              <a:buAutoNum type="arabicPeriod"/>
            </a:pPr>
            <a:r>
              <a:rPr lang="en-CA" sz="2000" dirty="0"/>
              <a:t>Response generation</a:t>
            </a:r>
          </a:p>
        </p:txBody>
      </p:sp>
    </p:spTree>
    <p:extLst>
      <p:ext uri="{BB962C8B-B14F-4D97-AF65-F5344CB8AC3E}">
        <p14:creationId xmlns:p14="http://schemas.microsoft.com/office/powerpoint/2010/main" val="3308544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in Processing a Request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CA" sz="2400" dirty="0"/>
              <a:t>Request arrives at server to Networking Support module </a:t>
            </a:r>
          </a:p>
          <a:p>
            <a:pPr marL="514350" indent="-514350">
              <a:buFont typeface="+mj-lt"/>
              <a:buAutoNum type="arabicPeriod"/>
            </a:pPr>
            <a:r>
              <a:rPr lang="en-CA" sz="2400" dirty="0"/>
              <a:t>Request passed to Address Resolution module</a:t>
            </a:r>
          </a:p>
          <a:p>
            <a:pPr marL="514350" indent="-514350">
              <a:buFont typeface="+mj-lt"/>
              <a:buAutoNum type="arabicPeriod"/>
            </a:pPr>
            <a:r>
              <a:rPr lang="en-CA" sz="2400" dirty="0"/>
              <a:t>After resolution and authentication request is passed to Request Processing module</a:t>
            </a:r>
          </a:p>
          <a:p>
            <a:pPr marL="514350" indent="-514350">
              <a:buFont typeface="+mj-lt"/>
              <a:buAutoNum type="arabicPeriod"/>
            </a:pPr>
            <a:r>
              <a:rPr lang="en-CA" sz="2400" dirty="0"/>
              <a:t>Control passes to the Response Generation Module</a:t>
            </a:r>
          </a:p>
          <a:p>
            <a:pPr marL="514350" indent="-514350">
              <a:buFont typeface="+mj-lt"/>
              <a:buAutoNum type="arabicPeriod"/>
            </a:pPr>
            <a:r>
              <a:rPr lang="en-CA" sz="2400" dirty="0"/>
              <a:t>Response is passed to Networking Support module</a:t>
            </a:r>
          </a:p>
          <a:p>
            <a:pPr marL="514350" indent="-514350">
              <a:buFont typeface="+mj-lt"/>
              <a:buAutoNum type="arabicPeriod"/>
            </a:pPr>
            <a:r>
              <a:rPr lang="en-CA" sz="2400" dirty="0"/>
              <a:t>Response is sent back to requestor</a:t>
            </a:r>
          </a:p>
        </p:txBody>
      </p:sp>
    </p:spTree>
    <p:extLst>
      <p:ext uri="{BB962C8B-B14F-4D97-AF65-F5344CB8AC3E}">
        <p14:creationId xmlns:p14="http://schemas.microsoft.com/office/powerpoint/2010/main" val="86095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Address Resolution Module</a:t>
            </a:r>
            <a:endParaRPr lang="en-US" dirty="0"/>
          </a:p>
        </p:txBody>
      </p:sp>
      <p:sp>
        <p:nvSpPr>
          <p:cNvPr id="3" name="Content Placeholder 2"/>
          <p:cNvSpPr>
            <a:spLocks noGrp="1"/>
          </p:cNvSpPr>
          <p:nvPr>
            <p:ph idx="1"/>
          </p:nvPr>
        </p:nvSpPr>
        <p:spPr/>
        <p:txBody>
          <a:bodyPr>
            <a:normAutofit/>
          </a:bodyPr>
          <a:lstStyle/>
          <a:p>
            <a:r>
              <a:rPr lang="en-CA" sz="2400" dirty="0"/>
              <a:t>Pre-processing done to the request</a:t>
            </a:r>
          </a:p>
          <a:p>
            <a:endParaRPr lang="en-CA" sz="2400" dirty="0"/>
          </a:p>
          <a:p>
            <a:r>
              <a:rPr lang="en-CA" sz="2400" dirty="0"/>
              <a:t>Virtual Hosting: if the web server provides service for multiple domains, determine which domain is being referenced</a:t>
            </a:r>
          </a:p>
          <a:p>
            <a:r>
              <a:rPr lang="en-CA" sz="2400" dirty="0"/>
              <a:t>Address Mapping: figure out where to get the information on the server</a:t>
            </a:r>
          </a:p>
          <a:p>
            <a:r>
              <a:rPr lang="en-CA" sz="2400" dirty="0"/>
              <a:t>Authentication: If resource is protected, check credentials to make sure request is authorized</a:t>
            </a:r>
          </a:p>
        </p:txBody>
      </p:sp>
    </p:spTree>
    <p:extLst>
      <p:ext uri="{BB962C8B-B14F-4D97-AF65-F5344CB8AC3E}">
        <p14:creationId xmlns:p14="http://schemas.microsoft.com/office/powerpoint/2010/main" val="338352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Delivering Static Content</a:t>
            </a:r>
            <a:endParaRPr lang="en-US" dirty="0"/>
          </a:p>
        </p:txBody>
      </p:sp>
      <p:sp>
        <p:nvSpPr>
          <p:cNvPr id="3" name="Content Placeholder 2"/>
          <p:cNvSpPr>
            <a:spLocks noGrp="1"/>
          </p:cNvSpPr>
          <p:nvPr>
            <p:ph idx="1"/>
          </p:nvPr>
        </p:nvSpPr>
        <p:spPr/>
        <p:txBody>
          <a:bodyPr>
            <a:normAutofit/>
          </a:bodyPr>
          <a:lstStyle/>
          <a:p>
            <a:r>
              <a:rPr lang="en-CA" sz="2800" dirty="0"/>
              <a:t>Static content page</a:t>
            </a:r>
          </a:p>
          <a:p>
            <a:pPr lvl="1"/>
            <a:r>
              <a:rPr lang="en-CA" sz="2400" dirty="0"/>
              <a:t>Static files containing HTML pages, XML pages, plain text, images, </a:t>
            </a:r>
            <a:r>
              <a:rPr lang="en-CA" sz="2400" dirty="0" err="1"/>
              <a:t>etc</a:t>
            </a:r>
            <a:r>
              <a:rPr lang="en-CA" sz="2400" dirty="0"/>
              <a:t> </a:t>
            </a:r>
          </a:p>
          <a:p>
            <a:pPr lvl="1"/>
            <a:r>
              <a:rPr lang="en-CA" sz="2400" dirty="0"/>
              <a:t>HTTP responses must be constructed</a:t>
            </a:r>
          </a:p>
          <a:p>
            <a:r>
              <a:rPr lang="en-CA" sz="2800" dirty="0"/>
              <a:t>As-is page</a:t>
            </a:r>
          </a:p>
          <a:p>
            <a:pPr lvl="1"/>
            <a:r>
              <a:rPr lang="en-CA" sz="2400" dirty="0"/>
              <a:t>File containing complete HTTP responses including the headers</a:t>
            </a:r>
          </a:p>
        </p:txBody>
      </p:sp>
    </p:spTree>
    <p:extLst>
      <p:ext uri="{BB962C8B-B14F-4D97-AF65-F5344CB8AC3E}">
        <p14:creationId xmlns:p14="http://schemas.microsoft.com/office/powerpoint/2010/main" val="3312277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Delivering Dynamic Content</a:t>
            </a:r>
            <a:endParaRPr lang="en-US" dirty="0"/>
          </a:p>
        </p:txBody>
      </p:sp>
      <p:sp>
        <p:nvSpPr>
          <p:cNvPr id="3" name="Content Placeholder 2"/>
          <p:cNvSpPr>
            <a:spLocks noGrp="1"/>
          </p:cNvSpPr>
          <p:nvPr>
            <p:ph idx="1"/>
          </p:nvPr>
        </p:nvSpPr>
        <p:spPr/>
        <p:txBody>
          <a:bodyPr>
            <a:normAutofit/>
          </a:bodyPr>
          <a:lstStyle/>
          <a:p>
            <a:r>
              <a:rPr lang="en-CA" sz="2400" dirty="0"/>
              <a:t>CGI – Common Gateway Interface </a:t>
            </a:r>
          </a:p>
          <a:p>
            <a:pPr lvl="1"/>
            <a:r>
              <a:rPr lang="en-CA" sz="2000" dirty="0"/>
              <a:t>First and most common for a long time</a:t>
            </a:r>
          </a:p>
          <a:p>
            <a:pPr lvl="1"/>
            <a:r>
              <a:rPr lang="en-CA" sz="2000" dirty="0"/>
              <a:t>Spawns a separate process for each request received (very Unix)</a:t>
            </a:r>
          </a:p>
          <a:p>
            <a:pPr lvl="1"/>
            <a:r>
              <a:rPr lang="en-CA" sz="2000" dirty="0"/>
              <a:t>Based on a fixed set of environment variables</a:t>
            </a:r>
          </a:p>
          <a:p>
            <a:pPr lvl="1"/>
            <a:r>
              <a:rPr lang="en-CA" sz="2000" dirty="0"/>
              <a:t>Often implemented in Perl</a:t>
            </a:r>
          </a:p>
          <a:p>
            <a:pPr lvl="1"/>
            <a:r>
              <a:rPr lang="en-CA" sz="2000" dirty="0"/>
              <a:t>Script is called as form action from web page</a:t>
            </a:r>
          </a:p>
          <a:p>
            <a:r>
              <a:rPr lang="en-CA" sz="2400" dirty="0"/>
              <a:t>Data must be decoded by server application before processing</a:t>
            </a:r>
          </a:p>
          <a:p>
            <a:r>
              <a:rPr lang="en-CA" sz="2400" dirty="0"/>
              <a:t>Quite a simple method</a:t>
            </a:r>
          </a:p>
        </p:txBody>
      </p:sp>
    </p:spTree>
    <p:extLst>
      <p:ext uri="{BB962C8B-B14F-4D97-AF65-F5344CB8AC3E}">
        <p14:creationId xmlns:p14="http://schemas.microsoft.com/office/powerpoint/2010/main" val="1434893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CGI Processing</a:t>
            </a:r>
          </a:p>
        </p:txBody>
      </p:sp>
      <p:pic>
        <p:nvPicPr>
          <p:cNvPr id="1026" name="Picture 2" descr="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34598"/>
            <a:ext cx="7314976" cy="238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11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993013"/>
            <a:ext cx="7886700" cy="759587"/>
          </a:xfrm>
        </p:spPr>
        <p:txBody>
          <a:bodyPr/>
          <a:lstStyle/>
          <a:p>
            <a:r>
              <a:rPr lang="en-CA" dirty="0"/>
              <a:t>Before Web</a:t>
            </a:r>
            <a:endParaRPr lang="en-US" dirty="0"/>
          </a:p>
        </p:txBody>
      </p:sp>
      <p:sp>
        <p:nvSpPr>
          <p:cNvPr id="3" name="Content Placeholder 2"/>
          <p:cNvSpPr>
            <a:spLocks noGrp="1"/>
          </p:cNvSpPr>
          <p:nvPr>
            <p:ph idx="1"/>
          </p:nvPr>
        </p:nvSpPr>
        <p:spPr>
          <a:xfrm>
            <a:off x="609600" y="1828800"/>
            <a:ext cx="7924800" cy="4343400"/>
          </a:xfrm>
        </p:spPr>
        <p:txBody>
          <a:bodyPr>
            <a:normAutofit/>
          </a:bodyPr>
          <a:lstStyle/>
          <a:p>
            <a:r>
              <a:rPr lang="en-CA" sz="2400" dirty="0"/>
              <a:t>1980s – Internet was there, but only people connected were big corporations and educational institutions</a:t>
            </a:r>
          </a:p>
          <a:p>
            <a:r>
              <a:rPr lang="en-CA" sz="2400" dirty="0"/>
              <a:t>Most networks were centralized and proprietary</a:t>
            </a:r>
          </a:p>
          <a:p>
            <a:r>
              <a:rPr lang="en-CA" sz="2400" dirty="0"/>
              <a:t>Problems</a:t>
            </a:r>
          </a:p>
          <a:p>
            <a:pPr lvl="1"/>
            <a:r>
              <a:rPr lang="en-CA" sz="2000" dirty="0"/>
              <a:t>Sharing difficult as big messages would cause delays (until packet switching)</a:t>
            </a:r>
          </a:p>
          <a:p>
            <a:pPr lvl="1"/>
            <a:r>
              <a:rPr lang="en-CA" sz="2000" dirty="0"/>
              <a:t>Proprietary meant that networks could not talk to each other (until open protocols such as HTTP and TCP/IP)</a:t>
            </a:r>
          </a:p>
          <a:p>
            <a:pPr lvl="1"/>
            <a:r>
              <a:rPr lang="en-CA" sz="2000" dirty="0"/>
              <a:t>Centralized meant that single points of failure were possible. If ‘hub’ or server went down everyone was down</a:t>
            </a:r>
          </a:p>
          <a:p>
            <a:endParaRPr lang="en-US" sz="2400" dirty="0"/>
          </a:p>
        </p:txBody>
      </p:sp>
    </p:spTree>
    <p:extLst>
      <p:ext uri="{BB962C8B-B14F-4D97-AF65-F5344CB8AC3E}">
        <p14:creationId xmlns:p14="http://schemas.microsoft.com/office/powerpoint/2010/main" val="215524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More Common Dynamic Methods</a:t>
            </a:r>
            <a:endParaRPr lang="en-US" dirty="0"/>
          </a:p>
        </p:txBody>
      </p:sp>
      <p:sp>
        <p:nvSpPr>
          <p:cNvPr id="3" name="Content Placeholder 2"/>
          <p:cNvSpPr>
            <a:spLocks noGrp="1"/>
          </p:cNvSpPr>
          <p:nvPr>
            <p:ph idx="1"/>
          </p:nvPr>
        </p:nvSpPr>
        <p:spPr>
          <a:xfrm>
            <a:off x="685800" y="2121408"/>
            <a:ext cx="7772400" cy="1307592"/>
          </a:xfrm>
        </p:spPr>
        <p:txBody>
          <a:bodyPr>
            <a:normAutofit/>
          </a:bodyPr>
          <a:lstStyle/>
          <a:p>
            <a:r>
              <a:rPr lang="en-CA" sz="2400" dirty="0" err="1"/>
              <a:t>FastCGI</a:t>
            </a:r>
            <a:endParaRPr lang="en-CA" sz="2400" dirty="0"/>
          </a:p>
          <a:p>
            <a:pPr lvl="1"/>
            <a:r>
              <a:rPr lang="en-CA" sz="2000" dirty="0"/>
              <a:t>Portability of CGI with efficiency of APIs</a:t>
            </a:r>
          </a:p>
          <a:p>
            <a:pPr lvl="1"/>
            <a:r>
              <a:rPr lang="en-CA" sz="2000" dirty="0"/>
              <a:t>Does not spawn new process, but runs on web server</a:t>
            </a:r>
          </a:p>
        </p:txBody>
      </p:sp>
      <p:pic>
        <p:nvPicPr>
          <p:cNvPr id="3074" name="Picture 2"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65653"/>
            <a:ext cx="7603815" cy="263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428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More Common Dynamic Methods</a:t>
            </a:r>
            <a:endParaRPr lang="en-US" dirty="0"/>
          </a:p>
        </p:txBody>
      </p:sp>
      <p:sp>
        <p:nvSpPr>
          <p:cNvPr id="3" name="Content Placeholder 2"/>
          <p:cNvSpPr>
            <a:spLocks noGrp="1"/>
          </p:cNvSpPr>
          <p:nvPr>
            <p:ph idx="1"/>
          </p:nvPr>
        </p:nvSpPr>
        <p:spPr>
          <a:xfrm>
            <a:off x="685800" y="2121408"/>
            <a:ext cx="7772400" cy="1612392"/>
          </a:xfrm>
        </p:spPr>
        <p:txBody>
          <a:bodyPr>
            <a:normAutofit/>
          </a:bodyPr>
          <a:lstStyle/>
          <a:p>
            <a:r>
              <a:rPr lang="en-CA" sz="2400" dirty="0"/>
              <a:t>Servlet Extension APIs (ISAPI and Apache API)</a:t>
            </a:r>
          </a:p>
          <a:p>
            <a:pPr lvl="1"/>
            <a:r>
              <a:rPr lang="en-CA" sz="2000" dirty="0"/>
              <a:t>Reside right on top of web server and have hooks into web server</a:t>
            </a:r>
          </a:p>
          <a:p>
            <a:pPr lvl="1"/>
            <a:r>
              <a:rPr lang="en-CA" sz="2000" dirty="0"/>
              <a:t>PHP server is an example</a:t>
            </a:r>
          </a:p>
        </p:txBody>
      </p:sp>
      <p:pic>
        <p:nvPicPr>
          <p:cNvPr id="4098" name="Picture 2"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81400"/>
            <a:ext cx="7469159"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204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Common Dynamic Methods</a:t>
            </a:r>
          </a:p>
        </p:txBody>
      </p:sp>
      <p:sp>
        <p:nvSpPr>
          <p:cNvPr id="3" name="Content Placeholder 2"/>
          <p:cNvSpPr>
            <a:spLocks noGrp="1"/>
          </p:cNvSpPr>
          <p:nvPr>
            <p:ph idx="1"/>
          </p:nvPr>
        </p:nvSpPr>
        <p:spPr/>
        <p:txBody>
          <a:bodyPr>
            <a:normAutofit/>
          </a:bodyPr>
          <a:lstStyle/>
          <a:p>
            <a:r>
              <a:rPr lang="en-CA" sz="2400" dirty="0"/>
              <a:t>Template Processing</a:t>
            </a:r>
          </a:p>
          <a:p>
            <a:pPr lvl="1"/>
            <a:r>
              <a:rPr lang="en-CA" sz="2400" dirty="0"/>
              <a:t>Use additional tags on top of HTML</a:t>
            </a:r>
            <a:endParaRPr lang="en-CA" sz="2200" dirty="0"/>
          </a:p>
          <a:p>
            <a:pPr lvl="1"/>
            <a:r>
              <a:rPr lang="en-CA" sz="2200" dirty="0"/>
              <a:t>PHP, ASP, Cold Fusion, Java Beans</a:t>
            </a:r>
          </a:p>
        </p:txBody>
      </p:sp>
    </p:spTree>
    <p:extLst>
      <p:ext uri="{BB962C8B-B14F-4D97-AF65-F5344CB8AC3E}">
        <p14:creationId xmlns:p14="http://schemas.microsoft.com/office/powerpoint/2010/main" val="2969433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9162"/>
            <a:ext cx="7772400" cy="1214586"/>
          </a:xfrm>
        </p:spPr>
        <p:txBody>
          <a:bodyPr/>
          <a:lstStyle/>
          <a:p>
            <a:r>
              <a:rPr lang="en-CA" dirty="0"/>
              <a:t>More Common Dynamic Methods</a:t>
            </a:r>
            <a:endParaRPr lang="en-US" dirty="0"/>
          </a:p>
        </p:txBody>
      </p:sp>
      <p:sp>
        <p:nvSpPr>
          <p:cNvPr id="3" name="Content Placeholder 2"/>
          <p:cNvSpPr>
            <a:spLocks noGrp="1"/>
          </p:cNvSpPr>
          <p:nvPr>
            <p:ph idx="1"/>
          </p:nvPr>
        </p:nvSpPr>
        <p:spPr>
          <a:xfrm>
            <a:off x="685800" y="1447800"/>
            <a:ext cx="7772400" cy="2263182"/>
          </a:xfrm>
        </p:spPr>
        <p:txBody>
          <a:bodyPr>
            <a:normAutofit/>
          </a:bodyPr>
          <a:lstStyle/>
          <a:p>
            <a:r>
              <a:rPr lang="en-CA" sz="2400" dirty="0"/>
              <a:t>Servlet API</a:t>
            </a:r>
          </a:p>
          <a:p>
            <a:pPr lvl="1"/>
            <a:r>
              <a:rPr lang="en-CA" sz="2000" dirty="0"/>
              <a:t>Stays running so it is faster/Portable across servers</a:t>
            </a:r>
          </a:p>
          <a:p>
            <a:pPr lvl="1"/>
            <a:r>
              <a:rPr lang="en-CA" sz="2000" dirty="0"/>
              <a:t>Provide methods to get parameters and help in processing</a:t>
            </a:r>
          </a:p>
          <a:p>
            <a:r>
              <a:rPr lang="en-CA" sz="2400" dirty="0"/>
              <a:t>Java Server Pages</a:t>
            </a:r>
          </a:p>
          <a:p>
            <a:pPr lvl="1"/>
            <a:r>
              <a:rPr lang="en-CA" sz="2000" dirty="0"/>
              <a:t>Uses Servlet APIs with Template processing</a:t>
            </a:r>
          </a:p>
          <a:p>
            <a:pPr lvl="1"/>
            <a:r>
              <a:rPr lang="en-CA" sz="2000" dirty="0"/>
              <a:t>Use Java base classes in web pages</a:t>
            </a:r>
          </a:p>
        </p:txBody>
      </p:sp>
      <p:pic>
        <p:nvPicPr>
          <p:cNvPr id="5122" name="Picture 2" descr="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524" y="3560204"/>
            <a:ext cx="7128076" cy="313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96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Execution</a:t>
            </a:r>
            <a:endParaRPr lang="en-US" dirty="0"/>
          </a:p>
        </p:txBody>
      </p:sp>
      <p:sp>
        <p:nvSpPr>
          <p:cNvPr id="3" name="Content Placeholder 2"/>
          <p:cNvSpPr>
            <a:spLocks noGrp="1"/>
          </p:cNvSpPr>
          <p:nvPr>
            <p:ph idx="1"/>
          </p:nvPr>
        </p:nvSpPr>
        <p:spPr/>
        <p:txBody>
          <a:bodyPr>
            <a:normAutofit/>
          </a:bodyPr>
          <a:lstStyle/>
          <a:p>
            <a:r>
              <a:rPr lang="en-CA" sz="2400" dirty="0"/>
              <a:t>HTTP server (web server) is a set of processes or threads</a:t>
            </a:r>
          </a:p>
          <a:p>
            <a:pPr lvl="1"/>
            <a:r>
              <a:rPr lang="en-CA" sz="2000" dirty="0"/>
              <a:t>Some listen on designated ports</a:t>
            </a:r>
          </a:p>
          <a:p>
            <a:pPr lvl="1"/>
            <a:r>
              <a:rPr lang="en-CA" sz="2000" dirty="0"/>
              <a:t>Some dedicated to processing requests</a:t>
            </a:r>
          </a:p>
          <a:p>
            <a:pPr lvl="1"/>
            <a:r>
              <a:rPr lang="en-CA" sz="2000" dirty="0"/>
              <a:t>Number of threads determined by load on server</a:t>
            </a:r>
          </a:p>
          <a:p>
            <a:r>
              <a:rPr lang="en-CA" sz="2400" dirty="0"/>
              <a:t>Has to resolve the address into physical address</a:t>
            </a:r>
          </a:p>
          <a:p>
            <a:r>
              <a:rPr lang="en-CA" sz="2400" dirty="0"/>
              <a:t>Has to figure out what handler to use based on extension</a:t>
            </a:r>
          </a:p>
        </p:txBody>
      </p:sp>
    </p:spTree>
    <p:extLst>
      <p:ext uri="{BB962C8B-B14F-4D97-AF65-F5344CB8AC3E}">
        <p14:creationId xmlns:p14="http://schemas.microsoft.com/office/powerpoint/2010/main" val="1570573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Server Security</a:t>
            </a:r>
            <a:endParaRPr lang="en-US" dirty="0"/>
          </a:p>
        </p:txBody>
      </p:sp>
      <p:sp>
        <p:nvSpPr>
          <p:cNvPr id="3" name="Content Placeholder 2"/>
          <p:cNvSpPr>
            <a:spLocks noGrp="1"/>
          </p:cNvSpPr>
          <p:nvPr>
            <p:ph idx="1"/>
          </p:nvPr>
        </p:nvSpPr>
        <p:spPr/>
        <p:txBody>
          <a:bodyPr>
            <a:normAutofit/>
          </a:bodyPr>
          <a:lstStyle/>
          <a:p>
            <a:r>
              <a:rPr lang="en-CA" sz="2400" dirty="0"/>
              <a:t>Need to secure the server, but not too much</a:t>
            </a:r>
          </a:p>
          <a:p>
            <a:r>
              <a:rPr lang="en-CA" sz="2400" dirty="0"/>
              <a:t>Make sure you are only running the processes you need</a:t>
            </a:r>
          </a:p>
          <a:p>
            <a:pPr lvl="1"/>
            <a:r>
              <a:rPr lang="en-CA" sz="2000" dirty="0"/>
              <a:t>If no FTP users, stop FTP and close port 25</a:t>
            </a:r>
          </a:p>
          <a:p>
            <a:r>
              <a:rPr lang="en-CA" sz="2400" dirty="0"/>
              <a:t>Only provide access needed</a:t>
            </a:r>
          </a:p>
          <a:p>
            <a:pPr lvl="1"/>
            <a:r>
              <a:rPr lang="en-CA" sz="2000" dirty="0"/>
              <a:t>If HTTP and FTP have the same access, then someone can use FTP to write a malicious executable to HTTP directory</a:t>
            </a:r>
          </a:p>
        </p:txBody>
      </p:sp>
    </p:spTree>
    <p:extLst>
      <p:ext uri="{BB962C8B-B14F-4D97-AF65-F5344CB8AC3E}">
        <p14:creationId xmlns:p14="http://schemas.microsoft.com/office/powerpoint/2010/main" val="1608706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Server Security</a:t>
            </a:r>
            <a:endParaRPr lang="en-US" dirty="0"/>
          </a:p>
        </p:txBody>
      </p:sp>
      <p:sp>
        <p:nvSpPr>
          <p:cNvPr id="3" name="Content Placeholder 2"/>
          <p:cNvSpPr>
            <a:spLocks noGrp="1"/>
          </p:cNvSpPr>
          <p:nvPr>
            <p:ph idx="1"/>
          </p:nvPr>
        </p:nvSpPr>
        <p:spPr/>
        <p:txBody>
          <a:bodyPr>
            <a:normAutofit/>
          </a:bodyPr>
          <a:lstStyle/>
          <a:p>
            <a:r>
              <a:rPr lang="en-CA" sz="2400" dirty="0"/>
              <a:t>Use SSL connection</a:t>
            </a:r>
          </a:p>
          <a:p>
            <a:r>
              <a:rPr lang="en-CA" sz="2400" dirty="0"/>
              <a:t>Configure a Firewall to only have certain ports open</a:t>
            </a:r>
          </a:p>
          <a:p>
            <a:pPr lvl="1"/>
            <a:r>
              <a:rPr lang="en-CA" sz="2000" dirty="0"/>
              <a:t>Do NOT run HTTP web server on same machine as Firewall</a:t>
            </a:r>
          </a:p>
          <a:p>
            <a:r>
              <a:rPr lang="en-CA" sz="2400" dirty="0"/>
              <a:t>Use HTTP Proxy with the Firewall</a:t>
            </a:r>
          </a:p>
          <a:p>
            <a:pPr lvl="1"/>
            <a:r>
              <a:rPr lang="en-CA" sz="2000" dirty="0"/>
              <a:t>Protects the server  behind the firewall</a:t>
            </a:r>
          </a:p>
          <a:p>
            <a:pPr lvl="1"/>
            <a:r>
              <a:rPr lang="en-CA" sz="2000" dirty="0"/>
              <a:t>Does no processing, only routes requests to specific ports</a:t>
            </a:r>
          </a:p>
          <a:p>
            <a:pPr lvl="1"/>
            <a:r>
              <a:rPr lang="en-CA" sz="2000" dirty="0"/>
              <a:t>Difficult to penetrate to where the real processing happens</a:t>
            </a:r>
          </a:p>
        </p:txBody>
      </p:sp>
    </p:spTree>
    <p:extLst>
      <p:ext uri="{BB962C8B-B14F-4D97-AF65-F5344CB8AC3E}">
        <p14:creationId xmlns:p14="http://schemas.microsoft.com/office/powerpoint/2010/main" val="21713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Client/Server Paradigm</a:t>
            </a:r>
            <a:endParaRPr lang="en-US" dirty="0"/>
          </a:p>
        </p:txBody>
      </p:sp>
      <p:sp>
        <p:nvSpPr>
          <p:cNvPr id="3" name="Content Placeholder 2"/>
          <p:cNvSpPr>
            <a:spLocks noGrp="1"/>
          </p:cNvSpPr>
          <p:nvPr>
            <p:ph idx="1"/>
          </p:nvPr>
        </p:nvSpPr>
        <p:spPr>
          <a:xfrm>
            <a:off x="628650" y="1828800"/>
            <a:ext cx="7886700" cy="4704779"/>
          </a:xfrm>
        </p:spPr>
        <p:txBody>
          <a:bodyPr>
            <a:normAutofit/>
          </a:bodyPr>
          <a:lstStyle/>
          <a:p>
            <a:r>
              <a:rPr lang="en-CA" sz="2400" dirty="0"/>
              <a:t>Servers wait for requests to arrive</a:t>
            </a:r>
          </a:p>
          <a:p>
            <a:r>
              <a:rPr lang="en-CA" sz="2400" dirty="0"/>
              <a:t>Clients send requests for information</a:t>
            </a:r>
          </a:p>
          <a:p>
            <a:r>
              <a:rPr lang="en-CA" sz="2400" dirty="0"/>
              <a:t>Servers process the requests and send back information</a:t>
            </a:r>
          </a:p>
          <a:p>
            <a:endParaRPr lang="en-CA" sz="2400" dirty="0"/>
          </a:p>
          <a:p>
            <a:r>
              <a:rPr lang="en-CA" sz="2400" dirty="0"/>
              <a:t>Clients can be other servers that need information</a:t>
            </a:r>
          </a:p>
          <a:p>
            <a:r>
              <a:rPr lang="en-CA" sz="2400" dirty="0"/>
              <a:t>Client and server usually on separate machines, but can be on the same machine</a:t>
            </a:r>
          </a:p>
        </p:txBody>
      </p:sp>
    </p:spTree>
    <p:extLst>
      <p:ext uri="{BB962C8B-B14F-4D97-AF65-F5344CB8AC3E}">
        <p14:creationId xmlns:p14="http://schemas.microsoft.com/office/powerpoint/2010/main" val="275767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Client/Server Communications</a:t>
            </a:r>
            <a:endParaRPr lang="en-US" dirty="0"/>
          </a:p>
        </p:txBody>
      </p:sp>
      <p:sp>
        <p:nvSpPr>
          <p:cNvPr id="3" name="Content Placeholder 2"/>
          <p:cNvSpPr>
            <a:spLocks noGrp="1"/>
          </p:cNvSpPr>
          <p:nvPr>
            <p:ph idx="1"/>
          </p:nvPr>
        </p:nvSpPr>
        <p:spPr>
          <a:xfrm>
            <a:off x="628650" y="1752600"/>
            <a:ext cx="7886700" cy="4969955"/>
          </a:xfrm>
        </p:spPr>
        <p:txBody>
          <a:bodyPr>
            <a:normAutofit/>
          </a:bodyPr>
          <a:lstStyle/>
          <a:p>
            <a:r>
              <a:rPr lang="en-US" sz="2800" dirty="0"/>
              <a:t>Request-response interactions</a:t>
            </a:r>
          </a:p>
          <a:p>
            <a:endParaRPr lang="en-US" sz="2400" dirty="0"/>
          </a:p>
          <a:p>
            <a:pPr marL="457200" indent="-457200">
              <a:buFont typeface="+mj-lt"/>
              <a:buAutoNum type="arabicPeriod"/>
            </a:pPr>
            <a:r>
              <a:rPr lang="en-US" sz="2400" dirty="0"/>
              <a:t>Client says it has a request</a:t>
            </a:r>
          </a:p>
          <a:p>
            <a:pPr marL="457200" indent="-457200">
              <a:buFont typeface="+mj-lt"/>
              <a:buAutoNum type="arabicPeriod"/>
            </a:pPr>
            <a:r>
              <a:rPr lang="en-US" sz="2400" dirty="0"/>
              <a:t>Server acknowledges it is there</a:t>
            </a:r>
          </a:p>
          <a:p>
            <a:pPr marL="457200" indent="-457200">
              <a:buFont typeface="+mj-lt"/>
              <a:buAutoNum type="arabicPeriod"/>
            </a:pPr>
            <a:r>
              <a:rPr lang="en-US" sz="2400" dirty="0"/>
              <a:t>Client sends commands on a line by line basis</a:t>
            </a:r>
          </a:p>
          <a:p>
            <a:pPr marL="457200" indent="-457200">
              <a:buFont typeface="+mj-lt"/>
              <a:buAutoNum type="arabicPeriod"/>
            </a:pPr>
            <a:r>
              <a:rPr lang="en-US" sz="2400" dirty="0"/>
              <a:t>Server responds to commands</a:t>
            </a:r>
          </a:p>
        </p:txBody>
      </p:sp>
    </p:spTree>
    <p:extLst>
      <p:ext uri="{BB962C8B-B14F-4D97-AF65-F5344CB8AC3E}">
        <p14:creationId xmlns:p14="http://schemas.microsoft.com/office/powerpoint/2010/main" val="3827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Stateless vs. </a:t>
            </a:r>
            <a:r>
              <a:rPr lang="en-CA" dirty="0" err="1"/>
              <a:t>Stateful</a:t>
            </a:r>
            <a:endParaRPr lang="en-US" dirty="0"/>
          </a:p>
        </p:txBody>
      </p:sp>
      <p:sp>
        <p:nvSpPr>
          <p:cNvPr id="3" name="Content Placeholder 2"/>
          <p:cNvSpPr>
            <a:spLocks noGrp="1"/>
          </p:cNvSpPr>
          <p:nvPr>
            <p:ph idx="1"/>
          </p:nvPr>
        </p:nvSpPr>
        <p:spPr>
          <a:xfrm>
            <a:off x="685800" y="1676400"/>
            <a:ext cx="7772400" cy="3505200"/>
          </a:xfrm>
        </p:spPr>
        <p:txBody>
          <a:bodyPr>
            <a:normAutofit/>
          </a:bodyPr>
          <a:lstStyle/>
          <a:p>
            <a:r>
              <a:rPr lang="en-CA" sz="2400" dirty="0" err="1"/>
              <a:t>Stateful</a:t>
            </a:r>
            <a:r>
              <a:rPr lang="en-CA" sz="2400" dirty="0"/>
              <a:t> protocol (e.g. SMTP)</a:t>
            </a:r>
          </a:p>
          <a:p>
            <a:pPr lvl="1"/>
            <a:r>
              <a:rPr lang="en-CA" sz="2000" dirty="0"/>
              <a:t>Maintains the state between specific commands</a:t>
            </a:r>
          </a:p>
          <a:p>
            <a:pPr lvl="1"/>
            <a:r>
              <a:rPr lang="en-CA" sz="2000" dirty="0"/>
              <a:t>Server must maintain the “state” between successive commands until the connection is terminated</a:t>
            </a:r>
          </a:p>
          <a:p>
            <a:pPr lvl="1"/>
            <a:r>
              <a:rPr lang="en-CA" sz="2000" dirty="0"/>
              <a:t>Sequence of commands is called a session</a:t>
            </a:r>
          </a:p>
          <a:p>
            <a:r>
              <a:rPr lang="en-CA" sz="2400" dirty="0"/>
              <a:t>Stateless protocol (e.g. HTTP)</a:t>
            </a:r>
          </a:p>
          <a:p>
            <a:pPr lvl="1"/>
            <a:r>
              <a:rPr lang="en-CA" sz="2000" dirty="0"/>
              <a:t>Single command and single response</a:t>
            </a:r>
          </a:p>
          <a:p>
            <a:pPr lvl="1"/>
            <a:r>
              <a:rPr lang="en-CA" sz="2000" dirty="0"/>
              <a:t>Does not know what previous requests were</a:t>
            </a:r>
          </a:p>
        </p:txBody>
      </p:sp>
    </p:spTree>
    <p:extLst>
      <p:ext uri="{BB962C8B-B14F-4D97-AF65-F5344CB8AC3E}">
        <p14:creationId xmlns:p14="http://schemas.microsoft.com/office/powerpoint/2010/main" val="130927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Communicating Using TCP/IP</a:t>
            </a:r>
            <a:endParaRPr lang="en-US" dirty="0"/>
          </a:p>
        </p:txBody>
      </p:sp>
      <p:sp>
        <p:nvSpPr>
          <p:cNvPr id="3" name="Content Placeholder 2"/>
          <p:cNvSpPr>
            <a:spLocks noGrp="1"/>
          </p:cNvSpPr>
          <p:nvPr>
            <p:ph idx="1"/>
          </p:nvPr>
        </p:nvSpPr>
        <p:spPr/>
        <p:txBody>
          <a:bodyPr>
            <a:normAutofit/>
          </a:bodyPr>
          <a:lstStyle/>
          <a:p>
            <a:r>
              <a:rPr lang="en-CA" sz="2400" dirty="0"/>
              <a:t>Client program opens a socket </a:t>
            </a:r>
          </a:p>
          <a:p>
            <a:pPr lvl="1"/>
            <a:r>
              <a:rPr lang="en-CA" sz="2000" dirty="0"/>
              <a:t>(a connection between the machines)</a:t>
            </a:r>
          </a:p>
          <a:p>
            <a:r>
              <a:rPr lang="en-CA" sz="2400" dirty="0"/>
              <a:t>Servers are listening on specific ports</a:t>
            </a:r>
          </a:p>
          <a:p>
            <a:r>
              <a:rPr lang="en-CA" sz="2400" dirty="0"/>
              <a:t>Port is NOT physical, just a numeric reference within a request that specifies which server program is supposed to get the message</a:t>
            </a:r>
          </a:p>
          <a:p>
            <a:r>
              <a:rPr lang="en-CA" sz="2400" dirty="0"/>
              <a:t>Three types: well known, registered and dynamic or private</a:t>
            </a:r>
          </a:p>
          <a:p>
            <a:pPr lvl="1"/>
            <a:r>
              <a:rPr lang="en-CA" sz="2000" dirty="0"/>
              <a:t>SMTP – 25; SSL – 443; HTTP – 80</a:t>
            </a:r>
          </a:p>
        </p:txBody>
      </p:sp>
    </p:spTree>
    <p:extLst>
      <p:ext uri="{BB962C8B-B14F-4D97-AF65-F5344CB8AC3E}">
        <p14:creationId xmlns:p14="http://schemas.microsoft.com/office/powerpoint/2010/main" val="58243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Security and Encryption</a:t>
            </a:r>
            <a:endParaRPr lang="en-US" dirty="0"/>
          </a:p>
        </p:txBody>
      </p:sp>
      <p:sp>
        <p:nvSpPr>
          <p:cNvPr id="3" name="Content Placeholder 2"/>
          <p:cNvSpPr>
            <a:spLocks noGrp="1"/>
          </p:cNvSpPr>
          <p:nvPr>
            <p:ph idx="1"/>
          </p:nvPr>
        </p:nvSpPr>
        <p:spPr/>
        <p:txBody>
          <a:bodyPr>
            <a:normAutofit/>
          </a:bodyPr>
          <a:lstStyle/>
          <a:p>
            <a:r>
              <a:rPr lang="en-CA" sz="2400" dirty="0"/>
              <a:t>By default data is sent as plain text</a:t>
            </a:r>
          </a:p>
          <a:p>
            <a:r>
              <a:rPr lang="en-CA" sz="2400" dirty="0"/>
              <a:t>“Packet sniffer” on the line to read the text</a:t>
            </a:r>
          </a:p>
          <a:p>
            <a:pPr lvl="1"/>
            <a:r>
              <a:rPr lang="en-CA" sz="2000" dirty="0"/>
              <a:t>Packet switching makes that more difficult, but still possible</a:t>
            </a:r>
          </a:p>
          <a:p>
            <a:r>
              <a:rPr lang="en-CA" sz="2400" dirty="0"/>
              <a:t>Secure Shell (SSH) is secure</a:t>
            </a:r>
          </a:p>
          <a:p>
            <a:pPr lvl="1"/>
            <a:r>
              <a:rPr lang="en-CA" sz="2000" dirty="0"/>
              <a:t>1024 or 2048 bit encryption</a:t>
            </a:r>
          </a:p>
          <a:p>
            <a:r>
              <a:rPr lang="en-CA" sz="2400" dirty="0"/>
              <a:t>2 “keys” generated</a:t>
            </a:r>
          </a:p>
          <a:p>
            <a:pPr lvl="1"/>
            <a:r>
              <a:rPr lang="en-CA" sz="2000" dirty="0"/>
              <a:t>A public key by the host </a:t>
            </a:r>
          </a:p>
          <a:p>
            <a:pPr lvl="1"/>
            <a:r>
              <a:rPr lang="en-CA" sz="2000" dirty="0"/>
              <a:t>A private key by the client which is unique</a:t>
            </a:r>
          </a:p>
          <a:p>
            <a:r>
              <a:rPr lang="en-CA" sz="2400" dirty="0"/>
              <a:t>When they talk they exchange keys</a:t>
            </a:r>
          </a:p>
        </p:txBody>
      </p:sp>
    </p:spTree>
    <p:extLst>
      <p:ext uri="{BB962C8B-B14F-4D97-AF65-F5344CB8AC3E}">
        <p14:creationId xmlns:p14="http://schemas.microsoft.com/office/powerpoint/2010/main" val="108388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Birth of the Web</a:t>
            </a:r>
            <a:endParaRPr lang="en-US" dirty="0"/>
          </a:p>
        </p:txBody>
      </p:sp>
      <p:sp>
        <p:nvSpPr>
          <p:cNvPr id="3" name="Content Placeholder 2"/>
          <p:cNvSpPr>
            <a:spLocks noGrp="1"/>
          </p:cNvSpPr>
          <p:nvPr>
            <p:ph idx="1"/>
          </p:nvPr>
        </p:nvSpPr>
        <p:spPr/>
        <p:txBody>
          <a:bodyPr>
            <a:normAutofit/>
          </a:bodyPr>
          <a:lstStyle/>
          <a:p>
            <a:r>
              <a:rPr lang="en-CA" sz="2400" dirty="0"/>
              <a:t>Web requires three components</a:t>
            </a:r>
          </a:p>
          <a:p>
            <a:pPr lvl="1">
              <a:tabLst>
                <a:tab pos="441325" algn="l"/>
              </a:tabLst>
            </a:pPr>
            <a:r>
              <a:rPr lang="en-CA" sz="2000" dirty="0"/>
              <a:t>A mark-up language for formatting documents</a:t>
            </a:r>
          </a:p>
          <a:p>
            <a:pPr lvl="1"/>
            <a:r>
              <a:rPr lang="en-CA" sz="2000" dirty="0"/>
              <a:t>A uniform notation scheme for addressing resources on the network</a:t>
            </a:r>
          </a:p>
          <a:p>
            <a:pPr lvl="1"/>
            <a:r>
              <a:rPr lang="en-CA" sz="2000" dirty="0"/>
              <a:t>A protocol for transporting messages over the network</a:t>
            </a:r>
          </a:p>
          <a:p>
            <a:pPr lvl="1"/>
            <a:endParaRPr lang="en-CA" sz="2000" dirty="0"/>
          </a:p>
          <a:p>
            <a:r>
              <a:rPr lang="en-CA" sz="2400" dirty="0"/>
              <a:t>Mark up language is/was HTML</a:t>
            </a:r>
          </a:p>
          <a:p>
            <a:pPr lvl="1"/>
            <a:r>
              <a:rPr lang="en-CA" sz="2000" dirty="0"/>
              <a:t>We already know all about that</a:t>
            </a:r>
          </a:p>
        </p:txBody>
      </p:sp>
    </p:spTree>
    <p:extLst>
      <p:ext uri="{BB962C8B-B14F-4D97-AF65-F5344CB8AC3E}">
        <p14:creationId xmlns:p14="http://schemas.microsoft.com/office/powerpoint/2010/main" val="240650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ows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ser" id="{4E206DAC-E1A8-4D42-B134-8EC40029BB07}" vid="{47E84003-13C6-4855-976F-5DD9B5399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Browser</Template>
  <TotalTime>1612</TotalTime>
  <Words>2013</Words>
  <Application>Microsoft Office PowerPoint</Application>
  <PresentationFormat>On-screen Show (4:3)</PresentationFormat>
  <Paragraphs>393</Paragraphs>
  <Slides>36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MS PGothic</vt:lpstr>
      <vt:lpstr>Arial</vt:lpstr>
      <vt:lpstr>Calibri</vt:lpstr>
      <vt:lpstr>Calibri Light</vt:lpstr>
      <vt:lpstr>Verdana</vt:lpstr>
      <vt:lpstr>Browser</vt:lpstr>
      <vt:lpstr>Web Servers</vt:lpstr>
      <vt:lpstr>What Is A Web Server?</vt:lpstr>
      <vt:lpstr>Before Web</vt:lpstr>
      <vt:lpstr>Client/Server Paradigm</vt:lpstr>
      <vt:lpstr>Client/Server Communications</vt:lpstr>
      <vt:lpstr>Stateless vs. Stateful</vt:lpstr>
      <vt:lpstr>Communicating Using TCP/IP</vt:lpstr>
      <vt:lpstr>Security and Encryption</vt:lpstr>
      <vt:lpstr>The Birth of the Web</vt:lpstr>
      <vt:lpstr>Uniform Resource Locator (URL)</vt:lpstr>
      <vt:lpstr>Examples</vt:lpstr>
      <vt:lpstr>Reverse Examples</vt:lpstr>
      <vt:lpstr>Fundamentals of HTTP</vt:lpstr>
      <vt:lpstr>HTTP Definition</vt:lpstr>
      <vt:lpstr>Proxies</vt:lpstr>
      <vt:lpstr>Structure of HTTP Messages</vt:lpstr>
      <vt:lpstr>Structure of HTTP Messages </vt:lpstr>
      <vt:lpstr>Request Methods</vt:lpstr>
      <vt:lpstr>Examples</vt:lpstr>
      <vt:lpstr>Example 2-4</vt:lpstr>
      <vt:lpstr>Example 5</vt:lpstr>
      <vt:lpstr>Status Codes</vt:lpstr>
      <vt:lpstr>Web Servers</vt:lpstr>
      <vt:lpstr>Basic Web Server Operation</vt:lpstr>
      <vt:lpstr>Steps in Processing a Request</vt:lpstr>
      <vt:lpstr>Address Resolution Module</vt:lpstr>
      <vt:lpstr>Delivering Static Content</vt:lpstr>
      <vt:lpstr>Delivering Dynamic Content</vt:lpstr>
      <vt:lpstr>CGI Processing</vt:lpstr>
      <vt:lpstr>More Common Dynamic Methods</vt:lpstr>
      <vt:lpstr>More Common Dynamic Methods</vt:lpstr>
      <vt:lpstr>More Common Dynamic Methods</vt:lpstr>
      <vt:lpstr>More Common Dynamic Methods</vt:lpstr>
      <vt:lpstr>Execution</vt:lpstr>
      <vt:lpstr>Server Security</vt:lpstr>
      <vt:lpstr>More Server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Servers</dc:title>
  <dc:creator>Allan McDonald</dc:creator>
  <cp:lastModifiedBy>Philip Dumaresq</cp:lastModifiedBy>
  <cp:revision>63</cp:revision>
  <cp:lastPrinted>2014-08-28T19:54:51Z</cp:lastPrinted>
  <dcterms:created xsi:type="dcterms:W3CDTF">2012-08-23T19:00:52Z</dcterms:created>
  <dcterms:modified xsi:type="dcterms:W3CDTF">2016-09-28T02:39:54Z</dcterms:modified>
</cp:coreProperties>
</file>