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9" r:id="rId4"/>
    <p:sldId id="261" r:id="rId5"/>
    <p:sldId id="293" r:id="rId6"/>
    <p:sldId id="262" r:id="rId7"/>
    <p:sldId id="263" r:id="rId8"/>
    <p:sldId id="264" r:id="rId9"/>
    <p:sldId id="295" r:id="rId10"/>
    <p:sldId id="296" r:id="rId11"/>
    <p:sldId id="265" r:id="rId12"/>
    <p:sldId id="266" r:id="rId13"/>
    <p:sldId id="267" r:id="rId14"/>
    <p:sldId id="268" r:id="rId15"/>
    <p:sldId id="297" r:id="rId16"/>
    <p:sldId id="269" r:id="rId17"/>
    <p:sldId id="298" r:id="rId18"/>
    <p:sldId id="270" r:id="rId19"/>
    <p:sldId id="299" r:id="rId20"/>
    <p:sldId id="271" r:id="rId21"/>
    <p:sldId id="272" r:id="rId22"/>
    <p:sldId id="273" r:id="rId23"/>
    <p:sldId id="294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275" r:id="rId32"/>
    <p:sldId id="280" r:id="rId33"/>
    <p:sldId id="281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80780" autoAdjust="0"/>
  </p:normalViewPr>
  <p:slideViewPr>
    <p:cSldViewPr snapToGrid="0">
      <p:cViewPr varScale="1">
        <p:scale>
          <a:sx n="43" d="100"/>
          <a:sy n="43" d="100"/>
        </p:scale>
        <p:origin x="1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5F343-149F-4F8B-A789-20C4100B3570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CDBC-2B79-4E23-AC5A-F8188A9AD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9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Easy to do within the browser, but that defeats the purpose of what we’re trying to</a:t>
            </a:r>
            <a:r>
              <a:rPr lang="en-CA" baseline="0" dirty="0"/>
              <a:t> learn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DBC-2B79-4E23-AC5A-F8188A9AD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A1127-43BD-40B5-BD46-A2D14837113A}" type="slidenum">
              <a:rPr lang="en-GB"/>
              <a:pPr/>
              <a:t>25</a:t>
            </a:fld>
            <a:endParaRPr lang="en-GB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C544EE-C341-4BF0-B75F-F02120FE5440}" type="slidenum">
              <a:rPr lang="en-GB"/>
              <a:pPr/>
              <a:t>26</a:t>
            </a:fld>
            <a:endParaRPr lang="en-GB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39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5194DB-B1A6-4126-B5A4-E9D4EE33FD79}" type="slidenum">
              <a:rPr lang="en-GB"/>
              <a:pPr/>
              <a:t>27</a:t>
            </a:fld>
            <a:endParaRPr lang="en-GB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1D7F24-1CBB-4F55-B27C-8F9EF7BF7A87}" type="slidenum">
              <a:rPr lang="en-GB"/>
              <a:pPr/>
              <a:t>28</a:t>
            </a:fld>
            <a:endParaRPr lang="en-GB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70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1263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5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Show example11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13FAE-0334-4145-8181-7E2B66BB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11E6-E527-485A-9414-EE3FF83DED2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75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	</a:t>
            </a:r>
          </a:p>
          <a:p>
            <a:pPr lvl="1" eaLnBrk="1" hangingPunct="1"/>
            <a:r>
              <a:rPr lang="en-US" dirty="0"/>
              <a:t>Create a PHP script that returns the RSS feeds for a selected news agency</a:t>
            </a:r>
          </a:p>
          <a:p>
            <a:pPr algn="l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52DF6-FF56-409E-B27A-50049E7ADA0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8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Actually called a lambda function for anyone who is thinking of python</a:t>
            </a:r>
            <a:r>
              <a:rPr lang="en-CA" baseline="0" dirty="0"/>
              <a:t> or scheme or lisp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11E6-E527-485A-9414-EE3FF83DED2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08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no error return</a:t>
            </a:r>
            <a:r>
              <a:rPr lang="en-CA" baseline="0" dirty="0"/>
              <a:t> value of the </a:t>
            </a:r>
            <a:r>
              <a:rPr lang="en-CA" baseline="0" dirty="0" err="1"/>
              <a:t>readyState</a:t>
            </a:r>
            <a:r>
              <a:rPr lang="en-CA" baseline="0" dirty="0"/>
              <a:t>. You will receive a response unless the server times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CDBC-2B79-4E23-AC5A-F8188A9ADD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</a:t>
            </a:r>
            <a:r>
              <a:rPr lang="en-CA" baseline="0" dirty="0"/>
              <a:t> TopStories.html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52DF6-FF56-409E-B27A-50049E7ADA0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3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</a:t>
            </a:r>
            <a:r>
              <a:rPr lang="en-CA" dirty="0" err="1"/>
              <a:t>sportingnews.php</a:t>
            </a:r>
            <a:r>
              <a:rPr lang="en-CA" baseline="0" dirty="0"/>
              <a:t> and </a:t>
            </a:r>
            <a:r>
              <a:rPr lang="en-CA" baseline="0" dirty="0" err="1"/>
              <a:t>stockcheck.php</a:t>
            </a:r>
            <a:r>
              <a:rPr lang="en-CA" baseline="0" dirty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52DF6-FF56-409E-B27A-50049E7ADA0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9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Finish example01</a:t>
            </a:r>
            <a:r>
              <a:rPr lang="en-CA" baseline="0" dirty="0"/>
              <a:t> and have it run.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911E6-E527-485A-9414-EE3FF83DED2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78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</a:t>
            </a:r>
            <a:r>
              <a:rPr lang="en-CA" baseline="0" dirty="0"/>
              <a:t> is this important?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A59BE-7E13-4C77-BA0A-BAAC07293FD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943" y="1363460"/>
            <a:ext cx="10649857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943" y="3907124"/>
            <a:ext cx="9964057" cy="905986"/>
          </a:xfrm>
        </p:spPr>
        <p:txBody>
          <a:bodyPr/>
          <a:lstStyle>
            <a:lvl1pPr marL="0" indent="0" algn="l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312" y="5241876"/>
            <a:ext cx="1085396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4636" y="5198900"/>
            <a:ext cx="1171349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7529" y="5129673"/>
            <a:ext cx="1309802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8875" y="5160516"/>
            <a:ext cx="1248116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8535" y="5211259"/>
            <a:ext cx="1146631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6710" y="5124238"/>
            <a:ext cx="1320673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2349" y="5097133"/>
            <a:ext cx="1374882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ucbrowser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959" y="5124238"/>
            <a:ext cx="1322173" cy="13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5202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5202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79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9757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622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03158"/>
            <a:ext cx="5157787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22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03158"/>
            <a:ext cx="5183188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4849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077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3661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77478"/>
            <a:ext cx="5157787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3661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7478"/>
            <a:ext cx="5183188" cy="4033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229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2597"/>
            <a:ext cx="10515600" cy="695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2513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5998"/>
            <a:ext cx="5157787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2513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5998"/>
            <a:ext cx="5183188" cy="4326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480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724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837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7854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7586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954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268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33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31469"/>
            <a:ext cx="105156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6"/>
            <a:ext cx="10515600" cy="4869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94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00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2" y="859536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72" y="1389761"/>
            <a:ext cx="6172200" cy="52396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72" y="2459736"/>
            <a:ext cx="3932237" cy="409784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736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611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26337"/>
            <a:ext cx="6172200" cy="51756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312"/>
            <a:ext cx="3932237" cy="40477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536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8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89824" y="6272786"/>
            <a:ext cx="3273552" cy="365125"/>
          </a:xfrm>
          <a:prstGeom prst="rect">
            <a:avLst/>
          </a:prstGeom>
        </p:spPr>
        <p:txBody>
          <a:bodyPr/>
          <a:lstStyle/>
          <a:p>
            <a:fld id="{0D6BC42F-EA91-460E-9436-9A6C9B1CB0C6}" type="datetimeFigureOut">
              <a:rPr lang="en-US" dirty="0"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272786"/>
            <a:ext cx="63276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6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5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88136"/>
            <a:ext cx="10515600" cy="832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056" y="1920241"/>
            <a:ext cx="10515600" cy="4791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3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7"/>
            <a:ext cx="10515600" cy="878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5020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4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70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46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181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6776"/>
            <a:ext cx="51816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6776"/>
            <a:ext cx="51816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11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789"/>
            <a:ext cx="10515600" cy="741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81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4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4037"/>
            <a:ext cx="105156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3624"/>
            <a:ext cx="105156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700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81" r:id="rId14"/>
    <p:sldLayoutId id="2147483682" r:id="rId15"/>
    <p:sldLayoutId id="2147483683" r:id="rId16"/>
    <p:sldLayoutId id="2147483667" r:id="rId17"/>
    <p:sldLayoutId id="2147483668" r:id="rId18"/>
    <p:sldLayoutId id="2147483669" r:id="rId19"/>
    <p:sldLayoutId id="2147483670" r:id="rId20"/>
    <p:sldLayoutId id="2147483690" r:id="rId21"/>
    <p:sldLayoutId id="2147483691" r:id="rId22"/>
    <p:sldLayoutId id="2147483693" r:id="rId23"/>
    <p:sldLayoutId id="214748369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7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XMLHttpRequest</a:t>
            </a:r>
            <a:r>
              <a:rPr lang="en-US" dirty="0"/>
              <a:t> Object Properties</a:t>
            </a:r>
          </a:p>
        </p:txBody>
      </p:sp>
      <p:pic>
        <p:nvPicPr>
          <p:cNvPr id="34821" name="Picture 6" descr="table 12-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b="8188"/>
          <a:stretch>
            <a:fillRect/>
          </a:stretch>
        </p:blipFill>
        <p:spPr bwMode="auto">
          <a:xfrm>
            <a:off x="1024143" y="2263081"/>
            <a:ext cx="10143714" cy="348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01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Preparing the </a:t>
            </a:r>
            <a:r>
              <a:rPr lang="en-CA" dirty="0" err="1"/>
              <a:t>XMLHttpRequest</a:t>
            </a:r>
            <a:r>
              <a:rPr lang="en-CA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Once you have an </a:t>
            </a:r>
            <a:r>
              <a:rPr lang="en-GB" dirty="0" err="1"/>
              <a:t>XMLHttpRequest</a:t>
            </a:r>
            <a:r>
              <a:rPr lang="en-GB" dirty="0"/>
              <a:t> object, have to prepare it with the open method</a:t>
            </a:r>
          </a:p>
          <a:p>
            <a:pPr marL="109728" indent="0">
              <a:buNone/>
            </a:pPr>
            <a:r>
              <a:rPr lang="en-CA" sz="2400" dirty="0">
                <a:solidFill>
                  <a:schemeClr val="tx1"/>
                </a:solidFill>
              </a:rPr>
              <a:t>  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request.open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(method, URL, asynchronous)‏</a:t>
            </a:r>
            <a:endParaRPr lang="en-CA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CA" dirty="0"/>
              <a:t>The </a:t>
            </a:r>
            <a:r>
              <a:rPr lang="en-CA" i="1" dirty="0"/>
              <a:t>method </a:t>
            </a:r>
            <a:r>
              <a:rPr lang="en-CA" dirty="0"/>
              <a:t>is usually 'GET' or 'POST'</a:t>
            </a:r>
          </a:p>
          <a:p>
            <a:pPr lvl="2"/>
            <a:r>
              <a:rPr lang="en-CA" dirty="0"/>
              <a:t>If using a 'GET', data is appended to the URL</a:t>
            </a:r>
          </a:p>
          <a:p>
            <a:pPr lvl="2"/>
            <a:r>
              <a:rPr lang="en-CA" dirty="0"/>
              <a:t>If using a 'POST', data is added in a later step</a:t>
            </a:r>
          </a:p>
          <a:p>
            <a:pPr lvl="1"/>
            <a:r>
              <a:rPr lang="en-CA" dirty="0"/>
              <a:t>The </a:t>
            </a:r>
            <a:r>
              <a:rPr lang="en-CA" i="1" dirty="0"/>
              <a:t>URL </a:t>
            </a:r>
            <a:r>
              <a:rPr lang="en-CA" dirty="0"/>
              <a:t>is where you are sending the data</a:t>
            </a:r>
          </a:p>
          <a:p>
            <a:pPr lvl="1"/>
            <a:r>
              <a:rPr lang="en-CA" dirty="0"/>
              <a:t>If </a:t>
            </a:r>
            <a:r>
              <a:rPr lang="en-CA" i="1" dirty="0"/>
              <a:t>asynchronous </a:t>
            </a:r>
            <a:r>
              <a:rPr lang="en-CA" dirty="0"/>
              <a:t>is true, the browser does not wait for a response (this is what you usually want)‏</a:t>
            </a:r>
          </a:p>
          <a:p>
            <a:pPr marL="384048" lvl="1" indent="0">
              <a:buNone/>
            </a:pP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request.open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(method, URL)‏</a:t>
            </a:r>
          </a:p>
          <a:p>
            <a:pPr lvl="1"/>
            <a:r>
              <a:rPr lang="en-CA" dirty="0"/>
              <a:t>As above, with asynchronous defaulting to true</a:t>
            </a:r>
          </a:p>
        </p:txBody>
      </p:sp>
    </p:spTree>
    <p:extLst>
      <p:ext uri="{BB962C8B-B14F-4D97-AF65-F5344CB8AC3E}">
        <p14:creationId xmlns:p14="http://schemas.microsoft.com/office/powerpoint/2010/main" val="304527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088136"/>
            <a:ext cx="10966284" cy="832104"/>
          </a:xfrm>
        </p:spPr>
        <p:txBody>
          <a:bodyPr>
            <a:normAutofit/>
          </a:bodyPr>
          <a:lstStyle/>
          <a:p>
            <a:r>
              <a:rPr lang="en-GB" dirty="0"/>
              <a:t>Sending the </a:t>
            </a:r>
            <a:r>
              <a:rPr lang="en-GB" dirty="0" err="1"/>
              <a:t>XMLHttpRequest</a:t>
            </a:r>
            <a:r>
              <a:rPr lang="en-GB" dirty="0"/>
              <a:t> object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821" y="1930751"/>
            <a:ext cx="11018835" cy="4791456"/>
          </a:xfrm>
        </p:spPr>
        <p:txBody>
          <a:bodyPr>
            <a:noAutofit/>
          </a:bodyPr>
          <a:lstStyle/>
          <a:p>
            <a:r>
              <a:rPr lang="en-CA" dirty="0"/>
              <a:t>Once the </a:t>
            </a:r>
            <a:r>
              <a:rPr lang="en-CA" dirty="0" err="1"/>
              <a:t>XMLHttpRequest</a:t>
            </a:r>
            <a:r>
              <a:rPr lang="en-CA" dirty="0"/>
              <a:t> object has been prepared, you have to send it</a:t>
            </a:r>
          </a:p>
          <a:p>
            <a:pPr lvl="0">
              <a:buClr>
                <a:srgbClr val="A04DA3"/>
              </a:buClr>
            </a:pPr>
            <a:r>
              <a:rPr lang="en-CA" dirty="0">
                <a:solidFill>
                  <a:schemeClr val="tx1">
                    <a:lumMod val="95000"/>
                  </a:schemeClr>
                </a:solidFill>
              </a:rPr>
              <a:t>With a GET request  </a:t>
            </a:r>
            <a:r>
              <a:rPr lang="en-CA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request.send</a:t>
            </a:r>
            <a:r>
              <a:rPr lang="en-CA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(null);</a:t>
            </a:r>
            <a:endParaRPr lang="en-CA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/>
              <a:t>With a POST request </a:t>
            </a:r>
            <a:r>
              <a:rPr lang="en-CA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request.send</a:t>
            </a:r>
            <a:r>
              <a:rPr lang="en-CA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(content);</a:t>
            </a:r>
          </a:p>
          <a:p>
            <a:r>
              <a:rPr lang="en-CA" dirty="0"/>
              <a:t>The content has the same syntax as the suffix to a GET request</a:t>
            </a:r>
          </a:p>
          <a:p>
            <a:pPr marL="109728" indent="0">
              <a:buNone/>
            </a:pPr>
            <a:endParaRPr lang="en-CA" dirty="0"/>
          </a:p>
          <a:p>
            <a:pPr marL="109728" indent="0">
              <a:buNone/>
            </a:pPr>
            <a:r>
              <a:rPr lang="en-CA" dirty="0"/>
              <a:t>Example:</a:t>
            </a:r>
            <a:br>
              <a:rPr lang="en-CA" sz="3200" dirty="0"/>
            </a:b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request.setRequestHeader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('Content-Type',</a:t>
            </a:r>
          </a:p>
          <a:p>
            <a:pPr marL="109728" indent="0"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'application/x-www-form-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urlencoded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');</a:t>
            </a:r>
            <a:b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request.send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('var1=' + value1 + '&amp;var2=' + value2);</a:t>
            </a:r>
          </a:p>
        </p:txBody>
      </p:sp>
    </p:spTree>
    <p:extLst>
      <p:ext uri="{BB962C8B-B14F-4D97-AF65-F5344CB8AC3E}">
        <p14:creationId xmlns:p14="http://schemas.microsoft.com/office/powerpoint/2010/main" val="13448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 the Server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server gets a standard HTTP request</a:t>
            </a:r>
          </a:p>
          <a:p>
            <a:r>
              <a:rPr lang="en-CA" dirty="0"/>
              <a:t>PHP</a:t>
            </a:r>
          </a:p>
          <a:p>
            <a:pPr lvl="1"/>
            <a:r>
              <a:rPr lang="en-CA" dirty="0"/>
              <a:t>$_GET and $_POST method</a:t>
            </a:r>
          </a:p>
          <a:p>
            <a:r>
              <a:rPr lang="en-CA" dirty="0"/>
              <a:t>The response is a standard HTTP response</a:t>
            </a:r>
          </a:p>
          <a:p>
            <a:r>
              <a:rPr lang="en-CA" dirty="0"/>
              <a:t>Instead of returning a complete HTML page as a response, the server can return text.</a:t>
            </a:r>
          </a:p>
          <a:p>
            <a:pPr lvl="1"/>
            <a:r>
              <a:rPr lang="en-CA" dirty="0"/>
              <a:t>Server can send XML but must set content-type‏</a:t>
            </a:r>
          </a:p>
        </p:txBody>
      </p:sp>
    </p:spTree>
    <p:extLst>
      <p:ext uri="{BB962C8B-B14F-4D97-AF65-F5344CB8AC3E}">
        <p14:creationId xmlns:p14="http://schemas.microsoft.com/office/powerpoint/2010/main" val="29081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the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7"/>
            <a:ext cx="10515600" cy="4490230"/>
          </a:xfrm>
        </p:spPr>
        <p:txBody>
          <a:bodyPr>
            <a:noAutofit/>
          </a:bodyPr>
          <a:lstStyle/>
          <a:p>
            <a:r>
              <a:rPr lang="en-CA" dirty="0"/>
              <a:t>Ajax is (usually) asynchronous</a:t>
            </a:r>
          </a:p>
          <a:p>
            <a:r>
              <a:rPr lang="en-CA" dirty="0"/>
              <a:t>Don’t wait for calls, handle an event when receive response</a:t>
            </a:r>
          </a:p>
          <a:p>
            <a:pPr marL="109728" indent="0">
              <a:buNone/>
            </a:pPr>
            <a:r>
              <a:rPr lang="en-CA" sz="2000" dirty="0"/>
              <a:t>	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request.onreadystatechange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someFn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CA" dirty="0"/>
              <a:t>This is a function assignment, not a function call</a:t>
            </a:r>
          </a:p>
          <a:p>
            <a:pPr lvl="1"/>
            <a:r>
              <a:rPr lang="en-CA" dirty="0"/>
              <a:t>Assigns the function </a:t>
            </a:r>
            <a:r>
              <a:rPr lang="en-CA" dirty="0" err="1"/>
              <a:t>someFn</a:t>
            </a:r>
            <a:r>
              <a:rPr lang="en-CA" dirty="0"/>
              <a:t> to be called whenever the </a:t>
            </a:r>
            <a:r>
              <a:rPr lang="en-CA" dirty="0" err="1"/>
              <a:t>readystatechange</a:t>
            </a:r>
            <a:r>
              <a:rPr lang="en-CA" dirty="0"/>
              <a:t> event occurs</a:t>
            </a:r>
            <a:endParaRPr lang="en-CA" sz="2800" dirty="0"/>
          </a:p>
          <a:p>
            <a:r>
              <a:rPr lang="en-CA" dirty="0"/>
              <a:t>When the function is called, it will be called with no parameters</a:t>
            </a:r>
          </a:p>
          <a:p>
            <a:r>
              <a:rPr lang="en-CA" dirty="0"/>
              <a:t>Set up the handler (</a:t>
            </a:r>
            <a:r>
              <a:rPr lang="en-CA" dirty="0" err="1"/>
              <a:t>someFn</a:t>
            </a:r>
            <a:r>
              <a:rPr lang="en-CA" dirty="0"/>
              <a:t>) before you call the send function so no chance of it not being ready</a:t>
            </a:r>
          </a:p>
        </p:txBody>
      </p:sp>
    </p:spTree>
    <p:extLst>
      <p:ext uri="{BB962C8B-B14F-4D97-AF65-F5344CB8AC3E}">
        <p14:creationId xmlns:p14="http://schemas.microsoft.com/office/powerpoint/2010/main" val="25483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Browser Side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Create an </a:t>
            </a:r>
            <a:r>
              <a:rPr lang="en-CA" dirty="0" err="1"/>
              <a:t>XMLHttpRequest</a:t>
            </a:r>
            <a:r>
              <a:rPr lang="en-CA" dirty="0"/>
              <a:t> object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Open the request object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Specify where to process the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Send the request</a:t>
            </a:r>
          </a:p>
        </p:txBody>
      </p:sp>
    </p:spTree>
    <p:extLst>
      <p:ext uri="{BB962C8B-B14F-4D97-AF65-F5344CB8AC3E}">
        <p14:creationId xmlns:p14="http://schemas.microsoft.com/office/powerpoint/2010/main" val="214433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readyState</a:t>
            </a:r>
            <a:r>
              <a:rPr lang="en-CA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056" y="1920241"/>
            <a:ext cx="10515600" cy="4512090"/>
          </a:xfrm>
        </p:spPr>
        <p:txBody>
          <a:bodyPr>
            <a:noAutofit/>
          </a:bodyPr>
          <a:lstStyle/>
          <a:p>
            <a:r>
              <a:rPr lang="en-CA" dirty="0" err="1"/>
              <a:t>XMLHttpRequest</a:t>
            </a:r>
            <a:r>
              <a:rPr lang="en-CA" dirty="0"/>
              <a:t> object property called </a:t>
            </a:r>
            <a:r>
              <a:rPr lang="en-CA" dirty="0" err="1"/>
              <a:t>readyState</a:t>
            </a:r>
            <a:endParaRPr lang="en-CA" dirty="0"/>
          </a:p>
          <a:p>
            <a:r>
              <a:rPr lang="en-CA" dirty="0"/>
              <a:t>Change in </a:t>
            </a:r>
            <a:r>
              <a:rPr lang="en-CA" dirty="0" err="1"/>
              <a:t>readyState</a:t>
            </a:r>
            <a:r>
              <a:rPr lang="en-CA" dirty="0"/>
              <a:t> causes </a:t>
            </a:r>
            <a:r>
              <a:rPr lang="en-CA" dirty="0" err="1"/>
              <a:t>onreadystatechange</a:t>
            </a:r>
            <a:r>
              <a:rPr lang="en-CA" dirty="0"/>
              <a:t> event</a:t>
            </a:r>
          </a:p>
          <a:p>
            <a:r>
              <a:rPr lang="en-CA" dirty="0" err="1"/>
              <a:t>readyState</a:t>
            </a:r>
            <a:r>
              <a:rPr lang="en-CA" dirty="0"/>
              <a:t> property defines the state of the </a:t>
            </a:r>
            <a:r>
              <a:rPr lang="en-CA" dirty="0" err="1"/>
              <a:t>XMLHttpRequest</a:t>
            </a:r>
            <a:r>
              <a:rPr lang="en-CA" dirty="0"/>
              <a:t> object</a:t>
            </a:r>
          </a:p>
          <a:p>
            <a:pPr lvl="1"/>
            <a:r>
              <a:rPr lang="en-CA" dirty="0" err="1"/>
              <a:t>readyState</a:t>
            </a:r>
            <a:r>
              <a:rPr lang="en-CA" dirty="0"/>
              <a:t>=0  </a:t>
            </a:r>
            <a:r>
              <a:rPr lang="en-CA" dirty="0" err="1"/>
              <a:t>XMLHttpRequest</a:t>
            </a:r>
            <a:r>
              <a:rPr lang="en-CA" dirty="0"/>
              <a:t> object created but not open()</a:t>
            </a:r>
          </a:p>
          <a:p>
            <a:pPr lvl="1"/>
            <a:r>
              <a:rPr lang="en-CA" dirty="0" err="1"/>
              <a:t>readyState</a:t>
            </a:r>
            <a:r>
              <a:rPr lang="en-CA" dirty="0"/>
              <a:t>=1  open() method called but not send()</a:t>
            </a:r>
          </a:p>
          <a:p>
            <a:pPr lvl="1"/>
            <a:r>
              <a:rPr lang="en-CA" dirty="0" err="1"/>
              <a:t>readyState</a:t>
            </a:r>
            <a:r>
              <a:rPr lang="en-CA" dirty="0"/>
              <a:t>=2  send() method called but no response yet</a:t>
            </a:r>
          </a:p>
          <a:p>
            <a:pPr lvl="1"/>
            <a:r>
              <a:rPr lang="en-CA" dirty="0" err="1"/>
              <a:t>readyState</a:t>
            </a:r>
            <a:r>
              <a:rPr lang="en-CA" dirty="0"/>
              <a:t>=3  server has not completed the response</a:t>
            </a:r>
          </a:p>
          <a:p>
            <a:pPr lvl="1"/>
            <a:r>
              <a:rPr lang="en-CA" dirty="0" err="1"/>
              <a:t>readyState</a:t>
            </a:r>
            <a:r>
              <a:rPr lang="en-CA" dirty="0"/>
              <a:t>=4 the response data have been completely received from the server.</a:t>
            </a:r>
          </a:p>
          <a:p>
            <a:r>
              <a:rPr lang="en-CA" dirty="0"/>
              <a:t>Usually you are only interested in state 4</a:t>
            </a:r>
          </a:p>
        </p:txBody>
      </p:sp>
    </p:spTree>
    <p:extLst>
      <p:ext uri="{BB962C8B-B14F-4D97-AF65-F5344CB8AC3E}">
        <p14:creationId xmlns:p14="http://schemas.microsoft.com/office/powerpoint/2010/main" val="242757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Processing the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the </a:t>
            </a:r>
            <a:r>
              <a:rPr lang="en-CA" dirty="0" err="1"/>
              <a:t>readyState</a:t>
            </a:r>
            <a:r>
              <a:rPr lang="en-CA" dirty="0"/>
              <a:t> property of request object</a:t>
            </a:r>
          </a:p>
          <a:p>
            <a:pPr lvl="1"/>
            <a:r>
              <a:rPr lang="en-CA" dirty="0"/>
              <a:t>Will be set to 4 when complete</a:t>
            </a:r>
          </a:p>
          <a:p>
            <a:r>
              <a:rPr lang="en-CA" dirty="0"/>
              <a:t>Also want to check the return code status for 200</a:t>
            </a:r>
          </a:p>
          <a:p>
            <a:r>
              <a:rPr lang="en-CA" dirty="0"/>
              <a:t>If necessary, use </a:t>
            </a:r>
            <a:r>
              <a:rPr lang="en-CA" dirty="0" err="1"/>
              <a:t>getElementsByTagName</a:t>
            </a:r>
            <a:r>
              <a:rPr lang="en-CA" dirty="0"/>
              <a:t> to extract the information you want </a:t>
            </a:r>
          </a:p>
          <a:p>
            <a:r>
              <a:rPr lang="en-CA" dirty="0"/>
              <a:t>Update HTML of page based on response</a:t>
            </a:r>
          </a:p>
          <a:p>
            <a:endParaRPr lang="en-CA" dirty="0"/>
          </a:p>
          <a:p>
            <a:r>
              <a:rPr lang="en-CA" dirty="0"/>
              <a:t>Use </a:t>
            </a:r>
            <a:r>
              <a:rPr lang="en-CA" dirty="0" err="1"/>
              <a:t>setTimeout</a:t>
            </a:r>
            <a:r>
              <a:rPr lang="en-CA" dirty="0"/>
              <a:t>() to call again with request (if necessary)</a:t>
            </a:r>
          </a:p>
        </p:txBody>
      </p:sp>
    </p:spTree>
    <p:extLst>
      <p:ext uri="{BB962C8B-B14F-4D97-AF65-F5344CB8AC3E}">
        <p14:creationId xmlns:p14="http://schemas.microsoft.com/office/powerpoint/2010/main" val="16799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Event Handler Function for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4476146"/>
          </a:xfrm>
        </p:spPr>
        <p:txBody>
          <a:bodyPr>
            <a:normAutofit/>
          </a:bodyPr>
          <a:lstStyle/>
          <a:p>
            <a:r>
              <a:rPr lang="en-CA" dirty="0"/>
              <a:t>Need a function to handle the data</a:t>
            </a:r>
          </a:p>
          <a:p>
            <a:r>
              <a:rPr lang="en-CA" dirty="0"/>
              <a:t>First check </a:t>
            </a:r>
            <a:r>
              <a:rPr lang="en-CA" dirty="0" err="1"/>
              <a:t>readyState</a:t>
            </a:r>
            <a:r>
              <a:rPr lang="en-CA" dirty="0"/>
              <a:t> to make sure that the response is completely back</a:t>
            </a:r>
          </a:p>
          <a:p>
            <a:pPr marL="109728" indent="0">
              <a:buNone/>
            </a:pPr>
            <a:r>
              <a:rPr lang="en-CA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someFn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  <a:b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if((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request.readyState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4) and (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request.status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200)){</a:t>
            </a:r>
            <a:b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response = 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request.responseText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// Do something with the response</a:t>
            </a:r>
            <a:b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  <a:b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Server Side Processing (in PHP)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Retrieve any data from call (GET or POST)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Set the header return type (as necessary)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Set the length of return type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Set cache-control to no-cache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Read or echo location of request</a:t>
            </a:r>
          </a:p>
          <a:p>
            <a:r>
              <a:rPr lang="en-CA" dirty="0"/>
              <a:t>Note: No interface on server side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9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cspersonalsecurity.com/media/catalog/product/cache/1/image/5e06319eda06f020e43594a9c230972d/d/s/ds-aja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5" r="23115"/>
          <a:stretch/>
        </p:blipFill>
        <p:spPr bwMode="auto">
          <a:xfrm>
            <a:off x="480291" y="858981"/>
            <a:ext cx="204123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0.tqn.com/y/ancienthistory/1/L/6/G/Aj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34" y="944705"/>
            <a:ext cx="28575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lectricferret.com/static/images/cbub/cbub_contender_image/1/5793/579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8" y="4030445"/>
            <a:ext cx="2522971" cy="252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ourroots.ca/e/roots/504/504z0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502" y="4030445"/>
            <a:ext cx="3073514" cy="238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3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response object needs to be treated differently depending on what type of response object</a:t>
            </a:r>
          </a:p>
          <a:p>
            <a:r>
              <a:rPr lang="en-CA" dirty="0"/>
              <a:t>Change content-type of response header to determine which way to handle the response</a:t>
            </a:r>
          </a:p>
          <a:p>
            <a:pPr lvl="1"/>
            <a:r>
              <a:rPr lang="en-CA" dirty="0" err="1"/>
              <a:t>responseXML</a:t>
            </a:r>
            <a:endParaRPr lang="en-CA" dirty="0"/>
          </a:p>
          <a:p>
            <a:pPr lvl="1"/>
            <a:r>
              <a:rPr lang="en-CA" dirty="0" err="1"/>
              <a:t>responseText</a:t>
            </a:r>
            <a:endParaRPr lang="en-CA" dirty="0"/>
          </a:p>
          <a:p>
            <a:pPr lvl="1"/>
            <a:r>
              <a:rPr lang="en-CA" dirty="0" err="1"/>
              <a:t>responseJSON</a:t>
            </a:r>
            <a:endParaRPr lang="en-CA" dirty="0"/>
          </a:p>
          <a:p>
            <a:r>
              <a:rPr lang="en-CA" dirty="0"/>
              <a:t>Developer should know what is expected</a:t>
            </a:r>
          </a:p>
        </p:txBody>
      </p:sp>
    </p:spTree>
    <p:extLst>
      <p:ext uri="{BB962C8B-B14F-4D97-AF65-F5344CB8AC3E}">
        <p14:creationId xmlns:p14="http://schemas.microsoft.com/office/powerpoint/2010/main" val="204537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response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When you specify the callback function,</a:t>
            </a:r>
            <a:br>
              <a:rPr lang="en-CA" dirty="0"/>
            </a:br>
            <a:r>
              <a:rPr lang="en-CA" dirty="0"/>
              <a:t>     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request.onreadystatechange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CA" dirty="0"/>
            </a:br>
            <a:r>
              <a:rPr lang="en-CA" dirty="0"/>
              <a:t> you can’t specify arguments</a:t>
            </a:r>
          </a:p>
          <a:p>
            <a:r>
              <a:rPr lang="en-CA" dirty="0"/>
              <a:t>Two solutions:</a:t>
            </a:r>
          </a:p>
          <a:p>
            <a:pPr lvl="1"/>
            <a:r>
              <a:rPr lang="en-CA" dirty="0"/>
              <a:t>Function can use the request object as a global variable</a:t>
            </a:r>
          </a:p>
          <a:p>
            <a:pPr lvl="2"/>
            <a:r>
              <a:rPr lang="en-CA" sz="2400" dirty="0"/>
              <a:t>Bad idea if you have multiple simultaneous requests</a:t>
            </a:r>
          </a:p>
          <a:p>
            <a:pPr lvl="1"/>
            <a:r>
              <a:rPr lang="en-CA" dirty="0"/>
              <a:t>Assign an anonymous function:</a:t>
            </a:r>
          </a:p>
          <a:p>
            <a:pPr marL="411480" lvl="1" indent="0">
              <a:buNone/>
            </a:pP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request.onreadystatechange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 = function() { 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someFn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(request); }</a:t>
            </a:r>
          </a:p>
          <a:p>
            <a:pPr lvl="2"/>
            <a:r>
              <a:rPr lang="en-CA" sz="2400" dirty="0"/>
              <a:t>Here the anonymous function calls your </a:t>
            </a:r>
            <a:r>
              <a:rPr lang="en-CA" sz="2400" dirty="0" err="1"/>
              <a:t>someFn</a:t>
            </a:r>
            <a:r>
              <a:rPr lang="en-CA" sz="2400" dirty="0"/>
              <a:t> with the request object as an argument.</a:t>
            </a:r>
          </a:p>
        </p:txBody>
      </p:sp>
    </p:spTree>
    <p:extLst>
      <p:ext uri="{BB962C8B-B14F-4D97-AF65-F5344CB8AC3E}">
        <p14:creationId xmlns:p14="http://schemas.microsoft.com/office/powerpoint/2010/main" val="229154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Returned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Use JavaScript to access returned data</a:t>
            </a:r>
          </a:p>
          <a:p>
            <a:r>
              <a:rPr lang="en-CA" dirty="0"/>
              <a:t>Data can be static (a file from the server) or generated by a request</a:t>
            </a:r>
          </a:p>
          <a:p>
            <a:r>
              <a:rPr lang="en-CA" dirty="0"/>
              <a:t>Need a server side program to get data and return in response object</a:t>
            </a:r>
          </a:p>
          <a:p>
            <a:pPr lvl="1"/>
            <a:r>
              <a:rPr lang="en-CA" dirty="0"/>
              <a:t>Note: XML can read data directly, but only from its own domain. This is a security limitation of JavaScript</a:t>
            </a:r>
          </a:p>
        </p:txBody>
      </p:sp>
    </p:spTree>
    <p:extLst>
      <p:ext uri="{BB962C8B-B14F-4D97-AF65-F5344CB8AC3E}">
        <p14:creationId xmlns:p14="http://schemas.microsoft.com/office/powerpoint/2010/main" val="314861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Updating the DOM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480" y="1773937"/>
            <a:ext cx="10515600" cy="4132878"/>
          </a:xfrm>
        </p:spPr>
        <p:txBody>
          <a:bodyPr/>
          <a:lstStyle/>
          <a:p>
            <a:r>
              <a:rPr lang="en-CA" dirty="0"/>
              <a:t>Update the web page by changing the values using the properties of the DOM</a:t>
            </a:r>
          </a:p>
          <a:p>
            <a:pPr lvl="1"/>
            <a:r>
              <a:rPr lang="en-CA" dirty="0" err="1"/>
              <a:t>getElementById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getElementsByName</a:t>
            </a:r>
            <a:r>
              <a:rPr lang="en-CA" dirty="0"/>
              <a:t>()</a:t>
            </a:r>
          </a:p>
          <a:p>
            <a:pPr lvl="1"/>
            <a:r>
              <a:rPr lang="en-CA" dirty="0" err="1"/>
              <a:t>getElementsByTagName</a:t>
            </a:r>
            <a:r>
              <a:rPr lang="en-CA" dirty="0"/>
              <a:t>()</a:t>
            </a:r>
          </a:p>
          <a:p>
            <a:r>
              <a:rPr lang="en-CA" dirty="0"/>
              <a:t>Use </a:t>
            </a:r>
            <a:r>
              <a:rPr lang="en-CA" dirty="0" err="1"/>
              <a:t>innerhtml</a:t>
            </a:r>
            <a:r>
              <a:rPr lang="en-CA" dirty="0"/>
              <a:t> property to update elements on the web page</a:t>
            </a:r>
          </a:p>
          <a:p>
            <a:r>
              <a:rPr lang="en-CA" dirty="0"/>
              <a:t>Can also change the class, make things display or not, </a:t>
            </a:r>
            <a:r>
              <a:rPr lang="en-CA" dirty="0" err="1"/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7187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 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Platform independent</a:t>
            </a:r>
          </a:p>
          <a:p>
            <a:r>
              <a:rPr lang="en-US" sz="2400" dirty="0"/>
              <a:t>Software independent</a:t>
            </a:r>
          </a:p>
          <a:p>
            <a:r>
              <a:rPr lang="en-US" sz="2400" dirty="0"/>
              <a:t>Vendor-  and technology-independent meta-language</a:t>
            </a:r>
          </a:p>
          <a:p>
            <a:r>
              <a:rPr lang="en-US" sz="2400" dirty="0"/>
              <a:t>Designed to deliver structured content over the Web</a:t>
            </a:r>
          </a:p>
        </p:txBody>
      </p:sp>
    </p:spTree>
    <p:extLst>
      <p:ext uri="{BB962C8B-B14F-4D97-AF65-F5344CB8AC3E}">
        <p14:creationId xmlns:p14="http://schemas.microsoft.com/office/powerpoint/2010/main" val="2400557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An XML Document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An XML document complies with the XML DOM standards</a:t>
            </a:r>
          </a:p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An XML DOM states that XML documents must have a logical structure</a:t>
            </a:r>
          </a:p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The root container element (node) must nest all the elements and data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000" dirty="0"/>
              <a:t>The </a:t>
            </a:r>
            <a:r>
              <a:rPr lang="en-GB" sz="2000" dirty="0">
                <a:solidFill>
                  <a:srgbClr val="33CC33"/>
                </a:solidFill>
              </a:rPr>
              <a:t>root node</a:t>
            </a:r>
            <a:r>
              <a:rPr lang="en-GB" sz="2000" dirty="0"/>
              <a:t> can contain many other elements</a:t>
            </a:r>
          </a:p>
          <a:p>
            <a:pPr marL="733425" lvl="1" indent="-276225">
              <a:buFont typeface="Arial Unicode MS" pitchFamily="32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000" dirty="0"/>
              <a:t>All tags must be nested within the root node (or root tag)</a:t>
            </a:r>
            <a:r>
              <a:rPr lang="ar-SA" sz="2000" dirty="0"/>
              <a:t>‏</a:t>
            </a:r>
            <a:endParaRPr lang="en-GB" sz="2000" dirty="0"/>
          </a:p>
          <a:p>
            <a:pPr marL="333375" indent="-333375">
              <a:spcBef>
                <a:spcPts val="600"/>
              </a:spcBef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The root node is a </a:t>
            </a:r>
            <a:r>
              <a:rPr lang="en-GB" sz="2400" dirty="0">
                <a:solidFill>
                  <a:srgbClr val="33CC33"/>
                </a:solidFill>
              </a:rPr>
              <a:t>container element</a:t>
            </a:r>
            <a:r>
              <a:rPr lang="en-GB" sz="2400" dirty="0"/>
              <a:t> because all elements must be nested within the root element in an XML document</a:t>
            </a:r>
          </a:p>
        </p:txBody>
      </p:sp>
    </p:spTree>
    <p:extLst>
      <p:ext uri="{BB962C8B-B14F-4D97-AF65-F5344CB8AC3E}">
        <p14:creationId xmlns:p14="http://schemas.microsoft.com/office/powerpoint/2010/main" val="1163345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The Element Hierarchy 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Elements are the building blocks of XML</a:t>
            </a:r>
          </a:p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Elements contain an opening tag and a closing tag</a:t>
            </a:r>
          </a:p>
          <a:p>
            <a:pPr marL="625983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Content is stored between the tags</a:t>
            </a:r>
          </a:p>
          <a:p>
            <a:pPr marL="333375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400" dirty="0"/>
              <a:t>Displaying XML documents</a:t>
            </a:r>
          </a:p>
          <a:p>
            <a:pPr marL="625983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Simple text editors - most typical</a:t>
            </a:r>
          </a:p>
          <a:p>
            <a:pPr marL="625983" lvl="1" indent="-333375">
              <a:buFont typeface="Arial Unicode MS" pitchFamily="32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GB" sz="2200" dirty="0"/>
              <a:t>Tree diagram - typical for more complicated diagrams</a:t>
            </a:r>
          </a:p>
        </p:txBody>
      </p:sp>
    </p:spTree>
    <p:extLst>
      <p:ext uri="{BB962C8B-B14F-4D97-AF65-F5344CB8AC3E}">
        <p14:creationId xmlns:p14="http://schemas.microsoft.com/office/powerpoint/2010/main" val="2323876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contacts.xml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43" y="1006054"/>
            <a:ext cx="5154612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152651" y="4245380"/>
            <a:ext cx="7807879" cy="1967269"/>
            <a:chOff x="228600" y="3657600"/>
            <a:chExt cx="8915400" cy="2286000"/>
          </a:xfrm>
        </p:grpSpPr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4114800" y="3657600"/>
              <a:ext cx="914400" cy="457200"/>
            </a:xfrm>
            <a:prstGeom prst="rect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contacts</a:t>
              </a:r>
            </a:p>
          </p:txBody>
        </p:sp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1828800" y="4572000"/>
              <a:ext cx="914400" cy="45720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sales</a:t>
              </a: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6400800" y="4572000"/>
              <a:ext cx="914400" cy="457200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err="1">
                  <a:solidFill>
                    <a:srgbClr val="000000"/>
                  </a:solidFill>
                </a:rPr>
                <a:t>custsrv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28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lastname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1371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firstname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2514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3657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phone</a:t>
              </a:r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4800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lastname</a:t>
              </a: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5943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firstname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7086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email</a:t>
              </a: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8229600" y="5486400"/>
              <a:ext cx="914400" cy="45720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 anchor="ctr"/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>
                  <a:solidFill>
                    <a:srgbClr val="000000"/>
                  </a:solidFill>
                </a:rPr>
                <a:t>phone</a:t>
              </a:r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 flipH="1">
              <a:off x="2738437" y="4114800"/>
              <a:ext cx="1838325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4572000" y="4114800"/>
              <a:ext cx="182880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909637" y="5029200"/>
              <a:ext cx="1381125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>
              <a:off x="2052637" y="5029200"/>
              <a:ext cx="238125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2286000" y="5029200"/>
              <a:ext cx="45720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2286000" y="5029200"/>
              <a:ext cx="182880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5253037" y="5029200"/>
              <a:ext cx="1609725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 flipH="1">
              <a:off x="6396037" y="5029200"/>
              <a:ext cx="466725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6858000" y="5029200"/>
              <a:ext cx="68580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3575" name="Line 23"/>
            <p:cNvSpPr>
              <a:spLocks noChangeShapeType="1"/>
            </p:cNvSpPr>
            <p:nvPr/>
          </p:nvSpPr>
          <p:spPr bwMode="auto">
            <a:xfrm>
              <a:off x="6858000" y="5029200"/>
              <a:ext cx="1600200" cy="4572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66412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Element Hierarchy Example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92" b="24872"/>
          <a:stretch/>
        </p:blipFill>
        <p:spPr bwMode="auto">
          <a:xfrm>
            <a:off x="1171833" y="1900999"/>
            <a:ext cx="10123417" cy="425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258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Attribute Example</a:t>
            </a:r>
          </a:p>
        </p:txBody>
      </p:sp>
      <p:pic>
        <p:nvPicPr>
          <p:cNvPr id="3" name="Picture 14" descr="Fig01-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0" t="11497" r="42000" b="4065"/>
          <a:stretch>
            <a:fillRect/>
          </a:stretch>
        </p:blipFill>
        <p:spPr>
          <a:xfrm>
            <a:off x="4884971" y="1563626"/>
            <a:ext cx="4907201" cy="47069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732844" y="1122533"/>
            <a:ext cx="14255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1200" dirty="0"/>
              <a:t>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1759" y="3374403"/>
            <a:ext cx="229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/>
              <a:t>Elements with attributes</a:t>
            </a:r>
          </a:p>
        </p:txBody>
      </p:sp>
    </p:spTree>
    <p:extLst>
      <p:ext uri="{BB962C8B-B14F-4D97-AF65-F5344CB8AC3E}">
        <p14:creationId xmlns:p14="http://schemas.microsoft.com/office/powerpoint/2010/main" val="404377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AJAX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792480" y="1773936"/>
            <a:ext cx="10515600" cy="4375073"/>
          </a:xfrm>
        </p:spPr>
        <p:txBody>
          <a:bodyPr>
            <a:normAutofit/>
          </a:bodyPr>
          <a:lstStyle/>
          <a:p>
            <a:r>
              <a:rPr lang="en-US" dirty="0"/>
              <a:t>Asynchronous JavaScript and XML (AJAX)</a:t>
            </a:r>
          </a:p>
          <a:p>
            <a:pPr lvl="1"/>
            <a:r>
              <a:rPr lang="en-US" dirty="0"/>
              <a:t>Refers to a combination of technologies</a:t>
            </a:r>
          </a:p>
          <a:p>
            <a:pPr lvl="1"/>
            <a:r>
              <a:rPr lang="en-US" dirty="0"/>
              <a:t>Allows Web pages displayed on a client computer to quickly interact and exchange data with a Web server without reloading the entire Web page</a:t>
            </a:r>
          </a:p>
          <a:p>
            <a:r>
              <a:rPr lang="en-US" dirty="0"/>
              <a:t>AJAX primarily relies on JavaScript and HTTP requests to exchange data between a client computer and a Web server</a:t>
            </a:r>
          </a:p>
          <a:p>
            <a:r>
              <a:rPr lang="en-US" dirty="0"/>
              <a:t>XML is usually the format used for exchanging data</a:t>
            </a:r>
          </a:p>
        </p:txBody>
      </p:sp>
    </p:spTree>
    <p:extLst>
      <p:ext uri="{BB962C8B-B14F-4D97-AF65-F5344CB8AC3E}">
        <p14:creationId xmlns:p14="http://schemas.microsoft.com/office/powerpoint/2010/main" val="289228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XML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Traverse the document by getting the nodes you want into an array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getElementsByTagName</a:t>
            </a:r>
            <a:r>
              <a:rPr lang="en-US" dirty="0"/>
              <a:t> and specify the highest level element that contains the elements you want.</a:t>
            </a:r>
          </a:p>
          <a:p>
            <a:r>
              <a:rPr lang="en-US" dirty="0"/>
              <a:t>Loop through the elements returned </a:t>
            </a:r>
          </a:p>
          <a:p>
            <a:pPr lvl="1"/>
            <a:r>
              <a:rPr lang="en-US" dirty="0"/>
              <a:t>For each child element you want to manipulate, use </a:t>
            </a:r>
            <a:r>
              <a:rPr lang="en-US" dirty="0" err="1"/>
              <a:t>getElementsByTagName</a:t>
            </a:r>
            <a:r>
              <a:rPr lang="en-US" dirty="0"/>
              <a:t> again to get that element</a:t>
            </a:r>
          </a:p>
          <a:p>
            <a:pPr lvl="1"/>
            <a:r>
              <a:rPr lang="en-US" dirty="0"/>
              <a:t>This returns an array with (hopefully) one member so access that member as the first array element (element[0])</a:t>
            </a:r>
          </a:p>
          <a:p>
            <a:pPr lvl="1"/>
            <a:r>
              <a:rPr lang="en-US" dirty="0"/>
              <a:t>Each element has a number of child nodes in an array</a:t>
            </a:r>
          </a:p>
          <a:p>
            <a:pPr lvl="1"/>
            <a:r>
              <a:rPr lang="en-US" dirty="0"/>
              <a:t>The first child node is the value of the node and is accessed using </a:t>
            </a:r>
            <a:r>
              <a:rPr lang="en-US" dirty="0" err="1"/>
              <a:t>childNodes</a:t>
            </a:r>
            <a:r>
              <a:rPr lang="en-US" dirty="0"/>
              <a:t>[0].</a:t>
            </a:r>
            <a:r>
              <a:rPr lang="en-US" dirty="0" err="1"/>
              <a:t>nodeValue</a:t>
            </a:r>
            <a:endParaRPr lang="en-US" dirty="0"/>
          </a:p>
          <a:p>
            <a:pPr lvl="1"/>
            <a:r>
              <a:rPr lang="en-US" dirty="0"/>
              <a:t>To get an attribute use </a:t>
            </a:r>
            <a:r>
              <a:rPr lang="en-US" dirty="0" err="1"/>
              <a:t>element.getAttribute</a:t>
            </a:r>
            <a:r>
              <a:rPr lang="en-US" dirty="0"/>
              <a:t>(‘</a:t>
            </a:r>
            <a:r>
              <a:rPr lang="en-US" dirty="0" err="1"/>
              <a:t>attributeName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855893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Everything in an XML document is a </a:t>
            </a:r>
            <a:r>
              <a:rPr lang="en-CA" b="1" dirty="0"/>
              <a:t>node</a:t>
            </a:r>
          </a:p>
          <a:p>
            <a:pPr lvl="1"/>
            <a:r>
              <a:rPr lang="en-CA" dirty="0"/>
              <a:t>The entire document is a document node</a:t>
            </a:r>
          </a:p>
          <a:p>
            <a:pPr lvl="1"/>
            <a:r>
              <a:rPr lang="en-CA" dirty="0"/>
              <a:t>Every XML element is an element node</a:t>
            </a:r>
          </a:p>
          <a:p>
            <a:pPr lvl="1"/>
            <a:r>
              <a:rPr lang="en-CA" dirty="0"/>
              <a:t>The text in the XML elements are text nodes</a:t>
            </a:r>
          </a:p>
          <a:p>
            <a:pPr lvl="1"/>
            <a:r>
              <a:rPr lang="en-CA" dirty="0"/>
              <a:t>Every attribute is an attribute node</a:t>
            </a:r>
          </a:p>
          <a:p>
            <a:pPr lvl="1"/>
            <a:r>
              <a:rPr lang="en-CA" dirty="0"/>
              <a:t>Comments are comment nodes</a:t>
            </a:r>
          </a:p>
        </p:txBody>
      </p:sp>
    </p:spTree>
    <p:extLst>
      <p:ext uri="{BB962C8B-B14F-4D97-AF65-F5344CB8AC3E}">
        <p14:creationId xmlns:p14="http://schemas.microsoft.com/office/powerpoint/2010/main" val="3501258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DOM Methods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6"/>
            <a:ext cx="10515600" cy="4584823"/>
          </a:xfrm>
        </p:spPr>
        <p:txBody>
          <a:bodyPr>
            <a:normAutofit/>
          </a:bodyPr>
          <a:lstStyle/>
          <a:p>
            <a:r>
              <a:rPr lang="en-CA" dirty="0"/>
              <a:t>Typical DOM properties:</a:t>
            </a:r>
          </a:p>
          <a:p>
            <a:pPr lvl="1"/>
            <a:r>
              <a:rPr lang="en-CA" dirty="0" err="1"/>
              <a:t>x.nodeName</a:t>
            </a:r>
            <a:r>
              <a:rPr lang="en-CA" dirty="0"/>
              <a:t> - the name of x</a:t>
            </a:r>
          </a:p>
          <a:p>
            <a:pPr lvl="1"/>
            <a:r>
              <a:rPr lang="en-CA" dirty="0" err="1"/>
              <a:t>x.nodeValue</a:t>
            </a:r>
            <a:r>
              <a:rPr lang="en-CA" dirty="0"/>
              <a:t> - the value of x</a:t>
            </a:r>
          </a:p>
          <a:p>
            <a:pPr lvl="1"/>
            <a:r>
              <a:rPr lang="en-CA" dirty="0" err="1"/>
              <a:t>x.parentNode</a:t>
            </a:r>
            <a:r>
              <a:rPr lang="en-CA" dirty="0"/>
              <a:t> - the parent node of x</a:t>
            </a:r>
          </a:p>
          <a:p>
            <a:pPr lvl="1"/>
            <a:r>
              <a:rPr lang="en-CA" dirty="0" err="1"/>
              <a:t>x.childNodes</a:t>
            </a:r>
            <a:r>
              <a:rPr lang="en-CA" dirty="0"/>
              <a:t> - the child nodes of x</a:t>
            </a:r>
          </a:p>
          <a:p>
            <a:pPr lvl="1"/>
            <a:r>
              <a:rPr lang="en-CA" dirty="0" err="1"/>
              <a:t>x.attributes</a:t>
            </a:r>
            <a:r>
              <a:rPr lang="en-CA" dirty="0"/>
              <a:t> - the attributes nodes of x</a:t>
            </a:r>
          </a:p>
          <a:p>
            <a:r>
              <a:rPr lang="en-CA" dirty="0"/>
              <a:t>Typical DOM methods</a:t>
            </a:r>
          </a:p>
          <a:p>
            <a:pPr lvl="1"/>
            <a:r>
              <a:rPr lang="en-CA" dirty="0" err="1"/>
              <a:t>x.getElementsByTagName</a:t>
            </a:r>
            <a:r>
              <a:rPr lang="en-CA" dirty="0"/>
              <a:t>(</a:t>
            </a:r>
            <a:r>
              <a:rPr lang="en-CA" i="1" dirty="0"/>
              <a:t>name</a:t>
            </a:r>
            <a:r>
              <a:rPr lang="en-CA" dirty="0"/>
              <a:t>) - get all elements with a specified tag name</a:t>
            </a:r>
          </a:p>
          <a:p>
            <a:pPr lvl="1"/>
            <a:r>
              <a:rPr lang="en-CA" dirty="0" err="1"/>
              <a:t>x.appendChild</a:t>
            </a:r>
            <a:r>
              <a:rPr lang="en-CA" dirty="0"/>
              <a:t>(</a:t>
            </a:r>
            <a:r>
              <a:rPr lang="en-CA" i="1" dirty="0"/>
              <a:t>node</a:t>
            </a:r>
            <a:r>
              <a:rPr lang="en-CA" dirty="0"/>
              <a:t>) - insert a child node to x</a:t>
            </a:r>
          </a:p>
          <a:p>
            <a:pPr lvl="1"/>
            <a:r>
              <a:rPr lang="en-CA" dirty="0" err="1"/>
              <a:t>x.removeChild</a:t>
            </a:r>
            <a:r>
              <a:rPr lang="en-CA" dirty="0"/>
              <a:t>(</a:t>
            </a:r>
            <a:r>
              <a:rPr lang="en-CA" i="1" dirty="0"/>
              <a:t>node</a:t>
            </a:r>
            <a:r>
              <a:rPr lang="en-CA" dirty="0"/>
              <a:t>) - remove a child node from x</a:t>
            </a:r>
          </a:p>
        </p:txBody>
      </p:sp>
    </p:spTree>
    <p:extLst>
      <p:ext uri="{BB962C8B-B14F-4D97-AF65-F5344CB8AC3E}">
        <p14:creationId xmlns:p14="http://schemas.microsoft.com/office/powerpoint/2010/main" val="382742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getElementsByTagName</a:t>
            </a:r>
            <a:r>
              <a:rPr lang="en-CA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056" y="1920240"/>
            <a:ext cx="10515600" cy="4791457"/>
          </a:xfrm>
        </p:spPr>
        <p:txBody>
          <a:bodyPr>
            <a:normAutofit/>
          </a:bodyPr>
          <a:lstStyle/>
          <a:p>
            <a:r>
              <a:rPr lang="en-CA" dirty="0"/>
              <a:t>Returns array (node list) of all elements with Tag Name</a:t>
            </a:r>
          </a:p>
          <a:p>
            <a:pPr marL="402336" lvl="1" indent="0">
              <a:buNone/>
            </a:pPr>
            <a:r>
              <a:rPr lang="en-CA" sz="20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.getElementsByTagName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CA" sz="20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CA" sz="20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tagname</a:t>
            </a:r>
            <a:r>
              <a:rPr lang="en-CA" sz="20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CA" sz="3200" dirty="0"/>
          </a:p>
          <a:p>
            <a:r>
              <a:rPr lang="en-CA" dirty="0"/>
              <a:t>If </a:t>
            </a:r>
            <a:r>
              <a:rPr lang="en-CA" dirty="0" err="1"/>
              <a:t>responseXML</a:t>
            </a:r>
            <a:r>
              <a:rPr lang="en-CA" dirty="0"/>
              <a:t> has been assigned to variable </a:t>
            </a:r>
            <a:r>
              <a:rPr lang="en-CA" dirty="0" err="1"/>
              <a:t>xmlDoc</a:t>
            </a:r>
            <a:endParaRPr lang="en-CA" dirty="0"/>
          </a:p>
          <a:p>
            <a:pPr marL="109728" indent="0">
              <a:buNone/>
            </a:pPr>
            <a:r>
              <a:rPr lang="en-CA" sz="3200" dirty="0"/>
              <a:t>	</a:t>
            </a:r>
            <a:r>
              <a:rPr lang="en-CA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xmlDoc.getElementsByTagName</a:t>
            </a:r>
            <a:r>
              <a:rPr lang="en-CA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("title");</a:t>
            </a:r>
          </a:p>
          <a:p>
            <a:pPr lvl="1"/>
            <a:r>
              <a:rPr lang="en-CA" sz="2800" dirty="0"/>
              <a:t>creates an array of all the elements in file from the document (root) node</a:t>
            </a:r>
          </a:p>
        </p:txBody>
      </p:sp>
    </p:spTree>
    <p:extLst>
      <p:ext uri="{BB962C8B-B14F-4D97-AF65-F5344CB8AC3E}">
        <p14:creationId xmlns:p14="http://schemas.microsoft.com/office/powerpoint/2010/main" val="3057386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DOM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723696"/>
            <a:ext cx="10515600" cy="4905703"/>
          </a:xfrm>
        </p:spPr>
        <p:txBody>
          <a:bodyPr>
            <a:normAutofit/>
          </a:bodyPr>
          <a:lstStyle/>
          <a:p>
            <a:r>
              <a:rPr lang="en-CA" dirty="0">
                <a:cs typeface="Courier New" pitchFamily="49" charset="0"/>
              </a:rPr>
              <a:t>Once you isolate the element using </a:t>
            </a:r>
            <a:r>
              <a:rPr lang="en-CA" dirty="0" err="1">
                <a:cs typeface="Courier New" pitchFamily="49" charset="0"/>
              </a:rPr>
              <a:t>getElementsByTagName</a:t>
            </a:r>
            <a:r>
              <a:rPr lang="en-CA" dirty="0">
                <a:cs typeface="Courier New" pitchFamily="49" charset="0"/>
              </a:rPr>
              <a:t> </a:t>
            </a:r>
          </a:p>
          <a:p>
            <a:r>
              <a:rPr lang="en-CA" dirty="0">
                <a:cs typeface="Courier New" pitchFamily="49" charset="0"/>
              </a:rPr>
              <a:t>Get the attributes using the attributes property</a:t>
            </a:r>
          </a:p>
          <a:p>
            <a:r>
              <a:rPr lang="en-CA" dirty="0">
                <a:cs typeface="Courier New" pitchFamily="49" charset="0"/>
              </a:rPr>
              <a:t>Get the value or name by using the appropriate property</a:t>
            </a:r>
          </a:p>
          <a:p>
            <a:pPr marL="109728" indent="0">
              <a:buNone/>
            </a:pPr>
            <a:r>
              <a:rPr lang="en-CA" sz="2000" dirty="0">
                <a:latin typeface="Courier New" pitchFamily="49" charset="0"/>
                <a:cs typeface="Courier New" pitchFamily="49" charset="0"/>
              </a:rPr>
              <a:t>x=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doc.getElementsByTagName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("book")[0].attributes;</a:t>
            </a:r>
          </a:p>
          <a:p>
            <a:pPr marL="109728" indent="0">
              <a:buNone/>
            </a:pP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x.getNamedItem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("category").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nodeValue</a:t>
            </a:r>
            <a:endParaRPr lang="en-CA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CA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6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Getting information from a database on the server, or sending information to a server-side script like PHP, </a:t>
            </a:r>
          </a:p>
          <a:p>
            <a:pPr lvl="1"/>
            <a:r>
              <a:rPr lang="en-CA" dirty="0"/>
              <a:t>HTML form to GET or POST data to the server</a:t>
            </a:r>
          </a:p>
          <a:p>
            <a:pPr lvl="1"/>
            <a:r>
              <a:rPr lang="en-CA" dirty="0"/>
              <a:t>Click "Submit", </a:t>
            </a:r>
            <a:r>
              <a:rPr lang="en-CA" b="1" dirty="0"/>
              <a:t>wait</a:t>
            </a:r>
            <a:r>
              <a:rPr lang="en-CA" dirty="0"/>
              <a:t> for the server to respond</a:t>
            </a:r>
          </a:p>
          <a:p>
            <a:pPr lvl="1"/>
            <a:r>
              <a:rPr lang="en-CA" dirty="0"/>
              <a:t>Load a new page with the results</a:t>
            </a:r>
          </a:p>
          <a:p>
            <a:r>
              <a:rPr lang="en-CA" dirty="0"/>
              <a:t>With Ajax </a:t>
            </a:r>
          </a:p>
          <a:p>
            <a:pPr lvl="1"/>
            <a:r>
              <a:rPr lang="en-CA" dirty="0"/>
              <a:t>JavaScript communicates directly with the server</a:t>
            </a:r>
          </a:p>
          <a:p>
            <a:pPr lvl="1"/>
            <a:r>
              <a:rPr lang="en-CA" dirty="0"/>
              <a:t>Uses a special JavaScript object </a:t>
            </a:r>
            <a:r>
              <a:rPr lang="en-CA" b="1" dirty="0" err="1"/>
              <a:t>XMLHttpRequest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JavaScript uses object to get information from the server without having to load a new page</a:t>
            </a:r>
          </a:p>
          <a:p>
            <a:r>
              <a:rPr lang="en-US" dirty="0"/>
              <a:t>Other technologies that comprise AJAX</a:t>
            </a:r>
          </a:p>
          <a:p>
            <a:pPr lvl="1"/>
            <a:r>
              <a:rPr lang="en-US" dirty="0"/>
              <a:t>HTML, CSS, and the 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291153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AJAX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XMLHttpRequest</a:t>
            </a:r>
            <a:r>
              <a:rPr lang="en-US" b="1" dirty="0"/>
              <a:t> object</a:t>
            </a:r>
            <a:endParaRPr lang="en-US" dirty="0"/>
          </a:p>
          <a:p>
            <a:pPr lvl="1"/>
            <a:r>
              <a:rPr lang="en-US" dirty="0"/>
              <a:t>Uses HTTP to exchange data between a client computer and a Web server</a:t>
            </a:r>
          </a:p>
          <a:p>
            <a:pPr lvl="1"/>
            <a:r>
              <a:rPr lang="en-US" dirty="0"/>
              <a:t>Can be used to request and receive data without reloading a Web page</a:t>
            </a:r>
          </a:p>
          <a:p>
            <a:r>
              <a:rPr lang="en-US" dirty="0"/>
              <a:t>Combining </a:t>
            </a:r>
            <a:r>
              <a:rPr lang="en-US" dirty="0" err="1">
                <a:latin typeface="Courier New" pitchFamily="49" charset="0"/>
              </a:rPr>
              <a:t>XMLHttpRequest</a:t>
            </a:r>
            <a:r>
              <a:rPr lang="en-US" dirty="0"/>
              <a:t> with Document Object Model</a:t>
            </a:r>
          </a:p>
          <a:p>
            <a:pPr lvl="1"/>
            <a:r>
              <a:rPr lang="en-US" dirty="0"/>
              <a:t>You can update and modify individual portions of your Web page with data received from a Web server</a:t>
            </a:r>
          </a:p>
        </p:txBody>
      </p:sp>
    </p:spTree>
    <p:extLst>
      <p:ext uri="{BB962C8B-B14F-4D97-AF65-F5344CB8AC3E}">
        <p14:creationId xmlns:p14="http://schemas.microsoft.com/office/powerpoint/2010/main" val="152537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Easy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23835"/>
            <a:ext cx="10515600" cy="4869371"/>
          </a:xfrm>
        </p:spPr>
        <p:txBody>
          <a:bodyPr>
            <a:normAutofit/>
          </a:bodyPr>
          <a:lstStyle/>
          <a:p>
            <a:r>
              <a:rPr lang="en-CA" sz="2400" dirty="0"/>
              <a:t>HTML form with no buttons</a:t>
            </a:r>
          </a:p>
          <a:p>
            <a:r>
              <a:rPr lang="en-CA" sz="2400" dirty="0"/>
              <a:t>Example01 has this form:</a:t>
            </a:r>
            <a:br>
              <a:rPr lang="en-CA" sz="2400" dirty="0"/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&lt;form name='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myForm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'&gt; 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  Name: &lt;input type='text' name='username'/&gt;&lt;</a:t>
            </a:r>
            <a:r>
              <a:rPr lang="en-CA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CA" sz="2000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  Time: &lt;input type='text' id='time' name='time'/&gt;</a:t>
            </a:r>
            <a:br>
              <a:rPr lang="en-CA" sz="2000" dirty="0">
                <a:latin typeface="Courier New" pitchFamily="49" charset="0"/>
                <a:cs typeface="Courier New" pitchFamily="49" charset="0"/>
              </a:rPr>
            </a:br>
            <a:r>
              <a:rPr lang="en-CA" sz="20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lvl="0"/>
            <a:r>
              <a:rPr lang="en-CA" sz="2400" dirty="0"/>
              <a:t>Add JavaScript to display server time whenever value of username field changes</a:t>
            </a:r>
          </a:p>
        </p:txBody>
      </p:sp>
    </p:spTree>
    <p:extLst>
      <p:ext uri="{BB962C8B-B14F-4D97-AF65-F5344CB8AC3E}">
        <p14:creationId xmlns:p14="http://schemas.microsoft.com/office/powerpoint/2010/main" val="103195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 From the Browser…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JavaScript to </a:t>
            </a:r>
          </a:p>
          <a:p>
            <a:pPr lvl="1"/>
            <a:r>
              <a:rPr lang="en-GB" dirty="0"/>
              <a:t>Handle events from the form</a:t>
            </a:r>
          </a:p>
          <a:p>
            <a:pPr lvl="1"/>
            <a:r>
              <a:rPr lang="en-GB" dirty="0"/>
              <a:t>Create an </a:t>
            </a:r>
            <a:r>
              <a:rPr lang="en-GB" dirty="0" err="1">
                <a:solidFill>
                  <a:schemeClr val="tx1"/>
                </a:solidFill>
                <a:latin typeface="Trebuchet MS" pitchFamily="32" charset="0"/>
              </a:rPr>
              <a:t>XMLHttpRequest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/>
              <a:t>object</a:t>
            </a:r>
          </a:p>
          <a:p>
            <a:pPr lvl="1"/>
            <a:r>
              <a:rPr lang="en-GB" dirty="0"/>
              <a:t>Send it (via HTTP) to the server</a:t>
            </a:r>
          </a:p>
          <a:p>
            <a:pPr lvl="1"/>
            <a:r>
              <a:rPr lang="en-GB" dirty="0"/>
              <a:t>Receive the response</a:t>
            </a:r>
          </a:p>
          <a:p>
            <a:pPr lvl="1"/>
            <a:r>
              <a:rPr lang="en-GB" dirty="0"/>
              <a:t>Process the information returned from the response</a:t>
            </a:r>
          </a:p>
          <a:p>
            <a:r>
              <a:rPr lang="en-CA" dirty="0"/>
              <a:t>Nothing special is required of the server—every server can handle HTTP requests</a:t>
            </a:r>
          </a:p>
          <a:p>
            <a:r>
              <a:rPr lang="en-CA" dirty="0"/>
              <a:t>The </a:t>
            </a:r>
            <a:r>
              <a:rPr lang="en-CA" dirty="0" err="1"/>
              <a:t>XMLHttpRequest</a:t>
            </a:r>
            <a:r>
              <a:rPr lang="en-CA" dirty="0"/>
              <a:t> object does not actually require XML</a:t>
            </a:r>
          </a:p>
        </p:txBody>
      </p:sp>
    </p:spTree>
    <p:extLst>
      <p:ext uri="{BB962C8B-B14F-4D97-AF65-F5344CB8AC3E}">
        <p14:creationId xmlns:p14="http://schemas.microsoft.com/office/powerpoint/2010/main" val="249361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XMLHttpRequest</a:t>
            </a:r>
            <a:r>
              <a:rPr lang="en-CA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dirty="0"/>
              <a:t>JavaScript has to create an </a:t>
            </a:r>
            <a:r>
              <a:rPr lang="en-CA" dirty="0" err="1"/>
              <a:t>XMLHttpRequest</a:t>
            </a:r>
            <a:r>
              <a:rPr lang="en-CA" dirty="0"/>
              <a:t> object before it can request items on the server</a:t>
            </a:r>
          </a:p>
          <a:p>
            <a:pPr marL="109728" indent="0">
              <a:buNone/>
            </a:pPr>
            <a:r>
              <a:rPr lang="en-CA" sz="2400" dirty="0"/>
              <a:t>	</a:t>
            </a:r>
            <a:r>
              <a:rPr lang="en-CA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request = new </a:t>
            </a:r>
            <a:r>
              <a:rPr lang="en-CA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CA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CA" dirty="0"/>
              <a:t>Other forms exist but they are for older browsers</a:t>
            </a:r>
          </a:p>
          <a:p>
            <a:r>
              <a:rPr lang="en-CA" dirty="0"/>
              <a:t>Use try/catch to make sure it works</a:t>
            </a:r>
          </a:p>
          <a:p>
            <a:pPr marL="402336" lvl="1" indent="0">
              <a:spcBef>
                <a:spcPts val="1250"/>
              </a:spcBef>
              <a:buNone/>
            </a:pP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getXMLHttpRequest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  <a:b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request = false;</a:t>
            </a:r>
            <a:b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try { </a:t>
            </a:r>
            <a:b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request = new </a:t>
            </a:r>
            <a:r>
              <a:rPr lang="en-GB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XMLHttpRequest</a:t>
            </a: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catch(e) {</a:t>
            </a:r>
            <a:b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//do something </a:t>
            </a:r>
            <a:b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}</a:t>
            </a:r>
            <a:b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request;</a:t>
            </a:r>
            <a:b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762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XMLHttpRequest</a:t>
            </a:r>
            <a:r>
              <a:rPr lang="en-US" dirty="0"/>
              <a:t> Object Methods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to turning your JavaScript script into AJAX programs</a:t>
            </a:r>
          </a:p>
        </p:txBody>
      </p:sp>
      <p:pic>
        <p:nvPicPr>
          <p:cNvPr id="6" name="Picture 6" descr="table 12-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b="6653"/>
          <a:stretch>
            <a:fillRect/>
          </a:stretch>
        </p:blipFill>
        <p:spPr bwMode="auto">
          <a:xfrm>
            <a:off x="1106214" y="2480441"/>
            <a:ext cx="9865564" cy="390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3597993"/>
      </p:ext>
    </p:extLst>
  </p:cSld>
  <p:clrMapOvr>
    <a:masterClrMapping/>
  </p:clrMapOvr>
</p:sld>
</file>

<file path=ppt/theme/theme1.xml><?xml version="1.0" encoding="utf-8"?>
<a:theme xmlns:a="http://schemas.openxmlformats.org/drawingml/2006/main" name="brows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s" id="{D8A904BC-583D-46CE-8D0F-09B56859EBE0}" vid="{53F9A832-E491-41F8-89B8-1A76A43981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browsers</Template>
  <TotalTime>476</TotalTime>
  <Words>1474</Words>
  <Application>Microsoft Office PowerPoint</Application>
  <PresentationFormat>Widescreen</PresentationFormat>
  <Paragraphs>240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Unicode MS</vt:lpstr>
      <vt:lpstr>Calibri</vt:lpstr>
      <vt:lpstr>Calibri Light</vt:lpstr>
      <vt:lpstr>Courier New</vt:lpstr>
      <vt:lpstr>Trebuchet MS</vt:lpstr>
      <vt:lpstr>Verdana</vt:lpstr>
      <vt:lpstr>browsers</vt:lpstr>
      <vt:lpstr>AJAX</vt:lpstr>
      <vt:lpstr>PowerPoint Presentation</vt:lpstr>
      <vt:lpstr>Introduction to AJAX</vt:lpstr>
      <vt:lpstr>Problem</vt:lpstr>
      <vt:lpstr>Introduction to AJAX</vt:lpstr>
      <vt:lpstr>Easy Example</vt:lpstr>
      <vt:lpstr>Starting From the Browser…</vt:lpstr>
      <vt:lpstr>The XMLHttpRequest Object</vt:lpstr>
      <vt:lpstr>XMLHttpRequest Object Methods</vt:lpstr>
      <vt:lpstr>XMLHttpRequest Object Properties</vt:lpstr>
      <vt:lpstr>Preparing the XMLHttpRequest Object</vt:lpstr>
      <vt:lpstr>Sending the XMLHttpRequest object</vt:lpstr>
      <vt:lpstr>On the Server Side</vt:lpstr>
      <vt:lpstr>Getting the Response</vt:lpstr>
      <vt:lpstr>Browser Side Implementation</vt:lpstr>
      <vt:lpstr>readyState Property</vt:lpstr>
      <vt:lpstr>Processing the Response</vt:lpstr>
      <vt:lpstr>Event Handler Function for Response</vt:lpstr>
      <vt:lpstr>Server Side Processing (in PHP)</vt:lpstr>
      <vt:lpstr>response Object</vt:lpstr>
      <vt:lpstr>Using response Data</vt:lpstr>
      <vt:lpstr>Reading Returned Values</vt:lpstr>
      <vt:lpstr>Updating the DOM</vt:lpstr>
      <vt:lpstr>What is XML? </vt:lpstr>
      <vt:lpstr>An XML Document</vt:lpstr>
      <vt:lpstr>The Element Hierarchy </vt:lpstr>
      <vt:lpstr>contacts.xml</vt:lpstr>
      <vt:lpstr>Element Hierarchy Example</vt:lpstr>
      <vt:lpstr>Attribute Example</vt:lpstr>
      <vt:lpstr>JavaScript and XML</vt:lpstr>
      <vt:lpstr>XML DOM Nodes</vt:lpstr>
      <vt:lpstr>DOM Methods and Properties</vt:lpstr>
      <vt:lpstr>getElementsByTagName()</vt:lpstr>
      <vt:lpstr>XML DOM Simple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Allan McDonald</dc:creator>
  <cp:lastModifiedBy>Philip Dumaresq</cp:lastModifiedBy>
  <cp:revision>21</cp:revision>
  <dcterms:created xsi:type="dcterms:W3CDTF">2015-09-09T12:47:01Z</dcterms:created>
  <dcterms:modified xsi:type="dcterms:W3CDTF">2016-09-28T14:17:34Z</dcterms:modified>
</cp:coreProperties>
</file>