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75" r:id="rId14"/>
    <p:sldId id="276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82427" autoAdjust="0"/>
  </p:normalViewPr>
  <p:slideViewPr>
    <p:cSldViewPr snapToGrid="0">
      <p:cViewPr varScale="1">
        <p:scale>
          <a:sx n="66" d="100"/>
          <a:sy n="66" d="100"/>
        </p:scale>
        <p:origin x="111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16EB1-66F6-40F3-BC4B-67D3F35E5C4B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13FAE-0334-4145-8181-7E2B66BB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1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</a:t>
            </a:r>
            <a:r>
              <a:rPr lang="en-US" baseline="0" dirty="0"/>
              <a:t> example01 - 03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3FAE-0334-4145-8181-7E2B66BB81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0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types of selectors</a:t>
            </a:r>
          </a:p>
          <a:p>
            <a:pPr lvl="1"/>
            <a:r>
              <a:rPr lang="en-US" dirty="0"/>
              <a:t>CSS Selectors</a:t>
            </a:r>
          </a:p>
          <a:p>
            <a:pPr lvl="1"/>
            <a:r>
              <a:rPr lang="en-US" dirty="0"/>
              <a:t>Specific jQuery Selectors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3FAE-0334-4145-8181-7E2B66BB8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.wrap</a:t>
            </a:r>
          </a:p>
          <a:p>
            <a:r>
              <a:rPr lang="en-US" dirty="0"/>
              <a:t>.clone</a:t>
            </a:r>
          </a:p>
          <a:p>
            <a:r>
              <a:rPr lang="en-US" dirty="0"/>
              <a:t>.remove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3FAE-0334-4145-8181-7E2B66BB8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6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example06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3FAE-0334-4145-8181-7E2B66BB81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1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</a:t>
            </a:r>
            <a:r>
              <a:rPr lang="en-CA" baseline="0" dirty="0"/>
              <a:t> example07 and exmple08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3FAE-0334-4145-8181-7E2B66BB8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98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example09</a:t>
            </a:r>
            <a:r>
              <a:rPr lang="en-CA" baseline="0" dirty="0"/>
              <a:t> and 10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3FAE-0334-4145-8181-7E2B66BB8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8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958" y="1363460"/>
            <a:ext cx="7987393" cy="2387600"/>
          </a:xfrm>
        </p:spPr>
        <p:txBody>
          <a:bodyPr anchor="b">
            <a:normAutofit/>
          </a:bodyPr>
          <a:lstStyle>
            <a:lvl1pPr algn="ctr">
              <a:defRPr sz="4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58" y="3907124"/>
            <a:ext cx="7473043" cy="905986"/>
          </a:xfrm>
        </p:spPr>
        <p:txBody>
          <a:bodyPr/>
          <a:lstStyle>
            <a:lvl1pPr marL="0" indent="0" algn="l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https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956" y="5241876"/>
            <a:ext cx="814047" cy="10853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mozilla.com/~faaborg/files/shiretoko/firefoxIcon/firefox-512-noshadow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5949" y="5198901"/>
            <a:ext cx="878512" cy="11713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sreflex.com/wp-content/uploads/2013/11/ie9-10_512x51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6407" y="5129673"/>
            <a:ext cx="982352" cy="13098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spore/images/f/f8/Opera_Logo.png/revision/latest?cb=2010081601150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0704" y="5160516"/>
            <a:ext cx="936087" cy="12481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8/8b/Microsoft_Edge_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8738" y="5211260"/>
            <a:ext cx="859973" cy="11466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nvas.sfu.ca/courses/14504/files/1097955/preview?verifier=Jb3NgYmcYwYpwqiL50I6kNxjnaDYJD37HMLn6tdP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657" y="5124239"/>
            <a:ext cx="990505" cy="13206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en/1/18/Dolphin-browser-icon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3106" y="5097133"/>
            <a:ext cx="1031162" cy="13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9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05790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29384"/>
            <a:ext cx="3886200" cy="481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29384"/>
            <a:ext cx="3886200" cy="481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5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24078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836611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7479"/>
            <a:ext cx="3868340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836611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677479"/>
            <a:ext cx="3887391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2956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5568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282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hrome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164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8" y="666878"/>
            <a:ext cx="78867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8" y="1609344"/>
            <a:ext cx="7886700" cy="5020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27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9071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3726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7320"/>
            <a:ext cx="3886200" cy="52029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17320"/>
            <a:ext cx="3886200" cy="52029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872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2598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25131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65998"/>
            <a:ext cx="3868340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5131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65998"/>
            <a:ext cx="3887391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5016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76072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2515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53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831470"/>
            <a:ext cx="78867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3937"/>
            <a:ext cx="7886700" cy="4869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2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Ed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23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829" y="859536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1379" y="1389762"/>
            <a:ext cx="4629150" cy="52396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829" y="2459736"/>
            <a:ext cx="2949178" cy="409784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5254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 Ima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9611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426338"/>
            <a:ext cx="4629150" cy="51756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96312"/>
            <a:ext cx="2949178" cy="404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927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/>
          <a:lstStyle/>
          <a:p>
            <a:fld id="{7E105B13-BA54-4EC2-91FD-3721AB71140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7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348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13182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36776"/>
            <a:ext cx="3886200" cy="481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36776"/>
            <a:ext cx="3886200" cy="481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3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49758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2291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403159"/>
            <a:ext cx="3868340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562291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403159"/>
            <a:ext cx="3887391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503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77240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56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F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87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088136"/>
            <a:ext cx="7886700" cy="832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" y="1920241"/>
            <a:ext cx="7886700" cy="4791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4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35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04038"/>
            <a:ext cx="7886700" cy="75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3624"/>
            <a:ext cx="7886700" cy="49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6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4" r:id="rId4"/>
    <p:sldLayoutId id="2147483707" r:id="rId5"/>
    <p:sldLayoutId id="2147483710" r:id="rId6"/>
    <p:sldLayoutId id="2147483713" r:id="rId7"/>
    <p:sldLayoutId id="2147483699" r:id="rId8"/>
    <p:sldLayoutId id="2147483702" r:id="rId9"/>
    <p:sldLayoutId id="2147483705" r:id="rId10"/>
    <p:sldLayoutId id="2147483708" r:id="rId11"/>
    <p:sldLayoutId id="2147483711" r:id="rId12"/>
    <p:sldLayoutId id="2147483714" r:id="rId13"/>
    <p:sldLayoutId id="2147483700" r:id="rId14"/>
    <p:sldLayoutId id="2147483703" r:id="rId15"/>
    <p:sldLayoutId id="2147483706" r:id="rId16"/>
    <p:sldLayoutId id="2147483709" r:id="rId17"/>
    <p:sldLayoutId id="2147483712" r:id="rId18"/>
    <p:sldLayoutId id="2147483715" r:id="rId19"/>
    <p:sldLayoutId id="2147483716" r:id="rId20"/>
    <p:sldLayoutId id="2147483717" r:id="rId21"/>
    <p:sldLayoutId id="2147483718" r:id="rId22"/>
    <p:sldLayoutId id="2147483719" r:id="rId2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AJAX and jQuery</a:t>
            </a:r>
          </a:p>
        </p:txBody>
      </p:sp>
    </p:spTree>
    <p:extLst>
      <p:ext uri="{BB962C8B-B14F-4D97-AF65-F5344CB8AC3E}">
        <p14:creationId xmlns:p14="http://schemas.microsoft.com/office/powerpoint/2010/main" val="327022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add, retrieve, modify and remove HTML content</a:t>
            </a:r>
          </a:p>
          <a:p>
            <a:r>
              <a:rPr lang="en-US" dirty="0"/>
              <a:t>.text() – get the combined text elements in the set including descendants</a:t>
            </a:r>
          </a:p>
          <a:p>
            <a:r>
              <a:rPr lang="en-US" dirty="0"/>
              <a:t>.text(</a:t>
            </a:r>
            <a:r>
              <a:rPr lang="en-US" dirty="0" err="1"/>
              <a:t>textValue</a:t>
            </a:r>
            <a:r>
              <a:rPr lang="en-US" dirty="0"/>
              <a:t>) – set the content to the specified </a:t>
            </a:r>
            <a:r>
              <a:rPr lang="en-US" dirty="0" err="1"/>
              <a:t>textValue</a:t>
            </a:r>
            <a:endParaRPr lang="en-US" dirty="0"/>
          </a:p>
          <a:p>
            <a:r>
              <a:rPr lang="en-US" dirty="0"/>
              <a:t>.html() – get the HTML contents of first element in the set</a:t>
            </a:r>
          </a:p>
          <a:p>
            <a:r>
              <a:rPr lang="en-US" dirty="0"/>
              <a:t>.html(</a:t>
            </a:r>
            <a:r>
              <a:rPr lang="en-US" dirty="0" err="1"/>
              <a:t>htmlText</a:t>
            </a:r>
            <a:r>
              <a:rPr lang="en-US" dirty="0"/>
              <a:t>) – set the content to the specified </a:t>
            </a:r>
            <a:r>
              <a:rPr lang="en-US" dirty="0" err="1"/>
              <a:t>htmlText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replaceWith</a:t>
            </a:r>
            <a:r>
              <a:rPr lang="en-US" dirty="0"/>
              <a:t>( </a:t>
            </a:r>
            <a:r>
              <a:rPr lang="en-US" dirty="0" err="1"/>
              <a:t>textString</a:t>
            </a:r>
            <a:r>
              <a:rPr lang="en-US" dirty="0"/>
              <a:t> ) – Replace each element in the set of matched elements with the provided new content</a:t>
            </a:r>
          </a:p>
          <a:p>
            <a:r>
              <a:rPr lang="en-US" b="1" dirty="0"/>
              <a:t>.</a:t>
            </a:r>
            <a:r>
              <a:rPr lang="en-US" dirty="0"/>
              <a:t>prepend( </a:t>
            </a:r>
            <a:r>
              <a:rPr lang="en-US" dirty="0" err="1"/>
              <a:t>textString</a:t>
            </a:r>
            <a:r>
              <a:rPr lang="en-US" dirty="0"/>
              <a:t> ) or append (</a:t>
            </a:r>
            <a:r>
              <a:rPr lang="en-US" dirty="0" err="1"/>
              <a:t>textString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Insert content, specified by the parameter, to the beginning/end of each element in the set of matched elements</a:t>
            </a:r>
          </a:p>
          <a:p>
            <a:r>
              <a:rPr lang="en-US" dirty="0"/>
              <a:t>.</a:t>
            </a:r>
            <a:r>
              <a:rPr lang="en-US" dirty="0" err="1"/>
              <a:t>insertBefore</a:t>
            </a:r>
            <a:r>
              <a:rPr lang="en-US" dirty="0"/>
              <a:t>(selector) or </a:t>
            </a:r>
            <a:r>
              <a:rPr lang="en-US" dirty="0" err="1"/>
              <a:t>insertAfter</a:t>
            </a:r>
            <a:r>
              <a:rPr lang="en-US" dirty="0"/>
              <a:t>(selector)</a:t>
            </a:r>
          </a:p>
          <a:p>
            <a:pPr lvl="1"/>
            <a:r>
              <a:rPr lang="en-US" sz="1700" dirty="0"/>
              <a:t>Insert every element in the set of matched elements before/after the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7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jQuery and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MUCH easier than using vanilla JavaScript</a:t>
            </a:r>
          </a:p>
          <a:p>
            <a:r>
              <a:rPr lang="en-CA" dirty="0"/>
              <a:t>No need to instantiate the </a:t>
            </a:r>
            <a:r>
              <a:rPr lang="en-CA" dirty="0" err="1"/>
              <a:t>XMLHttpRequest</a:t>
            </a:r>
            <a:r>
              <a:rPr lang="en-CA" dirty="0"/>
              <a:t> object</a:t>
            </a:r>
          </a:p>
          <a:p>
            <a:r>
              <a:rPr lang="en-CA" dirty="0"/>
              <a:t>jQuery manages all the browser types, all the requests and all possible returns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52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jQuery load()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Loads data from the server and places the returned data into the matched element</a:t>
            </a:r>
          </a:p>
          <a:p>
            <a:r>
              <a:rPr lang="en-CA" dirty="0"/>
              <a:t>Very useful if want to load particular file (say news items) on a given condition in a page</a:t>
            </a:r>
          </a:p>
          <a:p>
            <a:pPr lvl="1"/>
            <a:r>
              <a:rPr lang="en-CA" dirty="0"/>
              <a:t>Particularly useful if file contains HTML</a:t>
            </a:r>
          </a:p>
          <a:p>
            <a:r>
              <a:rPr lang="en-CA" dirty="0"/>
              <a:t>.load(</a:t>
            </a:r>
            <a:r>
              <a:rPr lang="en-CA" dirty="0" err="1"/>
              <a:t>url</a:t>
            </a:r>
            <a:r>
              <a:rPr lang="en-CA" dirty="0"/>
              <a:t> [,data] [,complete])</a:t>
            </a:r>
          </a:p>
          <a:p>
            <a:pPr lvl="1"/>
            <a:r>
              <a:rPr lang="en-CA" dirty="0" err="1"/>
              <a:t>url</a:t>
            </a:r>
            <a:r>
              <a:rPr lang="en-CA" dirty="0"/>
              <a:t> – a string of the URL to load</a:t>
            </a:r>
          </a:p>
          <a:p>
            <a:pPr lvl="1"/>
            <a:r>
              <a:rPr lang="en-CA" dirty="0"/>
              <a:t>data – OPTIONAL an object or string sent to the server with the request</a:t>
            </a:r>
          </a:p>
          <a:p>
            <a:pPr lvl="1"/>
            <a:r>
              <a:rPr lang="en-CA" dirty="0"/>
              <a:t>complete – OPTIONAL a callback function to execute when the request completes</a:t>
            </a:r>
          </a:p>
          <a:p>
            <a:r>
              <a:rPr lang="en-CA" dirty="0"/>
              <a:t>Can load a part of a file by specifying the element to load</a:t>
            </a:r>
          </a:p>
          <a:p>
            <a:pPr lvl="1"/>
            <a:r>
              <a:rPr lang="en-CA" dirty="0"/>
              <a:t>$.load(“filename #element”)</a:t>
            </a:r>
          </a:p>
          <a:p>
            <a:r>
              <a:rPr lang="en-CA" dirty="0"/>
              <a:t>Callback function can pass parameters for data returned, status returned and the </a:t>
            </a:r>
            <a:r>
              <a:rPr lang="en-CA" dirty="0" err="1"/>
              <a:t>XMLHttpRequest</a:t>
            </a:r>
            <a:r>
              <a:rPr lang="en-CA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49130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jQuery ajax()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Performs an asynchronous HTTP request to server</a:t>
            </a:r>
          </a:p>
          <a:p>
            <a:r>
              <a:rPr lang="en-CA" sz="2400" dirty="0"/>
              <a:t>A lot of possible parameters </a:t>
            </a:r>
          </a:p>
          <a:p>
            <a:pPr lvl="1"/>
            <a:r>
              <a:rPr lang="en-CA" sz="2000" dirty="0" err="1"/>
              <a:t>url</a:t>
            </a:r>
            <a:r>
              <a:rPr lang="en-CA" sz="2000" dirty="0"/>
              <a:t> – the URL to call</a:t>
            </a:r>
          </a:p>
          <a:p>
            <a:pPr lvl="1"/>
            <a:r>
              <a:rPr lang="en-CA" sz="2000" dirty="0"/>
              <a:t>type – The type of request (GET or POST)</a:t>
            </a:r>
          </a:p>
          <a:p>
            <a:pPr lvl="1"/>
            <a:r>
              <a:rPr lang="en-CA" sz="2000" dirty="0"/>
              <a:t>data – the data to send to the server</a:t>
            </a:r>
          </a:p>
          <a:p>
            <a:pPr lvl="1"/>
            <a:r>
              <a:rPr lang="en-CA" sz="2000" dirty="0" err="1"/>
              <a:t>dataType</a:t>
            </a:r>
            <a:r>
              <a:rPr lang="en-CA" sz="2000" dirty="0"/>
              <a:t> – the type of data being returned (text, xml, html, script, </a:t>
            </a:r>
            <a:r>
              <a:rPr lang="en-CA" sz="2000" dirty="0" err="1"/>
              <a:t>json</a:t>
            </a:r>
            <a:r>
              <a:rPr lang="en-CA" sz="2000" dirty="0"/>
              <a:t>(p))</a:t>
            </a:r>
          </a:p>
          <a:p>
            <a:pPr lvl="1"/>
            <a:r>
              <a:rPr lang="en-CA" sz="2000" dirty="0"/>
              <a:t>Functions that start after </a:t>
            </a:r>
            <a:r>
              <a:rPr lang="en-CA" sz="2000" dirty="0" err="1"/>
              <a:t>XMLHttpRequest</a:t>
            </a:r>
            <a:r>
              <a:rPr lang="en-CA" sz="2000" dirty="0"/>
              <a:t> (</a:t>
            </a:r>
            <a:r>
              <a:rPr lang="en-CA" sz="2000" dirty="0" err="1"/>
              <a:t>jqHXR</a:t>
            </a:r>
            <a:r>
              <a:rPr lang="en-CA" sz="2000" dirty="0"/>
              <a:t>) object returns: </a:t>
            </a:r>
          </a:p>
          <a:p>
            <a:pPr lvl="2"/>
            <a:r>
              <a:rPr lang="en-CA" sz="2000" dirty="0"/>
              <a:t>.done, </a:t>
            </a:r>
          </a:p>
          <a:p>
            <a:pPr lvl="2"/>
            <a:r>
              <a:rPr lang="en-CA" sz="2000" dirty="0"/>
              <a:t>.fail, </a:t>
            </a:r>
          </a:p>
          <a:p>
            <a:pPr lvl="2"/>
            <a:r>
              <a:rPr lang="en-CA" sz="2000" dirty="0"/>
              <a:t>.always, </a:t>
            </a:r>
          </a:p>
          <a:p>
            <a:pPr lvl="2"/>
            <a:r>
              <a:rPr lang="en-CA" sz="2000" dirty="0"/>
              <a:t>.then</a:t>
            </a:r>
          </a:p>
          <a:p>
            <a:pPr lvl="2"/>
            <a:r>
              <a:rPr lang="en-CA" sz="2000" dirty="0"/>
              <a:t>(.success, .error and .complete are deprecated)</a:t>
            </a:r>
          </a:p>
        </p:txBody>
      </p:sp>
    </p:spTree>
    <p:extLst>
      <p:ext uri="{BB962C8B-B14F-4D97-AF65-F5344CB8AC3E}">
        <p14:creationId xmlns:p14="http://schemas.microsoft.com/office/powerpoint/2010/main" val="246004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jQuery .get() and .post()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Request data from the server with an HTTP GET or POST request</a:t>
            </a:r>
          </a:p>
          <a:p>
            <a:r>
              <a:rPr lang="en-CA" sz="2400" dirty="0"/>
              <a:t>$.get(</a:t>
            </a:r>
            <a:r>
              <a:rPr lang="en-CA" sz="2400" dirty="0" err="1"/>
              <a:t>url</a:t>
            </a:r>
            <a:r>
              <a:rPr lang="en-CA" sz="2400" dirty="0"/>
              <a:t> [,data] [,success] [,datatype])</a:t>
            </a:r>
          </a:p>
          <a:p>
            <a:r>
              <a:rPr lang="en-CA" sz="2400" dirty="0"/>
              <a:t>Shorthand version of the AJAX function and does the same thing</a:t>
            </a:r>
          </a:p>
          <a:p>
            <a:r>
              <a:rPr lang="en-CA" sz="2400" dirty="0"/>
              <a:t>Access to same </a:t>
            </a:r>
            <a:r>
              <a:rPr lang="en-CA" sz="2400" dirty="0" err="1"/>
              <a:t>jqXHR</a:t>
            </a:r>
            <a:r>
              <a:rPr lang="en-CA" sz="2400" dirty="0"/>
              <a:t> functions as .ajax command</a:t>
            </a:r>
          </a:p>
        </p:txBody>
      </p:sp>
    </p:spTree>
    <p:extLst>
      <p:ext uri="{BB962C8B-B14F-4D97-AF65-F5344CB8AC3E}">
        <p14:creationId xmlns:p14="http://schemas.microsoft.com/office/powerpoint/2010/main" val="214035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jQuery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JavaScript library (one of many)</a:t>
            </a:r>
          </a:p>
          <a:p>
            <a:r>
              <a:rPr lang="en-CA" dirty="0"/>
              <a:t>Simplifies JavaScript programming</a:t>
            </a:r>
          </a:p>
          <a:p>
            <a:r>
              <a:rPr lang="en-CA" dirty="0"/>
              <a:t>Easy to learn</a:t>
            </a:r>
          </a:p>
          <a:p>
            <a:r>
              <a:rPr lang="en-CA" dirty="0"/>
              <a:t>Sometimes confusing to use</a:t>
            </a:r>
          </a:p>
          <a:p>
            <a:r>
              <a:rPr lang="en-CA" dirty="0"/>
              <a:t>Has related libraries for other purposes like Mobile and UI</a:t>
            </a:r>
          </a:p>
        </p:txBody>
      </p:sp>
    </p:spTree>
    <p:extLst>
      <p:ext uri="{BB962C8B-B14F-4D97-AF65-F5344CB8AC3E}">
        <p14:creationId xmlns:p14="http://schemas.microsoft.com/office/powerpoint/2010/main" val="222823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jQuery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Must link the jQuery script in the &lt;head&gt; section of your page</a:t>
            </a:r>
          </a:p>
          <a:p>
            <a:r>
              <a:rPr lang="en-CA" dirty="0"/>
              <a:t>Can download jQuery or use a CDN copy (the better way)</a:t>
            </a:r>
          </a:p>
          <a:p>
            <a:r>
              <a:rPr lang="en-CA" dirty="0"/>
              <a:t>Basic syntax: $(selector).action()</a:t>
            </a:r>
          </a:p>
          <a:p>
            <a:pPr lvl="1"/>
            <a:r>
              <a:rPr lang="en-CA" dirty="0"/>
              <a:t>$ defines access to jQuery</a:t>
            </a:r>
          </a:p>
          <a:p>
            <a:pPr lvl="1"/>
            <a:r>
              <a:rPr lang="en-CA" dirty="0"/>
              <a:t>(selector) used to select or “query” or find elements in the page</a:t>
            </a:r>
          </a:p>
          <a:p>
            <a:pPr lvl="1"/>
            <a:r>
              <a:rPr lang="en-CA" dirty="0"/>
              <a:t>action() to be performed on the elements</a:t>
            </a:r>
          </a:p>
          <a:p>
            <a:r>
              <a:rPr lang="en-CA" dirty="0"/>
              <a:t>Can stack or chain the actions</a:t>
            </a:r>
          </a:p>
          <a:p>
            <a:r>
              <a:rPr lang="en-CA" dirty="0"/>
              <a:t>Actions will affect all items that match the selector (no need to loop to do all the paragraphs, for example)</a:t>
            </a:r>
          </a:p>
        </p:txBody>
      </p:sp>
    </p:spTree>
    <p:extLst>
      <p:ext uri="{BB962C8B-B14F-4D97-AF65-F5344CB8AC3E}">
        <p14:creationId xmlns:p14="http://schemas.microsoft.com/office/powerpoint/2010/main" val="426755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Simplifies JavaScript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1335024"/>
            <a:ext cx="8096250" cy="3427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getScrollXY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nn-NO" sz="14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n-NO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scrOfX </a:t>
            </a:r>
            <a:r>
              <a:rPr lang="nn-NO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n-NO" sz="14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n-NO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scrOfY </a:t>
            </a:r>
            <a:r>
              <a:rPr lang="nn-NO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n-NO" sz="14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 err="1">
                <a:solidFill>
                  <a:srgbClr val="00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14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.pageYOffset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==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'number' 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scrOfY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14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.pageYOffset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scrOfX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14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.pageXOffset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 err="1">
                <a:solidFill>
                  <a:srgbClr val="00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sz="14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.body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sz="14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.body.scrollLeft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1400" dirty="0" err="1">
                <a:solidFill>
                  <a:srgbClr val="00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sz="14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.body.scrollTop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//DOM compliant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scrOfY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sz="14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.body.scrollTop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scrOfX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sz="14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.body.scrollLeft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 err="1">
                <a:solidFill>
                  <a:srgbClr val="00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sz="14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.documentElement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sz="14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.documentElement.scrollLeft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sz="14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.documentElement.scrollTop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//IE standards compliant mode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scrOfY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sz="14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.documentElement.scrollTop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scrOfX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sz="1400" dirty="0" err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.documentElement.scrollLeft</a:t>
            </a: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46650" y="3695700"/>
            <a:ext cx="4095750" cy="1387856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getScrollXY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[$(document).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scrollTop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scrollLeft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46650" y="3172479"/>
            <a:ext cx="188410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jQuery Way</a:t>
            </a:r>
          </a:p>
        </p:txBody>
      </p:sp>
    </p:spTree>
    <p:extLst>
      <p:ext uri="{BB962C8B-B14F-4D97-AF65-F5344CB8AC3E}">
        <p14:creationId xmlns:p14="http://schemas.microsoft.com/office/powerpoint/2010/main" val="78357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012201"/>
              </p:ext>
            </p:extLst>
          </p:nvPr>
        </p:nvGraphicFramePr>
        <p:xfrm>
          <a:off x="594360" y="1544638"/>
          <a:ext cx="78867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elements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elements</a:t>
                      </a:r>
                      <a:r>
                        <a:rPr lang="en-US" sz="2000" baseline="0" dirty="0"/>
                        <a:t> with name element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#id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Element with id </a:t>
                      </a:r>
                      <a:r>
                        <a:rPr lang="en-US" sz="2000" dirty="0" err="1"/>
                        <a:t>id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.class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</a:t>
                      </a:r>
                      <a:r>
                        <a:rPr lang="en-US" sz="2000" baseline="0" dirty="0"/>
                        <a:t> e</a:t>
                      </a:r>
                      <a:r>
                        <a:rPr lang="en-US" sz="2000" dirty="0"/>
                        <a:t>lements</a:t>
                      </a:r>
                      <a:r>
                        <a:rPr lang="en-US" sz="2000" baseline="0" dirty="0"/>
                        <a:t> with class </a:t>
                      </a:r>
                      <a:r>
                        <a:rPr lang="en-US" sz="2000" baseline="0" dirty="0" err="1"/>
                        <a:t>class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elem</a:t>
                      </a:r>
                      <a:r>
                        <a:rPr lang="en-US" sz="2000" dirty="0"/>
                        <a:t>[</a:t>
                      </a:r>
                      <a:r>
                        <a:rPr lang="en-US" sz="2000" dirty="0" err="1"/>
                        <a:t>attr</a:t>
                      </a:r>
                      <a:r>
                        <a:rPr lang="en-US" sz="20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elements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elem</a:t>
                      </a:r>
                      <a:r>
                        <a:rPr lang="en-US" sz="2000" baseline="0" dirty="0"/>
                        <a:t> with </a:t>
                      </a:r>
                      <a:r>
                        <a:rPr lang="en-US" sz="2000" baseline="0" dirty="0" err="1"/>
                        <a:t>attr</a:t>
                      </a:r>
                      <a:r>
                        <a:rPr lang="en-US" sz="2000" baseline="0" dirty="0"/>
                        <a:t> attribute specified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elem</a:t>
                      </a:r>
                      <a:r>
                        <a:rPr lang="en-US" sz="2000" dirty="0"/>
                        <a:t>[</a:t>
                      </a:r>
                      <a:r>
                        <a:rPr lang="en-US" sz="2000" dirty="0" err="1"/>
                        <a:t>attr</a:t>
                      </a:r>
                      <a:r>
                        <a:rPr lang="en-US" sz="2000" dirty="0"/>
                        <a:t>=“</a:t>
                      </a:r>
                      <a:r>
                        <a:rPr lang="en-US" sz="2000" dirty="0" err="1"/>
                        <a:t>val</a:t>
                      </a:r>
                      <a:r>
                        <a:rPr lang="en-US" sz="2000" dirty="0"/>
                        <a:t>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elements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elem</a:t>
                      </a:r>
                      <a:r>
                        <a:rPr lang="en-US" sz="2000" baseline="0" dirty="0"/>
                        <a:t> with </a:t>
                      </a:r>
                      <a:r>
                        <a:rPr lang="en-US" sz="2000" baseline="0" dirty="0" err="1"/>
                        <a:t>attr</a:t>
                      </a:r>
                      <a:r>
                        <a:rPr lang="en-US" sz="2000" baseline="0" dirty="0"/>
                        <a:t> attribute specified with the value </a:t>
                      </a:r>
                      <a:r>
                        <a:rPr lang="en-US" sz="2000" baseline="0" dirty="0" err="1"/>
                        <a:t>val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elem1 elem2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elem2 elements contained</a:t>
                      </a:r>
                      <a:r>
                        <a:rPr lang="en-US" sz="2000" baseline="0" dirty="0"/>
                        <a:t> in elem1 elements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elem1 &gt; elem2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elem2 elements directly </a:t>
                      </a:r>
                      <a:r>
                        <a:rPr lang="en-US" sz="2000" baseline="0" dirty="0"/>
                        <a:t>inside elem1 elements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elem1 + elem2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elem2 elements immediately preceded</a:t>
                      </a:r>
                      <a:r>
                        <a:rPr lang="en-US" sz="2000" baseline="0" dirty="0"/>
                        <a:t> by elem1 elements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elem1 ~ elem2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elem2 elements preceded</a:t>
                      </a:r>
                      <a:r>
                        <a:rPr lang="en-US" sz="2000" baseline="0" dirty="0"/>
                        <a:t> by elem1 elements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59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jQuery Selectors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833654"/>
              </p:ext>
            </p:extLst>
          </p:nvPr>
        </p:nvGraphicFramePr>
        <p:xfrm>
          <a:off x="601218" y="1355725"/>
          <a:ext cx="78867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:hidden and :visible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Hidden/invisible or visible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:parent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Elements with child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:header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Title elements</a:t>
                      </a:r>
                      <a:r>
                        <a:rPr lang="en-US" sz="2000" baseline="0" dirty="0"/>
                        <a:t> (h1, h2, …)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:not(s)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Elements not selected by</a:t>
                      </a:r>
                      <a:r>
                        <a:rPr lang="en-US" sz="2000" baseline="0" dirty="0"/>
                        <a:t> selector 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:has(s)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Elements</a:t>
                      </a:r>
                      <a:r>
                        <a:rPr lang="en-US" sz="2000" baseline="0" dirty="0"/>
                        <a:t> containing elements selected by selector 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:contains(t)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Elements containing</a:t>
                      </a:r>
                      <a:r>
                        <a:rPr lang="en-US" sz="2000" baseline="0" dirty="0"/>
                        <a:t> the text “t”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:empty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Elements with no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:</a:t>
                      </a:r>
                      <a:r>
                        <a:rPr lang="en-US" sz="2000" dirty="0" err="1"/>
                        <a:t>eq</a:t>
                      </a:r>
                      <a:r>
                        <a:rPr lang="en-US" sz="2000" dirty="0"/>
                        <a:t>(n)</a:t>
                      </a:r>
                      <a:r>
                        <a:rPr lang="en-US" sz="2000" baseline="0" dirty="0"/>
                        <a:t> and :nth(n)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nth element</a:t>
                      </a:r>
                      <a:r>
                        <a:rPr lang="en-US" sz="2000" baseline="0" dirty="0"/>
                        <a:t> (zero-based)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:</a:t>
                      </a:r>
                      <a:r>
                        <a:rPr lang="en-US" sz="2000" dirty="0" err="1"/>
                        <a:t>gt</a:t>
                      </a:r>
                      <a:r>
                        <a:rPr lang="en-US" sz="2000" dirty="0"/>
                        <a:t>(n) and :</a:t>
                      </a:r>
                      <a:r>
                        <a:rPr lang="en-US" sz="2000" dirty="0" err="1"/>
                        <a:t>lt</a:t>
                      </a:r>
                      <a:r>
                        <a:rPr lang="en-US" sz="2000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Elements</a:t>
                      </a:r>
                      <a:r>
                        <a:rPr lang="en-US" sz="2000" baseline="0" dirty="0"/>
                        <a:t> with index greater or less than 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:first and :last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First or last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:even</a:t>
                      </a:r>
                      <a:r>
                        <a:rPr lang="en-US" sz="2000" baseline="0" dirty="0"/>
                        <a:t> and :odd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Elements with</a:t>
                      </a:r>
                      <a:r>
                        <a:rPr lang="en-US" sz="2000" baseline="0" dirty="0"/>
                        <a:t> even/odd index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89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8" y="1609344"/>
            <a:ext cx="7886700" cy="1527556"/>
          </a:xfrm>
        </p:spPr>
        <p:txBody>
          <a:bodyPr/>
          <a:lstStyle/>
          <a:p>
            <a:r>
              <a:rPr lang="en-US" dirty="0"/>
              <a:t>Change CSS properties using jQuery .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Animate any numeric CSS property using .animate</a:t>
            </a:r>
          </a:p>
          <a:p>
            <a:pPr lvl="1"/>
            <a:r>
              <a:rPr lang="en-US" dirty="0"/>
              <a:t>Properties like width, height, left, 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850900" y="3136900"/>
            <a:ext cx="5651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D4D4D"/>
                </a:solidFill>
                <a:latin typeface="Courier"/>
              </a:rPr>
              <a:t>$(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"#test"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).animate({</a:t>
            </a:r>
          </a:p>
          <a:p>
            <a:r>
              <a:rPr lang="en-US" dirty="0">
                <a:solidFill>
                  <a:srgbClr val="4D4D4D"/>
                </a:solidFill>
                <a:latin typeface="Courier"/>
              </a:rPr>
              <a:t>	left: 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'+=50'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,</a:t>
            </a:r>
          </a:p>
          <a:p>
            <a:r>
              <a:rPr lang="en-US" dirty="0">
                <a:solidFill>
                  <a:srgbClr val="4D4D4D"/>
                </a:solidFill>
                <a:latin typeface="Courier"/>
              </a:rPr>
              <a:t>	opacity: 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'show'</a:t>
            </a:r>
          </a:p>
          <a:p>
            <a:r>
              <a:rPr lang="en-US" dirty="0">
                <a:solidFill>
                  <a:srgbClr val="4D4D4D"/>
                </a:solidFill>
                <a:latin typeface="Courier"/>
              </a:rPr>
              <a:t>       }, 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500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6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8" y="1609344"/>
            <a:ext cx="7886700" cy="1280160"/>
          </a:xfrm>
        </p:spPr>
        <p:txBody>
          <a:bodyPr/>
          <a:lstStyle/>
          <a:p>
            <a:r>
              <a:rPr lang="en-US" dirty="0"/>
              <a:t>Methods to keep clean separation between structure (HTML) and behavior (JavaScript)</a:t>
            </a:r>
          </a:p>
          <a:p>
            <a:r>
              <a:rPr lang="en-US" dirty="0"/>
              <a:t>Just use selectors and jQuery methods on it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218" y="3076448"/>
            <a:ext cx="7691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D4D4D"/>
                </a:solidFill>
                <a:latin typeface="Courier"/>
              </a:rPr>
              <a:t>$(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"a"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).click( </a:t>
            </a:r>
            <a:r>
              <a:rPr lang="en-US" dirty="0">
                <a:solidFill>
                  <a:srgbClr val="660066"/>
                </a:solidFill>
                <a:latin typeface="Courier"/>
              </a:rPr>
              <a:t>function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(){ alert(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"Hello World"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);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do?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218" y="1582341"/>
            <a:ext cx="7886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D4D4D"/>
                </a:solidFill>
                <a:latin typeface="Courier"/>
              </a:rPr>
              <a:t>$(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"form"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).submit( </a:t>
            </a:r>
            <a:r>
              <a:rPr lang="en-US" b="1" dirty="0">
                <a:solidFill>
                  <a:srgbClr val="660066"/>
                </a:solidFill>
                <a:latin typeface="Courier"/>
              </a:rPr>
              <a:t>function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() {</a:t>
            </a:r>
          </a:p>
          <a:p>
            <a:r>
              <a:rPr lang="en-US" b="1" dirty="0">
                <a:solidFill>
                  <a:srgbClr val="660066"/>
                </a:solidFill>
                <a:latin typeface="Courier"/>
              </a:rPr>
              <a:t>if 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($(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urier"/>
              </a:rPr>
              <a:t>input:first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).</a:t>
            </a:r>
            <a:r>
              <a:rPr lang="en-US" dirty="0" err="1">
                <a:solidFill>
                  <a:srgbClr val="4D4D4D"/>
                </a:solidFill>
                <a:latin typeface="Courier"/>
              </a:rPr>
              <a:t>val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() == 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"admin"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) {</a:t>
            </a:r>
          </a:p>
          <a:p>
            <a:r>
              <a:rPr lang="en-US" dirty="0">
                <a:solidFill>
                  <a:srgbClr val="4D4D4D"/>
                </a:solidFill>
                <a:latin typeface="Courier"/>
              </a:rPr>
              <a:t>$(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"span"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).text(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"Welcome </a:t>
            </a:r>
            <a:r>
              <a:rPr lang="en-US" dirty="0" err="1">
                <a:solidFill>
                  <a:srgbClr val="0000FF"/>
                </a:solidFill>
                <a:latin typeface="Courier"/>
              </a:rPr>
              <a:t>Mr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 Admin."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).show();</a:t>
            </a:r>
          </a:p>
          <a:p>
            <a:r>
              <a:rPr lang="en-US" b="1" dirty="0">
                <a:solidFill>
                  <a:srgbClr val="660066"/>
                </a:solidFill>
                <a:latin typeface="Courier"/>
              </a:rPr>
              <a:t>return true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;</a:t>
            </a:r>
          </a:p>
          <a:p>
            <a:r>
              <a:rPr lang="en-US" dirty="0">
                <a:solidFill>
                  <a:srgbClr val="4D4D4D"/>
                </a:solidFill>
                <a:latin typeface="Courier"/>
              </a:rPr>
              <a:t>}</a:t>
            </a:r>
          </a:p>
          <a:p>
            <a:endParaRPr lang="en-US" dirty="0">
              <a:solidFill>
                <a:srgbClr val="4D4D4D"/>
              </a:solidFill>
              <a:latin typeface="Courier"/>
            </a:endParaRPr>
          </a:p>
          <a:p>
            <a:r>
              <a:rPr lang="en-US" dirty="0">
                <a:solidFill>
                  <a:srgbClr val="4D4D4D"/>
                </a:solidFill>
                <a:latin typeface="Courier"/>
              </a:rPr>
              <a:t>$(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urier"/>
              </a:rPr>
              <a:t>input:first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).</a:t>
            </a:r>
            <a:r>
              <a:rPr lang="en-US" dirty="0" err="1">
                <a:solidFill>
                  <a:srgbClr val="4D4D4D"/>
                </a:solidFill>
                <a:latin typeface="Courier"/>
              </a:rPr>
              <a:t>css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"background-color"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"red"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);</a:t>
            </a:r>
          </a:p>
          <a:p>
            <a:endParaRPr lang="en-US" dirty="0">
              <a:solidFill>
                <a:srgbClr val="4D4D4D"/>
              </a:solidFill>
              <a:latin typeface="Courier"/>
            </a:endParaRPr>
          </a:p>
          <a:p>
            <a:r>
              <a:rPr lang="en-US" dirty="0">
                <a:solidFill>
                  <a:srgbClr val="4D4D4D"/>
                </a:solidFill>
                <a:latin typeface="Courier"/>
              </a:rPr>
              <a:t>$(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"span"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).text(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"Not valid!"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).show().</a:t>
            </a:r>
            <a:r>
              <a:rPr lang="en-US" dirty="0" err="1">
                <a:solidFill>
                  <a:srgbClr val="4D4D4D"/>
                </a:solidFill>
                <a:latin typeface="Courier"/>
              </a:rPr>
              <a:t>fadeOut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(</a:t>
            </a:r>
            <a:r>
              <a:rPr lang="en-US" dirty="0">
                <a:solidFill>
                  <a:srgbClr val="3366FF"/>
                </a:solidFill>
                <a:latin typeface="Courier"/>
              </a:rPr>
              <a:t>5000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);</a:t>
            </a:r>
          </a:p>
          <a:p>
            <a:endParaRPr lang="en-US" dirty="0">
              <a:solidFill>
                <a:srgbClr val="4D4D4D"/>
              </a:solidFill>
              <a:latin typeface="Courier"/>
            </a:endParaRPr>
          </a:p>
          <a:p>
            <a:r>
              <a:rPr lang="en-US" b="1" dirty="0">
                <a:solidFill>
                  <a:srgbClr val="660066"/>
                </a:solidFill>
                <a:latin typeface="Courier"/>
              </a:rPr>
              <a:t>return false</a:t>
            </a:r>
            <a:r>
              <a:rPr lang="en-US" dirty="0">
                <a:solidFill>
                  <a:srgbClr val="4D4D4D"/>
                </a:solidFill>
                <a:latin typeface="Courier"/>
              </a:rPr>
              <a:t>;</a:t>
            </a:r>
          </a:p>
          <a:p>
            <a:r>
              <a:rPr lang="en-US" dirty="0">
                <a:solidFill>
                  <a:srgbClr val="4D4D4D"/>
                </a:solidFill>
                <a:latin typeface="Courier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76678"/>
      </p:ext>
    </p:extLst>
  </p:cSld>
  <p:clrMapOvr>
    <a:masterClrMapping/>
  </p:clrMapOvr>
</p:sld>
</file>

<file path=ppt/theme/theme1.xml><?xml version="1.0" encoding="utf-8"?>
<a:theme xmlns:a="http://schemas.openxmlformats.org/drawingml/2006/main" name="Brow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ser" id="{4E206DAC-E1A8-4D42-B134-8EC40029BB07}" vid="{47E84003-13C6-4855-976F-5DD9B53991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Browser</Template>
  <TotalTime>384</TotalTime>
  <Words>1026</Words>
  <Application>Microsoft Office PowerPoint</Application>
  <PresentationFormat>On-screen Show (4:3)</PresentationFormat>
  <Paragraphs>173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Courier New</vt:lpstr>
      <vt:lpstr>Verdana</vt:lpstr>
      <vt:lpstr>Browser</vt:lpstr>
      <vt:lpstr>AJAX and jQuery</vt:lpstr>
      <vt:lpstr>jQuery </vt:lpstr>
      <vt:lpstr>jQuery Constructs</vt:lpstr>
      <vt:lpstr>Simplifies JavaScript</vt:lpstr>
      <vt:lpstr>CSS Selectors</vt:lpstr>
      <vt:lpstr>Specific jQuery Selectors</vt:lpstr>
      <vt:lpstr>Manipulate CSS</vt:lpstr>
      <vt:lpstr>jQuery Events</vt:lpstr>
      <vt:lpstr>What does this do?</vt:lpstr>
      <vt:lpstr>Content Manipulation</vt:lpstr>
      <vt:lpstr>jQuery and AJAX</vt:lpstr>
      <vt:lpstr>jQuery load() Method</vt:lpstr>
      <vt:lpstr>jQuery ajax() Method</vt:lpstr>
      <vt:lpstr>jQuery .get() and .post()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McDonald</dc:creator>
  <cp:lastModifiedBy>Philip Dumaresq</cp:lastModifiedBy>
  <cp:revision>26</cp:revision>
  <dcterms:created xsi:type="dcterms:W3CDTF">2015-09-14T05:38:46Z</dcterms:created>
  <dcterms:modified xsi:type="dcterms:W3CDTF">2016-09-28T01:34:16Z</dcterms:modified>
</cp:coreProperties>
</file>