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4"/>
  </p:sldMasterIdLst>
  <p:notesMasterIdLst>
    <p:notesMasterId r:id="rId25"/>
  </p:notesMasterIdLst>
  <p:sldIdLst>
    <p:sldId id="309" r:id="rId5"/>
    <p:sldId id="433" r:id="rId6"/>
    <p:sldId id="490" r:id="rId7"/>
    <p:sldId id="486" r:id="rId8"/>
    <p:sldId id="492" r:id="rId9"/>
    <p:sldId id="491" r:id="rId10"/>
    <p:sldId id="493" r:id="rId11"/>
    <p:sldId id="494" r:id="rId12"/>
    <p:sldId id="495" r:id="rId13"/>
    <p:sldId id="496" r:id="rId14"/>
    <p:sldId id="497" r:id="rId15"/>
    <p:sldId id="498" r:id="rId16"/>
    <p:sldId id="499" r:id="rId17"/>
    <p:sldId id="500" r:id="rId18"/>
    <p:sldId id="501" r:id="rId19"/>
    <p:sldId id="502" r:id="rId20"/>
    <p:sldId id="503" r:id="rId21"/>
    <p:sldId id="504" r:id="rId22"/>
    <p:sldId id="505" r:id="rId23"/>
    <p:sldId id="506" r:id="rId24"/>
  </p:sldIdLst>
  <p:sldSz cx="9144000" cy="6858000" type="screen4x3"/>
  <p:notesSz cx="6858000" cy="91995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64" autoAdjust="0"/>
    <p:restoredTop sz="71193" autoAdjust="0"/>
  </p:normalViewPr>
  <p:slideViewPr>
    <p:cSldViewPr>
      <p:cViewPr varScale="1">
        <p:scale>
          <a:sx n="57" d="100"/>
          <a:sy n="57" d="100"/>
        </p:scale>
        <p:origin x="1436" y="44"/>
      </p:cViewPr>
      <p:guideLst>
        <p:guide orient="horz" pos="2160"/>
        <p:guide pos="2880"/>
      </p:guideLst>
    </p:cSldViewPr>
  </p:slideViewPr>
  <p:notesTextViewPr>
    <p:cViewPr>
      <p:scale>
        <a:sx n="100" d="100"/>
        <a:sy n="100" d="100"/>
      </p:scale>
      <p:origin x="0" y="0"/>
    </p:cViewPr>
  </p:notesTextViewPr>
  <p:notesViewPr>
    <p:cSldViewPr>
      <p:cViewPr varScale="1">
        <p:scale>
          <a:sx n="45" d="100"/>
          <a:sy n="45" d="100"/>
        </p:scale>
        <p:origin x="-1980" y="-90"/>
      </p:cViewPr>
      <p:guideLst>
        <p:guide orient="horz" pos="289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3429F9-9DB0-44EF-B4EF-14C87BE414B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A63F3F6-0A00-4AC9-9650-509912160B8C}">
      <dgm:prSet phldrT="[Text]"/>
      <dgm:spPr/>
      <dgm:t>
        <a:bodyPr/>
        <a:lstStyle/>
        <a:p>
          <a:r>
            <a:rPr lang="en-US" dirty="0"/>
            <a:t>Computer Science</a:t>
          </a:r>
        </a:p>
      </dgm:t>
    </dgm:pt>
    <dgm:pt modelId="{D79FE339-7B90-4316-AEE6-6E830AFE8D37}" type="parTrans" cxnId="{7A815EB5-ABF4-4D86-938A-1D44AF26D000}">
      <dgm:prSet/>
      <dgm:spPr/>
      <dgm:t>
        <a:bodyPr/>
        <a:lstStyle/>
        <a:p>
          <a:endParaRPr lang="en-US"/>
        </a:p>
      </dgm:t>
    </dgm:pt>
    <dgm:pt modelId="{38807F51-E06F-4900-8C19-D1A3312D7D69}" type="sibTrans" cxnId="{7A815EB5-ABF4-4D86-938A-1D44AF26D000}">
      <dgm:prSet/>
      <dgm:spPr/>
      <dgm:t>
        <a:bodyPr/>
        <a:lstStyle/>
        <a:p>
          <a:endParaRPr lang="en-US"/>
        </a:p>
      </dgm:t>
    </dgm:pt>
    <dgm:pt modelId="{07AF2DD6-F779-44BE-9FA3-0974813152B0}">
      <dgm:prSet phldrT="[Text]"/>
      <dgm:spPr/>
      <dgm:t>
        <a:bodyPr/>
        <a:lstStyle/>
        <a:p>
          <a:r>
            <a:rPr lang="en-US" dirty="0"/>
            <a:t>Data</a:t>
          </a:r>
        </a:p>
      </dgm:t>
    </dgm:pt>
    <dgm:pt modelId="{739CB96D-CE47-4063-A71A-834CE2FF5F5F}" type="parTrans" cxnId="{F6B51874-7A56-41EF-9291-AF3CC302F18E}">
      <dgm:prSet/>
      <dgm:spPr/>
      <dgm:t>
        <a:bodyPr/>
        <a:lstStyle/>
        <a:p>
          <a:endParaRPr lang="en-US"/>
        </a:p>
      </dgm:t>
    </dgm:pt>
    <dgm:pt modelId="{3E5FC582-C3FC-49E1-A200-71E94FB46A89}" type="sibTrans" cxnId="{F6B51874-7A56-41EF-9291-AF3CC302F18E}">
      <dgm:prSet/>
      <dgm:spPr/>
      <dgm:t>
        <a:bodyPr/>
        <a:lstStyle/>
        <a:p>
          <a:endParaRPr lang="en-US"/>
        </a:p>
      </dgm:t>
    </dgm:pt>
    <dgm:pt modelId="{3C84253A-6191-4A20-A21E-F1038D0B1C19}">
      <dgm:prSet phldrT="[Text]"/>
      <dgm:spPr/>
      <dgm:t>
        <a:bodyPr/>
        <a:lstStyle/>
        <a:p>
          <a:r>
            <a:rPr lang="en-US" dirty="0"/>
            <a:t>Information and coding theory</a:t>
          </a:r>
        </a:p>
      </dgm:t>
    </dgm:pt>
    <dgm:pt modelId="{A9EA4A1B-1BC6-4A93-96B4-8B41DC83E74F}" type="parTrans" cxnId="{17228237-83B3-4D04-BD31-01FD26B6AFAD}">
      <dgm:prSet/>
      <dgm:spPr/>
      <dgm:t>
        <a:bodyPr/>
        <a:lstStyle/>
        <a:p>
          <a:endParaRPr lang="en-US"/>
        </a:p>
      </dgm:t>
    </dgm:pt>
    <dgm:pt modelId="{FDEC627F-F81D-4821-8D09-D59F65D7E73D}" type="sibTrans" cxnId="{17228237-83B3-4D04-BD31-01FD26B6AFAD}">
      <dgm:prSet/>
      <dgm:spPr/>
      <dgm:t>
        <a:bodyPr/>
        <a:lstStyle/>
        <a:p>
          <a:endParaRPr lang="en-US"/>
        </a:p>
      </dgm:t>
    </dgm:pt>
    <dgm:pt modelId="{F6D8D093-DD0B-4FCA-AC7C-1386A9197BC2}">
      <dgm:prSet phldrT="[Text]"/>
      <dgm:spPr/>
      <dgm:t>
        <a:bodyPr/>
        <a:lstStyle/>
        <a:p>
          <a:r>
            <a:rPr lang="en-US" dirty="0"/>
            <a:t>Storage, retrieval</a:t>
          </a:r>
        </a:p>
      </dgm:t>
    </dgm:pt>
    <dgm:pt modelId="{5AD3A394-D2AD-4723-8166-638F59B0FE56}" type="parTrans" cxnId="{12F32DFF-2382-439A-A6CC-B000CFD96047}">
      <dgm:prSet/>
      <dgm:spPr/>
      <dgm:t>
        <a:bodyPr/>
        <a:lstStyle/>
        <a:p>
          <a:endParaRPr lang="en-US"/>
        </a:p>
      </dgm:t>
    </dgm:pt>
    <dgm:pt modelId="{9DB06B13-187D-4BC8-A624-9B24C5813658}" type="sibTrans" cxnId="{12F32DFF-2382-439A-A6CC-B000CFD96047}">
      <dgm:prSet/>
      <dgm:spPr/>
      <dgm:t>
        <a:bodyPr/>
        <a:lstStyle/>
        <a:p>
          <a:endParaRPr lang="en-US"/>
        </a:p>
      </dgm:t>
    </dgm:pt>
    <dgm:pt modelId="{3522CA45-7A1D-4750-87F5-F43EF369E1E5}">
      <dgm:prSet phldrT="[Text]"/>
      <dgm:spPr/>
      <dgm:t>
        <a:bodyPr/>
        <a:lstStyle/>
        <a:p>
          <a:r>
            <a:rPr lang="en-US" dirty="0"/>
            <a:t>Algorithms</a:t>
          </a:r>
        </a:p>
      </dgm:t>
    </dgm:pt>
    <dgm:pt modelId="{2E01D87D-9D58-4F98-9C9F-EFED5ACBC48B}" type="parTrans" cxnId="{67658A47-9381-47C3-B03E-447FDF48A3A6}">
      <dgm:prSet/>
      <dgm:spPr/>
      <dgm:t>
        <a:bodyPr/>
        <a:lstStyle/>
        <a:p>
          <a:endParaRPr lang="en-US"/>
        </a:p>
      </dgm:t>
    </dgm:pt>
    <dgm:pt modelId="{C6EB9217-83F7-4474-9430-8D68A01D656E}" type="sibTrans" cxnId="{67658A47-9381-47C3-B03E-447FDF48A3A6}">
      <dgm:prSet/>
      <dgm:spPr/>
      <dgm:t>
        <a:bodyPr/>
        <a:lstStyle/>
        <a:p>
          <a:endParaRPr lang="en-US"/>
        </a:p>
      </dgm:t>
    </dgm:pt>
    <dgm:pt modelId="{3C6F96A2-329D-494B-B0C5-83BF25D28C04}">
      <dgm:prSet phldrT="[Text]"/>
      <dgm:spPr/>
      <dgm:t>
        <a:bodyPr/>
        <a:lstStyle/>
        <a:p>
          <a:r>
            <a:rPr lang="en-US" dirty="0"/>
            <a:t>Transforms, manipulate</a:t>
          </a:r>
        </a:p>
      </dgm:t>
    </dgm:pt>
    <dgm:pt modelId="{CE89952B-AD30-4F56-85A1-535BD3A4AE0E}" type="parTrans" cxnId="{815B2CF2-9D83-4519-87CC-053444464CF4}">
      <dgm:prSet/>
      <dgm:spPr/>
      <dgm:t>
        <a:bodyPr/>
        <a:lstStyle/>
        <a:p>
          <a:endParaRPr lang="en-US"/>
        </a:p>
      </dgm:t>
    </dgm:pt>
    <dgm:pt modelId="{F4146191-9D4E-4A4D-9F79-6195504C1338}" type="sibTrans" cxnId="{815B2CF2-9D83-4519-87CC-053444464CF4}">
      <dgm:prSet/>
      <dgm:spPr/>
      <dgm:t>
        <a:bodyPr/>
        <a:lstStyle/>
        <a:p>
          <a:endParaRPr lang="en-US"/>
        </a:p>
      </dgm:t>
    </dgm:pt>
    <dgm:pt modelId="{75B3417C-1B7B-4E6A-833F-F677483B2A3D}" type="pres">
      <dgm:prSet presAssocID="{FD3429F9-9DB0-44EF-B4EF-14C87BE414B1}" presName="hierChild1" presStyleCnt="0">
        <dgm:presLayoutVars>
          <dgm:chPref val="1"/>
          <dgm:dir/>
          <dgm:animOne val="branch"/>
          <dgm:animLvl val="lvl"/>
          <dgm:resizeHandles/>
        </dgm:presLayoutVars>
      </dgm:prSet>
      <dgm:spPr/>
    </dgm:pt>
    <dgm:pt modelId="{B0183D6F-FF6A-4581-A48A-2B5F6C9FC563}" type="pres">
      <dgm:prSet presAssocID="{DA63F3F6-0A00-4AC9-9650-509912160B8C}" presName="hierRoot1" presStyleCnt="0"/>
      <dgm:spPr/>
    </dgm:pt>
    <dgm:pt modelId="{639EC168-4B42-4A3D-B9D6-71B607BF4497}" type="pres">
      <dgm:prSet presAssocID="{DA63F3F6-0A00-4AC9-9650-509912160B8C}" presName="composite" presStyleCnt="0"/>
      <dgm:spPr/>
    </dgm:pt>
    <dgm:pt modelId="{AA0EE27C-2408-4FCF-A588-A626E6D31299}" type="pres">
      <dgm:prSet presAssocID="{DA63F3F6-0A00-4AC9-9650-509912160B8C}" presName="background" presStyleLbl="node0" presStyleIdx="0" presStyleCnt="1"/>
      <dgm:spPr/>
    </dgm:pt>
    <dgm:pt modelId="{4082C443-CA40-418D-BD54-BC6D4A8D59A8}" type="pres">
      <dgm:prSet presAssocID="{DA63F3F6-0A00-4AC9-9650-509912160B8C}" presName="text" presStyleLbl="fgAcc0" presStyleIdx="0" presStyleCnt="1">
        <dgm:presLayoutVars>
          <dgm:chPref val="3"/>
        </dgm:presLayoutVars>
      </dgm:prSet>
      <dgm:spPr/>
    </dgm:pt>
    <dgm:pt modelId="{722B5C67-F705-41AD-B972-5BC96DA46038}" type="pres">
      <dgm:prSet presAssocID="{DA63F3F6-0A00-4AC9-9650-509912160B8C}" presName="hierChild2" presStyleCnt="0"/>
      <dgm:spPr/>
    </dgm:pt>
    <dgm:pt modelId="{714479FA-A179-40D3-ABFF-1E30E2440740}" type="pres">
      <dgm:prSet presAssocID="{739CB96D-CE47-4063-A71A-834CE2FF5F5F}" presName="Name10" presStyleLbl="parChTrans1D2" presStyleIdx="0" presStyleCnt="2"/>
      <dgm:spPr/>
    </dgm:pt>
    <dgm:pt modelId="{130F2EC0-E764-4CAE-8A6A-2EEE9E8C5B28}" type="pres">
      <dgm:prSet presAssocID="{07AF2DD6-F779-44BE-9FA3-0974813152B0}" presName="hierRoot2" presStyleCnt="0"/>
      <dgm:spPr/>
    </dgm:pt>
    <dgm:pt modelId="{5B024E03-D41A-4808-9452-C5B7DBB8B10A}" type="pres">
      <dgm:prSet presAssocID="{07AF2DD6-F779-44BE-9FA3-0974813152B0}" presName="composite2" presStyleCnt="0"/>
      <dgm:spPr/>
    </dgm:pt>
    <dgm:pt modelId="{B1E20433-58AB-49DC-975A-752BC8790FF7}" type="pres">
      <dgm:prSet presAssocID="{07AF2DD6-F779-44BE-9FA3-0974813152B0}" presName="background2" presStyleLbl="node2" presStyleIdx="0" presStyleCnt="2"/>
      <dgm:spPr/>
    </dgm:pt>
    <dgm:pt modelId="{E5CE3405-3C72-419A-A8C6-891525A6F859}" type="pres">
      <dgm:prSet presAssocID="{07AF2DD6-F779-44BE-9FA3-0974813152B0}" presName="text2" presStyleLbl="fgAcc2" presStyleIdx="0" presStyleCnt="2">
        <dgm:presLayoutVars>
          <dgm:chPref val="3"/>
        </dgm:presLayoutVars>
      </dgm:prSet>
      <dgm:spPr/>
    </dgm:pt>
    <dgm:pt modelId="{5F06281C-0172-49BA-9E25-74BCB3EDE86C}" type="pres">
      <dgm:prSet presAssocID="{07AF2DD6-F779-44BE-9FA3-0974813152B0}" presName="hierChild3" presStyleCnt="0"/>
      <dgm:spPr/>
    </dgm:pt>
    <dgm:pt modelId="{711CE4A3-9977-4DBE-AA2C-EFF3650C9ABE}" type="pres">
      <dgm:prSet presAssocID="{A9EA4A1B-1BC6-4A93-96B4-8B41DC83E74F}" presName="Name17" presStyleLbl="parChTrans1D3" presStyleIdx="0" presStyleCnt="3"/>
      <dgm:spPr/>
    </dgm:pt>
    <dgm:pt modelId="{469C0B55-5BC1-4011-AB51-F41421414CE5}" type="pres">
      <dgm:prSet presAssocID="{3C84253A-6191-4A20-A21E-F1038D0B1C19}" presName="hierRoot3" presStyleCnt="0"/>
      <dgm:spPr/>
    </dgm:pt>
    <dgm:pt modelId="{F72F2412-AA66-4144-833B-0BEE083745A1}" type="pres">
      <dgm:prSet presAssocID="{3C84253A-6191-4A20-A21E-F1038D0B1C19}" presName="composite3" presStyleCnt="0"/>
      <dgm:spPr/>
    </dgm:pt>
    <dgm:pt modelId="{AB40CCAD-096D-40FA-809C-C4BAC006CCF9}" type="pres">
      <dgm:prSet presAssocID="{3C84253A-6191-4A20-A21E-F1038D0B1C19}" presName="background3" presStyleLbl="node3" presStyleIdx="0" presStyleCnt="3"/>
      <dgm:spPr/>
    </dgm:pt>
    <dgm:pt modelId="{E1D23F9C-73B8-44E0-9552-3EA51DB6E0D1}" type="pres">
      <dgm:prSet presAssocID="{3C84253A-6191-4A20-A21E-F1038D0B1C19}" presName="text3" presStyleLbl="fgAcc3" presStyleIdx="0" presStyleCnt="3">
        <dgm:presLayoutVars>
          <dgm:chPref val="3"/>
        </dgm:presLayoutVars>
      </dgm:prSet>
      <dgm:spPr/>
    </dgm:pt>
    <dgm:pt modelId="{586288D8-B011-4462-80F1-059D871B9A64}" type="pres">
      <dgm:prSet presAssocID="{3C84253A-6191-4A20-A21E-F1038D0B1C19}" presName="hierChild4" presStyleCnt="0"/>
      <dgm:spPr/>
    </dgm:pt>
    <dgm:pt modelId="{5987F804-550F-4EA9-A1FD-74589B963101}" type="pres">
      <dgm:prSet presAssocID="{5AD3A394-D2AD-4723-8166-638F59B0FE56}" presName="Name17" presStyleLbl="parChTrans1D3" presStyleIdx="1" presStyleCnt="3"/>
      <dgm:spPr/>
    </dgm:pt>
    <dgm:pt modelId="{EF97FBDF-5F00-4D41-A829-3E35C7BA0317}" type="pres">
      <dgm:prSet presAssocID="{F6D8D093-DD0B-4FCA-AC7C-1386A9197BC2}" presName="hierRoot3" presStyleCnt="0"/>
      <dgm:spPr/>
    </dgm:pt>
    <dgm:pt modelId="{BDC8DC4F-8552-4F92-90C6-3E8066FE644B}" type="pres">
      <dgm:prSet presAssocID="{F6D8D093-DD0B-4FCA-AC7C-1386A9197BC2}" presName="composite3" presStyleCnt="0"/>
      <dgm:spPr/>
    </dgm:pt>
    <dgm:pt modelId="{D3C92165-72B8-4EB2-9291-505C0A0E89E2}" type="pres">
      <dgm:prSet presAssocID="{F6D8D093-DD0B-4FCA-AC7C-1386A9197BC2}" presName="background3" presStyleLbl="node3" presStyleIdx="1" presStyleCnt="3"/>
      <dgm:spPr/>
    </dgm:pt>
    <dgm:pt modelId="{93659243-A869-45EA-84C5-B355137A3636}" type="pres">
      <dgm:prSet presAssocID="{F6D8D093-DD0B-4FCA-AC7C-1386A9197BC2}" presName="text3" presStyleLbl="fgAcc3" presStyleIdx="1" presStyleCnt="3">
        <dgm:presLayoutVars>
          <dgm:chPref val="3"/>
        </dgm:presLayoutVars>
      </dgm:prSet>
      <dgm:spPr/>
    </dgm:pt>
    <dgm:pt modelId="{42F69972-50F7-4CC7-AA6F-B04FF686541B}" type="pres">
      <dgm:prSet presAssocID="{F6D8D093-DD0B-4FCA-AC7C-1386A9197BC2}" presName="hierChild4" presStyleCnt="0"/>
      <dgm:spPr/>
    </dgm:pt>
    <dgm:pt modelId="{13BA0D77-7032-45FF-91B2-EEF2325FEC3A}" type="pres">
      <dgm:prSet presAssocID="{2E01D87D-9D58-4F98-9C9F-EFED5ACBC48B}" presName="Name10" presStyleLbl="parChTrans1D2" presStyleIdx="1" presStyleCnt="2"/>
      <dgm:spPr/>
    </dgm:pt>
    <dgm:pt modelId="{FABB2B54-D7DC-443F-AD02-1345CCDE905B}" type="pres">
      <dgm:prSet presAssocID="{3522CA45-7A1D-4750-87F5-F43EF369E1E5}" presName="hierRoot2" presStyleCnt="0"/>
      <dgm:spPr/>
    </dgm:pt>
    <dgm:pt modelId="{656138B7-F6FF-432E-BF13-576F4B0026BD}" type="pres">
      <dgm:prSet presAssocID="{3522CA45-7A1D-4750-87F5-F43EF369E1E5}" presName="composite2" presStyleCnt="0"/>
      <dgm:spPr/>
    </dgm:pt>
    <dgm:pt modelId="{949CC000-CED0-4D35-B3F7-4C5368D744E2}" type="pres">
      <dgm:prSet presAssocID="{3522CA45-7A1D-4750-87F5-F43EF369E1E5}" presName="background2" presStyleLbl="node2" presStyleIdx="1" presStyleCnt="2"/>
      <dgm:spPr/>
    </dgm:pt>
    <dgm:pt modelId="{91DF981F-E65B-47E3-BD66-F399987B54C2}" type="pres">
      <dgm:prSet presAssocID="{3522CA45-7A1D-4750-87F5-F43EF369E1E5}" presName="text2" presStyleLbl="fgAcc2" presStyleIdx="1" presStyleCnt="2">
        <dgm:presLayoutVars>
          <dgm:chPref val="3"/>
        </dgm:presLayoutVars>
      </dgm:prSet>
      <dgm:spPr/>
    </dgm:pt>
    <dgm:pt modelId="{E6BD95F4-E7DF-47A1-8015-2AF349D3D35C}" type="pres">
      <dgm:prSet presAssocID="{3522CA45-7A1D-4750-87F5-F43EF369E1E5}" presName="hierChild3" presStyleCnt="0"/>
      <dgm:spPr/>
    </dgm:pt>
    <dgm:pt modelId="{8F84EF56-B2F1-45B5-B863-EBC014F6EB25}" type="pres">
      <dgm:prSet presAssocID="{CE89952B-AD30-4F56-85A1-535BD3A4AE0E}" presName="Name17" presStyleLbl="parChTrans1D3" presStyleIdx="2" presStyleCnt="3"/>
      <dgm:spPr/>
    </dgm:pt>
    <dgm:pt modelId="{DD97EBF8-F215-4118-9F62-C5582223533E}" type="pres">
      <dgm:prSet presAssocID="{3C6F96A2-329D-494B-B0C5-83BF25D28C04}" presName="hierRoot3" presStyleCnt="0"/>
      <dgm:spPr/>
    </dgm:pt>
    <dgm:pt modelId="{DBA32699-ADA2-4222-B6C5-753D12F0C1FD}" type="pres">
      <dgm:prSet presAssocID="{3C6F96A2-329D-494B-B0C5-83BF25D28C04}" presName="composite3" presStyleCnt="0"/>
      <dgm:spPr/>
    </dgm:pt>
    <dgm:pt modelId="{5D19D64D-43C2-4949-A665-52798E27866C}" type="pres">
      <dgm:prSet presAssocID="{3C6F96A2-329D-494B-B0C5-83BF25D28C04}" presName="background3" presStyleLbl="node3" presStyleIdx="2" presStyleCnt="3"/>
      <dgm:spPr/>
    </dgm:pt>
    <dgm:pt modelId="{2D94B3AD-8206-4DF4-B060-6823812305F5}" type="pres">
      <dgm:prSet presAssocID="{3C6F96A2-329D-494B-B0C5-83BF25D28C04}" presName="text3" presStyleLbl="fgAcc3" presStyleIdx="2" presStyleCnt="3">
        <dgm:presLayoutVars>
          <dgm:chPref val="3"/>
        </dgm:presLayoutVars>
      </dgm:prSet>
      <dgm:spPr/>
    </dgm:pt>
    <dgm:pt modelId="{95D8F40E-75E1-4921-B0B3-7DB4FC892FFA}" type="pres">
      <dgm:prSet presAssocID="{3C6F96A2-329D-494B-B0C5-83BF25D28C04}" presName="hierChild4" presStyleCnt="0"/>
      <dgm:spPr/>
    </dgm:pt>
  </dgm:ptLst>
  <dgm:cxnLst>
    <dgm:cxn modelId="{1A86239B-3D91-4395-902C-F9E4A6B282CC}" type="presOf" srcId="{A9EA4A1B-1BC6-4A93-96B4-8B41DC83E74F}" destId="{711CE4A3-9977-4DBE-AA2C-EFF3650C9ABE}" srcOrd="0" destOrd="0" presId="urn:microsoft.com/office/officeart/2005/8/layout/hierarchy1"/>
    <dgm:cxn modelId="{C6BF2300-1F55-439C-995F-B851A30B57AD}" type="presOf" srcId="{2E01D87D-9D58-4F98-9C9F-EFED5ACBC48B}" destId="{13BA0D77-7032-45FF-91B2-EEF2325FEC3A}" srcOrd="0" destOrd="0" presId="urn:microsoft.com/office/officeart/2005/8/layout/hierarchy1"/>
    <dgm:cxn modelId="{1108A05D-3FB9-42EF-9F60-F54116AA0755}" type="presOf" srcId="{F6D8D093-DD0B-4FCA-AC7C-1386A9197BC2}" destId="{93659243-A869-45EA-84C5-B355137A3636}" srcOrd="0" destOrd="0" presId="urn:microsoft.com/office/officeart/2005/8/layout/hierarchy1"/>
    <dgm:cxn modelId="{17228237-83B3-4D04-BD31-01FD26B6AFAD}" srcId="{07AF2DD6-F779-44BE-9FA3-0974813152B0}" destId="{3C84253A-6191-4A20-A21E-F1038D0B1C19}" srcOrd="0" destOrd="0" parTransId="{A9EA4A1B-1BC6-4A93-96B4-8B41DC83E74F}" sibTransId="{FDEC627F-F81D-4821-8D09-D59F65D7E73D}"/>
    <dgm:cxn modelId="{12F32DFF-2382-439A-A6CC-B000CFD96047}" srcId="{07AF2DD6-F779-44BE-9FA3-0974813152B0}" destId="{F6D8D093-DD0B-4FCA-AC7C-1386A9197BC2}" srcOrd="1" destOrd="0" parTransId="{5AD3A394-D2AD-4723-8166-638F59B0FE56}" sibTransId="{9DB06B13-187D-4BC8-A624-9B24C5813658}"/>
    <dgm:cxn modelId="{67658A47-9381-47C3-B03E-447FDF48A3A6}" srcId="{DA63F3F6-0A00-4AC9-9650-509912160B8C}" destId="{3522CA45-7A1D-4750-87F5-F43EF369E1E5}" srcOrd="1" destOrd="0" parTransId="{2E01D87D-9D58-4F98-9C9F-EFED5ACBC48B}" sibTransId="{C6EB9217-83F7-4474-9430-8D68A01D656E}"/>
    <dgm:cxn modelId="{B763E07B-A836-46E7-BB02-728D47035147}" type="presOf" srcId="{07AF2DD6-F779-44BE-9FA3-0974813152B0}" destId="{E5CE3405-3C72-419A-A8C6-891525A6F859}" srcOrd="0" destOrd="0" presId="urn:microsoft.com/office/officeart/2005/8/layout/hierarchy1"/>
    <dgm:cxn modelId="{B1B1BCE3-DC82-439C-8BCA-3883ED0AAA79}" type="presOf" srcId="{3C84253A-6191-4A20-A21E-F1038D0B1C19}" destId="{E1D23F9C-73B8-44E0-9552-3EA51DB6E0D1}" srcOrd="0" destOrd="0" presId="urn:microsoft.com/office/officeart/2005/8/layout/hierarchy1"/>
    <dgm:cxn modelId="{815B2CF2-9D83-4519-87CC-053444464CF4}" srcId="{3522CA45-7A1D-4750-87F5-F43EF369E1E5}" destId="{3C6F96A2-329D-494B-B0C5-83BF25D28C04}" srcOrd="0" destOrd="0" parTransId="{CE89952B-AD30-4F56-85A1-535BD3A4AE0E}" sibTransId="{F4146191-9D4E-4A4D-9F79-6195504C1338}"/>
    <dgm:cxn modelId="{554AD2A4-C0B7-40B8-84A5-2C69EFB6AC9D}" type="presOf" srcId="{CE89952B-AD30-4F56-85A1-535BD3A4AE0E}" destId="{8F84EF56-B2F1-45B5-B863-EBC014F6EB25}" srcOrd="0" destOrd="0" presId="urn:microsoft.com/office/officeart/2005/8/layout/hierarchy1"/>
    <dgm:cxn modelId="{F6B51874-7A56-41EF-9291-AF3CC302F18E}" srcId="{DA63F3F6-0A00-4AC9-9650-509912160B8C}" destId="{07AF2DD6-F779-44BE-9FA3-0974813152B0}" srcOrd="0" destOrd="0" parTransId="{739CB96D-CE47-4063-A71A-834CE2FF5F5F}" sibTransId="{3E5FC582-C3FC-49E1-A200-71E94FB46A89}"/>
    <dgm:cxn modelId="{847CA858-91E2-4242-85E9-0FAEAD502771}" type="presOf" srcId="{739CB96D-CE47-4063-A71A-834CE2FF5F5F}" destId="{714479FA-A179-40D3-ABFF-1E30E2440740}" srcOrd="0" destOrd="0" presId="urn:microsoft.com/office/officeart/2005/8/layout/hierarchy1"/>
    <dgm:cxn modelId="{7A815EB5-ABF4-4D86-938A-1D44AF26D000}" srcId="{FD3429F9-9DB0-44EF-B4EF-14C87BE414B1}" destId="{DA63F3F6-0A00-4AC9-9650-509912160B8C}" srcOrd="0" destOrd="0" parTransId="{D79FE339-7B90-4316-AEE6-6E830AFE8D37}" sibTransId="{38807F51-E06F-4900-8C19-D1A3312D7D69}"/>
    <dgm:cxn modelId="{F7840D65-8594-4555-B691-A518BED258DF}" type="presOf" srcId="{3522CA45-7A1D-4750-87F5-F43EF369E1E5}" destId="{91DF981F-E65B-47E3-BD66-F399987B54C2}" srcOrd="0" destOrd="0" presId="urn:microsoft.com/office/officeart/2005/8/layout/hierarchy1"/>
    <dgm:cxn modelId="{5200B994-BD20-482D-83AD-8C9E3E270912}" type="presOf" srcId="{FD3429F9-9DB0-44EF-B4EF-14C87BE414B1}" destId="{75B3417C-1B7B-4E6A-833F-F677483B2A3D}" srcOrd="0" destOrd="0" presId="urn:microsoft.com/office/officeart/2005/8/layout/hierarchy1"/>
    <dgm:cxn modelId="{BB3616E8-1783-4089-8A5F-263FC5F5F8BB}" type="presOf" srcId="{5AD3A394-D2AD-4723-8166-638F59B0FE56}" destId="{5987F804-550F-4EA9-A1FD-74589B963101}" srcOrd="0" destOrd="0" presId="urn:microsoft.com/office/officeart/2005/8/layout/hierarchy1"/>
    <dgm:cxn modelId="{87EF262F-2488-4FE6-B545-1ACC3414BA86}" type="presOf" srcId="{3C6F96A2-329D-494B-B0C5-83BF25D28C04}" destId="{2D94B3AD-8206-4DF4-B060-6823812305F5}" srcOrd="0" destOrd="0" presId="urn:microsoft.com/office/officeart/2005/8/layout/hierarchy1"/>
    <dgm:cxn modelId="{9FFD2646-FFEE-4ED5-9951-3688B8782EC7}" type="presOf" srcId="{DA63F3F6-0A00-4AC9-9650-509912160B8C}" destId="{4082C443-CA40-418D-BD54-BC6D4A8D59A8}" srcOrd="0" destOrd="0" presId="urn:microsoft.com/office/officeart/2005/8/layout/hierarchy1"/>
    <dgm:cxn modelId="{6C6914C0-0041-4D08-A88F-B1B998A0100B}" type="presParOf" srcId="{75B3417C-1B7B-4E6A-833F-F677483B2A3D}" destId="{B0183D6F-FF6A-4581-A48A-2B5F6C9FC563}" srcOrd="0" destOrd="0" presId="urn:microsoft.com/office/officeart/2005/8/layout/hierarchy1"/>
    <dgm:cxn modelId="{E6AA5E21-E46F-435F-BF61-FBF6D98AE419}" type="presParOf" srcId="{B0183D6F-FF6A-4581-A48A-2B5F6C9FC563}" destId="{639EC168-4B42-4A3D-B9D6-71B607BF4497}" srcOrd="0" destOrd="0" presId="urn:microsoft.com/office/officeart/2005/8/layout/hierarchy1"/>
    <dgm:cxn modelId="{FF5A516B-5CF8-4107-AE09-3EE05AD2A1B0}" type="presParOf" srcId="{639EC168-4B42-4A3D-B9D6-71B607BF4497}" destId="{AA0EE27C-2408-4FCF-A588-A626E6D31299}" srcOrd="0" destOrd="0" presId="urn:microsoft.com/office/officeart/2005/8/layout/hierarchy1"/>
    <dgm:cxn modelId="{BB7A5D7B-5593-4EE5-82C3-5961B83CC1A8}" type="presParOf" srcId="{639EC168-4B42-4A3D-B9D6-71B607BF4497}" destId="{4082C443-CA40-418D-BD54-BC6D4A8D59A8}" srcOrd="1" destOrd="0" presId="urn:microsoft.com/office/officeart/2005/8/layout/hierarchy1"/>
    <dgm:cxn modelId="{39C981C4-0093-4BF5-94ED-EB96DABA74AA}" type="presParOf" srcId="{B0183D6F-FF6A-4581-A48A-2B5F6C9FC563}" destId="{722B5C67-F705-41AD-B972-5BC96DA46038}" srcOrd="1" destOrd="0" presId="urn:microsoft.com/office/officeart/2005/8/layout/hierarchy1"/>
    <dgm:cxn modelId="{69F5EAC0-39A9-4AB0-95C0-C580C691F37F}" type="presParOf" srcId="{722B5C67-F705-41AD-B972-5BC96DA46038}" destId="{714479FA-A179-40D3-ABFF-1E30E2440740}" srcOrd="0" destOrd="0" presId="urn:microsoft.com/office/officeart/2005/8/layout/hierarchy1"/>
    <dgm:cxn modelId="{F9E6E193-9F79-4349-BEC3-E27E7D14E745}" type="presParOf" srcId="{722B5C67-F705-41AD-B972-5BC96DA46038}" destId="{130F2EC0-E764-4CAE-8A6A-2EEE9E8C5B28}" srcOrd="1" destOrd="0" presId="urn:microsoft.com/office/officeart/2005/8/layout/hierarchy1"/>
    <dgm:cxn modelId="{BB1EC928-0E76-4B83-A4D5-435C5E37B004}" type="presParOf" srcId="{130F2EC0-E764-4CAE-8A6A-2EEE9E8C5B28}" destId="{5B024E03-D41A-4808-9452-C5B7DBB8B10A}" srcOrd="0" destOrd="0" presId="urn:microsoft.com/office/officeart/2005/8/layout/hierarchy1"/>
    <dgm:cxn modelId="{7CD378C5-121F-4876-B8C8-463B2FEA7973}" type="presParOf" srcId="{5B024E03-D41A-4808-9452-C5B7DBB8B10A}" destId="{B1E20433-58AB-49DC-975A-752BC8790FF7}" srcOrd="0" destOrd="0" presId="urn:microsoft.com/office/officeart/2005/8/layout/hierarchy1"/>
    <dgm:cxn modelId="{943D6B88-EAD1-47DB-A91B-096154E4C577}" type="presParOf" srcId="{5B024E03-D41A-4808-9452-C5B7DBB8B10A}" destId="{E5CE3405-3C72-419A-A8C6-891525A6F859}" srcOrd="1" destOrd="0" presId="urn:microsoft.com/office/officeart/2005/8/layout/hierarchy1"/>
    <dgm:cxn modelId="{27F50C99-5EF2-45F9-BEE8-84C3488237A1}" type="presParOf" srcId="{130F2EC0-E764-4CAE-8A6A-2EEE9E8C5B28}" destId="{5F06281C-0172-49BA-9E25-74BCB3EDE86C}" srcOrd="1" destOrd="0" presId="urn:microsoft.com/office/officeart/2005/8/layout/hierarchy1"/>
    <dgm:cxn modelId="{3BB3C133-BDEE-4C8A-9871-EF21946159F4}" type="presParOf" srcId="{5F06281C-0172-49BA-9E25-74BCB3EDE86C}" destId="{711CE4A3-9977-4DBE-AA2C-EFF3650C9ABE}" srcOrd="0" destOrd="0" presId="urn:microsoft.com/office/officeart/2005/8/layout/hierarchy1"/>
    <dgm:cxn modelId="{582BFD44-D2A2-4A5C-8AC4-29CC2D4F51E4}" type="presParOf" srcId="{5F06281C-0172-49BA-9E25-74BCB3EDE86C}" destId="{469C0B55-5BC1-4011-AB51-F41421414CE5}" srcOrd="1" destOrd="0" presId="urn:microsoft.com/office/officeart/2005/8/layout/hierarchy1"/>
    <dgm:cxn modelId="{7925843E-AF22-42BA-A716-FD830F3AAC25}" type="presParOf" srcId="{469C0B55-5BC1-4011-AB51-F41421414CE5}" destId="{F72F2412-AA66-4144-833B-0BEE083745A1}" srcOrd="0" destOrd="0" presId="urn:microsoft.com/office/officeart/2005/8/layout/hierarchy1"/>
    <dgm:cxn modelId="{48F033ED-87C3-47D0-AA35-F65CAD89397D}" type="presParOf" srcId="{F72F2412-AA66-4144-833B-0BEE083745A1}" destId="{AB40CCAD-096D-40FA-809C-C4BAC006CCF9}" srcOrd="0" destOrd="0" presId="urn:microsoft.com/office/officeart/2005/8/layout/hierarchy1"/>
    <dgm:cxn modelId="{744F18A4-503D-41E4-A21B-3309C8B0D460}" type="presParOf" srcId="{F72F2412-AA66-4144-833B-0BEE083745A1}" destId="{E1D23F9C-73B8-44E0-9552-3EA51DB6E0D1}" srcOrd="1" destOrd="0" presId="urn:microsoft.com/office/officeart/2005/8/layout/hierarchy1"/>
    <dgm:cxn modelId="{369964D3-F3B8-4546-B607-AC12D486D523}" type="presParOf" srcId="{469C0B55-5BC1-4011-AB51-F41421414CE5}" destId="{586288D8-B011-4462-80F1-059D871B9A64}" srcOrd="1" destOrd="0" presId="urn:microsoft.com/office/officeart/2005/8/layout/hierarchy1"/>
    <dgm:cxn modelId="{E011A1D4-D302-4EB6-A055-F29D5E23E0FB}" type="presParOf" srcId="{5F06281C-0172-49BA-9E25-74BCB3EDE86C}" destId="{5987F804-550F-4EA9-A1FD-74589B963101}" srcOrd="2" destOrd="0" presId="urn:microsoft.com/office/officeart/2005/8/layout/hierarchy1"/>
    <dgm:cxn modelId="{EC4876D3-1C4A-470B-BB89-93E1E3910FC0}" type="presParOf" srcId="{5F06281C-0172-49BA-9E25-74BCB3EDE86C}" destId="{EF97FBDF-5F00-4D41-A829-3E35C7BA0317}" srcOrd="3" destOrd="0" presId="urn:microsoft.com/office/officeart/2005/8/layout/hierarchy1"/>
    <dgm:cxn modelId="{EC76E92C-E2CC-44FB-8C4A-7628B3D6A656}" type="presParOf" srcId="{EF97FBDF-5F00-4D41-A829-3E35C7BA0317}" destId="{BDC8DC4F-8552-4F92-90C6-3E8066FE644B}" srcOrd="0" destOrd="0" presId="urn:microsoft.com/office/officeart/2005/8/layout/hierarchy1"/>
    <dgm:cxn modelId="{05626D83-D923-4D5F-8347-1EA49A7F52E0}" type="presParOf" srcId="{BDC8DC4F-8552-4F92-90C6-3E8066FE644B}" destId="{D3C92165-72B8-4EB2-9291-505C0A0E89E2}" srcOrd="0" destOrd="0" presId="urn:microsoft.com/office/officeart/2005/8/layout/hierarchy1"/>
    <dgm:cxn modelId="{2B2FB10E-BEC1-497D-B8B7-73AFA8D85DED}" type="presParOf" srcId="{BDC8DC4F-8552-4F92-90C6-3E8066FE644B}" destId="{93659243-A869-45EA-84C5-B355137A3636}" srcOrd="1" destOrd="0" presId="urn:microsoft.com/office/officeart/2005/8/layout/hierarchy1"/>
    <dgm:cxn modelId="{234C55C1-F0B5-493E-A4B9-736AF44B5B8E}" type="presParOf" srcId="{EF97FBDF-5F00-4D41-A829-3E35C7BA0317}" destId="{42F69972-50F7-4CC7-AA6F-B04FF686541B}" srcOrd="1" destOrd="0" presId="urn:microsoft.com/office/officeart/2005/8/layout/hierarchy1"/>
    <dgm:cxn modelId="{7A7F599D-7AA5-46DB-8342-3E737E969737}" type="presParOf" srcId="{722B5C67-F705-41AD-B972-5BC96DA46038}" destId="{13BA0D77-7032-45FF-91B2-EEF2325FEC3A}" srcOrd="2" destOrd="0" presId="urn:microsoft.com/office/officeart/2005/8/layout/hierarchy1"/>
    <dgm:cxn modelId="{3AE4A1FC-E213-4085-8258-E45E59872826}" type="presParOf" srcId="{722B5C67-F705-41AD-B972-5BC96DA46038}" destId="{FABB2B54-D7DC-443F-AD02-1345CCDE905B}" srcOrd="3" destOrd="0" presId="urn:microsoft.com/office/officeart/2005/8/layout/hierarchy1"/>
    <dgm:cxn modelId="{5450F8C2-F58B-4CE1-A9F4-D3580D2531A8}" type="presParOf" srcId="{FABB2B54-D7DC-443F-AD02-1345CCDE905B}" destId="{656138B7-F6FF-432E-BF13-576F4B0026BD}" srcOrd="0" destOrd="0" presId="urn:microsoft.com/office/officeart/2005/8/layout/hierarchy1"/>
    <dgm:cxn modelId="{E760A4D8-ED0C-4585-91F0-ED9A5FF259FA}" type="presParOf" srcId="{656138B7-F6FF-432E-BF13-576F4B0026BD}" destId="{949CC000-CED0-4D35-B3F7-4C5368D744E2}" srcOrd="0" destOrd="0" presId="urn:microsoft.com/office/officeart/2005/8/layout/hierarchy1"/>
    <dgm:cxn modelId="{F0785E3A-B677-40C9-83B2-C8EAB6440C45}" type="presParOf" srcId="{656138B7-F6FF-432E-BF13-576F4B0026BD}" destId="{91DF981F-E65B-47E3-BD66-F399987B54C2}" srcOrd="1" destOrd="0" presId="urn:microsoft.com/office/officeart/2005/8/layout/hierarchy1"/>
    <dgm:cxn modelId="{F493E2E8-680C-4C9B-811D-DAE7F8325356}" type="presParOf" srcId="{FABB2B54-D7DC-443F-AD02-1345CCDE905B}" destId="{E6BD95F4-E7DF-47A1-8015-2AF349D3D35C}" srcOrd="1" destOrd="0" presId="urn:microsoft.com/office/officeart/2005/8/layout/hierarchy1"/>
    <dgm:cxn modelId="{21B17C25-E317-49EF-82A3-182F04B2DBB3}" type="presParOf" srcId="{E6BD95F4-E7DF-47A1-8015-2AF349D3D35C}" destId="{8F84EF56-B2F1-45B5-B863-EBC014F6EB25}" srcOrd="0" destOrd="0" presId="urn:microsoft.com/office/officeart/2005/8/layout/hierarchy1"/>
    <dgm:cxn modelId="{07EA74D4-9731-42A0-B58D-7C8E7975EB1E}" type="presParOf" srcId="{E6BD95F4-E7DF-47A1-8015-2AF349D3D35C}" destId="{DD97EBF8-F215-4118-9F62-C5582223533E}" srcOrd="1" destOrd="0" presId="urn:microsoft.com/office/officeart/2005/8/layout/hierarchy1"/>
    <dgm:cxn modelId="{F0014CB8-5BA7-479F-B1EC-EB08288CD4B4}" type="presParOf" srcId="{DD97EBF8-F215-4118-9F62-C5582223533E}" destId="{DBA32699-ADA2-4222-B6C5-753D12F0C1FD}" srcOrd="0" destOrd="0" presId="urn:microsoft.com/office/officeart/2005/8/layout/hierarchy1"/>
    <dgm:cxn modelId="{B68452FA-99FE-48B5-8B88-46F45CBECA74}" type="presParOf" srcId="{DBA32699-ADA2-4222-B6C5-753D12F0C1FD}" destId="{5D19D64D-43C2-4949-A665-52798E27866C}" srcOrd="0" destOrd="0" presId="urn:microsoft.com/office/officeart/2005/8/layout/hierarchy1"/>
    <dgm:cxn modelId="{26C1582E-A2EB-4858-8F07-2E36A054DFFD}" type="presParOf" srcId="{DBA32699-ADA2-4222-B6C5-753D12F0C1FD}" destId="{2D94B3AD-8206-4DF4-B060-6823812305F5}" srcOrd="1" destOrd="0" presId="urn:microsoft.com/office/officeart/2005/8/layout/hierarchy1"/>
    <dgm:cxn modelId="{C9C2BDE0-7A5E-444C-805F-599B03171E2C}" type="presParOf" srcId="{DD97EBF8-F215-4118-9F62-C5582223533E}" destId="{95D8F40E-75E1-4921-B0B3-7DB4FC892FF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4EF56-B2F1-45B5-B863-EBC014F6EB25}">
      <dsp:nvSpPr>
        <dsp:cNvPr id="0" name=""/>
        <dsp:cNvSpPr/>
      </dsp:nvSpPr>
      <dsp:spPr>
        <a:xfrm>
          <a:off x="4830633" y="2446862"/>
          <a:ext cx="91440" cy="455782"/>
        </a:xfrm>
        <a:custGeom>
          <a:avLst/>
          <a:gdLst/>
          <a:ahLst/>
          <a:cxnLst/>
          <a:rect l="0" t="0" r="0" b="0"/>
          <a:pathLst>
            <a:path>
              <a:moveTo>
                <a:pt x="45720" y="0"/>
              </a:moveTo>
              <a:lnTo>
                <a:pt x="45720" y="4557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BA0D77-7032-45FF-91B2-EEF2325FEC3A}">
      <dsp:nvSpPr>
        <dsp:cNvPr id="0" name=""/>
        <dsp:cNvSpPr/>
      </dsp:nvSpPr>
      <dsp:spPr>
        <a:xfrm>
          <a:off x="3439790" y="995933"/>
          <a:ext cx="1436563" cy="455782"/>
        </a:xfrm>
        <a:custGeom>
          <a:avLst/>
          <a:gdLst/>
          <a:ahLst/>
          <a:cxnLst/>
          <a:rect l="0" t="0" r="0" b="0"/>
          <a:pathLst>
            <a:path>
              <a:moveTo>
                <a:pt x="0" y="0"/>
              </a:moveTo>
              <a:lnTo>
                <a:pt x="0" y="310602"/>
              </a:lnTo>
              <a:lnTo>
                <a:pt x="1436563" y="310602"/>
              </a:lnTo>
              <a:lnTo>
                <a:pt x="1436563" y="4557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87F804-550F-4EA9-A1FD-74589B963101}">
      <dsp:nvSpPr>
        <dsp:cNvPr id="0" name=""/>
        <dsp:cNvSpPr/>
      </dsp:nvSpPr>
      <dsp:spPr>
        <a:xfrm>
          <a:off x="2003226" y="2446862"/>
          <a:ext cx="957708" cy="455782"/>
        </a:xfrm>
        <a:custGeom>
          <a:avLst/>
          <a:gdLst/>
          <a:ahLst/>
          <a:cxnLst/>
          <a:rect l="0" t="0" r="0" b="0"/>
          <a:pathLst>
            <a:path>
              <a:moveTo>
                <a:pt x="0" y="0"/>
              </a:moveTo>
              <a:lnTo>
                <a:pt x="0" y="310602"/>
              </a:lnTo>
              <a:lnTo>
                <a:pt x="957708" y="310602"/>
              </a:lnTo>
              <a:lnTo>
                <a:pt x="957708" y="4557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CE4A3-9977-4DBE-AA2C-EFF3650C9ABE}">
      <dsp:nvSpPr>
        <dsp:cNvPr id="0" name=""/>
        <dsp:cNvSpPr/>
      </dsp:nvSpPr>
      <dsp:spPr>
        <a:xfrm>
          <a:off x="1045517" y="2446862"/>
          <a:ext cx="957708" cy="455782"/>
        </a:xfrm>
        <a:custGeom>
          <a:avLst/>
          <a:gdLst/>
          <a:ahLst/>
          <a:cxnLst/>
          <a:rect l="0" t="0" r="0" b="0"/>
          <a:pathLst>
            <a:path>
              <a:moveTo>
                <a:pt x="957708" y="0"/>
              </a:moveTo>
              <a:lnTo>
                <a:pt x="957708" y="310602"/>
              </a:lnTo>
              <a:lnTo>
                <a:pt x="0" y="310602"/>
              </a:lnTo>
              <a:lnTo>
                <a:pt x="0" y="4557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479FA-A179-40D3-ABFF-1E30E2440740}">
      <dsp:nvSpPr>
        <dsp:cNvPr id="0" name=""/>
        <dsp:cNvSpPr/>
      </dsp:nvSpPr>
      <dsp:spPr>
        <a:xfrm>
          <a:off x="2003226" y="995933"/>
          <a:ext cx="1436563" cy="455782"/>
        </a:xfrm>
        <a:custGeom>
          <a:avLst/>
          <a:gdLst/>
          <a:ahLst/>
          <a:cxnLst/>
          <a:rect l="0" t="0" r="0" b="0"/>
          <a:pathLst>
            <a:path>
              <a:moveTo>
                <a:pt x="1436563" y="0"/>
              </a:moveTo>
              <a:lnTo>
                <a:pt x="1436563" y="310602"/>
              </a:lnTo>
              <a:lnTo>
                <a:pt x="0" y="310602"/>
              </a:lnTo>
              <a:lnTo>
                <a:pt x="0" y="4557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0EE27C-2408-4FCF-A588-A626E6D31299}">
      <dsp:nvSpPr>
        <dsp:cNvPr id="0" name=""/>
        <dsp:cNvSpPr/>
      </dsp:nvSpPr>
      <dsp:spPr>
        <a:xfrm>
          <a:off x="2656209" y="786"/>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82C443-CA40-418D-BD54-BC6D4A8D59A8}">
      <dsp:nvSpPr>
        <dsp:cNvPr id="0" name=""/>
        <dsp:cNvSpPr/>
      </dsp:nvSpPr>
      <dsp:spPr>
        <a:xfrm>
          <a:off x="2830338" y="166208"/>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Computer Science</a:t>
          </a:r>
        </a:p>
      </dsp:txBody>
      <dsp:txXfrm>
        <a:off x="2859485" y="195355"/>
        <a:ext cx="1508866" cy="936852"/>
      </dsp:txXfrm>
    </dsp:sp>
    <dsp:sp modelId="{B1E20433-58AB-49DC-975A-752BC8790FF7}">
      <dsp:nvSpPr>
        <dsp:cNvPr id="0" name=""/>
        <dsp:cNvSpPr/>
      </dsp:nvSpPr>
      <dsp:spPr>
        <a:xfrm>
          <a:off x="1219646" y="1451715"/>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CE3405-3C72-419A-A8C6-891525A6F859}">
      <dsp:nvSpPr>
        <dsp:cNvPr id="0" name=""/>
        <dsp:cNvSpPr/>
      </dsp:nvSpPr>
      <dsp:spPr>
        <a:xfrm>
          <a:off x="1393775" y="1617137"/>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p>
      </dsp:txBody>
      <dsp:txXfrm>
        <a:off x="1422922" y="1646284"/>
        <a:ext cx="1508866" cy="936852"/>
      </dsp:txXfrm>
    </dsp:sp>
    <dsp:sp modelId="{AB40CCAD-096D-40FA-809C-C4BAC006CCF9}">
      <dsp:nvSpPr>
        <dsp:cNvPr id="0" name=""/>
        <dsp:cNvSpPr/>
      </dsp:nvSpPr>
      <dsp:spPr>
        <a:xfrm>
          <a:off x="261937" y="2902644"/>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D23F9C-73B8-44E0-9552-3EA51DB6E0D1}">
      <dsp:nvSpPr>
        <dsp:cNvPr id="0" name=""/>
        <dsp:cNvSpPr/>
      </dsp:nvSpPr>
      <dsp:spPr>
        <a:xfrm>
          <a:off x="436066" y="3068066"/>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Information and coding theory</a:t>
          </a:r>
        </a:p>
      </dsp:txBody>
      <dsp:txXfrm>
        <a:off x="465213" y="3097213"/>
        <a:ext cx="1508866" cy="936852"/>
      </dsp:txXfrm>
    </dsp:sp>
    <dsp:sp modelId="{D3C92165-72B8-4EB2-9291-505C0A0E89E2}">
      <dsp:nvSpPr>
        <dsp:cNvPr id="0" name=""/>
        <dsp:cNvSpPr/>
      </dsp:nvSpPr>
      <dsp:spPr>
        <a:xfrm>
          <a:off x="2177355" y="2902644"/>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659243-A869-45EA-84C5-B355137A3636}">
      <dsp:nvSpPr>
        <dsp:cNvPr id="0" name=""/>
        <dsp:cNvSpPr/>
      </dsp:nvSpPr>
      <dsp:spPr>
        <a:xfrm>
          <a:off x="2351484" y="3068066"/>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Storage, retrieval</a:t>
          </a:r>
        </a:p>
      </dsp:txBody>
      <dsp:txXfrm>
        <a:off x="2380631" y="3097213"/>
        <a:ext cx="1508866" cy="936852"/>
      </dsp:txXfrm>
    </dsp:sp>
    <dsp:sp modelId="{949CC000-CED0-4D35-B3F7-4C5368D744E2}">
      <dsp:nvSpPr>
        <dsp:cNvPr id="0" name=""/>
        <dsp:cNvSpPr/>
      </dsp:nvSpPr>
      <dsp:spPr>
        <a:xfrm>
          <a:off x="4092773" y="1451715"/>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DF981F-E65B-47E3-BD66-F399987B54C2}">
      <dsp:nvSpPr>
        <dsp:cNvPr id="0" name=""/>
        <dsp:cNvSpPr/>
      </dsp:nvSpPr>
      <dsp:spPr>
        <a:xfrm>
          <a:off x="4266902" y="1617137"/>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Algorithms</a:t>
          </a:r>
        </a:p>
      </dsp:txBody>
      <dsp:txXfrm>
        <a:off x="4296049" y="1646284"/>
        <a:ext cx="1508866" cy="936852"/>
      </dsp:txXfrm>
    </dsp:sp>
    <dsp:sp modelId="{5D19D64D-43C2-4949-A665-52798E27866C}">
      <dsp:nvSpPr>
        <dsp:cNvPr id="0" name=""/>
        <dsp:cNvSpPr/>
      </dsp:nvSpPr>
      <dsp:spPr>
        <a:xfrm>
          <a:off x="4092773" y="2902644"/>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94B3AD-8206-4DF4-B060-6823812305F5}">
      <dsp:nvSpPr>
        <dsp:cNvPr id="0" name=""/>
        <dsp:cNvSpPr/>
      </dsp:nvSpPr>
      <dsp:spPr>
        <a:xfrm>
          <a:off x="4266902" y="3068066"/>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Transforms, manipulate</a:t>
          </a:r>
        </a:p>
      </dsp:txBody>
      <dsp:txXfrm>
        <a:off x="4296049" y="3097213"/>
        <a:ext cx="1508866" cy="9368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97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9978"/>
          </a:xfrm>
          <a:prstGeom prst="rect">
            <a:avLst/>
          </a:prstGeom>
        </p:spPr>
        <p:txBody>
          <a:bodyPr vert="horz" lIns="91440" tIns="45720" rIns="91440" bIns="45720" rtlCol="0"/>
          <a:lstStyle>
            <a:lvl1pPr algn="r">
              <a:defRPr sz="1200"/>
            </a:lvl1pPr>
          </a:lstStyle>
          <a:p>
            <a:fld id="{6DCC9987-AE10-4685-9B5B-4577F1D5BB4C}" type="datetimeFigureOut">
              <a:rPr lang="en-US" smtClean="0"/>
              <a:pPr/>
              <a:t>8/26/2016</a:t>
            </a:fld>
            <a:endParaRPr lang="en-US"/>
          </a:p>
        </p:txBody>
      </p:sp>
      <p:sp>
        <p:nvSpPr>
          <p:cNvPr id="4" name="Slide Image Placeholder 3"/>
          <p:cNvSpPr>
            <a:spLocks noGrp="1" noRot="1" noChangeAspect="1"/>
          </p:cNvSpPr>
          <p:nvPr>
            <p:ph type="sldImg" idx="2"/>
          </p:nvPr>
        </p:nvSpPr>
        <p:spPr>
          <a:xfrm>
            <a:off x="1979613" y="760413"/>
            <a:ext cx="3168650" cy="23764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3295762"/>
            <a:ext cx="5486400" cy="52138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737988"/>
            <a:ext cx="2971800" cy="45997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37988"/>
            <a:ext cx="2971800" cy="459978"/>
          </a:xfrm>
          <a:prstGeom prst="rect">
            <a:avLst/>
          </a:prstGeom>
        </p:spPr>
        <p:txBody>
          <a:bodyPr vert="horz" lIns="91440" tIns="45720" rIns="91440" bIns="45720" rtlCol="0" anchor="b"/>
          <a:lstStyle>
            <a:lvl1pPr algn="r">
              <a:defRPr sz="1200"/>
            </a:lvl1pPr>
          </a:lstStyle>
          <a:p>
            <a:fld id="{77D8454A-404F-4DF1-8F43-7DDF83BF3B63}" type="slidenum">
              <a:rPr lang="en-US" smtClean="0"/>
              <a:pPr/>
              <a:t>‹#›</a:t>
            </a:fld>
            <a:endParaRPr lang="en-US"/>
          </a:p>
        </p:txBody>
      </p:sp>
    </p:spTree>
    <p:extLst>
      <p:ext uri="{BB962C8B-B14F-4D97-AF65-F5344CB8AC3E}">
        <p14:creationId xmlns:p14="http://schemas.microsoft.com/office/powerpoint/2010/main" val="418106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a:t>
            </a:fld>
            <a:endParaRPr lang="en-US"/>
          </a:p>
        </p:txBody>
      </p:sp>
    </p:spTree>
    <p:extLst>
      <p:ext uri="{BB962C8B-B14F-4D97-AF65-F5344CB8AC3E}">
        <p14:creationId xmlns:p14="http://schemas.microsoft.com/office/powerpoint/2010/main" val="1126072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a:t>
            </a:r>
            <a:r>
              <a:rPr lang="en-US" baseline="0" dirty="0"/>
              <a:t> interact with the DBMS to get access to the database</a:t>
            </a:r>
          </a:p>
          <a:p>
            <a:endParaRPr lang="en-US" baseline="0" dirty="0"/>
          </a:p>
          <a:p>
            <a:r>
              <a:rPr lang="en-US" baseline="0" dirty="0"/>
              <a:t>Walk through sequence of user query to </a:t>
            </a:r>
            <a:r>
              <a:rPr lang="en-US" baseline="0" dirty="0" err="1"/>
              <a:t>dbms</a:t>
            </a:r>
            <a:r>
              <a:rPr lang="en-US" baseline="0"/>
              <a:t>; request/response</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10</a:t>
            </a:fld>
            <a:endParaRPr lang="en-US"/>
          </a:p>
        </p:txBody>
      </p:sp>
    </p:spTree>
    <p:extLst>
      <p:ext uri="{BB962C8B-B14F-4D97-AF65-F5344CB8AC3E}">
        <p14:creationId xmlns:p14="http://schemas.microsoft.com/office/powerpoint/2010/main" val="495071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interaction: brainstorm</a:t>
            </a:r>
            <a:r>
              <a:rPr lang="en-US" baseline="0" dirty="0"/>
              <a:t> this list first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Expand on each of this items with discussion and whiteboard</a:t>
            </a:r>
            <a:endParaRPr lang="en-US" dirty="0"/>
          </a:p>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11</a:t>
            </a:fld>
            <a:endParaRPr lang="en-US"/>
          </a:p>
        </p:txBody>
      </p:sp>
    </p:spTree>
    <p:extLst>
      <p:ext uri="{BB962C8B-B14F-4D97-AF65-F5344CB8AC3E}">
        <p14:creationId xmlns:p14="http://schemas.microsoft.com/office/powerpoint/2010/main" val="2766088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interaction: brainstorm</a:t>
            </a:r>
            <a:r>
              <a:rPr lang="en-US" baseline="0" dirty="0"/>
              <a:t> this list first</a:t>
            </a:r>
          </a:p>
        </p:txBody>
      </p:sp>
      <p:sp>
        <p:nvSpPr>
          <p:cNvPr id="4" name="Slide Number Placeholder 3"/>
          <p:cNvSpPr>
            <a:spLocks noGrp="1"/>
          </p:cNvSpPr>
          <p:nvPr>
            <p:ph type="sldNum" sz="quarter" idx="10"/>
          </p:nvPr>
        </p:nvSpPr>
        <p:spPr/>
        <p:txBody>
          <a:bodyPr/>
          <a:lstStyle/>
          <a:p>
            <a:fld id="{77D8454A-404F-4DF1-8F43-7DDF83BF3B63}" type="slidenum">
              <a:rPr lang="en-US" smtClean="0"/>
              <a:pPr/>
              <a:t>12</a:t>
            </a:fld>
            <a:endParaRPr lang="en-US"/>
          </a:p>
        </p:txBody>
      </p:sp>
    </p:spTree>
    <p:extLst>
      <p:ext uri="{BB962C8B-B14F-4D97-AF65-F5344CB8AC3E}">
        <p14:creationId xmlns:p14="http://schemas.microsoft.com/office/powerpoint/2010/main" val="607622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interaction: brainstorm</a:t>
            </a:r>
            <a:r>
              <a:rPr lang="en-US" baseline="0" dirty="0"/>
              <a:t> this list first</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13</a:t>
            </a:fld>
            <a:endParaRPr lang="en-US"/>
          </a:p>
        </p:txBody>
      </p:sp>
    </p:spTree>
    <p:extLst>
      <p:ext uri="{BB962C8B-B14F-4D97-AF65-F5344CB8AC3E}">
        <p14:creationId xmlns:p14="http://schemas.microsoft.com/office/powerpoint/2010/main" val="74292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interaction: brainstorm</a:t>
            </a:r>
            <a:r>
              <a:rPr lang="en-US" baseline="0" dirty="0"/>
              <a:t> this list first</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14</a:t>
            </a:fld>
            <a:endParaRPr lang="en-US"/>
          </a:p>
        </p:txBody>
      </p:sp>
    </p:spTree>
    <p:extLst>
      <p:ext uri="{BB962C8B-B14F-4D97-AF65-F5344CB8AC3E}">
        <p14:creationId xmlns:p14="http://schemas.microsoft.com/office/powerpoint/2010/main" val="2334170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interaction: brainstorm</a:t>
            </a:r>
            <a:r>
              <a:rPr lang="en-US" baseline="0" dirty="0"/>
              <a:t> this list first</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15</a:t>
            </a:fld>
            <a:endParaRPr lang="en-US"/>
          </a:p>
        </p:txBody>
      </p:sp>
    </p:spTree>
    <p:extLst>
      <p:ext uri="{BB962C8B-B14F-4D97-AF65-F5344CB8AC3E}">
        <p14:creationId xmlns:p14="http://schemas.microsoft.com/office/powerpoint/2010/main" val="2914677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16</a:t>
            </a:fld>
            <a:endParaRPr lang="en-US"/>
          </a:p>
        </p:txBody>
      </p:sp>
    </p:spTree>
    <p:extLst>
      <p:ext uri="{BB962C8B-B14F-4D97-AF65-F5344CB8AC3E}">
        <p14:creationId xmlns:p14="http://schemas.microsoft.com/office/powerpoint/2010/main" val="3238246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a:t>
            </a:r>
            <a:r>
              <a:rPr lang="en-US" baseline="0" dirty="0"/>
              <a:t> two tier client-server architecture</a:t>
            </a:r>
          </a:p>
          <a:p>
            <a:r>
              <a:rPr lang="en-US" baseline="0" dirty="0"/>
              <a:t>Show client – uses some API to communicate with the DBMS</a:t>
            </a:r>
          </a:p>
          <a:p>
            <a:endParaRPr lang="en-US" baseline="0" dirty="0"/>
          </a:p>
          <a:p>
            <a:r>
              <a:rPr lang="en-US" baseline="0" dirty="0"/>
              <a:t>Show </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17</a:t>
            </a:fld>
            <a:endParaRPr lang="en-US"/>
          </a:p>
        </p:txBody>
      </p:sp>
    </p:spTree>
    <p:extLst>
      <p:ext uri="{BB962C8B-B14F-4D97-AF65-F5344CB8AC3E}">
        <p14:creationId xmlns:p14="http://schemas.microsoft.com/office/powerpoint/2010/main" val="3391193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case the “client” in the previous slide is the hosted web application running on the web server which is reaching into the database.</a:t>
            </a:r>
          </a:p>
          <a:p>
            <a:endParaRPr lang="en-US" baseline="0" dirty="0"/>
          </a:p>
          <a:p>
            <a:r>
              <a:rPr lang="en-US" baseline="0" dirty="0"/>
              <a:t>Whiteboard: sequence diagram showing request/response from web browser to web server, database server</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18</a:t>
            </a:fld>
            <a:endParaRPr lang="en-US"/>
          </a:p>
        </p:txBody>
      </p:sp>
    </p:spTree>
    <p:extLst>
      <p:ext uri="{BB962C8B-B14F-4D97-AF65-F5344CB8AC3E}">
        <p14:creationId xmlns:p14="http://schemas.microsoft.com/office/powerpoint/2010/main" val="3220277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Just another way of showing the 3 tier architecture</a:t>
            </a:r>
          </a:p>
          <a:p>
            <a:r>
              <a:rPr lang="en-US" baseline="0" dirty="0"/>
              <a:t>We’ll cover more of this in Systems II (n-tier architectures)</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19</a:t>
            </a:fld>
            <a:endParaRPr lang="en-US"/>
          </a:p>
        </p:txBody>
      </p:sp>
    </p:spTree>
    <p:extLst>
      <p:ext uri="{BB962C8B-B14F-4D97-AF65-F5344CB8AC3E}">
        <p14:creationId xmlns:p14="http://schemas.microsoft.com/office/powerpoint/2010/main" val="196347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2</a:t>
            </a:fld>
            <a:endParaRPr lang="en-US"/>
          </a:p>
        </p:txBody>
      </p:sp>
    </p:spTree>
    <p:extLst>
      <p:ext uri="{BB962C8B-B14F-4D97-AF65-F5344CB8AC3E}">
        <p14:creationId xmlns:p14="http://schemas.microsoft.com/office/powerpoint/2010/main" val="2531250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20</a:t>
            </a:fld>
            <a:endParaRPr lang="en-US"/>
          </a:p>
        </p:txBody>
      </p:sp>
    </p:spTree>
    <p:extLst>
      <p:ext uri="{BB962C8B-B14F-4D97-AF65-F5344CB8AC3E}">
        <p14:creationId xmlns:p14="http://schemas.microsoft.com/office/powerpoint/2010/main" val="197655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a:t>
            </a:r>
            <a:r>
              <a:rPr lang="en-US" baseline="0" dirty="0"/>
              <a:t> science is really about data and the transformation of data using some algorithm.</a:t>
            </a:r>
          </a:p>
          <a:p>
            <a:r>
              <a:rPr lang="en-US" baseline="0" dirty="0"/>
              <a:t>On the data side, we learn best ways to structure data – formatting, sorting, trees, etc.</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3</a:t>
            </a:fld>
            <a:endParaRPr lang="en-US"/>
          </a:p>
        </p:txBody>
      </p:sp>
    </p:spTree>
    <p:extLst>
      <p:ext uri="{BB962C8B-B14F-4D97-AF65-F5344CB8AC3E}">
        <p14:creationId xmlns:p14="http://schemas.microsoft.com/office/powerpoint/2010/main" val="886426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to store all this important</a:t>
            </a:r>
            <a:r>
              <a:rPr lang="en-US" baseline="0" dirty="0"/>
              <a:t> data?</a:t>
            </a:r>
          </a:p>
          <a:p>
            <a:r>
              <a:rPr lang="en-US" baseline="0" dirty="0"/>
              <a:t>Whiteboard walk thru</a:t>
            </a:r>
          </a:p>
          <a:p>
            <a:r>
              <a:rPr lang="en-US" baseline="0" dirty="0"/>
              <a:t>Use case -  When you register as a new account on a server, where does that information go?  It must be stored.</a:t>
            </a:r>
          </a:p>
          <a:p>
            <a:r>
              <a:rPr lang="en-US" baseline="0" dirty="0"/>
              <a:t>Is storage the main purpose?</a:t>
            </a:r>
          </a:p>
          <a:p>
            <a:r>
              <a:rPr lang="en-US" baseline="0" dirty="0"/>
              <a:t>No – need to retrieve it easily for analysis and operations</a:t>
            </a:r>
          </a:p>
          <a:p>
            <a:r>
              <a:rPr lang="en-US" baseline="0" dirty="0"/>
              <a:t>i.e. validate you’re a customer, lookup your activity (what products and services you’ve received, say to bill you).</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4</a:t>
            </a:fld>
            <a:endParaRPr lang="en-US"/>
          </a:p>
        </p:txBody>
      </p:sp>
    </p:spTree>
    <p:extLst>
      <p:ext uri="{BB962C8B-B14F-4D97-AF65-F5344CB8AC3E}">
        <p14:creationId xmlns:p14="http://schemas.microsoft.com/office/powerpoint/2010/main" val="2955713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Tbd</a:t>
            </a:r>
            <a:r>
              <a:rPr lang="en-US" dirty="0"/>
              <a:t>:</a:t>
            </a:r>
            <a:r>
              <a:rPr lang="en-US" baseline="0" dirty="0"/>
              <a:t> build up use case (in class)</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5</a:t>
            </a:fld>
            <a:endParaRPr lang="en-US"/>
          </a:p>
        </p:txBody>
      </p:sp>
    </p:spTree>
    <p:extLst>
      <p:ext uri="{BB962C8B-B14F-4D97-AF65-F5344CB8AC3E}">
        <p14:creationId xmlns:p14="http://schemas.microsoft.com/office/powerpoint/2010/main" val="1394490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 top</a:t>
            </a:r>
            <a:r>
              <a:rPr lang="en-US" baseline="0" dirty="0"/>
              <a:t> ten list – is this a database?</a:t>
            </a:r>
          </a:p>
          <a:p>
            <a:r>
              <a:rPr lang="en-US" baseline="0" dirty="0"/>
              <a:t>In most cases yes.</a:t>
            </a:r>
          </a:p>
          <a:p>
            <a:r>
              <a:rPr lang="en-US" baseline="0" dirty="0"/>
              <a:t>Class activity – brainstorm what is a database – excel table? </a:t>
            </a:r>
            <a:r>
              <a:rPr lang="en-US" baseline="0"/>
              <a:t>Phone book?</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6</a:t>
            </a:fld>
            <a:endParaRPr lang="en-US"/>
          </a:p>
        </p:txBody>
      </p:sp>
    </p:spTree>
    <p:extLst>
      <p:ext uri="{BB962C8B-B14F-4D97-AF65-F5344CB8AC3E}">
        <p14:creationId xmlns:p14="http://schemas.microsoft.com/office/powerpoint/2010/main" val="3209646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a:t>
            </a:r>
            <a:r>
              <a:rPr lang="en-US" baseline="0" dirty="0"/>
              <a:t> discussion: define Data, define organized and why</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7</a:t>
            </a:fld>
            <a:endParaRPr lang="en-US"/>
          </a:p>
        </p:txBody>
      </p:sp>
    </p:spTree>
    <p:extLst>
      <p:ext uri="{BB962C8B-B14F-4D97-AF65-F5344CB8AC3E}">
        <p14:creationId xmlns:p14="http://schemas.microsoft.com/office/powerpoint/2010/main" val="977968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store your top 10 lists in any of these formats</a:t>
            </a:r>
          </a:p>
          <a:p>
            <a:r>
              <a:rPr lang="en-US" dirty="0"/>
              <a:t>What then is the benefit of a RDBMS?</a:t>
            </a:r>
          </a:p>
        </p:txBody>
      </p:sp>
      <p:sp>
        <p:nvSpPr>
          <p:cNvPr id="4" name="Slide Number Placeholder 3"/>
          <p:cNvSpPr>
            <a:spLocks noGrp="1"/>
          </p:cNvSpPr>
          <p:nvPr>
            <p:ph type="sldNum" sz="quarter" idx="10"/>
          </p:nvPr>
        </p:nvSpPr>
        <p:spPr/>
        <p:txBody>
          <a:bodyPr/>
          <a:lstStyle/>
          <a:p>
            <a:fld id="{77D8454A-404F-4DF1-8F43-7DDF83BF3B63}" type="slidenum">
              <a:rPr lang="en-US" smtClean="0"/>
              <a:pPr/>
              <a:t>8</a:t>
            </a:fld>
            <a:endParaRPr lang="en-US"/>
          </a:p>
        </p:txBody>
      </p:sp>
    </p:spTree>
    <p:extLst>
      <p:ext uri="{BB962C8B-B14F-4D97-AF65-F5344CB8AC3E}">
        <p14:creationId xmlns:p14="http://schemas.microsoft.com/office/powerpoint/2010/main" val="1984431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a:t>
            </a:r>
            <a:r>
              <a:rPr lang="en-US" baseline="0" dirty="0"/>
              <a:t> interact with the DBMS to get access to the database</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9</a:t>
            </a:fld>
            <a:endParaRPr lang="en-US"/>
          </a:p>
        </p:txBody>
      </p:sp>
    </p:spTree>
    <p:extLst>
      <p:ext uri="{BB962C8B-B14F-4D97-AF65-F5344CB8AC3E}">
        <p14:creationId xmlns:p14="http://schemas.microsoft.com/office/powerpoint/2010/main" val="3803636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FEDFA-E8B3-4E56-842C-D01EFB3A34F3}" type="datetimeFigureOut">
              <a:rPr lang="en-US" smtClean="0"/>
              <a:pPr/>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A2F2D-40B6-4655-9D1C-193EE3CCDC27}" type="slidenum">
              <a:rPr lang="en-US" smtClean="0"/>
              <a:pPr/>
              <a:t>‹#›</a:t>
            </a:fld>
            <a:endParaRPr lang="en-US"/>
          </a:p>
        </p:txBody>
      </p:sp>
      <p:pic>
        <p:nvPicPr>
          <p:cNvPr id="7" name="Picture 2"/>
          <p:cNvPicPr>
            <a:picLocks noChangeAspect="1" noChangeArrowheads="1"/>
          </p:cNvPicPr>
          <p:nvPr userDrawn="1"/>
        </p:nvPicPr>
        <p:blipFill>
          <a:blip r:embed="rId2" cstate="print">
            <a:clrChange>
              <a:clrFrom>
                <a:srgbClr val="E4E0D6"/>
              </a:clrFrom>
              <a:clrTo>
                <a:srgbClr val="E4E0D6">
                  <a:alpha val="0"/>
                </a:srgbClr>
              </a:clrTo>
            </a:clrChange>
          </a:blip>
          <a:srcRect/>
          <a:stretch>
            <a:fillRect/>
          </a:stretch>
        </p:blipFill>
        <p:spPr bwMode="auto">
          <a:xfrm>
            <a:off x="23497" y="26575"/>
            <a:ext cx="1743075" cy="8667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FEDFA-E8B3-4E56-842C-D01EFB3A34F3}" type="datetimeFigureOut">
              <a:rPr lang="en-US" smtClean="0"/>
              <a:pPr/>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01B317-6CCF-44A4-B99C-75730E0DA706}" type="datetime1">
              <a:rPr lang="en-US" smtClean="0"/>
              <a:pPr/>
              <a:t>8/26/2016</a:t>
            </a:fld>
            <a:endParaRPr lang="en-US"/>
          </a:p>
        </p:txBody>
      </p:sp>
      <p:sp>
        <p:nvSpPr>
          <p:cNvPr id="5" name="Footer Placeholder 4"/>
          <p:cNvSpPr>
            <a:spLocks noGrp="1"/>
          </p:cNvSpPr>
          <p:nvPr>
            <p:ph type="ftr" sz="quarter" idx="11"/>
          </p:nvPr>
        </p:nvSpPr>
        <p:spPr/>
        <p:txBody>
          <a:bodyPr/>
          <a:lstStyle/>
          <a:p>
            <a:r>
              <a:rPr lang="en-US"/>
              <a:t>Your logo here</a:t>
            </a:r>
            <a:endParaRPr lang="en-US" dirty="0"/>
          </a:p>
        </p:txBody>
      </p:sp>
      <p:sp>
        <p:nvSpPr>
          <p:cNvPr id="6" name="Slide Number Placeholder 5"/>
          <p:cNvSpPr>
            <a:spLocks noGrp="1"/>
          </p:cNvSpPr>
          <p:nvPr>
            <p:ph type="sldNum" sz="quarter" idx="12"/>
          </p:nvPr>
        </p:nvSpPr>
        <p:spPr/>
        <p:txBody>
          <a:bodyPr/>
          <a:lstStyle/>
          <a:p>
            <a:fld id="{746FD205-8D79-439C-A802-2377436AEC8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256584"/>
          </a:xfrm>
        </p:spPr>
        <p:txBody>
          <a:bodyPr/>
          <a:lstStyle>
            <a:lvl1pPr>
              <a:buClrTx/>
              <a:defRPr/>
            </a:lvl1pPr>
            <a:lvl2pPr>
              <a:buClrTx/>
              <a:defRPr/>
            </a:lvl2pPr>
            <a:lvl3pPr>
              <a:buClrTx/>
              <a:defRPr/>
            </a:lvl3pPr>
            <a:lvl4pPr>
              <a:buClrTx/>
              <a:defRPr/>
            </a:lvl4pPr>
            <a:lvl5pPr>
              <a:buClrTx/>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Title 6"/>
          <p:cNvSpPr>
            <a:spLocks noGrp="1"/>
          </p:cNvSpPr>
          <p:nvPr>
            <p:ph type="title"/>
          </p:nvPr>
        </p:nvSpPr>
        <p:spPr>
          <a:xfrm>
            <a:off x="323528" y="267494"/>
            <a:ext cx="8496944" cy="785242"/>
          </a:xfrm>
        </p:spPr>
        <p:txBody>
          <a:bodyPr/>
          <a:lstStyle/>
          <a:p>
            <a:r>
              <a:rPr lang="en-US"/>
              <a:t>Click to edit Master title style</a:t>
            </a:r>
          </a:p>
        </p:txBody>
      </p:sp>
      <p:pic>
        <p:nvPicPr>
          <p:cNvPr id="8" name="Picture 2"/>
          <p:cNvPicPr>
            <a:picLocks noChangeAspect="1" noChangeArrowheads="1"/>
          </p:cNvPicPr>
          <p:nvPr userDrawn="1"/>
        </p:nvPicPr>
        <p:blipFill>
          <a:blip r:embed="rId2" cstate="print">
            <a:clrChange>
              <a:clrFrom>
                <a:srgbClr val="E4E0D6"/>
              </a:clrFrom>
              <a:clrTo>
                <a:srgbClr val="E4E0D6">
                  <a:alpha val="0"/>
                </a:srgbClr>
              </a:clrTo>
            </a:clrChange>
          </a:blip>
          <a:srcRect/>
          <a:stretch>
            <a:fillRect/>
          </a:stretch>
        </p:blipFill>
        <p:spPr bwMode="auto">
          <a:xfrm>
            <a:off x="7365429" y="5949280"/>
            <a:ext cx="1743075" cy="866775"/>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24001"/>
            <a:ext cx="4038600" cy="4724400"/>
          </a:xfrm>
        </p:spPr>
        <p:txBody>
          <a:bodyPr/>
          <a:lstStyle>
            <a:lvl1pPr>
              <a:buClrTx/>
              <a:defRPr sz="2600"/>
            </a:lvl1pPr>
            <a:lvl2pPr>
              <a:buClrTx/>
              <a:defRPr sz="2400"/>
            </a:lvl2pPr>
            <a:lvl3pPr>
              <a:buClrTx/>
              <a:defRPr sz="2000"/>
            </a:lvl3pPr>
            <a:lvl4pPr>
              <a:buClrTx/>
              <a:defRPr sz="1800"/>
            </a:lvl4pPr>
            <a:lvl5pPr>
              <a:buClrTx/>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4648200" y="1524001"/>
            <a:ext cx="4038600" cy="4724400"/>
          </a:xfrm>
        </p:spPr>
        <p:txBody>
          <a:bodyPr/>
          <a:lstStyle>
            <a:lvl1pPr>
              <a:buClrTx/>
              <a:defRPr sz="2600"/>
            </a:lvl1pPr>
            <a:lvl2pPr>
              <a:buClrTx/>
              <a:defRPr sz="2400"/>
            </a:lvl2pPr>
            <a:lvl3pPr>
              <a:buClrTx/>
              <a:defRPr sz="2000"/>
            </a:lvl3pPr>
            <a:lvl4pPr>
              <a:buClrTx/>
              <a:defRPr sz="1800"/>
            </a:lvl4pPr>
            <a:lvl5pPr>
              <a:buClrTx/>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8" name="Title 7"/>
          <p:cNvSpPr>
            <a:spLocks noGrp="1"/>
          </p:cNvSpPr>
          <p:nvPr>
            <p:ph type="title"/>
          </p:nvPr>
        </p:nvSpPr>
        <p:spPr/>
        <p:txBody>
          <a:bodyPr/>
          <a:lstStyle/>
          <a:p>
            <a:r>
              <a:rPr lang="en-US"/>
              <a:t>Click to edit Master title style</a:t>
            </a:r>
            <a:endParaRPr lang="en-US" dirty="0"/>
          </a:p>
        </p:txBody>
      </p:sp>
      <p:pic>
        <p:nvPicPr>
          <p:cNvPr id="12" name="Picture 2"/>
          <p:cNvPicPr>
            <a:picLocks noChangeAspect="1" noChangeArrowheads="1"/>
          </p:cNvPicPr>
          <p:nvPr userDrawn="1"/>
        </p:nvPicPr>
        <p:blipFill>
          <a:blip r:embed="rId2" cstate="print">
            <a:clrChange>
              <a:clrFrom>
                <a:srgbClr val="E4E0D6"/>
              </a:clrFrom>
              <a:clrTo>
                <a:srgbClr val="E4E0D6">
                  <a:alpha val="0"/>
                </a:srgbClr>
              </a:clrTo>
            </a:clrChange>
          </a:blip>
          <a:srcRect/>
          <a:stretch>
            <a:fillRect/>
          </a:stretch>
        </p:blipFill>
        <p:spPr bwMode="auto">
          <a:xfrm>
            <a:off x="7365429" y="5949280"/>
            <a:ext cx="1743075" cy="866775"/>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365748"/>
            <a:ext cx="2133600" cy="301752"/>
          </a:xfrm>
          <a:prstGeom prst="rect">
            <a:avLst/>
          </a:prstGeom>
        </p:spPr>
        <p:txBody>
          <a:bodyPr/>
          <a:lstStyle/>
          <a:p>
            <a:fld id="{6D6514FD-1763-45C1-AED0-FF855CD2E095}" type="datetime1">
              <a:rPr lang="en-US" smtClean="0"/>
              <a:pPr/>
              <a:t>8/26/2016</a:t>
            </a:fld>
            <a:endParaRPr lang="en-US"/>
          </a:p>
        </p:txBody>
      </p:sp>
      <p:sp>
        <p:nvSpPr>
          <p:cNvPr id="5" name="Footer Placeholder 4"/>
          <p:cNvSpPr>
            <a:spLocks noGrp="1"/>
          </p:cNvSpPr>
          <p:nvPr>
            <p:ph type="ftr" sz="quarter" idx="11"/>
          </p:nvPr>
        </p:nvSpPr>
        <p:spPr>
          <a:xfrm>
            <a:off x="457200" y="6366669"/>
            <a:ext cx="4260056" cy="300831"/>
          </a:xfrm>
          <a:prstGeom prst="rect">
            <a:avLst/>
          </a:prstGeom>
        </p:spPr>
        <p:txBody>
          <a:bodyPr/>
          <a:lstStyle/>
          <a:p>
            <a:r>
              <a:rPr lang="en-US"/>
              <a:t>Your logo here</a:t>
            </a:r>
            <a:endParaRPr lang="en-US" dirty="0"/>
          </a:p>
        </p:txBody>
      </p:sp>
      <p:sp>
        <p:nvSpPr>
          <p:cNvPr id="6" name="Slide Number Placeholder 5"/>
          <p:cNvSpPr>
            <a:spLocks noGrp="1"/>
          </p:cNvSpPr>
          <p:nvPr>
            <p:ph type="sldNum" sz="quarter" idx="12"/>
          </p:nvPr>
        </p:nvSpPr>
        <p:spPr>
          <a:xfrm>
            <a:off x="7589520" y="6365748"/>
            <a:ext cx="502920" cy="301752"/>
          </a:xfrm>
          <a:prstGeom prst="rect">
            <a:avLst/>
          </a:prstGeom>
        </p:spPr>
        <p:txBody>
          <a:bodyPr/>
          <a:lstStyle/>
          <a:p>
            <a:fld id="{746FD205-8D79-439C-A802-2377436AEC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FEDFA-E8B3-4E56-842C-D01EFB3A34F3}" type="datetimeFigureOut">
              <a:rPr lang="en-US" smtClean="0"/>
              <a:pPr/>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FEDFA-E8B3-4E56-842C-D01EFB3A34F3}" type="datetimeFigureOut">
              <a:rPr lang="en-US" smtClean="0"/>
              <a:pPr/>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FD205-8D79-439C-A802-2377436AEC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FEDFA-E8B3-4E56-842C-D01EFB3A34F3}" type="datetimeFigureOut">
              <a:rPr lang="en-US" smtClean="0"/>
              <a:pPr/>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FEDFA-E8B3-4E56-842C-D01EFB3A34F3}" type="datetimeFigureOut">
              <a:rPr lang="en-US" smtClean="0"/>
              <a:pPr/>
              <a:t>8/26/2016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FEDFA-E8B3-4E56-842C-D01EFB3A34F3}" type="datetimeFigureOut">
              <a:rPr lang="en-US" smtClean="0"/>
              <a:pPr/>
              <a:t>8/26/2016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FEDFA-E8B3-4E56-842C-D01EFB3A34F3}" type="datetimeFigureOut">
              <a:rPr lang="en-US" smtClean="0"/>
              <a:pPr/>
              <a:t>8/26/2016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E77799-E3A9-4516-B428-D2DCE16620CD}" type="datetime1">
              <a:rPr lang="en-US" smtClean="0"/>
              <a:pPr/>
              <a:t>8/26/2016</a:t>
            </a:fld>
            <a:endParaRPr lang="en-US"/>
          </a:p>
        </p:txBody>
      </p:sp>
      <p:sp>
        <p:nvSpPr>
          <p:cNvPr id="6" name="Footer Placeholder 5"/>
          <p:cNvSpPr>
            <a:spLocks noGrp="1"/>
          </p:cNvSpPr>
          <p:nvPr>
            <p:ph type="ftr" sz="quarter" idx="11"/>
          </p:nvPr>
        </p:nvSpPr>
        <p:spPr/>
        <p:txBody>
          <a:bodyPr/>
          <a:lstStyle/>
          <a:p>
            <a:r>
              <a:rPr lang="en-US"/>
              <a:t>Your logo here</a:t>
            </a:r>
            <a:endParaRPr lang="en-US" dirty="0"/>
          </a:p>
        </p:txBody>
      </p:sp>
      <p:sp>
        <p:nvSpPr>
          <p:cNvPr id="7" name="Slide Number Placeholder 6"/>
          <p:cNvSpPr>
            <a:spLocks noGrp="1"/>
          </p:cNvSpPr>
          <p:nvPr>
            <p:ph type="sldNum" sz="quarter" idx="12"/>
          </p:nvPr>
        </p:nvSpPr>
        <p:spPr/>
        <p:txBody>
          <a:bodyPr/>
          <a:lstStyle/>
          <a:p>
            <a:fld id="{746FD205-8D79-439C-A802-2377436AEC8A}"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306688B-20E5-4279-9389-143F269CFCDC}" type="datetime1">
              <a:rPr lang="en-US" smtClean="0"/>
              <a:pPr/>
              <a:t>8/26/2016</a:t>
            </a:fld>
            <a:endParaRPr lang="en-US"/>
          </a:p>
        </p:txBody>
      </p:sp>
      <p:sp>
        <p:nvSpPr>
          <p:cNvPr id="9" name="Slide Number Placeholder 8"/>
          <p:cNvSpPr>
            <a:spLocks noGrp="1"/>
          </p:cNvSpPr>
          <p:nvPr>
            <p:ph type="sldNum" sz="quarter" idx="11"/>
          </p:nvPr>
        </p:nvSpPr>
        <p:spPr/>
        <p:txBody>
          <a:bodyPr/>
          <a:lstStyle/>
          <a:p>
            <a:fld id="{746FD205-8D79-439C-A802-2377436AEC8A}" type="slidenum">
              <a:rPr lang="en-US" smtClean="0"/>
              <a:pPr/>
              <a:t>‹#›</a:t>
            </a:fld>
            <a:endParaRPr lang="en-US"/>
          </a:p>
        </p:txBody>
      </p:sp>
      <p:sp>
        <p:nvSpPr>
          <p:cNvPr id="10" name="Footer Placeholder 9"/>
          <p:cNvSpPr>
            <a:spLocks noGrp="1"/>
          </p:cNvSpPr>
          <p:nvPr>
            <p:ph type="ftr" sz="quarter" idx="12"/>
          </p:nvPr>
        </p:nvSpPr>
        <p:spPr/>
        <p:txBody>
          <a:bodyPr/>
          <a:lstStyle/>
          <a:p>
            <a:r>
              <a:rPr lang="en-US"/>
              <a:t>Your logo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38A2F2D-40B6-4655-9D1C-193EE3CCDC27}"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9DFEDFA-E8B3-4E56-842C-D01EFB3A34F3}" type="datetimeFigureOut">
              <a:rPr lang="en-US" smtClean="0"/>
              <a:pPr/>
              <a:t>8/26/2016</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62" r:id="rId12"/>
    <p:sldLayoutId id="2147483664" r:id="rId13"/>
    <p:sldLayoutId id="2147483670" r:id="rId14"/>
  </p:sldLayoutIdLst>
  <p:hf sldNum="0"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3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32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4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84784"/>
            <a:ext cx="8640960" cy="1470025"/>
          </a:xfrm>
        </p:spPr>
        <p:txBody>
          <a:bodyPr/>
          <a:lstStyle/>
          <a:p>
            <a:pPr eaLnBrk="1" fontAlgn="auto" hangingPunct="1">
              <a:spcAft>
                <a:spcPts val="0"/>
              </a:spcAft>
              <a:defRPr/>
            </a:pPr>
            <a:r>
              <a:rPr lang="en-US" dirty="0"/>
              <a:t>Databases and DBMS</a:t>
            </a:r>
            <a:endParaRPr lang="en-CA" dirty="0"/>
          </a:p>
        </p:txBody>
      </p:sp>
      <p:sp>
        <p:nvSpPr>
          <p:cNvPr id="7171" name="Subtitle 2"/>
          <p:cNvSpPr>
            <a:spLocks noGrp="1"/>
          </p:cNvSpPr>
          <p:nvPr>
            <p:ph type="subTitle" idx="1"/>
          </p:nvPr>
        </p:nvSpPr>
        <p:spPr>
          <a:xfrm>
            <a:off x="251520" y="3890912"/>
            <a:ext cx="8712968" cy="1914351"/>
          </a:xfrm>
        </p:spPr>
        <p:txBody>
          <a:bodyPr>
            <a:noAutofit/>
          </a:bodyPr>
          <a:lstStyle/>
          <a:p>
            <a:pPr marR="0" eaLnBrk="1" hangingPunct="1"/>
            <a:r>
              <a:rPr lang="en-US" sz="2800" dirty="0"/>
              <a:t>420-D10  Database I – S02</a:t>
            </a:r>
          </a:p>
          <a:p>
            <a:endParaRPr lang="en-US" sz="2800" dirty="0"/>
          </a:p>
          <a:p>
            <a:r>
              <a:rPr lang="en-US" dirty="0"/>
              <a:t>References:</a:t>
            </a:r>
          </a:p>
          <a:p>
            <a:endParaRPr lang="en-US" dirty="0"/>
          </a:p>
          <a:p>
            <a:r>
              <a:rPr lang="en-US" sz="28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DBMS</a:t>
            </a:r>
          </a:p>
        </p:txBody>
      </p:sp>
      <p:sp>
        <p:nvSpPr>
          <p:cNvPr id="4" name="Content Placeholder 1"/>
          <p:cNvSpPr>
            <a:spLocks noGrp="1"/>
          </p:cNvSpPr>
          <p:nvPr>
            <p:ph idx="1"/>
          </p:nvPr>
        </p:nvSpPr>
        <p:spPr>
          <a:xfrm>
            <a:off x="3648069" y="859894"/>
            <a:ext cx="4609815" cy="5161394"/>
          </a:xfrm>
        </p:spPr>
        <p:txBody>
          <a:bodyPr>
            <a:normAutofit fontScale="92500" lnSpcReduction="10000"/>
          </a:bodyPr>
          <a:lstStyle/>
          <a:p>
            <a:endParaRPr lang="en-US" dirty="0"/>
          </a:p>
          <a:p>
            <a:r>
              <a:rPr lang="en-US" dirty="0"/>
              <a:t>Applications interact with the DBMS to get access to the database</a:t>
            </a:r>
          </a:p>
          <a:p>
            <a:r>
              <a:rPr lang="en-US" dirty="0"/>
              <a:t>Abstracts physical details of the database</a:t>
            </a:r>
          </a:p>
          <a:p>
            <a:pPr lvl="1"/>
            <a:r>
              <a:rPr lang="en-US" dirty="0"/>
              <a:t>Where it is stored</a:t>
            </a:r>
          </a:p>
          <a:p>
            <a:pPr lvl="1"/>
            <a:r>
              <a:rPr lang="en-US" dirty="0"/>
              <a:t>How it is stored</a:t>
            </a:r>
          </a:p>
          <a:p>
            <a:pPr lvl="1"/>
            <a:r>
              <a:rPr lang="en-US" dirty="0"/>
              <a:t>How it is shared</a:t>
            </a:r>
          </a:p>
          <a:p>
            <a:pPr lvl="1"/>
            <a:r>
              <a:rPr lang="en-US" dirty="0"/>
              <a:t>What can be accessed</a:t>
            </a:r>
          </a:p>
          <a:p>
            <a:endParaRPr lang="en-US" dirty="0"/>
          </a:p>
          <a:p>
            <a:endParaRPr lang="en-US" dirty="0"/>
          </a:p>
        </p:txBody>
      </p:sp>
      <p:pic>
        <p:nvPicPr>
          <p:cNvPr id="1026" name="Picture 2" descr="http://itknowledgeexchange.techtarget.com/overheard/files/2015/01/DBMS-database-management-syste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82289"/>
            <a:ext cx="33337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80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DBMS - benefits</a:t>
            </a:r>
          </a:p>
        </p:txBody>
      </p:sp>
      <p:sp>
        <p:nvSpPr>
          <p:cNvPr id="4" name="Content Placeholder 1"/>
          <p:cNvSpPr>
            <a:spLocks noGrp="1"/>
          </p:cNvSpPr>
          <p:nvPr>
            <p:ph idx="1"/>
          </p:nvPr>
        </p:nvSpPr>
        <p:spPr>
          <a:xfrm>
            <a:off x="179513" y="1124744"/>
            <a:ext cx="8078372" cy="4896544"/>
          </a:xfrm>
        </p:spPr>
        <p:txBody>
          <a:bodyPr>
            <a:normAutofit fontScale="40000" lnSpcReduction="20000"/>
          </a:bodyPr>
          <a:lstStyle/>
          <a:p>
            <a:endParaRPr lang="en-US" dirty="0"/>
          </a:p>
          <a:p>
            <a:pPr lvl="0"/>
            <a:r>
              <a:rPr lang="en-CA" b="1" i="1" u="sng" dirty="0"/>
              <a:t>Program-Data Independence</a:t>
            </a:r>
          </a:p>
          <a:p>
            <a:r>
              <a:rPr lang="en-CA" dirty="0"/>
              <a:t>Data independence is the property that the structure of a database can change without the programs that access the database having to change. With the database approach, data descriptions (i.e. file formats) are stored with the data itself in a </a:t>
            </a:r>
            <a:r>
              <a:rPr lang="en-CA" b="1" i="1" dirty="0"/>
              <a:t>repository </a:t>
            </a:r>
            <a:r>
              <a:rPr lang="en-CA" dirty="0"/>
              <a:t>in the database. This property of database systems allows an organization’s data to change and evolve (within limits) without changing the application programs that process the data.</a:t>
            </a:r>
          </a:p>
          <a:p>
            <a:pPr lvl="0"/>
            <a:r>
              <a:rPr lang="en-CA" b="1" i="1" u="sng" dirty="0"/>
              <a:t>Planned Data Redundancy</a:t>
            </a:r>
          </a:p>
          <a:p>
            <a:r>
              <a:rPr lang="en-CA" dirty="0"/>
              <a:t>The design goal with the database approach is that previously separate (and redundant) data files are integrated into a single, logical structure. Each primary fact is recorded (ideally) in only one place in the database. For example, if the College systems were converted to a centralized database system, the student address would only be stored in one location. The database approach does not eliminate redundancy entirely, but it enables the designer to control the type and amount of redundancy. For example, the program code is repeated in the Student table to establish the relationship between a student and the program he/she is registered in.</a:t>
            </a:r>
          </a:p>
          <a:p>
            <a:pPr lvl="0"/>
            <a:r>
              <a:rPr lang="en-CA" b="1" i="1" u="sng" dirty="0"/>
              <a:t>Improved Data Consistency</a:t>
            </a:r>
          </a:p>
          <a:p>
            <a:r>
              <a:rPr lang="en-CA" dirty="0"/>
              <a:t>If data is stored in only one location, there is no opportunity for inconsistency. Also updating data values is greatly simplified when each value is stored in one place only.</a:t>
            </a:r>
          </a:p>
          <a:p>
            <a:pPr lvl="0"/>
            <a:r>
              <a:rPr lang="en-CA" b="1" i="1" u="sng" dirty="0"/>
              <a:t>Improved Data Sharing</a:t>
            </a:r>
          </a:p>
          <a:p>
            <a:r>
              <a:rPr lang="en-CA" dirty="0"/>
              <a:t>A database is designed as a shared corporate resource. Authorized users are granted permission to use the database, and each user (or group of users) is provided one or more user views to facilitate this use. A </a:t>
            </a:r>
            <a:r>
              <a:rPr lang="en-CA" b="1" i="1" dirty="0"/>
              <a:t>user view </a:t>
            </a:r>
            <a:r>
              <a:rPr lang="en-CA" dirty="0"/>
              <a:t>is a logical description of some portion of the database that is required by a user to perform some task. </a:t>
            </a:r>
          </a:p>
          <a:p>
            <a:r>
              <a:rPr lang="en-CA" dirty="0"/>
              <a:t>If a new application is needed, it can use the existing data in the database - a new file is not necessary.</a:t>
            </a:r>
          </a:p>
          <a:p>
            <a:pPr marL="114300" indent="0">
              <a:buNone/>
            </a:pPr>
            <a:endParaRPr lang="en-US" dirty="0"/>
          </a:p>
          <a:p>
            <a:endParaRPr lang="en-US" dirty="0"/>
          </a:p>
        </p:txBody>
      </p:sp>
      <p:pic>
        <p:nvPicPr>
          <p:cNvPr id="1026" name="Picture 2" descr="http://itknowledgeexchange.techtarget.com/overheard/files/2015/01/DBMS-database-management-syste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9759" y="304049"/>
            <a:ext cx="1387441" cy="103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46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DBMS - benefits</a:t>
            </a:r>
          </a:p>
        </p:txBody>
      </p:sp>
      <p:sp>
        <p:nvSpPr>
          <p:cNvPr id="4" name="Content Placeholder 1"/>
          <p:cNvSpPr>
            <a:spLocks noGrp="1"/>
          </p:cNvSpPr>
          <p:nvPr>
            <p:ph idx="1"/>
          </p:nvPr>
        </p:nvSpPr>
        <p:spPr>
          <a:xfrm>
            <a:off x="179513" y="1124744"/>
            <a:ext cx="8078372" cy="4896544"/>
          </a:xfrm>
        </p:spPr>
        <p:txBody>
          <a:bodyPr>
            <a:normAutofit fontScale="47500" lnSpcReduction="20000"/>
          </a:bodyPr>
          <a:lstStyle/>
          <a:p>
            <a:endParaRPr lang="en-US" dirty="0"/>
          </a:p>
          <a:p>
            <a:pPr lvl="0"/>
            <a:r>
              <a:rPr lang="en-CA" b="1" i="1" u="sng" dirty="0"/>
              <a:t>Increased Productivity of Application Development </a:t>
            </a:r>
          </a:p>
          <a:p>
            <a:r>
              <a:rPr lang="en-CA" dirty="0"/>
              <a:t>Database applications can be much more rapidly developed than conventional file applications because:</a:t>
            </a:r>
          </a:p>
          <a:p>
            <a:r>
              <a:rPr lang="en-CA" dirty="0"/>
              <a:t>1. The programmer can concentrate on the specific functions required for the new application, without having to worry about file design or low-level implementation details. (i.e. The programmer does not have to worry about file management programs.)</a:t>
            </a:r>
          </a:p>
          <a:p>
            <a:r>
              <a:rPr lang="en-CA" dirty="0"/>
              <a:t>2. The database management system provides a number of high-level productivity tools such as forms and report generators and high-level languages that automate some of the activities of database design and implementation.</a:t>
            </a:r>
          </a:p>
          <a:p>
            <a:r>
              <a:rPr lang="en-CA" dirty="0"/>
              <a:t>3.	Significant improvement in programmer productivity, sometimes estimated to be as high a 60 percent is currently being realized through the use of Web services (HTTP/S), based on the use of standard Internet protocols and a universally accepted data format (XML).</a:t>
            </a:r>
          </a:p>
          <a:p>
            <a:pPr lvl="0"/>
            <a:r>
              <a:rPr lang="en-CA" b="1" i="1" u="sng" dirty="0"/>
              <a:t>Enforcement of Standards</a:t>
            </a:r>
          </a:p>
          <a:p>
            <a:pPr lvl="1"/>
            <a:r>
              <a:rPr lang="en-CA" dirty="0"/>
              <a:t>one individual or group should be responsible for maintaining the database structure</a:t>
            </a:r>
          </a:p>
          <a:p>
            <a:pPr lvl="1"/>
            <a:r>
              <a:rPr lang="en-CA" dirty="0"/>
              <a:t>this group is usually called the </a:t>
            </a:r>
            <a:r>
              <a:rPr lang="en-CA" b="1" i="1" u="sng" dirty="0"/>
              <a:t>Database Administration</a:t>
            </a:r>
            <a:r>
              <a:rPr lang="en-CA" dirty="0"/>
              <a:t> group or the </a:t>
            </a:r>
            <a:r>
              <a:rPr lang="en-CA" b="1" i="1" u="sng" dirty="0"/>
              <a:t>Database Administrator</a:t>
            </a:r>
            <a:r>
              <a:rPr lang="en-CA" dirty="0"/>
              <a:t> in the case of an individual</a:t>
            </a:r>
          </a:p>
          <a:p>
            <a:pPr lvl="1"/>
            <a:r>
              <a:rPr lang="en-CA" dirty="0"/>
              <a:t>the DBA balances the conflicting demands of different groups within the organization and therefore provides a database that is useful to the whole company</a:t>
            </a:r>
          </a:p>
          <a:p>
            <a:pPr lvl="1"/>
            <a:r>
              <a:rPr lang="en-CA" dirty="0"/>
              <a:t>The database administration function enforces </a:t>
            </a:r>
            <a:r>
              <a:rPr lang="en-CA" b="1" i="1" u="sng" dirty="0"/>
              <a:t>single-point authority</a:t>
            </a:r>
            <a:r>
              <a:rPr lang="en-CA" dirty="0"/>
              <a:t> and responsibility for establishing and enforcing data standards including naming conventions, data quality standards and uniform procedures for accessing, update, and protecting data.</a:t>
            </a:r>
          </a:p>
          <a:p>
            <a:endParaRPr lang="en-US" dirty="0"/>
          </a:p>
          <a:p>
            <a:endParaRPr lang="en-US" dirty="0"/>
          </a:p>
        </p:txBody>
      </p:sp>
      <p:pic>
        <p:nvPicPr>
          <p:cNvPr id="1026" name="Picture 2" descr="http://itknowledgeexchange.techtarget.com/overheard/files/2015/01/DBMS-database-management-syste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9759" y="304049"/>
            <a:ext cx="1387441" cy="103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73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DBMS - benefits</a:t>
            </a:r>
          </a:p>
        </p:txBody>
      </p:sp>
      <p:sp>
        <p:nvSpPr>
          <p:cNvPr id="4" name="Content Placeholder 1"/>
          <p:cNvSpPr>
            <a:spLocks noGrp="1"/>
          </p:cNvSpPr>
          <p:nvPr>
            <p:ph idx="1"/>
          </p:nvPr>
        </p:nvSpPr>
        <p:spPr>
          <a:xfrm>
            <a:off x="179513" y="1124744"/>
            <a:ext cx="8078372" cy="4896544"/>
          </a:xfrm>
        </p:spPr>
        <p:txBody>
          <a:bodyPr>
            <a:normAutofit fontScale="40000" lnSpcReduction="20000"/>
          </a:bodyPr>
          <a:lstStyle/>
          <a:p>
            <a:endParaRPr lang="en-US" dirty="0"/>
          </a:p>
          <a:p>
            <a:endParaRPr lang="en-CA" dirty="0"/>
          </a:p>
          <a:p>
            <a:pPr lvl="0"/>
            <a:r>
              <a:rPr lang="en-CA" b="1" i="1" u="sng" dirty="0"/>
              <a:t>Improved Data Quality</a:t>
            </a:r>
          </a:p>
          <a:p>
            <a:r>
              <a:rPr lang="en-CA" dirty="0"/>
              <a:t>A recent report by The Data Warehousing Institute (TDWI) estimated that data quality problems currently cost U.S. businesses some $600 billion each year.</a:t>
            </a:r>
          </a:p>
          <a:p>
            <a:r>
              <a:rPr lang="en-CA" dirty="0"/>
              <a:t>Two ways of improving data quality are: </a:t>
            </a:r>
          </a:p>
          <a:p>
            <a:r>
              <a:rPr lang="en-CA" dirty="0"/>
              <a:t>1. 	Specifying integrity constraints that are enforced by the DBMS. A constraint is a rule that cannot be violated by dataset users.</a:t>
            </a:r>
          </a:p>
          <a:p>
            <a:r>
              <a:rPr lang="en-CA" i="1" dirty="0"/>
              <a:t>Examples</a:t>
            </a:r>
            <a:r>
              <a:rPr lang="en-CA" dirty="0"/>
              <a:t>:</a:t>
            </a:r>
          </a:p>
          <a:p>
            <a:pPr lvl="0"/>
            <a:r>
              <a:rPr lang="en-GB" dirty="0"/>
              <a:t>a rule that a Canadian postal code must be 6 characters long beginning with a letter and alternating letters and digits for the next 5 characters.</a:t>
            </a:r>
            <a:endParaRPr lang="en-CA" dirty="0"/>
          </a:p>
          <a:p>
            <a:pPr lvl="0"/>
            <a:r>
              <a:rPr lang="en-GB" dirty="0"/>
              <a:t>a rule that an employee who is allocated a PC must exist in the database</a:t>
            </a:r>
            <a:endParaRPr lang="en-CA" dirty="0"/>
          </a:p>
          <a:p>
            <a:r>
              <a:rPr lang="en-CA" dirty="0"/>
              <a:t>2. 	Cleaning up or "scrubbing" operational data before they are placed in the data warehouse. </a:t>
            </a:r>
          </a:p>
          <a:p>
            <a:r>
              <a:rPr lang="en-CA" i="1" dirty="0"/>
              <a:t>Example</a:t>
            </a:r>
            <a:r>
              <a:rPr lang="en-CA" dirty="0"/>
              <a:t>:</a:t>
            </a:r>
          </a:p>
          <a:p>
            <a:pPr lvl="0"/>
            <a:r>
              <a:rPr lang="en-GB" dirty="0"/>
              <a:t>Do you ever receive multiple copies of a catalogue? The company that sends you three copies of each of its mailing pieces could realize significant postage and printing savings if its data were scrubbed.</a:t>
            </a:r>
            <a:endParaRPr lang="en-CA" dirty="0"/>
          </a:p>
          <a:p>
            <a:pPr lvl="0"/>
            <a:r>
              <a:rPr lang="en-CA" b="1" i="1" u="sng" dirty="0"/>
              <a:t>Improved Data Accessibility and Responsiveness </a:t>
            </a:r>
          </a:p>
          <a:p>
            <a:r>
              <a:rPr lang="en-CA" dirty="0"/>
              <a:t>End-users without any programming experience or ability can directly retrieve and display data using SQL and QBE.</a:t>
            </a:r>
          </a:p>
          <a:p>
            <a:pPr lvl="0"/>
            <a:r>
              <a:rPr lang="en-CA" b="1" i="1" u="sng" dirty="0"/>
              <a:t>Reduced Program Maintenance</a:t>
            </a:r>
          </a:p>
          <a:p>
            <a:r>
              <a:rPr lang="en-CA" dirty="0"/>
              <a:t>Because of data independence and reduced redundancy, program maintenance becomes much simpler. Changes to the data format need only be done in the database once for each field.</a:t>
            </a:r>
          </a:p>
          <a:p>
            <a:pPr lvl="0"/>
            <a:r>
              <a:rPr lang="en-CA" b="1" i="1" u="sng" dirty="0"/>
              <a:t>Increased Security </a:t>
            </a:r>
          </a:p>
          <a:p>
            <a:r>
              <a:rPr lang="en-CA" dirty="0"/>
              <a:t>Modern databases can restrict access to individual attributes of entities thereby ensuring that only authorized individuals have access to the corporation's data. </a:t>
            </a:r>
          </a:p>
          <a:p>
            <a:endParaRPr lang="en-US" dirty="0"/>
          </a:p>
          <a:p>
            <a:endParaRPr lang="en-US" dirty="0"/>
          </a:p>
        </p:txBody>
      </p:sp>
      <p:pic>
        <p:nvPicPr>
          <p:cNvPr id="1026" name="Picture 2" descr="http://itknowledgeexchange.techtarget.com/overheard/files/2015/01/DBMS-database-management-syste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9759" y="304049"/>
            <a:ext cx="1387441" cy="103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47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DBMS – costs and risks</a:t>
            </a:r>
          </a:p>
        </p:txBody>
      </p:sp>
      <p:sp>
        <p:nvSpPr>
          <p:cNvPr id="4" name="Content Placeholder 1"/>
          <p:cNvSpPr>
            <a:spLocks noGrp="1"/>
          </p:cNvSpPr>
          <p:nvPr>
            <p:ph idx="1"/>
          </p:nvPr>
        </p:nvSpPr>
        <p:spPr>
          <a:xfrm>
            <a:off x="179513" y="1124744"/>
            <a:ext cx="8078372" cy="4896544"/>
          </a:xfrm>
        </p:spPr>
        <p:txBody>
          <a:bodyPr>
            <a:normAutofit fontScale="25000" lnSpcReduction="20000"/>
          </a:bodyPr>
          <a:lstStyle/>
          <a:p>
            <a:endParaRPr lang="en-US" dirty="0"/>
          </a:p>
          <a:p>
            <a:pPr lvl="0"/>
            <a:r>
              <a:rPr lang="en-CA" sz="4400" b="1" i="1" u="sng" dirty="0"/>
              <a:t>New Specialized Personnel </a:t>
            </a:r>
          </a:p>
          <a:p>
            <a:pPr lvl="0"/>
            <a:r>
              <a:rPr lang="en-GB" sz="4400" dirty="0"/>
              <a:t>DBMS's are very complex programs that require many choices to be made in designing the database – incorrect decisions can impact greatly on use, flexibility and speed of the database</a:t>
            </a:r>
            <a:endParaRPr lang="en-CA" sz="4400" dirty="0"/>
          </a:p>
          <a:p>
            <a:pPr lvl="0"/>
            <a:r>
              <a:rPr lang="en-GB" sz="4400" dirty="0"/>
              <a:t>Require individuals to design and implement, provide database administrations services and manage a staff of new people</a:t>
            </a:r>
            <a:endParaRPr lang="en-CA" sz="4400" dirty="0"/>
          </a:p>
          <a:p>
            <a:pPr lvl="0"/>
            <a:r>
              <a:rPr lang="en-GB" sz="4400" dirty="0"/>
              <a:t>Because of rapid changes in technology retraining must be provided on a regular basis</a:t>
            </a:r>
            <a:endParaRPr lang="en-CA" sz="4400" dirty="0"/>
          </a:p>
          <a:p>
            <a:pPr lvl="0"/>
            <a:r>
              <a:rPr lang="en-CA" sz="4400" b="1" i="1" u="sng" dirty="0"/>
              <a:t>Installation and Management Cost and Complexity</a:t>
            </a:r>
          </a:p>
          <a:p>
            <a:pPr lvl="0"/>
            <a:r>
              <a:rPr lang="en-GB" sz="4400" dirty="0"/>
              <a:t>A DBMS is a very large and complex program that has a high initial cost, requires a staff of trained personnel to install and operate, requires megabytes of disk space to store and lots of memory to run and has substantial annual maintenance and support costs. </a:t>
            </a:r>
            <a:endParaRPr lang="en-CA" sz="4400" dirty="0"/>
          </a:p>
          <a:p>
            <a:pPr lvl="0"/>
            <a:r>
              <a:rPr lang="en-GB" sz="4400" dirty="0"/>
              <a:t>may require upgrades to the hardware and data communications systems </a:t>
            </a:r>
            <a:endParaRPr lang="en-CA" sz="4400" dirty="0"/>
          </a:p>
          <a:p>
            <a:pPr lvl="0"/>
            <a:r>
              <a:rPr lang="en-GB" sz="4400" dirty="0"/>
              <a:t>substantial training is normally required on an ongoing basis to keep up with new releases and upgrades</a:t>
            </a:r>
            <a:endParaRPr lang="en-CA" sz="4400" dirty="0"/>
          </a:p>
          <a:p>
            <a:pPr lvl="0"/>
            <a:r>
              <a:rPr lang="en-CA" sz="4400" b="1" i="1" u="sng" dirty="0"/>
              <a:t>Conversion Costs</a:t>
            </a:r>
          </a:p>
          <a:p>
            <a:pPr lvl="0"/>
            <a:r>
              <a:rPr lang="en-GB" sz="4400" dirty="0"/>
              <a:t>older legacy systems which are based on file processing and/or older database technology can be prohibitively expensive to convert to modern database technology – in terms of dollars, time and organizational commitment.</a:t>
            </a:r>
            <a:endParaRPr lang="en-CA" sz="4400" dirty="0"/>
          </a:p>
          <a:p>
            <a:pPr lvl="0"/>
            <a:r>
              <a:rPr lang="en-GB" sz="4400" dirty="0"/>
              <a:t>data warehouses are one way to continue to use older systems while at the same time exploiting modern database technology and techniques.</a:t>
            </a:r>
            <a:endParaRPr lang="en-CA" sz="4400" dirty="0"/>
          </a:p>
          <a:p>
            <a:pPr lvl="0"/>
            <a:r>
              <a:rPr lang="en-CA" sz="4400" b="1" i="1" u="sng" dirty="0"/>
              <a:t>Need for Explicit Backup and Recovery </a:t>
            </a:r>
          </a:p>
          <a:p>
            <a:pPr lvl="0"/>
            <a:r>
              <a:rPr lang="en-GB" sz="4400" dirty="0"/>
              <a:t>Because all the users are now using the same file (database), failure of the database creates problems for all users, not just those using the particular data affected</a:t>
            </a:r>
            <a:endParaRPr lang="en-CA" sz="4400" dirty="0"/>
          </a:p>
          <a:p>
            <a:pPr lvl="0"/>
            <a:r>
              <a:rPr lang="en-GB" sz="4400" dirty="0"/>
              <a:t>The process of recovering from a failure is much more difficult because of the complexity of the database and because of the number of users accessing the data</a:t>
            </a:r>
            <a:endParaRPr lang="en-CA" sz="4400" dirty="0"/>
          </a:p>
          <a:p>
            <a:pPr lvl="0"/>
            <a:r>
              <a:rPr lang="en-GB" sz="4400" dirty="0"/>
              <a:t>A shared corporate database must be accurate and available at all times</a:t>
            </a:r>
            <a:endParaRPr lang="en-CA" sz="4400" dirty="0"/>
          </a:p>
          <a:p>
            <a:pPr lvl="0"/>
            <a:r>
              <a:rPr lang="en-CA" sz="4400" b="1" i="1" u="sng" dirty="0"/>
              <a:t>Organizational Conflict </a:t>
            </a:r>
          </a:p>
          <a:p>
            <a:pPr lvl="0"/>
            <a:r>
              <a:rPr lang="en-GB" sz="4400" dirty="0"/>
              <a:t>a shared database requires a consensus on data definition and ownership as well as responsibilities for accurate data maintenance </a:t>
            </a:r>
            <a:endParaRPr lang="en-CA" sz="4400" dirty="0"/>
          </a:p>
          <a:p>
            <a:pPr lvl="0"/>
            <a:r>
              <a:rPr lang="en-GB" sz="4400" dirty="0"/>
              <a:t>handling conflict issues over these decisions requires organizational commitment to the database approach, organizationally astute database administrators and a sound evolutionary approach to database development.</a:t>
            </a:r>
            <a:endParaRPr lang="en-CA" sz="4400" dirty="0"/>
          </a:p>
          <a:p>
            <a:endParaRPr lang="en-US" dirty="0"/>
          </a:p>
          <a:p>
            <a:endParaRPr lang="en-US" dirty="0"/>
          </a:p>
        </p:txBody>
      </p:sp>
      <p:pic>
        <p:nvPicPr>
          <p:cNvPr id="1026" name="Picture 2" descr="http://itknowledgeexchange.techtarget.com/overheard/files/2015/01/DBMS-database-management-syste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9759" y="304049"/>
            <a:ext cx="1387441" cy="103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472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DBMS vs conventional file</a:t>
            </a:r>
          </a:p>
        </p:txBody>
      </p:sp>
      <p:graphicFrame>
        <p:nvGraphicFramePr>
          <p:cNvPr id="2" name="Table 1"/>
          <p:cNvGraphicFramePr>
            <a:graphicFrameLocks noGrp="1"/>
          </p:cNvGraphicFramePr>
          <p:nvPr>
            <p:extLst>
              <p:ext uri="{D42A27DB-BD31-4B8C-83A1-F6EECF244321}">
                <p14:modId xmlns:p14="http://schemas.microsoft.com/office/powerpoint/2010/main" val="3981307437"/>
              </p:ext>
            </p:extLst>
          </p:nvPr>
        </p:nvGraphicFramePr>
        <p:xfrm>
          <a:off x="539552" y="1556792"/>
          <a:ext cx="7416824" cy="3960438"/>
        </p:xfrm>
        <a:graphic>
          <a:graphicData uri="http://schemas.openxmlformats.org/drawingml/2006/table">
            <a:tbl>
              <a:tblPr>
                <a:tableStyleId>{5C22544A-7EE6-4342-B048-85BDC9FD1C3A}</a:tableStyleId>
              </a:tblPr>
              <a:tblGrid>
                <a:gridCol w="3651360">
                  <a:extLst>
                    <a:ext uri="{9D8B030D-6E8A-4147-A177-3AD203B41FA5}">
                      <a16:colId xmlns:a16="http://schemas.microsoft.com/office/drawing/2014/main" val="184621374"/>
                    </a:ext>
                  </a:extLst>
                </a:gridCol>
                <a:gridCol w="3765464">
                  <a:extLst>
                    <a:ext uri="{9D8B030D-6E8A-4147-A177-3AD203B41FA5}">
                      <a16:colId xmlns:a16="http://schemas.microsoft.com/office/drawing/2014/main" val="1304372857"/>
                    </a:ext>
                  </a:extLst>
                </a:gridCol>
              </a:tblGrid>
              <a:tr h="304649">
                <a:tc>
                  <a:txBody>
                    <a:bodyPr/>
                    <a:lstStyle/>
                    <a:p>
                      <a:pPr>
                        <a:spcBef>
                          <a:spcPts val="450"/>
                        </a:spcBef>
                        <a:spcAft>
                          <a:spcPts val="270"/>
                        </a:spcAft>
                        <a:tabLst>
                          <a:tab pos="-914400" algn="l"/>
                          <a:tab pos="-457200" algn="l"/>
                        </a:tabLst>
                      </a:pPr>
                      <a:r>
                        <a:rPr lang="en-GB" sz="1600" b="1" u="sng" spc="-15" dirty="0">
                          <a:effectLst/>
                        </a:rPr>
                        <a:t>Conventional Files</a:t>
                      </a:r>
                      <a:endParaRPr lang="en-CA" sz="1600" b="1" u="sng"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tc>
                  <a:txBody>
                    <a:bodyPr/>
                    <a:lstStyle/>
                    <a:p>
                      <a:pPr>
                        <a:spcBef>
                          <a:spcPts val="450"/>
                        </a:spcBef>
                        <a:spcAft>
                          <a:spcPts val="270"/>
                        </a:spcAft>
                        <a:tabLst>
                          <a:tab pos="-914400" algn="l"/>
                          <a:tab pos="-457200" algn="l"/>
                        </a:tabLst>
                      </a:pPr>
                      <a:r>
                        <a:rPr lang="en-GB" sz="1600" b="1" u="sng" spc="-15" dirty="0">
                          <a:effectLst/>
                        </a:rPr>
                        <a:t>Databases</a:t>
                      </a:r>
                      <a:endParaRPr lang="en-CA" sz="1600" b="1" u="sng"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extLst>
                  <a:ext uri="{0D108BD9-81ED-4DB2-BD59-A6C34878D82A}">
                    <a16:rowId xmlns:a16="http://schemas.microsoft.com/office/drawing/2014/main" val="2179740888"/>
                  </a:ext>
                </a:extLst>
              </a:tr>
              <a:tr h="913948">
                <a:tc>
                  <a:txBody>
                    <a:bodyPr/>
                    <a:lstStyle/>
                    <a:p>
                      <a:pPr>
                        <a:spcBef>
                          <a:spcPts val="450"/>
                        </a:spcBef>
                        <a:spcAft>
                          <a:spcPts val="270"/>
                        </a:spcAft>
                        <a:tabLst>
                          <a:tab pos="-914400" algn="l"/>
                          <a:tab pos="-457200" algn="l"/>
                        </a:tabLst>
                      </a:pPr>
                      <a:r>
                        <a:rPr lang="en-GB" sz="1100" spc="-15" dirty="0">
                          <a:effectLst/>
                        </a:rPr>
                        <a:t>Easy to design and implement (based on a single application)</a:t>
                      </a:r>
                      <a:endParaRPr lang="en-CA" sz="11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tc>
                  <a:txBody>
                    <a:bodyPr/>
                    <a:lstStyle/>
                    <a:p>
                      <a:pPr>
                        <a:spcBef>
                          <a:spcPts val="450"/>
                        </a:spcBef>
                        <a:spcAft>
                          <a:spcPts val="270"/>
                        </a:spcAft>
                        <a:tabLst>
                          <a:tab pos="-914400" algn="l"/>
                          <a:tab pos="-457200" algn="l"/>
                        </a:tabLst>
                      </a:pPr>
                      <a:r>
                        <a:rPr lang="en-GB" sz="1100" spc="-15">
                          <a:effectLst/>
                        </a:rPr>
                        <a:t>Complex to design - need to adhere to rigorous design principles. Need DBMS to provide interface between programmer and data</a:t>
                      </a:r>
                      <a:endParaRPr lang="en-CA"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extLst>
                  <a:ext uri="{0D108BD9-81ED-4DB2-BD59-A6C34878D82A}">
                    <a16:rowId xmlns:a16="http://schemas.microsoft.com/office/drawing/2014/main" val="4294294986"/>
                  </a:ext>
                </a:extLst>
              </a:tr>
              <a:tr h="609298">
                <a:tc>
                  <a:txBody>
                    <a:bodyPr/>
                    <a:lstStyle/>
                    <a:p>
                      <a:pPr>
                        <a:spcBef>
                          <a:spcPts val="450"/>
                        </a:spcBef>
                        <a:spcAft>
                          <a:spcPts val="270"/>
                        </a:spcAft>
                        <a:tabLst>
                          <a:tab pos="-914400" algn="l"/>
                          <a:tab pos="-457200" algn="l"/>
                        </a:tabLst>
                      </a:pPr>
                      <a:r>
                        <a:rPr lang="en-GB" sz="1100" spc="-15">
                          <a:effectLst/>
                        </a:rPr>
                        <a:t>Fast Processing Speed</a:t>
                      </a:r>
                      <a:endParaRPr lang="en-CA"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tc>
                  <a:txBody>
                    <a:bodyPr/>
                    <a:lstStyle/>
                    <a:p>
                      <a:pPr>
                        <a:spcBef>
                          <a:spcPts val="450"/>
                        </a:spcBef>
                        <a:spcAft>
                          <a:spcPts val="270"/>
                        </a:spcAft>
                        <a:tabLst>
                          <a:tab pos="-914400" algn="l"/>
                          <a:tab pos="-457200" algn="l"/>
                        </a:tabLst>
                      </a:pPr>
                      <a:r>
                        <a:rPr lang="en-GB" sz="1100" spc="-15">
                          <a:effectLst/>
                        </a:rPr>
                        <a:t>Slow - additional processing overhead (often requires purchase of larger computer)</a:t>
                      </a:r>
                      <a:endParaRPr lang="en-CA"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extLst>
                  <a:ext uri="{0D108BD9-81ED-4DB2-BD59-A6C34878D82A}">
                    <a16:rowId xmlns:a16="http://schemas.microsoft.com/office/drawing/2014/main" val="1894010688"/>
                  </a:ext>
                </a:extLst>
              </a:tr>
              <a:tr h="304649">
                <a:tc>
                  <a:txBody>
                    <a:bodyPr/>
                    <a:lstStyle/>
                    <a:p>
                      <a:pPr>
                        <a:spcBef>
                          <a:spcPts val="450"/>
                        </a:spcBef>
                        <a:spcAft>
                          <a:spcPts val="270"/>
                        </a:spcAft>
                        <a:tabLst>
                          <a:tab pos="-914400" algn="l"/>
                          <a:tab pos="-457200" algn="l"/>
                        </a:tabLst>
                      </a:pPr>
                      <a:r>
                        <a:rPr lang="en-GB" sz="1100" spc="-15">
                          <a:effectLst/>
                        </a:rPr>
                        <a:t>Redundancy - duplicate input, duplicate storage</a:t>
                      </a:r>
                      <a:endParaRPr lang="en-CA"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tc>
                  <a:txBody>
                    <a:bodyPr/>
                    <a:lstStyle/>
                    <a:p>
                      <a:pPr>
                        <a:spcBef>
                          <a:spcPts val="450"/>
                        </a:spcBef>
                        <a:spcAft>
                          <a:spcPts val="270"/>
                        </a:spcAft>
                        <a:tabLst>
                          <a:tab pos="-914400" algn="l"/>
                          <a:tab pos="-457200" algn="l"/>
                        </a:tabLst>
                      </a:pPr>
                      <a:r>
                        <a:rPr lang="en-GB" sz="1100" spc="-15">
                          <a:effectLst/>
                        </a:rPr>
                        <a:t>Little or no redundancy</a:t>
                      </a:r>
                      <a:endParaRPr lang="en-CA"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extLst>
                  <a:ext uri="{0D108BD9-81ED-4DB2-BD59-A6C34878D82A}">
                    <a16:rowId xmlns:a16="http://schemas.microsoft.com/office/drawing/2014/main" val="1718359929"/>
                  </a:ext>
                </a:extLst>
              </a:tr>
              <a:tr h="304649">
                <a:tc>
                  <a:txBody>
                    <a:bodyPr/>
                    <a:lstStyle/>
                    <a:p>
                      <a:pPr>
                        <a:spcBef>
                          <a:spcPts val="450"/>
                        </a:spcBef>
                        <a:spcAft>
                          <a:spcPts val="270"/>
                        </a:spcAft>
                        <a:tabLst>
                          <a:tab pos="-914400" algn="l"/>
                          <a:tab pos="-457200" algn="l"/>
                        </a:tabLst>
                      </a:pPr>
                      <a:r>
                        <a:rPr lang="en-GB" sz="1100" spc="-15">
                          <a:effectLst/>
                        </a:rPr>
                        <a:t>Integrity problems due to redundant data</a:t>
                      </a:r>
                      <a:endParaRPr lang="en-CA"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tc>
                  <a:txBody>
                    <a:bodyPr/>
                    <a:lstStyle/>
                    <a:p>
                      <a:pPr>
                        <a:spcBef>
                          <a:spcPts val="450"/>
                        </a:spcBef>
                        <a:spcAft>
                          <a:spcPts val="270"/>
                        </a:spcAft>
                        <a:tabLst>
                          <a:tab pos="-914400" algn="l"/>
                          <a:tab pos="-457200" algn="l"/>
                        </a:tabLst>
                      </a:pPr>
                      <a:r>
                        <a:rPr lang="en-GB" sz="1100" spc="-15">
                          <a:effectLst/>
                        </a:rPr>
                        <a:t>Integrity problems due to shared data</a:t>
                      </a:r>
                      <a:endParaRPr lang="en-CA"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extLst>
                  <a:ext uri="{0D108BD9-81ED-4DB2-BD59-A6C34878D82A}">
                    <a16:rowId xmlns:a16="http://schemas.microsoft.com/office/drawing/2014/main" val="2489590621"/>
                  </a:ext>
                </a:extLst>
              </a:tr>
              <a:tr h="609298">
                <a:tc>
                  <a:txBody>
                    <a:bodyPr/>
                    <a:lstStyle/>
                    <a:p>
                      <a:pPr>
                        <a:spcBef>
                          <a:spcPts val="450"/>
                        </a:spcBef>
                        <a:spcAft>
                          <a:spcPts val="270"/>
                        </a:spcAft>
                        <a:tabLst>
                          <a:tab pos="-914400" algn="l"/>
                          <a:tab pos="-457200" algn="l"/>
                        </a:tabLst>
                      </a:pPr>
                      <a:r>
                        <a:rPr lang="en-GB" sz="1100" spc="-15">
                          <a:effectLst/>
                        </a:rPr>
                        <a:t>Application programs dependent on the structure of the data (DATA DIVISION in COBOL)</a:t>
                      </a:r>
                      <a:endParaRPr lang="en-CA"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tc>
                  <a:txBody>
                    <a:bodyPr/>
                    <a:lstStyle/>
                    <a:p>
                      <a:pPr>
                        <a:spcBef>
                          <a:spcPts val="450"/>
                        </a:spcBef>
                        <a:spcAft>
                          <a:spcPts val="270"/>
                        </a:spcAft>
                        <a:tabLst>
                          <a:tab pos="-914400" algn="l"/>
                          <a:tab pos="-457200" algn="l"/>
                        </a:tabLst>
                      </a:pPr>
                      <a:r>
                        <a:rPr lang="en-GB" sz="1100" spc="-15" dirty="0">
                          <a:effectLst/>
                        </a:rPr>
                        <a:t>Application programs independent of the structure of the data</a:t>
                      </a:r>
                      <a:endParaRPr lang="en-CA" sz="11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extLst>
                  <a:ext uri="{0D108BD9-81ED-4DB2-BD59-A6C34878D82A}">
                    <a16:rowId xmlns:a16="http://schemas.microsoft.com/office/drawing/2014/main" val="462025599"/>
                  </a:ext>
                </a:extLst>
              </a:tr>
              <a:tr h="304649">
                <a:tc>
                  <a:txBody>
                    <a:bodyPr/>
                    <a:lstStyle/>
                    <a:p>
                      <a:pPr>
                        <a:spcBef>
                          <a:spcPts val="450"/>
                        </a:spcBef>
                        <a:spcAft>
                          <a:spcPts val="270"/>
                        </a:spcAft>
                        <a:tabLst>
                          <a:tab pos="-914400" algn="l"/>
                          <a:tab pos="-457200" algn="l"/>
                        </a:tabLst>
                      </a:pPr>
                      <a:r>
                        <a:rPr lang="en-GB" sz="1100" spc="-15">
                          <a:effectLst/>
                        </a:rPr>
                        <a:t> </a:t>
                      </a:r>
                      <a:endParaRPr lang="en-CA"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tc>
                  <a:txBody>
                    <a:bodyPr/>
                    <a:lstStyle/>
                    <a:p>
                      <a:pPr>
                        <a:spcBef>
                          <a:spcPts val="450"/>
                        </a:spcBef>
                        <a:spcAft>
                          <a:spcPts val="270"/>
                        </a:spcAft>
                        <a:tabLst>
                          <a:tab pos="-914400" algn="l"/>
                          <a:tab pos="-457200" algn="l"/>
                        </a:tabLst>
                      </a:pPr>
                      <a:r>
                        <a:rPr lang="en-GB" sz="1100" spc="-15">
                          <a:effectLst/>
                        </a:rPr>
                        <a:t>Complexity of backup and recovery</a:t>
                      </a:r>
                      <a:endParaRPr lang="en-CA"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extLst>
                  <a:ext uri="{0D108BD9-81ED-4DB2-BD59-A6C34878D82A}">
                    <a16:rowId xmlns:a16="http://schemas.microsoft.com/office/drawing/2014/main" val="2997399720"/>
                  </a:ext>
                </a:extLst>
              </a:tr>
              <a:tr h="609298">
                <a:tc>
                  <a:txBody>
                    <a:bodyPr/>
                    <a:lstStyle/>
                    <a:p>
                      <a:pPr>
                        <a:spcBef>
                          <a:spcPts val="450"/>
                        </a:spcBef>
                        <a:spcAft>
                          <a:spcPts val="270"/>
                        </a:spcAft>
                        <a:tabLst>
                          <a:tab pos="2743200" algn="ctr"/>
                          <a:tab pos="5486400" algn="r"/>
                          <a:tab pos="-914400" algn="l"/>
                          <a:tab pos="-457200" algn="l"/>
                        </a:tabLst>
                      </a:pPr>
                      <a:r>
                        <a:rPr lang="en-GB" sz="1100" spc="-15">
                          <a:effectLst/>
                        </a:rPr>
                        <a:t>Inflexibility - can't easily accommodate new needs (e.g. file reorganization necessary</a:t>
                      </a:r>
                      <a:endParaRPr lang="en-CA" sz="110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tc>
                  <a:txBody>
                    <a:bodyPr/>
                    <a:lstStyle/>
                    <a:p>
                      <a:pPr>
                        <a:spcBef>
                          <a:spcPts val="450"/>
                        </a:spcBef>
                        <a:spcAft>
                          <a:spcPts val="270"/>
                        </a:spcAft>
                        <a:tabLst>
                          <a:tab pos="-914400" algn="l"/>
                          <a:tab pos="-457200" algn="l"/>
                        </a:tabLst>
                      </a:pPr>
                      <a:r>
                        <a:rPr lang="en-GB" sz="1100" spc="-15" dirty="0">
                          <a:effectLst/>
                        </a:rPr>
                        <a:t>More flexible formats - allows us to use the data in ways not originally specified by the end-users</a:t>
                      </a:r>
                      <a:endParaRPr lang="en-CA" sz="11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0" marB="0"/>
                </a:tc>
                <a:extLst>
                  <a:ext uri="{0D108BD9-81ED-4DB2-BD59-A6C34878D82A}">
                    <a16:rowId xmlns:a16="http://schemas.microsoft.com/office/drawing/2014/main" val="1474650224"/>
                  </a:ext>
                </a:extLst>
              </a:tr>
            </a:tbl>
          </a:graphicData>
        </a:graphic>
      </p:graphicFrame>
    </p:spTree>
    <p:extLst>
      <p:ext uri="{BB962C8B-B14F-4D97-AF65-F5344CB8AC3E}">
        <p14:creationId xmlns:p14="http://schemas.microsoft.com/office/powerpoint/2010/main" val="372113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DBMS deployment options </a:t>
            </a:r>
          </a:p>
        </p:txBody>
      </p:sp>
      <p:sp>
        <p:nvSpPr>
          <p:cNvPr id="4" name="Content Placeholder 1"/>
          <p:cNvSpPr>
            <a:spLocks noGrp="1"/>
          </p:cNvSpPr>
          <p:nvPr>
            <p:ph idx="1"/>
          </p:nvPr>
        </p:nvSpPr>
        <p:spPr>
          <a:xfrm>
            <a:off x="373596" y="1268760"/>
            <a:ext cx="7787208" cy="4123928"/>
          </a:xfrm>
        </p:spPr>
        <p:txBody>
          <a:bodyPr>
            <a:normAutofit/>
          </a:bodyPr>
          <a:lstStyle/>
          <a:p>
            <a:endParaRPr lang="en-US" dirty="0"/>
          </a:p>
          <a:p>
            <a:r>
              <a:rPr lang="en-US" dirty="0"/>
              <a:t>Variety of sizes and abilities</a:t>
            </a:r>
          </a:p>
          <a:p>
            <a:r>
              <a:rPr lang="en-US" dirty="0"/>
              <a:t>Large server environments</a:t>
            </a:r>
          </a:p>
          <a:p>
            <a:pPr lvl="1"/>
            <a:r>
              <a:rPr lang="en-US" dirty="0"/>
              <a:t>Large numbers of shared users</a:t>
            </a:r>
          </a:p>
          <a:p>
            <a:pPr lvl="2"/>
            <a:r>
              <a:rPr lang="en-US" dirty="0"/>
              <a:t>SQL Server, Oracle, MySQL </a:t>
            </a:r>
            <a:r>
              <a:rPr lang="en-US" dirty="0" err="1"/>
              <a:t>PstgreSQL</a:t>
            </a:r>
            <a:r>
              <a:rPr lang="en-US" dirty="0"/>
              <a:t>, DB2</a:t>
            </a:r>
          </a:p>
          <a:p>
            <a:pPr lvl="1"/>
            <a:r>
              <a:rPr lang="en-US" dirty="0"/>
              <a:t>Small desktop/application environments</a:t>
            </a:r>
          </a:p>
          <a:p>
            <a:pPr lvl="2"/>
            <a:r>
              <a:rPr lang="en-US" dirty="0" err="1"/>
              <a:t>Access,SQLite</a:t>
            </a:r>
            <a:endParaRPr lang="en-US" dirty="0"/>
          </a:p>
          <a:p>
            <a:endParaRPr lang="en-US" dirty="0"/>
          </a:p>
          <a:p>
            <a:endParaRPr lang="en-US" dirty="0"/>
          </a:p>
        </p:txBody>
      </p:sp>
    </p:spTree>
    <p:extLst>
      <p:ext uri="{BB962C8B-B14F-4D97-AF65-F5344CB8AC3E}">
        <p14:creationId xmlns:p14="http://schemas.microsoft.com/office/powerpoint/2010/main" val="890129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DBMS </a:t>
            </a:r>
          </a:p>
        </p:txBody>
      </p:sp>
      <p:pic>
        <p:nvPicPr>
          <p:cNvPr id="2" name="Picture 1"/>
          <p:cNvPicPr>
            <a:picLocks noChangeAspect="1"/>
          </p:cNvPicPr>
          <p:nvPr/>
        </p:nvPicPr>
        <p:blipFill>
          <a:blip r:embed="rId3"/>
          <a:stretch>
            <a:fillRect/>
          </a:stretch>
        </p:blipFill>
        <p:spPr>
          <a:xfrm>
            <a:off x="0" y="1388585"/>
            <a:ext cx="7886060" cy="3480576"/>
          </a:xfrm>
          <a:prstGeom prst="rect">
            <a:avLst/>
          </a:prstGeom>
        </p:spPr>
      </p:pic>
    </p:spTree>
    <p:extLst>
      <p:ext uri="{BB962C8B-B14F-4D97-AF65-F5344CB8AC3E}">
        <p14:creationId xmlns:p14="http://schemas.microsoft.com/office/powerpoint/2010/main" val="52455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DBMS </a:t>
            </a:r>
          </a:p>
        </p:txBody>
      </p:sp>
      <p:pic>
        <p:nvPicPr>
          <p:cNvPr id="4" name="Picture 3"/>
          <p:cNvPicPr>
            <a:picLocks noChangeAspect="1"/>
          </p:cNvPicPr>
          <p:nvPr/>
        </p:nvPicPr>
        <p:blipFill>
          <a:blip r:embed="rId3"/>
          <a:stretch>
            <a:fillRect/>
          </a:stretch>
        </p:blipFill>
        <p:spPr>
          <a:xfrm>
            <a:off x="464168" y="1442373"/>
            <a:ext cx="6025654" cy="3635520"/>
          </a:xfrm>
          <a:prstGeom prst="rect">
            <a:avLst/>
          </a:prstGeom>
        </p:spPr>
      </p:pic>
    </p:spTree>
    <p:extLst>
      <p:ext uri="{BB962C8B-B14F-4D97-AF65-F5344CB8AC3E}">
        <p14:creationId xmlns:p14="http://schemas.microsoft.com/office/powerpoint/2010/main" val="3144519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DBMS </a:t>
            </a:r>
          </a:p>
        </p:txBody>
      </p:sp>
      <p:pic>
        <p:nvPicPr>
          <p:cNvPr id="2" name="Picture 1"/>
          <p:cNvPicPr>
            <a:picLocks noChangeAspect="1"/>
          </p:cNvPicPr>
          <p:nvPr/>
        </p:nvPicPr>
        <p:blipFill>
          <a:blip r:embed="rId3"/>
          <a:stretch>
            <a:fillRect/>
          </a:stretch>
        </p:blipFill>
        <p:spPr>
          <a:xfrm>
            <a:off x="1259632" y="1417637"/>
            <a:ext cx="5760640" cy="4403689"/>
          </a:xfrm>
          <a:prstGeom prst="rect">
            <a:avLst/>
          </a:prstGeom>
        </p:spPr>
      </p:pic>
    </p:spTree>
    <p:extLst>
      <p:ext uri="{BB962C8B-B14F-4D97-AF65-F5344CB8AC3E}">
        <p14:creationId xmlns:p14="http://schemas.microsoft.com/office/powerpoint/2010/main" val="337811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Objectives</a:t>
            </a:r>
          </a:p>
        </p:txBody>
      </p:sp>
      <p:sp>
        <p:nvSpPr>
          <p:cNvPr id="4" name="Content Placeholder 1"/>
          <p:cNvSpPr>
            <a:spLocks noGrp="1"/>
          </p:cNvSpPr>
          <p:nvPr>
            <p:ph idx="1"/>
          </p:nvPr>
        </p:nvSpPr>
        <p:spPr>
          <a:xfrm>
            <a:off x="457200" y="1600200"/>
            <a:ext cx="7787208" cy="4800600"/>
          </a:xfrm>
        </p:spPr>
        <p:txBody>
          <a:bodyPr>
            <a:normAutofit/>
          </a:bodyPr>
          <a:lstStyle/>
          <a:p>
            <a:r>
              <a:rPr lang="en-US" dirty="0"/>
              <a:t>The big picture</a:t>
            </a:r>
          </a:p>
          <a:p>
            <a:pPr lvl="1"/>
            <a:r>
              <a:rPr lang="en-US" dirty="0"/>
              <a:t>What is a database</a:t>
            </a:r>
          </a:p>
          <a:p>
            <a:pPr lvl="2"/>
            <a:r>
              <a:rPr lang="en-US" dirty="0"/>
              <a:t>Why would you want one?</a:t>
            </a:r>
          </a:p>
          <a:p>
            <a:pPr lvl="1"/>
            <a:r>
              <a:rPr lang="en-US" dirty="0"/>
              <a:t>What is a DBMS?</a:t>
            </a:r>
          </a:p>
          <a:p>
            <a:pPr lvl="2"/>
            <a:r>
              <a:rPr lang="en-US" dirty="0"/>
              <a:t>Benefits, costs, risks</a:t>
            </a:r>
          </a:p>
          <a:p>
            <a:pPr lvl="1"/>
            <a:r>
              <a:rPr lang="en-US" dirty="0"/>
              <a:t>Why use them?</a:t>
            </a:r>
          </a:p>
          <a:p>
            <a:pPr lvl="1"/>
            <a:r>
              <a:rPr lang="en-US" dirty="0"/>
              <a:t>How are they deployed?</a:t>
            </a:r>
          </a:p>
        </p:txBody>
      </p:sp>
    </p:spTree>
    <p:extLst>
      <p:ext uri="{BB962C8B-B14F-4D97-AF65-F5344CB8AC3E}">
        <p14:creationId xmlns:p14="http://schemas.microsoft.com/office/powerpoint/2010/main" val="3739606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DBMS - personal </a:t>
            </a:r>
          </a:p>
        </p:txBody>
      </p:sp>
      <p:sp>
        <p:nvSpPr>
          <p:cNvPr id="5" name="Content Placeholder 1"/>
          <p:cNvSpPr>
            <a:spLocks noGrp="1"/>
          </p:cNvSpPr>
          <p:nvPr>
            <p:ph idx="1"/>
          </p:nvPr>
        </p:nvSpPr>
        <p:spPr>
          <a:xfrm>
            <a:off x="373596" y="1268760"/>
            <a:ext cx="7787208" cy="4123928"/>
          </a:xfrm>
        </p:spPr>
        <p:txBody>
          <a:bodyPr>
            <a:normAutofit/>
          </a:bodyPr>
          <a:lstStyle/>
          <a:p>
            <a:endParaRPr lang="en-US" dirty="0"/>
          </a:p>
          <a:p>
            <a:r>
              <a:rPr lang="en-US" dirty="0"/>
              <a:t>It all lives on the same machine</a:t>
            </a:r>
          </a:p>
          <a:p>
            <a:pPr lvl="1"/>
            <a:r>
              <a:rPr lang="en-US" dirty="0"/>
              <a:t>Supports one user or one device</a:t>
            </a:r>
          </a:p>
          <a:p>
            <a:pPr lvl="1"/>
            <a:r>
              <a:rPr lang="en-US" dirty="0"/>
              <a:t>Another process</a:t>
            </a:r>
          </a:p>
          <a:p>
            <a:pPr lvl="1"/>
            <a:r>
              <a:rPr lang="en-US" dirty="0"/>
              <a:t>OR: Linked into the same process (</a:t>
            </a:r>
            <a:r>
              <a:rPr lang="en-US" dirty="0" err="1"/>
              <a:t>SQLLite</a:t>
            </a:r>
            <a:r>
              <a:rPr lang="en-US" dirty="0"/>
              <a:t>, for embedded systems)</a:t>
            </a:r>
          </a:p>
          <a:p>
            <a:endParaRPr lang="en-US" dirty="0"/>
          </a:p>
          <a:p>
            <a:endParaRPr lang="en-US" dirty="0"/>
          </a:p>
        </p:txBody>
      </p:sp>
    </p:spTree>
    <p:extLst>
      <p:ext uri="{BB962C8B-B14F-4D97-AF65-F5344CB8AC3E}">
        <p14:creationId xmlns:p14="http://schemas.microsoft.com/office/powerpoint/2010/main" val="79535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Computer science</a:t>
            </a:r>
          </a:p>
        </p:txBody>
      </p:sp>
      <p:graphicFrame>
        <p:nvGraphicFramePr>
          <p:cNvPr id="5" name="Diagram 4"/>
          <p:cNvGraphicFramePr/>
          <p:nvPr>
            <p:extLst>
              <p:ext uri="{D42A27DB-BD31-4B8C-83A1-F6EECF244321}">
                <p14:modId xmlns:p14="http://schemas.microsoft.com/office/powerpoint/2010/main" val="364086080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04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Data is important</a:t>
            </a:r>
          </a:p>
        </p:txBody>
      </p:sp>
      <p:sp>
        <p:nvSpPr>
          <p:cNvPr id="4" name="Content Placeholder 1"/>
          <p:cNvSpPr>
            <a:spLocks noGrp="1"/>
          </p:cNvSpPr>
          <p:nvPr>
            <p:ph idx="1"/>
          </p:nvPr>
        </p:nvSpPr>
        <p:spPr>
          <a:xfrm>
            <a:off x="457200" y="1443106"/>
            <a:ext cx="7787208" cy="4800600"/>
          </a:xfrm>
        </p:spPr>
        <p:txBody>
          <a:bodyPr>
            <a:normAutofit/>
          </a:bodyPr>
          <a:lstStyle/>
          <a:p>
            <a:r>
              <a:rPr lang="en-US" dirty="0"/>
              <a:t>Recall 420-E01-HR (Business Information Systems)</a:t>
            </a:r>
          </a:p>
          <a:p>
            <a:r>
              <a:rPr lang="en-US" dirty="0"/>
              <a:t>Data is the life blood of modern businesses</a:t>
            </a:r>
          </a:p>
          <a:p>
            <a:r>
              <a:rPr lang="en-US" dirty="0"/>
              <a:t>How to keep track of:</a:t>
            </a:r>
          </a:p>
          <a:p>
            <a:pPr lvl="1"/>
            <a:r>
              <a:rPr lang="en-US" dirty="0"/>
              <a:t>Customers</a:t>
            </a:r>
          </a:p>
          <a:p>
            <a:pPr lvl="1"/>
            <a:r>
              <a:rPr lang="en-US" dirty="0"/>
              <a:t>Vendors</a:t>
            </a:r>
          </a:p>
          <a:p>
            <a:pPr lvl="1"/>
            <a:r>
              <a:rPr lang="en-US" dirty="0"/>
              <a:t>Products &amp; Services</a:t>
            </a:r>
          </a:p>
          <a:p>
            <a:pPr lvl="1"/>
            <a:r>
              <a:rPr lang="en-US" dirty="0"/>
              <a:t>Transactions</a:t>
            </a:r>
          </a:p>
          <a:p>
            <a:pPr lvl="1"/>
            <a:endParaRPr lang="en-US" dirty="0"/>
          </a:p>
        </p:txBody>
      </p:sp>
    </p:spTree>
    <p:extLst>
      <p:ext uri="{BB962C8B-B14F-4D97-AF65-F5344CB8AC3E}">
        <p14:creationId xmlns:p14="http://schemas.microsoft.com/office/powerpoint/2010/main" val="272189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Use case for a database</a:t>
            </a:r>
          </a:p>
        </p:txBody>
      </p:sp>
      <p:sp>
        <p:nvSpPr>
          <p:cNvPr id="4" name="Content Placeholder 1"/>
          <p:cNvSpPr>
            <a:spLocks noGrp="1"/>
          </p:cNvSpPr>
          <p:nvPr>
            <p:ph idx="1"/>
          </p:nvPr>
        </p:nvSpPr>
        <p:spPr>
          <a:xfrm>
            <a:off x="457200" y="1443106"/>
            <a:ext cx="7787208" cy="4800600"/>
          </a:xfrm>
        </p:spPr>
        <p:txBody>
          <a:bodyPr>
            <a:normAutofit/>
          </a:bodyPr>
          <a:lstStyle/>
          <a:p>
            <a:r>
              <a:rPr lang="en-US" dirty="0"/>
              <a:t>(We’ll get around to a formal definition of a database later)</a:t>
            </a:r>
          </a:p>
          <a:p>
            <a:r>
              <a:rPr lang="en-US" dirty="0"/>
              <a:t>Walk through of:</a:t>
            </a:r>
          </a:p>
          <a:p>
            <a:pPr lvl="1"/>
            <a:r>
              <a:rPr lang="en-US" dirty="0"/>
              <a:t>New account registration</a:t>
            </a:r>
          </a:p>
          <a:p>
            <a:pPr lvl="1"/>
            <a:r>
              <a:rPr lang="en-US" dirty="0"/>
              <a:t>Purchase/ordering of goods and services</a:t>
            </a:r>
          </a:p>
          <a:p>
            <a:pPr lvl="1"/>
            <a:r>
              <a:rPr lang="en-US" dirty="0"/>
              <a:t>Delivery of goods and services</a:t>
            </a:r>
          </a:p>
          <a:p>
            <a:pPr lvl="1"/>
            <a:r>
              <a:rPr lang="en-US" dirty="0"/>
              <a:t>Billing for goods and services</a:t>
            </a:r>
          </a:p>
          <a:p>
            <a:pPr lvl="1"/>
            <a:r>
              <a:rPr lang="en-US" dirty="0"/>
              <a:t>Processing payment received </a:t>
            </a:r>
          </a:p>
          <a:p>
            <a:pPr lvl="1"/>
            <a:endParaRPr lang="en-US" dirty="0"/>
          </a:p>
        </p:txBody>
      </p:sp>
    </p:spTree>
    <p:extLst>
      <p:ext uri="{BB962C8B-B14F-4D97-AF65-F5344CB8AC3E}">
        <p14:creationId xmlns:p14="http://schemas.microsoft.com/office/powerpoint/2010/main" val="115141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Definition</a:t>
            </a:r>
          </a:p>
        </p:txBody>
      </p:sp>
      <p:sp>
        <p:nvSpPr>
          <p:cNvPr id="4" name="Content Placeholder 1"/>
          <p:cNvSpPr>
            <a:spLocks noGrp="1"/>
          </p:cNvSpPr>
          <p:nvPr>
            <p:ph idx="1"/>
          </p:nvPr>
        </p:nvSpPr>
        <p:spPr>
          <a:xfrm>
            <a:off x="373596" y="1268760"/>
            <a:ext cx="7787208" cy="4123928"/>
          </a:xfrm>
        </p:spPr>
        <p:txBody>
          <a:bodyPr>
            <a:normAutofit/>
          </a:bodyPr>
          <a:lstStyle/>
          <a:p>
            <a:endParaRPr lang="en-US" dirty="0"/>
          </a:p>
          <a:p>
            <a:r>
              <a:rPr lang="en-US" dirty="0"/>
              <a:t>Databases are used to store, manipulate and retrieve data</a:t>
            </a:r>
          </a:p>
          <a:p>
            <a:r>
              <a:rPr lang="en-US" dirty="0"/>
              <a:t>Definition</a:t>
            </a:r>
          </a:p>
          <a:p>
            <a:pPr lvl="1"/>
            <a:r>
              <a:rPr lang="en-US" dirty="0"/>
              <a:t>An </a:t>
            </a:r>
            <a:r>
              <a:rPr lang="en-US" u="sng" dirty="0"/>
              <a:t>organized</a:t>
            </a:r>
            <a:r>
              <a:rPr lang="en-US" dirty="0"/>
              <a:t> collection of </a:t>
            </a:r>
            <a:r>
              <a:rPr lang="en-US" u="sng" dirty="0"/>
              <a:t>logically related data</a:t>
            </a:r>
          </a:p>
          <a:p>
            <a:pPr lvl="1"/>
            <a:endParaRPr lang="en-US" dirty="0"/>
          </a:p>
        </p:txBody>
      </p:sp>
    </p:spTree>
    <p:extLst>
      <p:ext uri="{BB962C8B-B14F-4D97-AF65-F5344CB8AC3E}">
        <p14:creationId xmlns:p14="http://schemas.microsoft.com/office/powerpoint/2010/main" val="334091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Definition - breakdown</a:t>
            </a:r>
          </a:p>
        </p:txBody>
      </p:sp>
      <p:sp>
        <p:nvSpPr>
          <p:cNvPr id="4" name="Content Placeholder 1"/>
          <p:cNvSpPr>
            <a:spLocks noGrp="1"/>
          </p:cNvSpPr>
          <p:nvPr>
            <p:ph idx="1"/>
          </p:nvPr>
        </p:nvSpPr>
        <p:spPr>
          <a:xfrm>
            <a:off x="373596" y="1268760"/>
            <a:ext cx="7787208" cy="4123928"/>
          </a:xfrm>
        </p:spPr>
        <p:txBody>
          <a:bodyPr>
            <a:normAutofit fontScale="92500" lnSpcReduction="20000"/>
          </a:bodyPr>
          <a:lstStyle/>
          <a:p>
            <a:endParaRPr lang="en-US" dirty="0"/>
          </a:p>
          <a:p>
            <a:r>
              <a:rPr lang="en-US" dirty="0"/>
              <a:t>Definition</a:t>
            </a:r>
          </a:p>
          <a:p>
            <a:pPr lvl="1"/>
            <a:r>
              <a:rPr lang="en-US" dirty="0"/>
              <a:t>An </a:t>
            </a:r>
            <a:r>
              <a:rPr lang="en-US" u="sng" dirty="0"/>
              <a:t>organized</a:t>
            </a:r>
            <a:r>
              <a:rPr lang="en-US" dirty="0"/>
              <a:t> collection of </a:t>
            </a:r>
            <a:r>
              <a:rPr lang="en-US" u="sng" dirty="0"/>
              <a:t>logically related data</a:t>
            </a:r>
          </a:p>
          <a:p>
            <a:pPr lvl="1"/>
            <a:r>
              <a:rPr lang="en-US" u="sng" dirty="0"/>
              <a:t>Data</a:t>
            </a:r>
          </a:p>
          <a:p>
            <a:pPr lvl="2"/>
            <a:r>
              <a:rPr lang="en-US" dirty="0"/>
              <a:t>Facts, text, graphics, images, sounds, videos</a:t>
            </a:r>
          </a:p>
          <a:p>
            <a:pPr lvl="1"/>
            <a:r>
              <a:rPr lang="en-US" u="sng" dirty="0"/>
              <a:t>Organized</a:t>
            </a:r>
          </a:p>
          <a:p>
            <a:pPr lvl="2"/>
            <a:r>
              <a:rPr lang="en-US" dirty="0"/>
              <a:t>Structured so as to be easily stored, manipulated and retrieved</a:t>
            </a:r>
          </a:p>
        </p:txBody>
      </p:sp>
    </p:spTree>
    <p:extLst>
      <p:ext uri="{BB962C8B-B14F-4D97-AF65-F5344CB8AC3E}">
        <p14:creationId xmlns:p14="http://schemas.microsoft.com/office/powerpoint/2010/main" val="321439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Database types</a:t>
            </a:r>
          </a:p>
        </p:txBody>
      </p:sp>
      <p:sp>
        <p:nvSpPr>
          <p:cNvPr id="4" name="Content Placeholder 1"/>
          <p:cNvSpPr>
            <a:spLocks noGrp="1"/>
          </p:cNvSpPr>
          <p:nvPr>
            <p:ph idx="1"/>
          </p:nvPr>
        </p:nvSpPr>
        <p:spPr>
          <a:xfrm>
            <a:off x="373596" y="1268760"/>
            <a:ext cx="7787208" cy="4123928"/>
          </a:xfrm>
        </p:spPr>
        <p:txBody>
          <a:bodyPr>
            <a:normAutofit/>
          </a:bodyPr>
          <a:lstStyle/>
          <a:p>
            <a:endParaRPr lang="en-US" dirty="0"/>
          </a:p>
          <a:p>
            <a:r>
              <a:rPr lang="en-US" dirty="0"/>
              <a:t>Paper list</a:t>
            </a:r>
          </a:p>
          <a:p>
            <a:r>
              <a:rPr lang="en-US" dirty="0"/>
              <a:t>Excel spreadsheet</a:t>
            </a:r>
          </a:p>
          <a:p>
            <a:r>
              <a:rPr lang="en-US" dirty="0"/>
              <a:t>Files (structured)</a:t>
            </a:r>
          </a:p>
          <a:p>
            <a:r>
              <a:rPr lang="en-US" dirty="0" err="1"/>
              <a:t>DataBase</a:t>
            </a:r>
            <a:r>
              <a:rPr lang="en-US" dirty="0"/>
              <a:t> Management System (DBMS)</a:t>
            </a:r>
          </a:p>
          <a:p>
            <a:endParaRPr lang="en-US" dirty="0"/>
          </a:p>
          <a:p>
            <a:endParaRPr lang="en-US" dirty="0"/>
          </a:p>
        </p:txBody>
      </p:sp>
    </p:spTree>
    <p:extLst>
      <p:ext uri="{BB962C8B-B14F-4D97-AF65-F5344CB8AC3E}">
        <p14:creationId xmlns:p14="http://schemas.microsoft.com/office/powerpoint/2010/main" val="15495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DBMS</a:t>
            </a:r>
          </a:p>
        </p:txBody>
      </p:sp>
      <p:sp>
        <p:nvSpPr>
          <p:cNvPr id="4" name="Content Placeholder 1"/>
          <p:cNvSpPr>
            <a:spLocks noGrp="1"/>
          </p:cNvSpPr>
          <p:nvPr>
            <p:ph idx="1"/>
          </p:nvPr>
        </p:nvSpPr>
        <p:spPr>
          <a:xfrm>
            <a:off x="613557" y="1644676"/>
            <a:ext cx="7787208" cy="4123928"/>
          </a:xfrm>
        </p:spPr>
        <p:txBody>
          <a:bodyPr>
            <a:normAutofit/>
          </a:bodyPr>
          <a:lstStyle/>
          <a:p>
            <a:endParaRPr lang="en-US" dirty="0"/>
          </a:p>
          <a:p>
            <a:r>
              <a:rPr lang="en-US" dirty="0"/>
              <a:t>Definition:</a:t>
            </a:r>
          </a:p>
          <a:p>
            <a:pPr lvl="1"/>
            <a:r>
              <a:rPr lang="en-US" dirty="0"/>
              <a:t>System software for creating and managing databases.</a:t>
            </a:r>
          </a:p>
          <a:p>
            <a:endParaRPr lang="en-US" dirty="0"/>
          </a:p>
          <a:p>
            <a:endParaRPr lang="en-US" dirty="0"/>
          </a:p>
        </p:txBody>
      </p:sp>
      <p:pic>
        <p:nvPicPr>
          <p:cNvPr id="1026" name="Picture 2" descr="http://itknowledgeexchange.techtarget.com/overheard/files/2015/01/DBMS-database-management-syste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489875"/>
            <a:ext cx="33337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135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0" ma:contentTypeDescription="Create a new document." ma:contentTypeScope="" ma:versionID="b6358c8e9ccf10d22debe3a56dce56ac"/>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0DF76E17-4C45-4ED6-B926-849D8EB4B386}">
  <ds:schemaRefs>
    <ds:schemaRef ds:uri="http://schemas.microsoft.com/sharepoint/v3/contenttype/forms"/>
  </ds:schemaRefs>
</ds:datastoreItem>
</file>

<file path=customXml/itemProps2.xml><?xml version="1.0" encoding="utf-8"?>
<ds:datastoreItem xmlns:ds="http://schemas.openxmlformats.org/officeDocument/2006/customXml" ds:itemID="{24C1A4F3-79AD-45D6-983F-7972D0765F95}">
  <ds:schemaRefs>
    <ds:schemaRef ds:uri="http://schemas.microsoft.com/office/2006/metadata/contentType"/>
    <ds:schemaRef ds:uri="http://schemas.microsoft.com/office/2006/metadata/properties/metaAttributes"/>
  </ds:schemaRefs>
</ds:datastoreItem>
</file>

<file path=customXml/itemProps3.xml><?xml version="1.0" encoding="utf-8"?>
<ds:datastoreItem xmlns:ds="http://schemas.openxmlformats.org/officeDocument/2006/customXml" ds:itemID="{784A65E1-218B-4A21-AE79-F602396A741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Adjacency</Template>
  <TotalTime>0</TotalTime>
  <Words>1626</Words>
  <Application>Microsoft Office PowerPoint</Application>
  <PresentationFormat>On-screen Show (4:3)</PresentationFormat>
  <Paragraphs>218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vt:lpstr>
      <vt:lpstr>Times New Roman</vt:lpstr>
      <vt:lpstr>Verdana</vt:lpstr>
      <vt:lpstr>Adjacency</vt:lpstr>
      <vt:lpstr>Databases and DBMS</vt:lpstr>
      <vt:lpstr>Objectives</vt:lpstr>
      <vt:lpstr>Computer science</vt:lpstr>
      <vt:lpstr>Data is important</vt:lpstr>
      <vt:lpstr>Use case for a database</vt:lpstr>
      <vt:lpstr>Definition</vt:lpstr>
      <vt:lpstr>Definition - breakdown</vt:lpstr>
      <vt:lpstr>Database types</vt:lpstr>
      <vt:lpstr>DBMS</vt:lpstr>
      <vt:lpstr>DBMS</vt:lpstr>
      <vt:lpstr>DBMS - benefits</vt:lpstr>
      <vt:lpstr>DBMS - benefits</vt:lpstr>
      <vt:lpstr>DBMS - benefits</vt:lpstr>
      <vt:lpstr>DBMS – costs and risks</vt:lpstr>
      <vt:lpstr>DBMS vs conventional file</vt:lpstr>
      <vt:lpstr>DBMS deployment options </vt:lpstr>
      <vt:lpstr>DBMS </vt:lpstr>
      <vt:lpstr>DBMS </vt:lpstr>
      <vt:lpstr>DBMS </vt:lpstr>
      <vt:lpstr>DBMS - personal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2010-08-26T04:08:56Z</dcterms:created>
  <dcterms:modified xsi:type="dcterms:W3CDTF">2016-08-28T03:15:33Z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TC102202139990</vt:lpwstr>
  </property>
</Properties>
</file>