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84" r:id="rId4"/>
  </p:sldMasterIdLst>
  <p:notesMasterIdLst>
    <p:notesMasterId r:id="rId20"/>
  </p:notesMasterIdLst>
  <p:sldIdLst>
    <p:sldId id="309" r:id="rId5"/>
    <p:sldId id="433" r:id="rId6"/>
    <p:sldId id="435" r:id="rId7"/>
    <p:sldId id="438" r:id="rId8"/>
    <p:sldId id="436" r:id="rId9"/>
    <p:sldId id="440" r:id="rId10"/>
    <p:sldId id="441" r:id="rId11"/>
    <p:sldId id="442" r:id="rId12"/>
    <p:sldId id="443" r:id="rId13"/>
    <p:sldId id="444" r:id="rId14"/>
    <p:sldId id="445" r:id="rId15"/>
    <p:sldId id="446" r:id="rId16"/>
    <p:sldId id="447" r:id="rId17"/>
    <p:sldId id="451" r:id="rId18"/>
    <p:sldId id="448" r:id="rId19"/>
  </p:sldIdLst>
  <p:sldSz cx="9144000" cy="6858000" type="screen4x3"/>
  <p:notesSz cx="6858000" cy="919956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98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0D8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264" autoAdjust="0"/>
    <p:restoredTop sz="71193" autoAdjust="0"/>
  </p:normalViewPr>
  <p:slideViewPr>
    <p:cSldViewPr>
      <p:cViewPr varScale="1">
        <p:scale>
          <a:sx n="57" d="100"/>
          <a:sy n="57" d="100"/>
        </p:scale>
        <p:origin x="1436" y="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45" d="100"/>
          <a:sy n="45" d="100"/>
        </p:scale>
        <p:origin x="-1980" y="-90"/>
      </p:cViewPr>
      <p:guideLst>
        <p:guide orient="horz" pos="2898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image" Target="../media/image10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image" Target="../media/image11.e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image" Target="../media/image11.e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image" Target="../media/image1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997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997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CC9987-AE10-4685-9B5B-4577F1D5BB4C}" type="datetimeFigureOut">
              <a:rPr lang="en-US" smtClean="0"/>
              <a:pPr/>
              <a:t>8/26/2016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979613" y="760413"/>
            <a:ext cx="3168650" cy="23764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3295762"/>
            <a:ext cx="5486400" cy="52138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37988"/>
            <a:ext cx="2971800" cy="45997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737988"/>
            <a:ext cx="2971800" cy="45997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D8454A-404F-4DF1-8F43-7DDF83BF3B6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0648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D8454A-404F-4DF1-8F43-7DDF83BF3B63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0725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The “Team” field</a:t>
            </a:r>
            <a:r>
              <a:rPr lang="en-CA" baseline="0" dirty="0"/>
              <a:t> in the Player table is a key into another table.</a:t>
            </a:r>
          </a:p>
          <a:p>
            <a:r>
              <a:rPr lang="en-CA" baseline="0" dirty="0"/>
              <a:t>This kind of field is called a “foreign key”</a:t>
            </a:r>
          </a:p>
          <a:p>
            <a:r>
              <a:rPr lang="en-CA" baseline="0" dirty="0"/>
              <a:t>We’ll learn in a later lesson why databases need to know if a field in a table is a foreign key …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FAB30A-176A-409A-8F63-73F5F7C73B8C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6444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The Table</a:t>
            </a:r>
            <a:r>
              <a:rPr lang="en-CA" baseline="0" dirty="0"/>
              <a:t> of Teams is related to the Table of Players, hence the term “Relational Database”</a:t>
            </a:r>
          </a:p>
          <a:p>
            <a:endParaRPr lang="en-CA" baseline="0" dirty="0"/>
          </a:p>
          <a:p>
            <a:r>
              <a:rPr lang="en-CA" baseline="0" dirty="0"/>
              <a:t>In </a:t>
            </a:r>
            <a:r>
              <a:rPr lang="en-CA" baseline="0"/>
              <a:t>class exercise: </a:t>
            </a:r>
            <a:endParaRPr lang="en-CA" baseline="0" dirty="0"/>
          </a:p>
          <a:p>
            <a:r>
              <a:rPr lang="en-CA" baseline="0" dirty="0"/>
              <a:t>Who is the coach of Brendan Gallaher?</a:t>
            </a:r>
          </a:p>
          <a:p>
            <a:r>
              <a:rPr lang="en-CA" baseline="0" dirty="0"/>
              <a:t>What NHL division is Kyle </a:t>
            </a:r>
            <a:r>
              <a:rPr lang="en-CA" baseline="0" dirty="0" err="1"/>
              <a:t>Turis</a:t>
            </a:r>
            <a:r>
              <a:rPr lang="en-CA" baseline="0" dirty="0"/>
              <a:t> in?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FAB30A-176A-409A-8F63-73F5F7C73B8C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2931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FAB30A-176A-409A-8F63-73F5F7C73B8C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596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Under the hood, the RDMS will typically optimize for primary keys.  You’ll be able to search more quickly on primary keys.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FAB30A-176A-409A-8F63-73F5F7C73B8C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50426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Now,</a:t>
            </a:r>
            <a:r>
              <a:rPr lang="en-CA" baseline="0" dirty="0"/>
              <a:t> I can have a system that I can automate.</a:t>
            </a:r>
          </a:p>
          <a:p>
            <a:r>
              <a:rPr lang="en-CA" baseline="0" dirty="0"/>
              <a:t>I can collect data in a table, and perform adds, deletes, and modifies.</a:t>
            </a:r>
          </a:p>
          <a:p>
            <a:endParaRPr lang="en-CA" baseline="0" dirty="0"/>
          </a:p>
          <a:p>
            <a:r>
              <a:rPr lang="en-CA" baseline="0" dirty="0"/>
              <a:t>Class activity:</a:t>
            </a:r>
          </a:p>
          <a:p>
            <a:r>
              <a:rPr lang="en-CA" baseline="0" dirty="0"/>
              <a:t>Create a database on the board with two tables, hockey player, team info (or similar)</a:t>
            </a:r>
          </a:p>
          <a:p>
            <a:r>
              <a:rPr lang="en-CA" baseline="0" dirty="0"/>
              <a:t>Pair up and roles (client, DB server)</a:t>
            </a:r>
          </a:p>
          <a:p>
            <a:r>
              <a:rPr lang="en-CA" baseline="0" dirty="0"/>
              <a:t>Assume DB exists and is populated already on the DB server</a:t>
            </a:r>
          </a:p>
          <a:p>
            <a:endParaRPr lang="en-CA" baseline="0" dirty="0"/>
          </a:p>
          <a:p>
            <a:r>
              <a:rPr lang="en-CA" baseline="0" dirty="0"/>
              <a:t>Client asks</a:t>
            </a:r>
          </a:p>
          <a:p>
            <a:r>
              <a:rPr lang="en-CA" baseline="0" dirty="0"/>
              <a:t>Query, updates and deletes</a:t>
            </a:r>
          </a:p>
          <a:p>
            <a:r>
              <a:rPr lang="en-CA" baseline="0" dirty="0"/>
              <a:t>Using syntax:</a:t>
            </a:r>
          </a:p>
          <a:p>
            <a:r>
              <a:rPr lang="en-CA" baseline="0" dirty="0"/>
              <a:t>Query: Select from table </a:t>
            </a:r>
            <a:r>
              <a:rPr lang="en-CA" baseline="0" dirty="0" err="1"/>
              <a:t>TableName</a:t>
            </a:r>
            <a:r>
              <a:rPr lang="en-CA" baseline="0" dirty="0"/>
              <a:t> where fieldname=‘value’</a:t>
            </a:r>
          </a:p>
          <a:p>
            <a:r>
              <a:rPr lang="en-CA" baseline="0" dirty="0"/>
              <a:t>Update: update table </a:t>
            </a:r>
            <a:r>
              <a:rPr lang="en-CA" baseline="0" dirty="0" err="1"/>
              <a:t>TableName</a:t>
            </a:r>
            <a:r>
              <a:rPr lang="en-CA" baseline="0" dirty="0"/>
              <a:t> where fieldname=‘value’ set fieldname2=‘value2’</a:t>
            </a:r>
          </a:p>
          <a:p>
            <a:r>
              <a:rPr lang="en-CA" baseline="0" dirty="0"/>
              <a:t>Delete:  delete from </a:t>
            </a:r>
            <a:r>
              <a:rPr lang="en-CA" baseline="0" dirty="0" err="1"/>
              <a:t>tableName</a:t>
            </a:r>
            <a:r>
              <a:rPr lang="en-CA" baseline="0" dirty="0"/>
              <a:t> where fieldname</a:t>
            </a:r>
            <a:r>
              <a:rPr lang="en-CA" baseline="0"/>
              <a:t>=‘value’;</a:t>
            </a:r>
          </a:p>
          <a:p>
            <a:endParaRPr lang="en-CA" baseline="0" dirty="0"/>
          </a:p>
          <a:p>
            <a:endParaRPr lang="en-CA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FAB30A-176A-409A-8F63-73F5F7C73B8C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65993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FAB30A-176A-409A-8F63-73F5F7C73B8C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6211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D8454A-404F-4DF1-8F43-7DDF83BF3B63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2505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D8454A-404F-4DF1-8F43-7DDF83BF3B63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7367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D8454A-404F-4DF1-8F43-7DDF83BF3B63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9178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We’re just using Excel as an</a:t>
            </a:r>
            <a:r>
              <a:rPr lang="en-US" baseline="0" dirty="0"/>
              <a:t> example of a flat table structure, it could be any flat structure (non-relational)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D8454A-404F-4DF1-8F43-7DDF83BF3B63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9838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To automate this with software we have to be precise on how to organize</a:t>
            </a:r>
            <a:r>
              <a:rPr lang="en-CA" baseline="0" dirty="0"/>
              <a:t> and find data</a:t>
            </a:r>
          </a:p>
          <a:p>
            <a:r>
              <a:rPr lang="en-CA" baseline="0" dirty="0"/>
              <a:t>Discussion:</a:t>
            </a:r>
          </a:p>
          <a:p>
            <a:r>
              <a:rPr lang="en-CA" baseline="0" dirty="0"/>
              <a:t>Create a contact list table, identify all the columns</a:t>
            </a:r>
          </a:p>
          <a:p>
            <a:r>
              <a:rPr lang="en-CA" baseline="0" dirty="0"/>
              <a:t>For the contact list, what would be 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FAB30A-176A-409A-8F63-73F5F7C73B8C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3791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Each team has a roster of approx.</a:t>
            </a:r>
            <a:r>
              <a:rPr lang="en-CA" baseline="0" dirty="0"/>
              <a:t> </a:t>
            </a:r>
            <a:r>
              <a:rPr lang="en-CA" dirty="0"/>
              <a:t>20 players</a:t>
            </a:r>
          </a:p>
          <a:p>
            <a:r>
              <a:rPr lang="en-CA" dirty="0"/>
              <a:t>League has 30 teams</a:t>
            </a:r>
          </a:p>
          <a:p>
            <a:r>
              <a:rPr lang="en-CA" dirty="0"/>
              <a:t>~600 entries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FAB30A-176A-409A-8F63-73F5F7C73B8C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255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What have we just done?</a:t>
            </a:r>
          </a:p>
          <a:p>
            <a:pPr marL="228600" indent="-228600">
              <a:buAutoNum type="arabicParenR"/>
            </a:pPr>
            <a:r>
              <a:rPr lang="en-CA" dirty="0"/>
              <a:t>No information is lost.  </a:t>
            </a:r>
            <a:r>
              <a:rPr lang="en-CA" baseline="0" dirty="0"/>
              <a:t> (Can still build out a single table that looks like the original table).</a:t>
            </a:r>
            <a:endParaRPr lang="en-CA" dirty="0"/>
          </a:p>
          <a:p>
            <a:pPr marL="228600" indent="-228600">
              <a:buAutoNum type="arabicParenR"/>
            </a:pPr>
            <a:r>
              <a:rPr lang="en-CA" dirty="0"/>
              <a:t>Less</a:t>
            </a:r>
            <a:r>
              <a:rPr lang="en-CA" baseline="0" dirty="0"/>
              <a:t> information to enter/store</a:t>
            </a:r>
          </a:p>
          <a:p>
            <a:pPr marL="228600" indent="-228600">
              <a:buAutoNum type="arabicParenR"/>
            </a:pPr>
            <a:r>
              <a:rPr lang="en-CA" baseline="0" dirty="0"/>
              <a:t>More consistency (less repetition).</a:t>
            </a:r>
          </a:p>
          <a:p>
            <a:pPr marL="685800" lvl="1" indent="-228600">
              <a:buAutoNum type="arabicParenR"/>
            </a:pPr>
            <a:r>
              <a:rPr lang="en-CA" baseline="0" dirty="0"/>
              <a:t>i.e. all Montreal </a:t>
            </a:r>
            <a:r>
              <a:rPr lang="en-CA" baseline="0" dirty="0" err="1"/>
              <a:t>Canadiens</a:t>
            </a:r>
            <a:r>
              <a:rPr lang="en-CA" baseline="0" dirty="0"/>
              <a:t> are in the same country, division and have the same head coach</a:t>
            </a:r>
            <a:endParaRPr lang="en-CA" dirty="0"/>
          </a:p>
          <a:p>
            <a:r>
              <a:rPr lang="en-CA" dirty="0"/>
              <a:t>Math: (600x8) vs (600x5)+(20x4)</a:t>
            </a:r>
            <a:r>
              <a:rPr lang="en-CA" baseline="0" dirty="0"/>
              <a:t> = 4,800 fields vs 3,080 fields</a:t>
            </a:r>
            <a:endParaRPr lang="en-CA" dirty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FAB30A-176A-409A-8F63-73F5F7C73B8C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7717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Recall;</a:t>
            </a:r>
            <a:r>
              <a:rPr lang="en-CA" baseline="0" dirty="0"/>
              <a:t> A key is how to uniquely identify a row in the table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FAB30A-176A-409A-8F63-73F5F7C73B8C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4126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FEDFA-E8B3-4E56-842C-D01EFB3A34F3}" type="datetimeFigureOut">
              <a:rPr lang="en-US" smtClean="0"/>
              <a:pPr/>
              <a:t>8/26/2016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A2F2D-40B6-4655-9D1C-193EE3CCDC27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>
            <a:clrChange>
              <a:clrFrom>
                <a:srgbClr val="E4E0D6"/>
              </a:clrFrom>
              <a:clrTo>
                <a:srgbClr val="E4E0D6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3497" y="26575"/>
            <a:ext cx="1743075" cy="86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FEDFA-E8B3-4E56-842C-D01EFB3A34F3}" type="datetimeFigureOut">
              <a:rPr lang="en-US" smtClean="0"/>
              <a:pPr/>
              <a:t>8/26/2016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A2F2D-40B6-4655-9D1C-193EE3CCDC2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1B317-6CCF-44A4-B99C-75730E0DA706}" type="datetime1">
              <a:rPr lang="en-US" smtClean="0"/>
              <a:pPr/>
              <a:t>8/26/2016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logo here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FD205-8D79-439C-A802-2377436AEC8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256584"/>
          </a:xfrm>
        </p:spPr>
        <p:txBody>
          <a:bodyPr/>
          <a:lstStyle>
            <a:lvl1pPr>
              <a:buClrTx/>
              <a:defRPr/>
            </a:lvl1pPr>
            <a:lvl2pPr>
              <a:buClrTx/>
              <a:defRPr/>
            </a:lvl2pPr>
            <a:lvl3pPr>
              <a:buClrTx/>
              <a:defRPr/>
            </a:lvl3pPr>
            <a:lvl4pPr>
              <a:buClrTx/>
              <a:defRPr/>
            </a:lvl4pPr>
            <a:lvl5pPr>
              <a:buClrTx/>
              <a:defRPr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323528" y="267494"/>
            <a:ext cx="8496944" cy="78524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2" cstate="print">
            <a:clrChange>
              <a:clrFrom>
                <a:srgbClr val="E4E0D6"/>
              </a:clrFrom>
              <a:clrTo>
                <a:srgbClr val="E4E0D6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365429" y="5949280"/>
            <a:ext cx="1743075" cy="86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24001"/>
            <a:ext cx="4038600" cy="4724400"/>
          </a:xfrm>
        </p:spPr>
        <p:txBody>
          <a:bodyPr/>
          <a:lstStyle>
            <a:lvl1pPr>
              <a:buClrTx/>
              <a:defRPr sz="2600"/>
            </a:lvl1pPr>
            <a:lvl2pPr>
              <a:buClrTx/>
              <a:defRPr sz="2400"/>
            </a:lvl2pPr>
            <a:lvl3pPr>
              <a:buClrTx/>
              <a:defRPr sz="2000"/>
            </a:lvl3pPr>
            <a:lvl4pPr>
              <a:buClrTx/>
              <a:defRPr sz="1800"/>
            </a:lvl4pPr>
            <a:lvl5pPr>
              <a:buClrTx/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24001"/>
            <a:ext cx="4038600" cy="4724400"/>
          </a:xfrm>
        </p:spPr>
        <p:txBody>
          <a:bodyPr/>
          <a:lstStyle>
            <a:lvl1pPr>
              <a:buClrTx/>
              <a:defRPr sz="2600"/>
            </a:lvl1pPr>
            <a:lvl2pPr>
              <a:buClrTx/>
              <a:defRPr sz="2400"/>
            </a:lvl2pPr>
            <a:lvl3pPr>
              <a:buClrTx/>
              <a:defRPr sz="2000"/>
            </a:lvl3pPr>
            <a:lvl4pPr>
              <a:buClrTx/>
              <a:defRPr sz="1800"/>
            </a:lvl4pPr>
            <a:lvl5pPr>
              <a:buClrTx/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12" name="Picture 2"/>
          <p:cNvPicPr>
            <a:picLocks noChangeAspect="1" noChangeArrowheads="1"/>
          </p:cNvPicPr>
          <p:nvPr userDrawn="1"/>
        </p:nvPicPr>
        <p:blipFill>
          <a:blip r:embed="rId2" cstate="print">
            <a:clrChange>
              <a:clrFrom>
                <a:srgbClr val="E4E0D6"/>
              </a:clrFrom>
              <a:clrTo>
                <a:srgbClr val="E4E0D6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365429" y="5949280"/>
            <a:ext cx="1743075" cy="86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365748"/>
            <a:ext cx="2133600" cy="301752"/>
          </a:xfrm>
          <a:prstGeom prst="rect">
            <a:avLst/>
          </a:prstGeom>
        </p:spPr>
        <p:txBody>
          <a:bodyPr/>
          <a:lstStyle/>
          <a:p>
            <a:fld id="{6D6514FD-1763-45C1-AED0-FF855CD2E095}" type="datetime1">
              <a:rPr lang="en-US" smtClean="0"/>
              <a:pPr/>
              <a:t>8/26/2016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366669"/>
            <a:ext cx="4260056" cy="300831"/>
          </a:xfrm>
          <a:prstGeom prst="rect">
            <a:avLst/>
          </a:prstGeom>
        </p:spPr>
        <p:txBody>
          <a:bodyPr/>
          <a:lstStyle/>
          <a:p>
            <a:r>
              <a:rPr lang="en-US"/>
              <a:t>Your logo here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589520" y="6365748"/>
            <a:ext cx="502920" cy="301752"/>
          </a:xfrm>
          <a:prstGeom prst="rect">
            <a:avLst/>
          </a:prstGeom>
        </p:spPr>
        <p:txBody>
          <a:bodyPr/>
          <a:lstStyle/>
          <a:p>
            <a:fld id="{746FD205-8D79-439C-A802-2377436AEC8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FEDFA-E8B3-4E56-842C-D01EFB3A34F3}" type="datetimeFigureOut">
              <a:rPr lang="en-US" smtClean="0"/>
              <a:pPr/>
              <a:t>8/26/2016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A2F2D-40B6-4655-9D1C-193EE3CCDC2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FEDFA-E8B3-4E56-842C-D01EFB3A34F3}" type="datetimeFigureOut">
              <a:rPr lang="en-US" smtClean="0"/>
              <a:pPr/>
              <a:t>8/26/2016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FD205-8D79-439C-A802-2377436AEC8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FEDFA-E8B3-4E56-842C-D01EFB3A34F3}" type="datetimeFigureOut">
              <a:rPr lang="en-US" smtClean="0"/>
              <a:pPr/>
              <a:t>8/26/2016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A2F2D-40B6-4655-9D1C-193EE3CCDC2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FEDFA-E8B3-4E56-842C-D01EFB3A34F3}" type="datetimeFigureOut">
              <a:rPr lang="en-US" smtClean="0"/>
              <a:pPr/>
              <a:t>8/26/2016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A2F2D-40B6-4655-9D1C-193EE3CCDC2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FEDFA-E8B3-4E56-842C-D01EFB3A34F3}" type="datetimeFigureOut">
              <a:rPr lang="en-US" smtClean="0"/>
              <a:pPr/>
              <a:t>8/26/2016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A2F2D-40B6-4655-9D1C-193EE3CCDC2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FEDFA-E8B3-4E56-842C-D01EFB3A34F3}" type="datetimeFigureOut">
              <a:rPr lang="en-US" smtClean="0"/>
              <a:pPr/>
              <a:t>8/26/2016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A2F2D-40B6-4655-9D1C-193EE3CCDC2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77799-E3A9-4516-B428-D2DCE16620CD}" type="datetime1">
              <a:rPr lang="en-US" smtClean="0"/>
              <a:pPr/>
              <a:t>8/26/2016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logo here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FD205-8D79-439C-A802-2377436AEC8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6688B-20E5-4279-9389-143F269CFCDC}" type="datetime1">
              <a:rPr lang="en-US" smtClean="0"/>
              <a:pPr/>
              <a:t>8/26/2016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46FD205-8D79-439C-A802-2377436AEC8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Your logo here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E38A2F2D-40B6-4655-9D1C-193EE3CCDC2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C9DFEDFA-E8B3-4E56-842C-D01EFB3A34F3}" type="datetimeFigureOut">
              <a:rPr lang="en-US" smtClean="0"/>
              <a:pPr/>
              <a:t>8/26/2016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62" r:id="rId12"/>
    <p:sldLayoutId id="2147483664" r:id="rId13"/>
    <p:sldLayoutId id="2147483670" r:id="rId14"/>
  </p:sldLayoutIdLst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notesSlide" Target="../notesSlides/notesSlide10.xml"/><Relationship Id="rId7" Type="http://schemas.openxmlformats.org/officeDocument/2006/relationships/image" Target="../media/image10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package" Target="../embeddings/Microsoft_Excel_Worksheet6.xlsx"/><Relationship Id="rId5" Type="http://schemas.openxmlformats.org/officeDocument/2006/relationships/image" Target="../media/image11.emf"/><Relationship Id="rId4" Type="http://schemas.openxmlformats.org/officeDocument/2006/relationships/package" Target="../embeddings/Microsoft_Excel_Worksheet5.xlsx"/><Relationship Id="rId9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notesSlide" Target="../notesSlides/notesSlide11.xml"/><Relationship Id="rId7" Type="http://schemas.openxmlformats.org/officeDocument/2006/relationships/image" Target="../media/image10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package" Target="../embeddings/Microsoft_Excel_Worksheet8.xlsx"/><Relationship Id="rId5" Type="http://schemas.openxmlformats.org/officeDocument/2006/relationships/image" Target="../media/image11.emf"/><Relationship Id="rId4" Type="http://schemas.openxmlformats.org/officeDocument/2006/relationships/package" Target="../embeddings/Microsoft_Excel_Worksheet7.xlsx"/><Relationship Id="rId9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9.jpeg"/><Relationship Id="rId5" Type="http://schemas.openxmlformats.org/officeDocument/2006/relationships/image" Target="../media/image8.emf"/><Relationship Id="rId4" Type="http://schemas.openxmlformats.org/officeDocument/2006/relationships/package" Target="../embeddings/Microsoft_Excel_Worksheet.xlsx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package" Target="../embeddings/Microsoft_Excel_Worksheet2.xlsx"/><Relationship Id="rId3" Type="http://schemas.openxmlformats.org/officeDocument/2006/relationships/notesSlide" Target="../notesSlides/notesSlide8.xml"/><Relationship Id="rId7" Type="http://schemas.openxmlformats.org/officeDocument/2006/relationships/image" Target="../media/image10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package" Target="../embeddings/Microsoft_Excel_Worksheet1.xlsx"/><Relationship Id="rId5" Type="http://schemas.openxmlformats.org/officeDocument/2006/relationships/image" Target="../media/image7.png"/><Relationship Id="rId4" Type="http://schemas.openxmlformats.org/officeDocument/2006/relationships/image" Target="../media/image9.jpeg"/><Relationship Id="rId9" Type="http://schemas.openxmlformats.org/officeDocument/2006/relationships/image" Target="../media/image11.e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notesSlide" Target="../notesSlides/notesSlide9.xml"/><Relationship Id="rId7" Type="http://schemas.openxmlformats.org/officeDocument/2006/relationships/image" Target="../media/image10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package" Target="../embeddings/Microsoft_Excel_Worksheet4.xlsx"/><Relationship Id="rId5" Type="http://schemas.openxmlformats.org/officeDocument/2006/relationships/image" Target="../media/image11.emf"/><Relationship Id="rId4" Type="http://schemas.openxmlformats.org/officeDocument/2006/relationships/package" Target="../embeddings/Microsoft_Excel_Worksheet3.xlsx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484784"/>
            <a:ext cx="8640960" cy="1470025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Using a DBMS</a:t>
            </a:r>
            <a:endParaRPr lang="en-CA" dirty="0"/>
          </a:p>
        </p:txBody>
      </p:sp>
      <p:sp>
        <p:nvSpPr>
          <p:cNvPr id="7171" name="Subtitle 2"/>
          <p:cNvSpPr>
            <a:spLocks noGrp="1"/>
          </p:cNvSpPr>
          <p:nvPr>
            <p:ph type="subTitle" idx="1"/>
          </p:nvPr>
        </p:nvSpPr>
        <p:spPr>
          <a:xfrm>
            <a:off x="251520" y="3890912"/>
            <a:ext cx="8712968" cy="1914351"/>
          </a:xfrm>
        </p:spPr>
        <p:txBody>
          <a:bodyPr>
            <a:noAutofit/>
          </a:bodyPr>
          <a:lstStyle/>
          <a:p>
            <a:pPr marR="0" eaLnBrk="1" hangingPunct="1"/>
            <a:r>
              <a:rPr lang="en-US" sz="2800" dirty="0"/>
              <a:t>420-D10  Database I</a:t>
            </a:r>
          </a:p>
          <a:p>
            <a:endParaRPr lang="en-US" sz="2800" dirty="0"/>
          </a:p>
          <a:p>
            <a:r>
              <a:rPr lang="en-US" dirty="0"/>
              <a:t>References:</a:t>
            </a:r>
          </a:p>
          <a:p>
            <a:endParaRPr lang="en-US" dirty="0"/>
          </a:p>
          <a:p>
            <a:r>
              <a:rPr lang="en-US" sz="2800" dirty="0"/>
              <a:t>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Object 17"/>
          <p:cNvGraphicFramePr>
            <a:graphicFrameLocks noChangeAspect="1"/>
          </p:cNvGraphicFramePr>
          <p:nvPr/>
        </p:nvGraphicFramePr>
        <p:xfrm>
          <a:off x="2831855" y="4754713"/>
          <a:ext cx="3465512" cy="557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6" name="Worksheet" r:id="rId4" imgW="5314866" imgH="962043" progId="Excel.Sheet.12">
                  <p:embed/>
                </p:oleObj>
              </mc:Choice>
              <mc:Fallback>
                <p:oleObj name="Worksheet" r:id="rId4" imgW="5314866" imgH="962043" progId="Excel.Sheet.12">
                  <p:embed/>
                  <p:pic>
                    <p:nvPicPr>
                      <p:cNvPr id="18" name="Object 17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831855" y="4754713"/>
                        <a:ext cx="3465512" cy="5572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6"/>
          <p:cNvGraphicFramePr>
            <a:graphicFrameLocks noChangeAspect="1"/>
          </p:cNvGraphicFramePr>
          <p:nvPr/>
        </p:nvGraphicFramePr>
        <p:xfrm>
          <a:off x="1132954" y="3237883"/>
          <a:ext cx="3736975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7" name="Worksheet" r:id="rId6" imgW="5734084" imgH="2104942" progId="Excel.Sheet.12">
                  <p:embed/>
                </p:oleObj>
              </mc:Choice>
              <mc:Fallback>
                <p:oleObj name="Worksheet" r:id="rId6" imgW="5734084" imgH="2104942" progId="Excel.Sheet.12">
                  <p:embed/>
                  <p:pic>
                    <p:nvPicPr>
                      <p:cNvPr id="17" name="Object 16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132954" y="3237883"/>
                        <a:ext cx="3736975" cy="1219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Terminology: Keys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5FF5050-D357-4EE4-8C2A-260B0E7A76D8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pic>
        <p:nvPicPr>
          <p:cNvPr id="24583" name="Picture 7" descr="https://wallwidehd.com/wp-content/uploads/Canada-National-Hockey-Team-Logo-Wallpaper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0" y="1204913"/>
            <a:ext cx="2253208" cy="1266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441325" y="2938462"/>
            <a:ext cx="1768475" cy="5271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spcBef>
                <a:spcPts val="800"/>
              </a:spcBef>
              <a:spcAft>
                <a:spcPct val="0"/>
              </a:spcAft>
              <a:buClr>
                <a:srgbClr val="FF7900"/>
              </a:buClr>
              <a:buSzPct val="65000"/>
              <a:buFont typeface="Wingdings" pitchFamily="2" charset="2"/>
              <a:buBlip>
                <a:blip r:embed="rId9"/>
              </a:buBlip>
              <a:defRPr sz="2400" b="1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31825" indent="-231775" algn="l" rtl="0" eaLnBrk="0" fontAlgn="base" hangingPunct="0">
              <a:spcBef>
                <a:spcPct val="0"/>
              </a:spcBef>
              <a:spcAft>
                <a:spcPts val="600"/>
              </a:spcAft>
              <a:buClr>
                <a:srgbClr val="0B3D91"/>
              </a:buClr>
              <a:buChar char="•"/>
              <a:defRPr sz="2000">
                <a:solidFill>
                  <a:srgbClr val="000000"/>
                </a:solidFill>
                <a:latin typeface="+mn-lt"/>
              </a:defRPr>
            </a:lvl2pPr>
            <a:lvl3pPr marL="914400" indent="-1682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4D4D4D"/>
              </a:buClr>
              <a:buSzPct val="80000"/>
              <a:buFont typeface="Symbol" pitchFamily="18" charset="2"/>
              <a:buChar char="-"/>
              <a:defRPr>
                <a:solidFill>
                  <a:srgbClr val="000000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0C0C0"/>
              </a:buClr>
              <a:buSzPct val="60000"/>
              <a:defRPr sz="2400">
                <a:solidFill>
                  <a:srgbClr val="000000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itchFamily="2" charset="2"/>
              <a:buChar char="n"/>
              <a:defRPr sz="200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itchFamily="2" charset="2"/>
              <a:buChar char="n"/>
              <a:defRPr sz="200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itchFamily="2" charset="2"/>
              <a:buChar char="n"/>
              <a:defRPr sz="200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itchFamily="2" charset="2"/>
              <a:buChar char="n"/>
              <a:defRPr sz="200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itchFamily="2" charset="2"/>
              <a:buChar char="n"/>
              <a:defRPr sz="200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defRPr>
            </a:lvl9pPr>
          </a:lstStyle>
          <a:p>
            <a:pPr marL="0" indent="0">
              <a:buNone/>
            </a:pPr>
            <a:r>
              <a:rPr lang="en-US" sz="1600" kern="0" dirty="0"/>
              <a:t>Table of Players</a:t>
            </a:r>
          </a:p>
          <a:p>
            <a:endParaRPr lang="en-US" kern="0" dirty="0"/>
          </a:p>
          <a:p>
            <a:endParaRPr lang="en-US" kern="0" dirty="0"/>
          </a:p>
          <a:p>
            <a:pPr marL="0" indent="0">
              <a:buFont typeface="Wingdings" pitchFamily="2" charset="2"/>
              <a:buNone/>
            </a:pPr>
            <a:endParaRPr lang="en-US" kern="0" dirty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 bwMode="auto">
          <a:xfrm>
            <a:off x="1063380" y="4757842"/>
            <a:ext cx="1768475" cy="5271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spcBef>
                <a:spcPts val="800"/>
              </a:spcBef>
              <a:spcAft>
                <a:spcPct val="0"/>
              </a:spcAft>
              <a:buClr>
                <a:srgbClr val="FF7900"/>
              </a:buClr>
              <a:buSzPct val="65000"/>
              <a:buFont typeface="Wingdings" pitchFamily="2" charset="2"/>
              <a:buBlip>
                <a:blip r:embed="rId9"/>
              </a:buBlip>
              <a:defRPr sz="2400" b="1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31825" indent="-231775" algn="l" rtl="0" eaLnBrk="0" fontAlgn="base" hangingPunct="0">
              <a:spcBef>
                <a:spcPct val="0"/>
              </a:spcBef>
              <a:spcAft>
                <a:spcPts val="600"/>
              </a:spcAft>
              <a:buClr>
                <a:srgbClr val="0B3D91"/>
              </a:buClr>
              <a:buChar char="•"/>
              <a:defRPr sz="2000">
                <a:solidFill>
                  <a:srgbClr val="000000"/>
                </a:solidFill>
                <a:latin typeface="+mn-lt"/>
              </a:defRPr>
            </a:lvl2pPr>
            <a:lvl3pPr marL="914400" indent="-1682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4D4D4D"/>
              </a:buClr>
              <a:buSzPct val="80000"/>
              <a:buFont typeface="Symbol" pitchFamily="18" charset="2"/>
              <a:buChar char="-"/>
              <a:defRPr>
                <a:solidFill>
                  <a:srgbClr val="000000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0C0C0"/>
              </a:buClr>
              <a:buSzPct val="60000"/>
              <a:defRPr sz="2400">
                <a:solidFill>
                  <a:srgbClr val="000000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itchFamily="2" charset="2"/>
              <a:buChar char="n"/>
              <a:defRPr sz="200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itchFamily="2" charset="2"/>
              <a:buChar char="n"/>
              <a:defRPr sz="200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itchFamily="2" charset="2"/>
              <a:buChar char="n"/>
              <a:defRPr sz="200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itchFamily="2" charset="2"/>
              <a:buChar char="n"/>
              <a:defRPr sz="200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itchFamily="2" charset="2"/>
              <a:buChar char="n"/>
              <a:defRPr sz="200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defRPr>
            </a:lvl9pPr>
          </a:lstStyle>
          <a:p>
            <a:pPr marL="0" indent="0">
              <a:buNone/>
            </a:pPr>
            <a:r>
              <a:rPr lang="en-US" sz="1600" kern="0" dirty="0"/>
              <a:t>Table of Teams</a:t>
            </a:r>
          </a:p>
          <a:p>
            <a:endParaRPr lang="en-US" kern="0" dirty="0"/>
          </a:p>
          <a:p>
            <a:endParaRPr lang="en-US" kern="0" dirty="0"/>
          </a:p>
          <a:p>
            <a:pPr marL="0" indent="0">
              <a:buFont typeface="Wingdings" pitchFamily="2" charset="2"/>
              <a:buNone/>
            </a:pPr>
            <a:endParaRPr lang="en-US" kern="0" dirty="0"/>
          </a:p>
        </p:txBody>
      </p:sp>
      <p:sp>
        <p:nvSpPr>
          <p:cNvPr id="12" name="Content Placeholder 2"/>
          <p:cNvSpPr txBox="1">
            <a:spLocks/>
          </p:cNvSpPr>
          <p:nvPr/>
        </p:nvSpPr>
        <p:spPr bwMode="auto">
          <a:xfrm>
            <a:off x="457200" y="2533496"/>
            <a:ext cx="1768475" cy="5271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spcBef>
                <a:spcPts val="800"/>
              </a:spcBef>
              <a:spcAft>
                <a:spcPct val="0"/>
              </a:spcAft>
              <a:buClr>
                <a:srgbClr val="FF7900"/>
              </a:buClr>
              <a:buSzPct val="65000"/>
              <a:buFont typeface="Wingdings" pitchFamily="2" charset="2"/>
              <a:buBlip>
                <a:blip r:embed="rId9"/>
              </a:buBlip>
              <a:defRPr sz="2400" b="1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31825" indent="-231775" algn="l" rtl="0" eaLnBrk="0" fontAlgn="base" hangingPunct="0">
              <a:spcBef>
                <a:spcPct val="0"/>
              </a:spcBef>
              <a:spcAft>
                <a:spcPts val="600"/>
              </a:spcAft>
              <a:buClr>
                <a:srgbClr val="0B3D91"/>
              </a:buClr>
              <a:buChar char="•"/>
              <a:defRPr sz="2000">
                <a:solidFill>
                  <a:srgbClr val="000000"/>
                </a:solidFill>
                <a:latin typeface="+mn-lt"/>
              </a:defRPr>
            </a:lvl2pPr>
            <a:lvl3pPr marL="914400" indent="-1682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4D4D4D"/>
              </a:buClr>
              <a:buSzPct val="80000"/>
              <a:buFont typeface="Symbol" pitchFamily="18" charset="2"/>
              <a:buChar char="-"/>
              <a:defRPr>
                <a:solidFill>
                  <a:srgbClr val="000000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0C0C0"/>
              </a:buClr>
              <a:buSzPct val="60000"/>
              <a:defRPr sz="2400">
                <a:solidFill>
                  <a:srgbClr val="000000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itchFamily="2" charset="2"/>
              <a:buChar char="n"/>
              <a:defRPr sz="200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itchFamily="2" charset="2"/>
              <a:buChar char="n"/>
              <a:defRPr sz="200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itchFamily="2" charset="2"/>
              <a:buChar char="n"/>
              <a:defRPr sz="200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itchFamily="2" charset="2"/>
              <a:buChar char="n"/>
              <a:defRPr sz="200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itchFamily="2" charset="2"/>
              <a:buChar char="n"/>
              <a:defRPr sz="200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defRPr>
            </a:lvl9pPr>
          </a:lstStyle>
          <a:p>
            <a:pPr marL="0" indent="0">
              <a:buNone/>
            </a:pPr>
            <a:r>
              <a:rPr lang="en-US" sz="1600" kern="0" dirty="0">
                <a:solidFill>
                  <a:schemeClr val="accent2"/>
                </a:solidFill>
              </a:rPr>
              <a:t>Keys</a:t>
            </a:r>
          </a:p>
          <a:p>
            <a:endParaRPr lang="en-US" kern="0" dirty="0"/>
          </a:p>
          <a:p>
            <a:endParaRPr lang="en-US" kern="0" dirty="0"/>
          </a:p>
          <a:p>
            <a:pPr marL="0" indent="0">
              <a:buFont typeface="Wingdings" pitchFamily="2" charset="2"/>
              <a:buNone/>
            </a:pPr>
            <a:endParaRPr lang="en-US" kern="0" dirty="0"/>
          </a:p>
        </p:txBody>
      </p:sp>
      <p:sp>
        <p:nvSpPr>
          <p:cNvPr id="14" name="Rounded Rectangle 13"/>
          <p:cNvSpPr/>
          <p:nvPr/>
        </p:nvSpPr>
        <p:spPr bwMode="auto">
          <a:xfrm>
            <a:off x="2795011" y="4734135"/>
            <a:ext cx="938789" cy="142665"/>
          </a:xfrm>
          <a:prstGeom prst="roundRect">
            <a:avLst/>
          </a:prstGeom>
          <a:noFill/>
          <a:ln w="254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marR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Arial Narrow" pitchFamily="34" charset="0"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Rounded Rectangle 6"/>
          <p:cNvSpPr/>
          <p:nvPr/>
        </p:nvSpPr>
        <p:spPr bwMode="auto">
          <a:xfrm>
            <a:off x="1104900" y="3219959"/>
            <a:ext cx="1333500" cy="132841"/>
          </a:xfrm>
          <a:prstGeom prst="roundRect">
            <a:avLst/>
          </a:prstGeom>
          <a:noFill/>
          <a:ln w="254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marR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Arial Narrow" pitchFamily="34" charset="0"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6351" y="3283398"/>
            <a:ext cx="1068823" cy="1064506"/>
            <a:chOff x="6351" y="3283398"/>
            <a:chExt cx="1068823" cy="1064506"/>
          </a:xfrm>
        </p:grpSpPr>
        <p:sp>
          <p:nvSpPr>
            <p:cNvPr id="15" name="Content Placeholder 2"/>
            <p:cNvSpPr txBox="1">
              <a:spLocks/>
            </p:cNvSpPr>
            <p:nvPr/>
          </p:nvSpPr>
          <p:spPr bwMode="auto">
            <a:xfrm>
              <a:off x="6351" y="3803777"/>
              <a:ext cx="984250" cy="5441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285750" indent="-285750" algn="l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FF7900"/>
                </a:buClr>
                <a:buSzPct val="65000"/>
                <a:buFont typeface="Wingdings" pitchFamily="2" charset="2"/>
                <a:buBlip>
                  <a:blip r:embed="rId9"/>
                </a:buBlip>
                <a:defRPr sz="2400" b="1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lvl1pPr>
              <a:lvl2pPr marL="631825" indent="-231775" algn="l" rtl="0" eaLnBrk="0" fontAlgn="base" hangingPunct="0">
                <a:spcBef>
                  <a:spcPct val="0"/>
                </a:spcBef>
                <a:spcAft>
                  <a:spcPts val="600"/>
                </a:spcAft>
                <a:buClr>
                  <a:srgbClr val="0B3D91"/>
                </a:buClr>
                <a:buChar char="•"/>
                <a:defRPr sz="2000">
                  <a:solidFill>
                    <a:srgbClr val="000000"/>
                  </a:solidFill>
                  <a:latin typeface="+mn-lt"/>
                </a:defRPr>
              </a:lvl2pPr>
              <a:lvl3pPr marL="914400" indent="-168275" algn="l" rtl="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4D4D4D"/>
                </a:buClr>
                <a:buSzPct val="80000"/>
                <a:buFont typeface="Symbol" pitchFamily="18" charset="2"/>
                <a:buChar char="-"/>
                <a:defRPr>
                  <a:solidFill>
                    <a:srgbClr val="000000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C0C0C0"/>
                </a:buClr>
                <a:buSzPct val="60000"/>
                <a:defRPr sz="2400">
                  <a:solidFill>
                    <a:srgbClr val="000000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  <a:buFont typeface="Wingdings" pitchFamily="2" charset="2"/>
                <a:buChar char="n"/>
                <a:defRPr sz="2000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Verdana" pitchFamily="34" charset="0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  <a:buFont typeface="Wingdings" pitchFamily="2" charset="2"/>
                <a:buChar char="n"/>
                <a:defRPr sz="2000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Verdana" pitchFamily="34" charset="0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  <a:buFont typeface="Wingdings" pitchFamily="2" charset="2"/>
                <a:buChar char="n"/>
                <a:defRPr sz="2000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Verdana" pitchFamily="34" charset="0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  <a:buFont typeface="Wingdings" pitchFamily="2" charset="2"/>
                <a:buChar char="n"/>
                <a:defRPr sz="2000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Verdana" pitchFamily="34" charset="0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  <a:buFont typeface="Wingdings" pitchFamily="2" charset="2"/>
                <a:buChar char="n"/>
                <a:defRPr sz="2000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Verdana" pitchFamily="34" charset="0"/>
                </a:defRPr>
              </a:lvl9pPr>
            </a:lstStyle>
            <a:p>
              <a:pPr marL="0" indent="0">
                <a:buNone/>
              </a:pPr>
              <a:r>
                <a:rPr lang="en-US" sz="1200" kern="0" dirty="0">
                  <a:solidFill>
                    <a:schemeClr val="accent2"/>
                  </a:solidFill>
                </a:rPr>
                <a:t>Primary key</a:t>
              </a:r>
            </a:p>
            <a:p>
              <a:endParaRPr lang="en-US" kern="0" dirty="0"/>
            </a:p>
            <a:p>
              <a:endParaRPr lang="en-US" kern="0" dirty="0"/>
            </a:p>
            <a:p>
              <a:pPr marL="0" indent="0">
                <a:buFont typeface="Wingdings" pitchFamily="2" charset="2"/>
                <a:buNone/>
              </a:pPr>
              <a:endParaRPr lang="en-US" kern="0" dirty="0"/>
            </a:p>
          </p:txBody>
        </p:sp>
        <p:sp>
          <p:nvSpPr>
            <p:cNvPr id="16" name="Freeform 15"/>
            <p:cNvSpPr/>
            <p:nvPr/>
          </p:nvSpPr>
          <p:spPr bwMode="auto">
            <a:xfrm>
              <a:off x="472273" y="3283398"/>
              <a:ext cx="602901" cy="555072"/>
            </a:xfrm>
            <a:custGeom>
              <a:avLst/>
              <a:gdLst>
                <a:gd name="connsiteX0" fmla="*/ 0 w 602901"/>
                <a:gd name="connsiteY0" fmla="*/ 555072 h 555072"/>
                <a:gd name="connsiteX1" fmla="*/ 150725 w 602901"/>
                <a:gd name="connsiteY1" fmla="*/ 62703 h 555072"/>
                <a:gd name="connsiteX2" fmla="*/ 602901 w 602901"/>
                <a:gd name="connsiteY2" fmla="*/ 22510 h 555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02901" h="555072">
                  <a:moveTo>
                    <a:pt x="0" y="555072"/>
                  </a:moveTo>
                  <a:cubicBezTo>
                    <a:pt x="25121" y="353267"/>
                    <a:pt x="50242" y="151463"/>
                    <a:pt x="150725" y="62703"/>
                  </a:cubicBezTo>
                  <a:cubicBezTo>
                    <a:pt x="251208" y="-26057"/>
                    <a:pt x="427054" y="-1774"/>
                    <a:pt x="602901" y="22510"/>
                  </a:cubicBezTo>
                </a:path>
              </a:pathLst>
            </a:custGeom>
            <a:noFill/>
            <a:ln w="22225" cap="flat" cmpd="sng" algn="ctr">
              <a:solidFill>
                <a:schemeClr val="accent2"/>
              </a:solidFill>
              <a:prstDash val="sysDot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342900" marR="0" indent="-342900" algn="l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Arial Narrow" pitchFamily="34" charset="0"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1707766" y="4805467"/>
            <a:ext cx="1068823" cy="1064506"/>
            <a:chOff x="6351" y="3283398"/>
            <a:chExt cx="1068823" cy="1064506"/>
          </a:xfrm>
        </p:grpSpPr>
        <p:sp>
          <p:nvSpPr>
            <p:cNvPr id="20" name="Content Placeholder 2"/>
            <p:cNvSpPr txBox="1">
              <a:spLocks/>
            </p:cNvSpPr>
            <p:nvPr/>
          </p:nvSpPr>
          <p:spPr bwMode="auto">
            <a:xfrm>
              <a:off x="6351" y="3803777"/>
              <a:ext cx="984250" cy="5441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285750" indent="-285750" algn="l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FF7900"/>
                </a:buClr>
                <a:buSzPct val="65000"/>
                <a:buFont typeface="Wingdings" pitchFamily="2" charset="2"/>
                <a:buBlip>
                  <a:blip r:embed="rId9"/>
                </a:buBlip>
                <a:defRPr sz="2400" b="1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lvl1pPr>
              <a:lvl2pPr marL="631825" indent="-231775" algn="l" rtl="0" eaLnBrk="0" fontAlgn="base" hangingPunct="0">
                <a:spcBef>
                  <a:spcPct val="0"/>
                </a:spcBef>
                <a:spcAft>
                  <a:spcPts val="600"/>
                </a:spcAft>
                <a:buClr>
                  <a:srgbClr val="0B3D91"/>
                </a:buClr>
                <a:buChar char="•"/>
                <a:defRPr sz="2000">
                  <a:solidFill>
                    <a:srgbClr val="000000"/>
                  </a:solidFill>
                  <a:latin typeface="+mn-lt"/>
                </a:defRPr>
              </a:lvl2pPr>
              <a:lvl3pPr marL="914400" indent="-168275" algn="l" rtl="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4D4D4D"/>
                </a:buClr>
                <a:buSzPct val="80000"/>
                <a:buFont typeface="Symbol" pitchFamily="18" charset="2"/>
                <a:buChar char="-"/>
                <a:defRPr>
                  <a:solidFill>
                    <a:srgbClr val="000000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C0C0C0"/>
                </a:buClr>
                <a:buSzPct val="60000"/>
                <a:defRPr sz="2400">
                  <a:solidFill>
                    <a:srgbClr val="000000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  <a:buFont typeface="Wingdings" pitchFamily="2" charset="2"/>
                <a:buChar char="n"/>
                <a:defRPr sz="2000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Verdana" pitchFamily="34" charset="0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  <a:buFont typeface="Wingdings" pitchFamily="2" charset="2"/>
                <a:buChar char="n"/>
                <a:defRPr sz="2000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Verdana" pitchFamily="34" charset="0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  <a:buFont typeface="Wingdings" pitchFamily="2" charset="2"/>
                <a:buChar char="n"/>
                <a:defRPr sz="2000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Verdana" pitchFamily="34" charset="0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  <a:buFont typeface="Wingdings" pitchFamily="2" charset="2"/>
                <a:buChar char="n"/>
                <a:defRPr sz="2000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Verdana" pitchFamily="34" charset="0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  <a:buFont typeface="Wingdings" pitchFamily="2" charset="2"/>
                <a:buChar char="n"/>
                <a:defRPr sz="2000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Verdana" pitchFamily="34" charset="0"/>
                </a:defRPr>
              </a:lvl9pPr>
            </a:lstStyle>
            <a:p>
              <a:pPr marL="0" indent="0">
                <a:buNone/>
              </a:pPr>
              <a:r>
                <a:rPr lang="en-US" sz="1200" kern="0" dirty="0">
                  <a:solidFill>
                    <a:schemeClr val="accent2"/>
                  </a:solidFill>
                </a:rPr>
                <a:t>Primary key</a:t>
              </a:r>
            </a:p>
            <a:p>
              <a:endParaRPr lang="en-US" kern="0" dirty="0"/>
            </a:p>
            <a:p>
              <a:endParaRPr lang="en-US" kern="0" dirty="0"/>
            </a:p>
            <a:p>
              <a:pPr marL="0" indent="0">
                <a:buFont typeface="Wingdings" pitchFamily="2" charset="2"/>
                <a:buNone/>
              </a:pPr>
              <a:endParaRPr lang="en-US" kern="0" dirty="0"/>
            </a:p>
          </p:txBody>
        </p:sp>
        <p:sp>
          <p:nvSpPr>
            <p:cNvPr id="21" name="Freeform 20"/>
            <p:cNvSpPr/>
            <p:nvPr/>
          </p:nvSpPr>
          <p:spPr bwMode="auto">
            <a:xfrm>
              <a:off x="472273" y="3283398"/>
              <a:ext cx="602901" cy="555072"/>
            </a:xfrm>
            <a:custGeom>
              <a:avLst/>
              <a:gdLst>
                <a:gd name="connsiteX0" fmla="*/ 0 w 602901"/>
                <a:gd name="connsiteY0" fmla="*/ 555072 h 555072"/>
                <a:gd name="connsiteX1" fmla="*/ 150725 w 602901"/>
                <a:gd name="connsiteY1" fmla="*/ 62703 h 555072"/>
                <a:gd name="connsiteX2" fmla="*/ 602901 w 602901"/>
                <a:gd name="connsiteY2" fmla="*/ 22510 h 555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02901" h="555072">
                  <a:moveTo>
                    <a:pt x="0" y="555072"/>
                  </a:moveTo>
                  <a:cubicBezTo>
                    <a:pt x="25121" y="353267"/>
                    <a:pt x="50242" y="151463"/>
                    <a:pt x="150725" y="62703"/>
                  </a:cubicBezTo>
                  <a:cubicBezTo>
                    <a:pt x="251208" y="-26057"/>
                    <a:pt x="427054" y="-1774"/>
                    <a:pt x="602901" y="22510"/>
                  </a:cubicBezTo>
                </a:path>
              </a:pathLst>
            </a:custGeom>
            <a:noFill/>
            <a:ln w="22225" cap="flat" cmpd="sng" algn="ctr">
              <a:solidFill>
                <a:schemeClr val="accent2"/>
              </a:solidFill>
              <a:prstDash val="sysDot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342900" marR="0" indent="-342900" algn="l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Arial Narrow" pitchFamily="34" charset="0"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2574891" y="2540108"/>
            <a:ext cx="2660762" cy="1094791"/>
            <a:chOff x="2438400" y="2548013"/>
            <a:chExt cx="2660762" cy="1094791"/>
          </a:xfrm>
        </p:grpSpPr>
        <p:sp>
          <p:nvSpPr>
            <p:cNvPr id="23" name="Rounded Rectangle 22"/>
            <p:cNvSpPr/>
            <p:nvPr/>
          </p:nvSpPr>
          <p:spPr bwMode="auto">
            <a:xfrm>
              <a:off x="2438400" y="3421593"/>
              <a:ext cx="914400" cy="221211"/>
            </a:xfrm>
            <a:prstGeom prst="roundRect">
              <a:avLst/>
            </a:prstGeom>
            <a:noFill/>
            <a:ln w="25400" cap="flat" cmpd="sng" algn="ctr">
              <a:solidFill>
                <a:schemeClr val="accent2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342900" marR="0" indent="-342900" algn="l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Arial Narrow" pitchFamily="34" charset="0"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4" name="Content Placeholder 2"/>
            <p:cNvSpPr txBox="1">
              <a:spLocks/>
            </p:cNvSpPr>
            <p:nvPr/>
          </p:nvSpPr>
          <p:spPr bwMode="auto">
            <a:xfrm>
              <a:off x="4059126" y="2548013"/>
              <a:ext cx="1040036" cy="2635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285750" indent="-285750" algn="l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FF7900"/>
                </a:buClr>
                <a:buSzPct val="65000"/>
                <a:buFont typeface="Wingdings" pitchFamily="2" charset="2"/>
                <a:buBlip>
                  <a:blip r:embed="rId9"/>
                </a:buBlip>
                <a:defRPr sz="2400" b="1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lvl1pPr>
              <a:lvl2pPr marL="631825" indent="-231775" algn="l" rtl="0" eaLnBrk="0" fontAlgn="base" hangingPunct="0">
                <a:spcBef>
                  <a:spcPct val="0"/>
                </a:spcBef>
                <a:spcAft>
                  <a:spcPts val="600"/>
                </a:spcAft>
                <a:buClr>
                  <a:srgbClr val="0B3D91"/>
                </a:buClr>
                <a:buChar char="•"/>
                <a:defRPr sz="2000">
                  <a:solidFill>
                    <a:srgbClr val="000000"/>
                  </a:solidFill>
                  <a:latin typeface="+mn-lt"/>
                </a:defRPr>
              </a:lvl2pPr>
              <a:lvl3pPr marL="914400" indent="-168275" algn="l" rtl="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4D4D4D"/>
                </a:buClr>
                <a:buSzPct val="80000"/>
                <a:buFont typeface="Symbol" pitchFamily="18" charset="2"/>
                <a:buChar char="-"/>
                <a:defRPr>
                  <a:solidFill>
                    <a:srgbClr val="000000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C0C0C0"/>
                </a:buClr>
                <a:buSzPct val="60000"/>
                <a:defRPr sz="2400">
                  <a:solidFill>
                    <a:srgbClr val="000000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  <a:buFont typeface="Wingdings" pitchFamily="2" charset="2"/>
                <a:buChar char="n"/>
                <a:defRPr sz="2000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Verdana" pitchFamily="34" charset="0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  <a:buFont typeface="Wingdings" pitchFamily="2" charset="2"/>
                <a:buChar char="n"/>
                <a:defRPr sz="2000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Verdana" pitchFamily="34" charset="0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  <a:buFont typeface="Wingdings" pitchFamily="2" charset="2"/>
                <a:buChar char="n"/>
                <a:defRPr sz="2000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Verdana" pitchFamily="34" charset="0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  <a:buFont typeface="Wingdings" pitchFamily="2" charset="2"/>
                <a:buChar char="n"/>
                <a:defRPr sz="2000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Verdana" pitchFamily="34" charset="0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  <a:buFont typeface="Wingdings" pitchFamily="2" charset="2"/>
                <a:buChar char="n"/>
                <a:defRPr sz="2000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Verdana" pitchFamily="34" charset="0"/>
                </a:defRPr>
              </a:lvl9pPr>
            </a:lstStyle>
            <a:p>
              <a:pPr marL="0" indent="0">
                <a:buNone/>
              </a:pPr>
              <a:r>
                <a:rPr lang="en-US" sz="1200" kern="0" dirty="0">
                  <a:solidFill>
                    <a:schemeClr val="accent2"/>
                  </a:solidFill>
                </a:rPr>
                <a:t>Foreign key</a:t>
              </a:r>
            </a:p>
            <a:p>
              <a:endParaRPr lang="en-US" kern="0" dirty="0"/>
            </a:p>
            <a:p>
              <a:endParaRPr lang="en-US" kern="0" dirty="0"/>
            </a:p>
            <a:p>
              <a:pPr marL="0" indent="0">
                <a:buFont typeface="Wingdings" pitchFamily="2" charset="2"/>
                <a:buNone/>
              </a:pPr>
              <a:endParaRPr lang="en-US" kern="0" dirty="0"/>
            </a:p>
          </p:txBody>
        </p:sp>
        <p:sp>
          <p:nvSpPr>
            <p:cNvPr id="25" name="Freeform 24"/>
            <p:cNvSpPr/>
            <p:nvPr/>
          </p:nvSpPr>
          <p:spPr bwMode="auto">
            <a:xfrm rot="16353391" flipH="1">
              <a:off x="3160563" y="2421391"/>
              <a:ext cx="686736" cy="1231706"/>
            </a:xfrm>
            <a:custGeom>
              <a:avLst/>
              <a:gdLst>
                <a:gd name="connsiteX0" fmla="*/ 0 w 602901"/>
                <a:gd name="connsiteY0" fmla="*/ 555072 h 555072"/>
                <a:gd name="connsiteX1" fmla="*/ 150725 w 602901"/>
                <a:gd name="connsiteY1" fmla="*/ 62703 h 555072"/>
                <a:gd name="connsiteX2" fmla="*/ 602901 w 602901"/>
                <a:gd name="connsiteY2" fmla="*/ 22510 h 555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02901" h="555072">
                  <a:moveTo>
                    <a:pt x="0" y="555072"/>
                  </a:moveTo>
                  <a:cubicBezTo>
                    <a:pt x="25121" y="353267"/>
                    <a:pt x="50242" y="151463"/>
                    <a:pt x="150725" y="62703"/>
                  </a:cubicBezTo>
                  <a:cubicBezTo>
                    <a:pt x="251208" y="-26057"/>
                    <a:pt x="427054" y="-1774"/>
                    <a:pt x="602901" y="22510"/>
                  </a:cubicBezTo>
                </a:path>
              </a:pathLst>
            </a:custGeom>
            <a:noFill/>
            <a:ln w="22225" cap="flat" cmpd="sng" algn="ctr">
              <a:solidFill>
                <a:schemeClr val="accent2"/>
              </a:solidFill>
              <a:prstDash val="sysDot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342900" marR="0" indent="-342900" algn="l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Arial Narrow" pitchFamily="34" charset="0"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26" name="Freeform 25"/>
          <p:cNvSpPr/>
          <p:nvPr/>
        </p:nvSpPr>
        <p:spPr bwMode="auto">
          <a:xfrm>
            <a:off x="2079704" y="3597310"/>
            <a:ext cx="713738" cy="1336431"/>
          </a:xfrm>
          <a:custGeom>
            <a:avLst/>
            <a:gdLst>
              <a:gd name="connsiteX0" fmla="*/ 643399 w 713738"/>
              <a:gd name="connsiteY0" fmla="*/ 0 h 1336431"/>
              <a:gd name="connsiteX1" fmla="*/ 305 w 713738"/>
              <a:gd name="connsiteY1" fmla="*/ 974690 h 1336431"/>
              <a:gd name="connsiteX2" fmla="*/ 713738 w 713738"/>
              <a:gd name="connsiteY2" fmla="*/ 1336431 h 1336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13738" h="1336431">
                <a:moveTo>
                  <a:pt x="643399" y="0"/>
                </a:moveTo>
                <a:cubicBezTo>
                  <a:pt x="315990" y="375976"/>
                  <a:pt x="-11418" y="751952"/>
                  <a:pt x="305" y="974690"/>
                </a:cubicBezTo>
                <a:cubicBezTo>
                  <a:pt x="12028" y="1197428"/>
                  <a:pt x="713738" y="1336431"/>
                  <a:pt x="713738" y="1336431"/>
                </a:cubicBezTo>
              </a:path>
            </a:pathLst>
          </a:custGeom>
          <a:noFill/>
          <a:ln w="9525" cap="flat" cmpd="sng" algn="ctr">
            <a:solidFill>
              <a:schemeClr val="accent2"/>
            </a:solidFill>
            <a:prstDash val="sysDot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marR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Arial Narrow" pitchFamily="34" charset="0"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83608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Object 17"/>
          <p:cNvGraphicFramePr>
            <a:graphicFrameLocks noChangeAspect="1"/>
          </p:cNvGraphicFramePr>
          <p:nvPr/>
        </p:nvGraphicFramePr>
        <p:xfrm>
          <a:off x="2831855" y="4754713"/>
          <a:ext cx="3465512" cy="557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0" name="Worksheet" r:id="rId4" imgW="5314866" imgH="962043" progId="Excel.Sheet.12">
                  <p:embed/>
                </p:oleObj>
              </mc:Choice>
              <mc:Fallback>
                <p:oleObj name="Worksheet" r:id="rId4" imgW="5314866" imgH="962043" progId="Excel.Sheet.12">
                  <p:embed/>
                  <p:pic>
                    <p:nvPicPr>
                      <p:cNvPr id="18" name="Object 17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831855" y="4754713"/>
                        <a:ext cx="3465512" cy="5572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6"/>
          <p:cNvGraphicFramePr>
            <a:graphicFrameLocks noChangeAspect="1"/>
          </p:cNvGraphicFramePr>
          <p:nvPr/>
        </p:nvGraphicFramePr>
        <p:xfrm>
          <a:off x="1132954" y="3237883"/>
          <a:ext cx="3736975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1" name="Worksheet" r:id="rId6" imgW="5734084" imgH="2104942" progId="Excel.Sheet.12">
                  <p:embed/>
                </p:oleObj>
              </mc:Choice>
              <mc:Fallback>
                <p:oleObj name="Worksheet" r:id="rId6" imgW="5734084" imgH="2104942" progId="Excel.Sheet.12">
                  <p:embed/>
                  <p:pic>
                    <p:nvPicPr>
                      <p:cNvPr id="17" name="Object 16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132954" y="3237883"/>
                        <a:ext cx="3736975" cy="1219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Terminology: Relational database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5FF5050-D357-4EE4-8C2A-260B0E7A76D8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pic>
        <p:nvPicPr>
          <p:cNvPr id="24583" name="Picture 7" descr="https://wallwidehd.com/wp-content/uploads/Canada-National-Hockey-Team-Logo-Wallpaper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0857" y="1045004"/>
            <a:ext cx="2253208" cy="1266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441325" y="2938462"/>
            <a:ext cx="1768475" cy="5271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spcBef>
                <a:spcPts val="800"/>
              </a:spcBef>
              <a:spcAft>
                <a:spcPct val="0"/>
              </a:spcAft>
              <a:buClr>
                <a:srgbClr val="FF7900"/>
              </a:buClr>
              <a:buSzPct val="65000"/>
              <a:buFont typeface="Wingdings" pitchFamily="2" charset="2"/>
              <a:buBlip>
                <a:blip r:embed="rId9"/>
              </a:buBlip>
              <a:defRPr sz="2400" b="1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31825" indent="-231775" algn="l" rtl="0" eaLnBrk="0" fontAlgn="base" hangingPunct="0">
              <a:spcBef>
                <a:spcPct val="0"/>
              </a:spcBef>
              <a:spcAft>
                <a:spcPts val="600"/>
              </a:spcAft>
              <a:buClr>
                <a:srgbClr val="0B3D91"/>
              </a:buClr>
              <a:buChar char="•"/>
              <a:defRPr sz="2000">
                <a:solidFill>
                  <a:srgbClr val="000000"/>
                </a:solidFill>
                <a:latin typeface="+mn-lt"/>
              </a:defRPr>
            </a:lvl2pPr>
            <a:lvl3pPr marL="914400" indent="-1682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4D4D4D"/>
              </a:buClr>
              <a:buSzPct val="80000"/>
              <a:buFont typeface="Symbol" pitchFamily="18" charset="2"/>
              <a:buChar char="-"/>
              <a:defRPr>
                <a:solidFill>
                  <a:srgbClr val="000000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0C0C0"/>
              </a:buClr>
              <a:buSzPct val="60000"/>
              <a:defRPr sz="2400">
                <a:solidFill>
                  <a:srgbClr val="000000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itchFamily="2" charset="2"/>
              <a:buChar char="n"/>
              <a:defRPr sz="200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itchFamily="2" charset="2"/>
              <a:buChar char="n"/>
              <a:defRPr sz="200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itchFamily="2" charset="2"/>
              <a:buChar char="n"/>
              <a:defRPr sz="200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itchFamily="2" charset="2"/>
              <a:buChar char="n"/>
              <a:defRPr sz="200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itchFamily="2" charset="2"/>
              <a:buChar char="n"/>
              <a:defRPr sz="200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defRPr>
            </a:lvl9pPr>
          </a:lstStyle>
          <a:p>
            <a:pPr marL="0" indent="0">
              <a:buNone/>
            </a:pPr>
            <a:r>
              <a:rPr lang="en-US" sz="1600" kern="0" dirty="0"/>
              <a:t>Table of Players</a:t>
            </a:r>
          </a:p>
          <a:p>
            <a:endParaRPr lang="en-US" kern="0" dirty="0"/>
          </a:p>
          <a:p>
            <a:endParaRPr lang="en-US" kern="0" dirty="0"/>
          </a:p>
          <a:p>
            <a:pPr marL="0" indent="0">
              <a:buFont typeface="Wingdings" pitchFamily="2" charset="2"/>
              <a:buNone/>
            </a:pPr>
            <a:endParaRPr lang="en-US" kern="0" dirty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 bwMode="auto">
          <a:xfrm>
            <a:off x="1063380" y="4757842"/>
            <a:ext cx="1768475" cy="5271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spcBef>
                <a:spcPts val="800"/>
              </a:spcBef>
              <a:spcAft>
                <a:spcPct val="0"/>
              </a:spcAft>
              <a:buClr>
                <a:srgbClr val="FF7900"/>
              </a:buClr>
              <a:buSzPct val="65000"/>
              <a:buFont typeface="Wingdings" pitchFamily="2" charset="2"/>
              <a:buBlip>
                <a:blip r:embed="rId9"/>
              </a:buBlip>
              <a:defRPr sz="2400" b="1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31825" indent="-231775" algn="l" rtl="0" eaLnBrk="0" fontAlgn="base" hangingPunct="0">
              <a:spcBef>
                <a:spcPct val="0"/>
              </a:spcBef>
              <a:spcAft>
                <a:spcPts val="600"/>
              </a:spcAft>
              <a:buClr>
                <a:srgbClr val="0B3D91"/>
              </a:buClr>
              <a:buChar char="•"/>
              <a:defRPr sz="2000">
                <a:solidFill>
                  <a:srgbClr val="000000"/>
                </a:solidFill>
                <a:latin typeface="+mn-lt"/>
              </a:defRPr>
            </a:lvl2pPr>
            <a:lvl3pPr marL="914400" indent="-1682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4D4D4D"/>
              </a:buClr>
              <a:buSzPct val="80000"/>
              <a:buFont typeface="Symbol" pitchFamily="18" charset="2"/>
              <a:buChar char="-"/>
              <a:defRPr>
                <a:solidFill>
                  <a:srgbClr val="000000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0C0C0"/>
              </a:buClr>
              <a:buSzPct val="60000"/>
              <a:defRPr sz="2400">
                <a:solidFill>
                  <a:srgbClr val="000000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itchFamily="2" charset="2"/>
              <a:buChar char="n"/>
              <a:defRPr sz="200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itchFamily="2" charset="2"/>
              <a:buChar char="n"/>
              <a:defRPr sz="200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itchFamily="2" charset="2"/>
              <a:buChar char="n"/>
              <a:defRPr sz="200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itchFamily="2" charset="2"/>
              <a:buChar char="n"/>
              <a:defRPr sz="200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itchFamily="2" charset="2"/>
              <a:buChar char="n"/>
              <a:defRPr sz="200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defRPr>
            </a:lvl9pPr>
          </a:lstStyle>
          <a:p>
            <a:pPr marL="0" indent="0">
              <a:buNone/>
            </a:pPr>
            <a:r>
              <a:rPr lang="en-US" sz="1600" kern="0" dirty="0"/>
              <a:t>Table of Teams</a:t>
            </a:r>
          </a:p>
          <a:p>
            <a:endParaRPr lang="en-US" kern="0" dirty="0"/>
          </a:p>
          <a:p>
            <a:endParaRPr lang="en-US" kern="0" dirty="0"/>
          </a:p>
          <a:p>
            <a:pPr marL="0" indent="0">
              <a:buFont typeface="Wingdings" pitchFamily="2" charset="2"/>
              <a:buNone/>
            </a:pPr>
            <a:endParaRPr lang="en-US" kern="0" dirty="0"/>
          </a:p>
        </p:txBody>
      </p:sp>
      <p:sp>
        <p:nvSpPr>
          <p:cNvPr id="12" name="Content Placeholder 2"/>
          <p:cNvSpPr txBox="1">
            <a:spLocks/>
          </p:cNvSpPr>
          <p:nvPr/>
        </p:nvSpPr>
        <p:spPr bwMode="auto">
          <a:xfrm>
            <a:off x="457200" y="2533496"/>
            <a:ext cx="1768475" cy="5271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spcBef>
                <a:spcPts val="800"/>
              </a:spcBef>
              <a:spcAft>
                <a:spcPct val="0"/>
              </a:spcAft>
              <a:buClr>
                <a:srgbClr val="FF7900"/>
              </a:buClr>
              <a:buSzPct val="65000"/>
              <a:buFont typeface="Wingdings" pitchFamily="2" charset="2"/>
              <a:buBlip>
                <a:blip r:embed="rId9"/>
              </a:buBlip>
              <a:defRPr sz="2400" b="1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31825" indent="-231775" algn="l" rtl="0" eaLnBrk="0" fontAlgn="base" hangingPunct="0">
              <a:spcBef>
                <a:spcPct val="0"/>
              </a:spcBef>
              <a:spcAft>
                <a:spcPts val="600"/>
              </a:spcAft>
              <a:buClr>
                <a:srgbClr val="0B3D91"/>
              </a:buClr>
              <a:buChar char="•"/>
              <a:defRPr sz="2000">
                <a:solidFill>
                  <a:srgbClr val="000000"/>
                </a:solidFill>
                <a:latin typeface="+mn-lt"/>
              </a:defRPr>
            </a:lvl2pPr>
            <a:lvl3pPr marL="914400" indent="-1682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4D4D4D"/>
              </a:buClr>
              <a:buSzPct val="80000"/>
              <a:buFont typeface="Symbol" pitchFamily="18" charset="2"/>
              <a:buChar char="-"/>
              <a:defRPr>
                <a:solidFill>
                  <a:srgbClr val="000000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0C0C0"/>
              </a:buClr>
              <a:buSzPct val="60000"/>
              <a:defRPr sz="2400">
                <a:solidFill>
                  <a:srgbClr val="000000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itchFamily="2" charset="2"/>
              <a:buChar char="n"/>
              <a:defRPr sz="200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itchFamily="2" charset="2"/>
              <a:buChar char="n"/>
              <a:defRPr sz="200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itchFamily="2" charset="2"/>
              <a:buChar char="n"/>
              <a:defRPr sz="200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itchFamily="2" charset="2"/>
              <a:buChar char="n"/>
              <a:defRPr sz="200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itchFamily="2" charset="2"/>
              <a:buChar char="n"/>
              <a:defRPr sz="200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defRPr>
            </a:lvl9pPr>
          </a:lstStyle>
          <a:p>
            <a:pPr marL="0" indent="0">
              <a:buNone/>
            </a:pPr>
            <a:r>
              <a:rPr lang="en-US" sz="1600" kern="0" dirty="0">
                <a:solidFill>
                  <a:schemeClr val="accent2"/>
                </a:solidFill>
              </a:rPr>
              <a:t>Keys</a:t>
            </a:r>
          </a:p>
          <a:p>
            <a:endParaRPr lang="en-US" kern="0" dirty="0"/>
          </a:p>
          <a:p>
            <a:endParaRPr lang="en-US" kern="0" dirty="0"/>
          </a:p>
          <a:p>
            <a:pPr marL="0" indent="0">
              <a:buFont typeface="Wingdings" pitchFamily="2" charset="2"/>
              <a:buNone/>
            </a:pPr>
            <a:endParaRPr lang="en-US" kern="0" dirty="0"/>
          </a:p>
        </p:txBody>
      </p:sp>
      <p:sp>
        <p:nvSpPr>
          <p:cNvPr id="14" name="Rounded Rectangle 13"/>
          <p:cNvSpPr/>
          <p:nvPr/>
        </p:nvSpPr>
        <p:spPr bwMode="auto">
          <a:xfrm>
            <a:off x="2795011" y="4734135"/>
            <a:ext cx="938789" cy="142665"/>
          </a:xfrm>
          <a:prstGeom prst="roundRect">
            <a:avLst/>
          </a:prstGeom>
          <a:noFill/>
          <a:ln w="254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marR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Arial Narrow" pitchFamily="34" charset="0"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Rounded Rectangle 6"/>
          <p:cNvSpPr/>
          <p:nvPr/>
        </p:nvSpPr>
        <p:spPr bwMode="auto">
          <a:xfrm>
            <a:off x="1104900" y="3219959"/>
            <a:ext cx="1333500" cy="132841"/>
          </a:xfrm>
          <a:prstGeom prst="roundRect">
            <a:avLst/>
          </a:prstGeom>
          <a:noFill/>
          <a:ln w="254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marR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Arial Narrow" pitchFamily="34" charset="0"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Freeform 12"/>
          <p:cNvSpPr/>
          <p:nvPr/>
        </p:nvSpPr>
        <p:spPr bwMode="auto">
          <a:xfrm>
            <a:off x="2079704" y="3597310"/>
            <a:ext cx="713738" cy="1336431"/>
          </a:xfrm>
          <a:custGeom>
            <a:avLst/>
            <a:gdLst>
              <a:gd name="connsiteX0" fmla="*/ 643399 w 713738"/>
              <a:gd name="connsiteY0" fmla="*/ 0 h 1336431"/>
              <a:gd name="connsiteX1" fmla="*/ 305 w 713738"/>
              <a:gd name="connsiteY1" fmla="*/ 974690 h 1336431"/>
              <a:gd name="connsiteX2" fmla="*/ 713738 w 713738"/>
              <a:gd name="connsiteY2" fmla="*/ 1336431 h 1336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13738" h="1336431">
                <a:moveTo>
                  <a:pt x="643399" y="0"/>
                </a:moveTo>
                <a:cubicBezTo>
                  <a:pt x="315990" y="375976"/>
                  <a:pt x="-11418" y="751952"/>
                  <a:pt x="305" y="974690"/>
                </a:cubicBezTo>
                <a:cubicBezTo>
                  <a:pt x="12028" y="1197428"/>
                  <a:pt x="713738" y="1336431"/>
                  <a:pt x="713738" y="1336431"/>
                </a:cubicBezTo>
              </a:path>
            </a:pathLst>
          </a:custGeom>
          <a:noFill/>
          <a:ln w="9525" cap="flat" cmpd="sng" algn="ctr">
            <a:solidFill>
              <a:schemeClr val="accent2"/>
            </a:solidFill>
            <a:prstDash val="sysDot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marR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Arial Narrow" pitchFamily="34" charset="0"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Content Placeholder 2"/>
          <p:cNvSpPr txBox="1">
            <a:spLocks/>
          </p:cNvSpPr>
          <p:nvPr/>
        </p:nvSpPr>
        <p:spPr bwMode="auto">
          <a:xfrm>
            <a:off x="5304904" y="2705744"/>
            <a:ext cx="2667000" cy="22834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spcBef>
                <a:spcPts val="800"/>
              </a:spcBef>
              <a:spcAft>
                <a:spcPct val="0"/>
              </a:spcAft>
              <a:buClr>
                <a:srgbClr val="FF7900"/>
              </a:buClr>
              <a:buSzPct val="65000"/>
              <a:buFont typeface="Wingdings" pitchFamily="2" charset="2"/>
              <a:buBlip>
                <a:blip r:embed="rId9"/>
              </a:buBlip>
              <a:defRPr sz="2400" b="1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31825" indent="-231775" algn="l" rtl="0" eaLnBrk="0" fontAlgn="base" hangingPunct="0">
              <a:spcBef>
                <a:spcPct val="0"/>
              </a:spcBef>
              <a:spcAft>
                <a:spcPts val="600"/>
              </a:spcAft>
              <a:buClr>
                <a:srgbClr val="0B3D91"/>
              </a:buClr>
              <a:buChar char="•"/>
              <a:defRPr sz="2000">
                <a:solidFill>
                  <a:srgbClr val="000000"/>
                </a:solidFill>
                <a:latin typeface="+mn-lt"/>
              </a:defRPr>
            </a:lvl2pPr>
            <a:lvl3pPr marL="914400" indent="-1682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4D4D4D"/>
              </a:buClr>
              <a:buSzPct val="80000"/>
              <a:buFont typeface="Symbol" pitchFamily="18" charset="2"/>
              <a:buChar char="-"/>
              <a:defRPr>
                <a:solidFill>
                  <a:srgbClr val="000000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0C0C0"/>
              </a:buClr>
              <a:buSzPct val="60000"/>
              <a:defRPr sz="2400">
                <a:solidFill>
                  <a:srgbClr val="000000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itchFamily="2" charset="2"/>
              <a:buChar char="n"/>
              <a:defRPr sz="200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itchFamily="2" charset="2"/>
              <a:buChar char="n"/>
              <a:defRPr sz="200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itchFamily="2" charset="2"/>
              <a:buChar char="n"/>
              <a:defRPr sz="200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itchFamily="2" charset="2"/>
              <a:buChar char="n"/>
              <a:defRPr sz="200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itchFamily="2" charset="2"/>
              <a:buChar char="n"/>
              <a:defRPr sz="200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defRPr>
            </a:lvl9pPr>
          </a:lstStyle>
          <a:p>
            <a:pPr marL="0" indent="0">
              <a:buNone/>
            </a:pPr>
            <a:r>
              <a:rPr lang="en-US" sz="1600" kern="0" dirty="0"/>
              <a:t>Data in the Table of Teams is related data to data in the Table of Players</a:t>
            </a:r>
          </a:p>
          <a:p>
            <a:endParaRPr lang="en-US" kern="0" dirty="0"/>
          </a:p>
          <a:p>
            <a:endParaRPr lang="en-US" kern="0" dirty="0"/>
          </a:p>
          <a:p>
            <a:pPr marL="0" indent="0">
              <a:buFont typeface="Wingdings" pitchFamily="2" charset="2"/>
              <a:buNone/>
            </a:pPr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28759441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Firming up our terminology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5488" y="1458849"/>
            <a:ext cx="7677912" cy="487680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Database</a:t>
            </a:r>
          </a:p>
          <a:p>
            <a:pPr lvl="1"/>
            <a:r>
              <a:rPr lang="en-US" dirty="0"/>
              <a:t>An organized collection of data</a:t>
            </a:r>
          </a:p>
          <a:p>
            <a:r>
              <a:rPr lang="en-US" dirty="0"/>
              <a:t>Database management system</a:t>
            </a:r>
          </a:p>
          <a:p>
            <a:pPr lvl="1"/>
            <a:r>
              <a:rPr lang="en-US" dirty="0"/>
              <a:t>Software for databases</a:t>
            </a:r>
          </a:p>
          <a:p>
            <a:pPr lvl="1"/>
            <a:r>
              <a:rPr lang="en-US" dirty="0"/>
              <a:t>Definition, creation, querying, updating, administration</a:t>
            </a:r>
          </a:p>
          <a:p>
            <a:r>
              <a:rPr lang="en-US" dirty="0"/>
              <a:t>RDMS </a:t>
            </a:r>
          </a:p>
          <a:p>
            <a:pPr lvl="1"/>
            <a:r>
              <a:rPr lang="en-US" dirty="0"/>
              <a:t>Relational database management system</a:t>
            </a:r>
          </a:p>
          <a:p>
            <a:pPr lvl="1"/>
            <a:r>
              <a:rPr lang="en-US" dirty="0"/>
              <a:t>Based on the relational model of organizing data into related tables</a:t>
            </a:r>
          </a:p>
          <a:p>
            <a:pPr lvl="1"/>
            <a:r>
              <a:rPr lang="en-US" dirty="0"/>
              <a:t>e.g. Oracle database, Microsoft SQL Server, MySQL, IBM DB2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5FF5050-D357-4EE4-8C2A-260B0E7A76D8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3999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Firming up our terminology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1325" y="1430774"/>
            <a:ext cx="2909061" cy="5122425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Key</a:t>
            </a:r>
          </a:p>
          <a:p>
            <a:pPr lvl="1"/>
            <a:r>
              <a:rPr lang="en-US" dirty="0"/>
              <a:t>An identifier to find data in a table</a:t>
            </a:r>
          </a:p>
          <a:p>
            <a:r>
              <a:rPr lang="en-US" dirty="0"/>
              <a:t>Primary key</a:t>
            </a:r>
          </a:p>
          <a:p>
            <a:pPr lvl="1"/>
            <a:r>
              <a:rPr lang="en-US" dirty="0"/>
              <a:t>The main </a:t>
            </a:r>
            <a:r>
              <a:rPr lang="en-US" dirty="0" err="1"/>
              <a:t>specifier</a:t>
            </a:r>
            <a:r>
              <a:rPr lang="en-US" dirty="0"/>
              <a:t> for a row in a table</a:t>
            </a:r>
          </a:p>
          <a:p>
            <a:r>
              <a:rPr lang="en-US" dirty="0"/>
              <a:t>Foreign key</a:t>
            </a:r>
          </a:p>
          <a:p>
            <a:pPr lvl="1"/>
            <a:r>
              <a:rPr lang="en-US" dirty="0"/>
              <a:t>A field in a table that is used as a primary key for another table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5FF5050-D357-4EE4-8C2A-260B0E7A76D8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8398" y="2286000"/>
            <a:ext cx="4593609" cy="2448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7885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Actions on 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9739" y="1371600"/>
            <a:ext cx="5580062" cy="4876800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Add/Delete/Modify a row in software</a:t>
            </a:r>
          </a:p>
          <a:p>
            <a:pPr lvl="1"/>
            <a:r>
              <a:rPr lang="en-US" dirty="0"/>
              <a:t>What row?</a:t>
            </a:r>
          </a:p>
          <a:p>
            <a:pPr lvl="1"/>
            <a:r>
              <a:rPr lang="en-US" dirty="0"/>
              <a:t>How do you identify a row in your table? (key)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Pick elements in the row that makes that row unique</a:t>
            </a:r>
          </a:p>
          <a:p>
            <a:pPr lvl="1"/>
            <a:r>
              <a:rPr lang="en-US" dirty="0"/>
              <a:t>Single or compound “keys”</a:t>
            </a:r>
          </a:p>
          <a:p>
            <a:pPr lvl="1"/>
            <a:r>
              <a:rPr lang="en-US" dirty="0"/>
              <a:t>“modify the phone number where </a:t>
            </a:r>
            <a:r>
              <a:rPr lang="en-US" dirty="0" err="1"/>
              <a:t>lastName</a:t>
            </a:r>
            <a:r>
              <a:rPr lang="en-US" dirty="0"/>
              <a:t> is Chan, </a:t>
            </a:r>
            <a:r>
              <a:rPr lang="en-US" dirty="0" err="1"/>
              <a:t>firstName</a:t>
            </a:r>
            <a:r>
              <a:rPr lang="en-US" dirty="0"/>
              <a:t> is Richard”</a:t>
            </a:r>
          </a:p>
          <a:p>
            <a:pPr lvl="1"/>
            <a:r>
              <a:rPr lang="en-US" dirty="0"/>
              <a:t>Design challenge: what guarantees uniqueness?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5FF5050-D357-4EE4-8C2A-260B0E7A76D8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pic>
        <p:nvPicPr>
          <p:cNvPr id="23556" name="Picture 4" descr="http://images.vertex42.com/ExcelTemplates/contact-list-template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1047750"/>
            <a:ext cx="2590800" cy="1819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554" name="Picture 2" descr="http://freewordtemplates.net/wp-content/uploads/2010/08/To-Do-List-Form1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1905000"/>
            <a:ext cx="1300163" cy="1682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24680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 – Hands-on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5488" y="1458849"/>
            <a:ext cx="7677912" cy="4876800"/>
          </a:xfrm>
        </p:spPr>
        <p:txBody>
          <a:bodyPr>
            <a:normAutofit fontScale="92500"/>
          </a:bodyPr>
          <a:lstStyle/>
          <a:p>
            <a:r>
              <a:rPr lang="en-US" dirty="0"/>
              <a:t>Database design – use case</a:t>
            </a:r>
          </a:p>
          <a:p>
            <a:pPr lvl="1"/>
            <a:r>
              <a:rPr lang="en-US" dirty="0"/>
              <a:t>Paper exercise</a:t>
            </a:r>
          </a:p>
          <a:p>
            <a:pPr lvl="1"/>
            <a:r>
              <a:rPr lang="en-US" dirty="0"/>
              <a:t>CASE tool</a:t>
            </a:r>
          </a:p>
          <a:p>
            <a:r>
              <a:rPr lang="en-US" dirty="0"/>
              <a:t>SQL</a:t>
            </a:r>
          </a:p>
          <a:p>
            <a:pPr lvl="1"/>
            <a:r>
              <a:rPr lang="en-US" dirty="0"/>
              <a:t>Language for: Definition, creation, querying, updating, administration of RDMS</a:t>
            </a:r>
          </a:p>
          <a:p>
            <a:pPr lvl="1"/>
            <a:r>
              <a:rPr lang="en-US" dirty="0"/>
              <a:t>Use SQL to implement your database design</a:t>
            </a:r>
          </a:p>
          <a:p>
            <a:pPr lvl="1"/>
            <a:r>
              <a:rPr lang="en-US" dirty="0"/>
              <a:t>Understanding what commercial RDMS do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5FF5050-D357-4EE4-8C2A-260B0E7A76D8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73895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Objectives</a:t>
            </a:r>
          </a:p>
        </p:txBody>
      </p:sp>
      <p:sp>
        <p:nvSpPr>
          <p:cNvPr id="4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7787208" cy="4800600"/>
          </a:xfrm>
        </p:spPr>
        <p:txBody>
          <a:bodyPr>
            <a:normAutofit/>
          </a:bodyPr>
          <a:lstStyle/>
          <a:p>
            <a:r>
              <a:rPr lang="en-US" dirty="0"/>
              <a:t>Understand</a:t>
            </a:r>
          </a:p>
          <a:p>
            <a:pPr lvl="1"/>
            <a:r>
              <a:rPr lang="en-US" dirty="0"/>
              <a:t>client/server model of DBMS</a:t>
            </a:r>
          </a:p>
          <a:p>
            <a:pPr lvl="1"/>
            <a:r>
              <a:rPr lang="en-US" dirty="0"/>
              <a:t>how data is structured in a DBMS</a:t>
            </a:r>
          </a:p>
          <a:p>
            <a:pPr lvl="1"/>
            <a:endParaRPr lang="en-US" dirty="0"/>
          </a:p>
          <a:p>
            <a:r>
              <a:rPr lang="en-US" dirty="0"/>
              <a:t>Skills</a:t>
            </a:r>
          </a:p>
          <a:p>
            <a:pPr lvl="1"/>
            <a:r>
              <a:rPr lang="en-US" dirty="0"/>
              <a:t>How to find data in a database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96065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Objectives</a:t>
            </a:r>
          </a:p>
        </p:txBody>
      </p:sp>
      <p:sp>
        <p:nvSpPr>
          <p:cNvPr id="4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7787208" cy="48006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Understand</a:t>
            </a:r>
          </a:p>
          <a:p>
            <a:pPr lvl="1"/>
            <a:r>
              <a:rPr lang="en-US" dirty="0"/>
              <a:t>how data is structured in a DBMS</a:t>
            </a:r>
          </a:p>
          <a:p>
            <a:pPr lvl="2"/>
            <a:r>
              <a:rPr lang="en-US" dirty="0"/>
              <a:t>Table format</a:t>
            </a:r>
          </a:p>
          <a:p>
            <a:pPr lvl="2"/>
            <a:r>
              <a:rPr lang="en-US" dirty="0"/>
              <a:t>Multiple tables</a:t>
            </a:r>
          </a:p>
          <a:p>
            <a:pPr lvl="3"/>
            <a:r>
              <a:rPr lang="en-US" dirty="0"/>
              <a:t>Keys</a:t>
            </a:r>
          </a:p>
          <a:p>
            <a:pPr lvl="1"/>
            <a:endParaRPr lang="en-US" dirty="0"/>
          </a:p>
          <a:p>
            <a:r>
              <a:rPr lang="en-US" dirty="0"/>
              <a:t>Skills</a:t>
            </a:r>
          </a:p>
          <a:p>
            <a:pPr lvl="1"/>
            <a:r>
              <a:rPr lang="en-US" dirty="0"/>
              <a:t>Add, modify, delete data in a paper database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19422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Recall: Organizing data</a:t>
            </a:r>
          </a:p>
        </p:txBody>
      </p:sp>
      <p:sp>
        <p:nvSpPr>
          <p:cNvPr id="4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5194920" cy="4800600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Contact list</a:t>
            </a:r>
          </a:p>
          <a:p>
            <a:pPr lvl="1"/>
            <a:r>
              <a:rPr lang="en-US" dirty="0"/>
              <a:t>Last name, first name, phone number, </a:t>
            </a:r>
            <a:r>
              <a:rPr lang="en-US" dirty="0" err="1"/>
              <a:t>skypeId</a:t>
            </a:r>
            <a:endParaRPr lang="en-US" dirty="0"/>
          </a:p>
          <a:p>
            <a:r>
              <a:rPr lang="en-US" dirty="0"/>
              <a:t>To Do list</a:t>
            </a:r>
          </a:p>
          <a:p>
            <a:pPr lvl="1"/>
            <a:r>
              <a:rPr lang="en-US" dirty="0"/>
              <a:t>Task description, priority, due date, status</a:t>
            </a:r>
          </a:p>
          <a:p>
            <a:r>
              <a:rPr lang="en-US" dirty="0"/>
              <a:t>Top 10 movies</a:t>
            </a:r>
          </a:p>
          <a:p>
            <a:pPr lvl="1"/>
            <a:r>
              <a:rPr lang="en-US" dirty="0"/>
              <a:t>Title, genre, opening year, box office gross</a:t>
            </a:r>
          </a:p>
          <a:p>
            <a:r>
              <a:rPr lang="en-US" dirty="0"/>
              <a:t>Humans naturally understand how to organize data into lists/tables</a:t>
            </a:r>
          </a:p>
          <a:p>
            <a:pPr lvl="1"/>
            <a:r>
              <a:rPr lang="en-US" dirty="0"/>
              <a:t>Each row is typically describes a unique instance of something</a:t>
            </a:r>
          </a:p>
          <a:p>
            <a:pPr lvl="1"/>
            <a:r>
              <a:rPr lang="en-CA" dirty="0"/>
              <a:t>This in it’s simplest form, is a database.</a:t>
            </a:r>
          </a:p>
          <a:p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6136" y="1393336"/>
            <a:ext cx="2591025" cy="1816765"/>
          </a:xfrm>
          <a:prstGeom prst="rect">
            <a:avLst/>
          </a:prstGeom>
        </p:spPr>
      </p:pic>
      <p:pic>
        <p:nvPicPr>
          <p:cNvPr id="5" name="Picture 2" descr="http://freewordtemplates.net/wp-content/uploads/2010/08/To-Do-List-Form1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998" y="2646235"/>
            <a:ext cx="1300163" cy="1682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85897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Remember Excel?</a:t>
            </a:r>
          </a:p>
        </p:txBody>
      </p:sp>
      <p:sp>
        <p:nvSpPr>
          <p:cNvPr id="4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7787208" cy="48006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Spreadsheet</a:t>
            </a:r>
          </a:p>
          <a:p>
            <a:pPr lvl="1"/>
            <a:r>
              <a:rPr lang="en-US" dirty="0"/>
              <a:t>Rows – records with multiple columns</a:t>
            </a:r>
          </a:p>
          <a:p>
            <a:pPr lvl="1"/>
            <a:r>
              <a:rPr lang="en-US" dirty="0"/>
              <a:t>Columns – a single attribute or value</a:t>
            </a:r>
          </a:p>
          <a:p>
            <a:pPr lvl="1"/>
            <a:endParaRPr lang="en-US" dirty="0"/>
          </a:p>
          <a:p>
            <a:r>
              <a:rPr lang="en-US" dirty="0" err="1"/>
              <a:t>Tbd</a:t>
            </a:r>
            <a:r>
              <a:rPr lang="en-US" dirty="0"/>
              <a:t> excel example of student list</a:t>
            </a:r>
          </a:p>
          <a:p>
            <a:r>
              <a:rPr lang="en-US" dirty="0"/>
              <a:t>Note each row is a student</a:t>
            </a:r>
          </a:p>
          <a:p>
            <a:r>
              <a:rPr lang="en-US" dirty="0"/>
              <a:t>Each column is an attribute</a:t>
            </a:r>
          </a:p>
          <a:p>
            <a:r>
              <a:rPr lang="en-US" dirty="0"/>
              <a:t>A specific row/column is the attribute for that specific student</a:t>
            </a:r>
          </a:p>
        </p:txBody>
      </p:sp>
    </p:spTree>
    <p:extLst>
      <p:ext uri="{BB962C8B-B14F-4D97-AF65-F5344CB8AC3E}">
        <p14:creationId xmlns:p14="http://schemas.microsoft.com/office/powerpoint/2010/main" val="35366247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operations in 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1775" y="2642341"/>
            <a:ext cx="5420345" cy="3955011"/>
          </a:xfrm>
        </p:spPr>
        <p:txBody>
          <a:bodyPr>
            <a:normAutofit fontScale="70000" lnSpcReduction="20000"/>
          </a:bodyPr>
          <a:lstStyle/>
          <a:p>
            <a:pPr marL="40005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Need to precisely identify a row: that’s the “key”</a:t>
            </a:r>
          </a:p>
          <a:p>
            <a:r>
              <a:rPr lang="en-US" dirty="0"/>
              <a:t>Pick elements in the row that makes that row unique</a:t>
            </a:r>
          </a:p>
          <a:p>
            <a:pPr lvl="1"/>
            <a:r>
              <a:rPr lang="en-US" dirty="0"/>
              <a:t>Single or compound “keys”</a:t>
            </a:r>
          </a:p>
          <a:p>
            <a:pPr lvl="1"/>
            <a:r>
              <a:rPr lang="en-US" dirty="0"/>
              <a:t>“modify the phone number where </a:t>
            </a:r>
            <a:r>
              <a:rPr lang="en-US" dirty="0" err="1"/>
              <a:t>lastName</a:t>
            </a:r>
            <a:r>
              <a:rPr lang="en-US" dirty="0"/>
              <a:t> is Chan, </a:t>
            </a:r>
            <a:r>
              <a:rPr lang="en-US" dirty="0" err="1"/>
              <a:t>firstName</a:t>
            </a:r>
            <a:r>
              <a:rPr lang="en-US" dirty="0"/>
              <a:t> is Richard”</a:t>
            </a:r>
          </a:p>
          <a:p>
            <a:pPr lvl="1"/>
            <a:r>
              <a:rPr lang="en-US" dirty="0"/>
              <a:t>Design challenge: what guarantees uniqueness?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5FF5050-D357-4EE4-8C2A-260B0E7A76D8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pic>
        <p:nvPicPr>
          <p:cNvPr id="23556" name="Picture 4" descr="http://images.vertex42.com/ExcelTemplates/contact-list-template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3602" y="1120088"/>
            <a:ext cx="2590800" cy="1819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554" name="Picture 2" descr="http://freewordtemplates.net/wp-content/uploads/2010/08/To-Do-List-Form1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1905000"/>
            <a:ext cx="1300163" cy="1682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7563" y="1481401"/>
            <a:ext cx="952500" cy="952500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 bwMode="auto">
          <a:xfrm flipV="1">
            <a:off x="2286000" y="1905000"/>
            <a:ext cx="3652837" cy="52651"/>
          </a:xfrm>
          <a:prstGeom prst="straightConnector1">
            <a:avLst/>
          </a:prstGeom>
          <a:noFill/>
          <a:ln w="25400" cap="flat" cmpd="sng" algn="ctr">
            <a:solidFill>
              <a:schemeClr val="accent2"/>
            </a:solidFill>
            <a:prstDash val="sysDash"/>
            <a:round/>
            <a:headEnd type="none" w="med" len="med"/>
            <a:tailEnd type="triangle"/>
          </a:ln>
          <a:effectLst/>
        </p:spPr>
      </p:cxnSp>
      <p:sp>
        <p:nvSpPr>
          <p:cNvPr id="12" name="Content Placeholder 2"/>
          <p:cNvSpPr txBox="1">
            <a:spLocks/>
          </p:cNvSpPr>
          <p:nvPr/>
        </p:nvSpPr>
        <p:spPr bwMode="auto">
          <a:xfrm>
            <a:off x="2651919" y="1700345"/>
            <a:ext cx="1927225" cy="1167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spcBef>
                <a:spcPts val="800"/>
              </a:spcBef>
              <a:spcAft>
                <a:spcPct val="0"/>
              </a:spcAft>
              <a:buClr>
                <a:srgbClr val="FF7900"/>
              </a:buClr>
              <a:buSzPct val="65000"/>
              <a:buFont typeface="Wingdings" pitchFamily="2" charset="2"/>
              <a:buBlip>
                <a:blip r:embed="rId6"/>
              </a:buBlip>
              <a:defRPr sz="2400" b="1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31825" indent="-231775" algn="l" rtl="0" eaLnBrk="0" fontAlgn="base" hangingPunct="0">
              <a:spcBef>
                <a:spcPct val="0"/>
              </a:spcBef>
              <a:spcAft>
                <a:spcPts val="600"/>
              </a:spcAft>
              <a:buClr>
                <a:srgbClr val="0B3D91"/>
              </a:buClr>
              <a:buChar char="•"/>
              <a:defRPr sz="2000">
                <a:solidFill>
                  <a:srgbClr val="000000"/>
                </a:solidFill>
                <a:latin typeface="+mn-lt"/>
              </a:defRPr>
            </a:lvl2pPr>
            <a:lvl3pPr marL="914400" indent="-1682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4D4D4D"/>
              </a:buClr>
              <a:buSzPct val="80000"/>
              <a:buFont typeface="Symbol" pitchFamily="18" charset="2"/>
              <a:buChar char="-"/>
              <a:defRPr>
                <a:solidFill>
                  <a:srgbClr val="000000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0C0C0"/>
              </a:buClr>
              <a:buSzPct val="60000"/>
              <a:defRPr sz="2400">
                <a:solidFill>
                  <a:srgbClr val="000000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itchFamily="2" charset="2"/>
              <a:buChar char="n"/>
              <a:defRPr sz="200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itchFamily="2" charset="2"/>
              <a:buChar char="n"/>
              <a:defRPr sz="200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itchFamily="2" charset="2"/>
              <a:buChar char="n"/>
              <a:defRPr sz="200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itchFamily="2" charset="2"/>
              <a:buChar char="n"/>
              <a:defRPr sz="200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itchFamily="2" charset="2"/>
              <a:buChar char="n"/>
              <a:defRPr sz="200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defRPr>
            </a:lvl9pPr>
          </a:lstStyle>
          <a:p>
            <a:pPr marL="400050" lvl="1" indent="0">
              <a:buFontTx/>
              <a:buNone/>
            </a:pPr>
            <a:endParaRPr lang="en-US" b="0" kern="0" dirty="0"/>
          </a:p>
          <a:p>
            <a:pPr lvl="1"/>
            <a:r>
              <a:rPr lang="en-US" sz="1050" b="0" kern="0" dirty="0"/>
              <a:t>Add/delete row</a:t>
            </a:r>
          </a:p>
          <a:p>
            <a:pPr lvl="1"/>
            <a:r>
              <a:rPr lang="en-US" sz="1050" b="0" kern="0" dirty="0"/>
              <a:t>Modify row entry</a:t>
            </a:r>
          </a:p>
          <a:p>
            <a:pPr lvl="1"/>
            <a:endParaRPr lang="en-US" b="0" kern="0" dirty="0"/>
          </a:p>
        </p:txBody>
      </p:sp>
    </p:spTree>
    <p:extLst>
      <p:ext uri="{BB962C8B-B14F-4D97-AF65-F5344CB8AC3E}">
        <p14:creationId xmlns:p14="http://schemas.microsoft.com/office/powerpoint/2010/main" val="1378636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Use Case: Hockey Players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6258" y="1371600"/>
            <a:ext cx="5580062" cy="48768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Collect data on current NHL hockey players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Build out the table</a:t>
            </a:r>
          </a:p>
          <a:p>
            <a:pPr lvl="1"/>
            <a:r>
              <a:rPr lang="en-US" dirty="0"/>
              <a:t>Add entries for all NHL player to the table</a:t>
            </a:r>
          </a:p>
          <a:p>
            <a:pPr lvl="1"/>
            <a:r>
              <a:rPr lang="en-US" dirty="0"/>
              <a:t>Observations?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5FF5050-D357-4EE4-8C2A-260B0E7A76D8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/>
          </p:nvPr>
        </p:nvGraphicFramePr>
        <p:xfrm>
          <a:off x="2362200" y="2378075"/>
          <a:ext cx="6307138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" name="Worksheet" r:id="rId4" imgW="9677380" imgH="2104942" progId="Excel.Sheet.12">
                  <p:embed/>
                </p:oleObj>
              </mc:Choice>
              <mc:Fallback>
                <p:oleObj name="Worksheet" r:id="rId4" imgW="9677380" imgH="2104942" progId="Excel.Sheet.12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362200" y="2378075"/>
                        <a:ext cx="6307138" cy="1219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4583" name="Picture 7" descr="https://wallwidehd.com/wp-content/uploads/Canada-National-Hockey-Team-Logo-Wallpaper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0" y="1204913"/>
            <a:ext cx="2253208" cy="1266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75034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Case: Hockey Players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6257" y="1371600"/>
            <a:ext cx="5740705" cy="2438400"/>
          </a:xfrm>
        </p:spPr>
        <p:txBody>
          <a:bodyPr/>
          <a:lstStyle/>
          <a:p>
            <a:r>
              <a:rPr lang="en-US" dirty="0"/>
              <a:t>Tables</a:t>
            </a:r>
          </a:p>
          <a:p>
            <a:pPr lvl="1"/>
            <a:r>
              <a:rPr lang="en-US" dirty="0"/>
              <a:t>Players</a:t>
            </a:r>
          </a:p>
          <a:p>
            <a:pPr lvl="1"/>
            <a:r>
              <a:rPr lang="en-US" dirty="0"/>
              <a:t>Teams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5FF5050-D357-4EE4-8C2A-260B0E7A76D8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pic>
        <p:nvPicPr>
          <p:cNvPr id="24583" name="Picture 7" descr="https://wallwidehd.com/wp-content/uploads/Canada-National-Hockey-Team-Logo-Wallpaper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0" y="1204913"/>
            <a:ext cx="2253208" cy="1266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441325" y="2938462"/>
            <a:ext cx="1768475" cy="5271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spcBef>
                <a:spcPts val="800"/>
              </a:spcBef>
              <a:spcAft>
                <a:spcPct val="0"/>
              </a:spcAft>
              <a:buClr>
                <a:srgbClr val="FF7900"/>
              </a:buClr>
              <a:buSzPct val="65000"/>
              <a:buFont typeface="Wingdings" pitchFamily="2" charset="2"/>
              <a:buBlip>
                <a:blip r:embed="rId5"/>
              </a:buBlip>
              <a:defRPr sz="2400" b="1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31825" indent="-231775" algn="l" rtl="0" eaLnBrk="0" fontAlgn="base" hangingPunct="0">
              <a:spcBef>
                <a:spcPct val="0"/>
              </a:spcBef>
              <a:spcAft>
                <a:spcPts val="600"/>
              </a:spcAft>
              <a:buClr>
                <a:srgbClr val="0B3D91"/>
              </a:buClr>
              <a:buChar char="•"/>
              <a:defRPr sz="2000">
                <a:solidFill>
                  <a:srgbClr val="000000"/>
                </a:solidFill>
                <a:latin typeface="+mn-lt"/>
              </a:defRPr>
            </a:lvl2pPr>
            <a:lvl3pPr marL="914400" indent="-1682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4D4D4D"/>
              </a:buClr>
              <a:buSzPct val="80000"/>
              <a:buFont typeface="Symbol" pitchFamily="18" charset="2"/>
              <a:buChar char="-"/>
              <a:defRPr>
                <a:solidFill>
                  <a:srgbClr val="000000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0C0C0"/>
              </a:buClr>
              <a:buSzPct val="60000"/>
              <a:defRPr sz="2400">
                <a:solidFill>
                  <a:srgbClr val="000000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itchFamily="2" charset="2"/>
              <a:buChar char="n"/>
              <a:defRPr sz="200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itchFamily="2" charset="2"/>
              <a:buChar char="n"/>
              <a:defRPr sz="200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itchFamily="2" charset="2"/>
              <a:buChar char="n"/>
              <a:defRPr sz="200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itchFamily="2" charset="2"/>
              <a:buChar char="n"/>
              <a:defRPr sz="200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itchFamily="2" charset="2"/>
              <a:buChar char="n"/>
              <a:defRPr sz="200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defRPr>
            </a:lvl9pPr>
          </a:lstStyle>
          <a:p>
            <a:pPr marL="0" indent="0">
              <a:buNone/>
            </a:pPr>
            <a:r>
              <a:rPr lang="en-US" sz="1600" kern="0" dirty="0"/>
              <a:t>Table of Players</a:t>
            </a:r>
          </a:p>
          <a:p>
            <a:endParaRPr lang="en-US" kern="0" dirty="0"/>
          </a:p>
          <a:p>
            <a:endParaRPr lang="en-US" kern="0" dirty="0"/>
          </a:p>
          <a:p>
            <a:pPr marL="0" indent="0">
              <a:buFont typeface="Wingdings" pitchFamily="2" charset="2"/>
              <a:buNone/>
            </a:pPr>
            <a:endParaRPr lang="en-US" kern="0" dirty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 bwMode="auto">
          <a:xfrm>
            <a:off x="1063380" y="4757842"/>
            <a:ext cx="1768475" cy="5271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spcBef>
                <a:spcPts val="800"/>
              </a:spcBef>
              <a:spcAft>
                <a:spcPct val="0"/>
              </a:spcAft>
              <a:buClr>
                <a:srgbClr val="FF7900"/>
              </a:buClr>
              <a:buSzPct val="65000"/>
              <a:buFont typeface="Wingdings" pitchFamily="2" charset="2"/>
              <a:buBlip>
                <a:blip r:embed="rId5"/>
              </a:buBlip>
              <a:defRPr sz="2400" b="1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31825" indent="-231775" algn="l" rtl="0" eaLnBrk="0" fontAlgn="base" hangingPunct="0">
              <a:spcBef>
                <a:spcPct val="0"/>
              </a:spcBef>
              <a:spcAft>
                <a:spcPts val="600"/>
              </a:spcAft>
              <a:buClr>
                <a:srgbClr val="0B3D91"/>
              </a:buClr>
              <a:buChar char="•"/>
              <a:defRPr sz="2000">
                <a:solidFill>
                  <a:srgbClr val="000000"/>
                </a:solidFill>
                <a:latin typeface="+mn-lt"/>
              </a:defRPr>
            </a:lvl2pPr>
            <a:lvl3pPr marL="914400" indent="-1682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4D4D4D"/>
              </a:buClr>
              <a:buSzPct val="80000"/>
              <a:buFont typeface="Symbol" pitchFamily="18" charset="2"/>
              <a:buChar char="-"/>
              <a:defRPr>
                <a:solidFill>
                  <a:srgbClr val="000000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0C0C0"/>
              </a:buClr>
              <a:buSzPct val="60000"/>
              <a:defRPr sz="2400">
                <a:solidFill>
                  <a:srgbClr val="000000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itchFamily="2" charset="2"/>
              <a:buChar char="n"/>
              <a:defRPr sz="200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itchFamily="2" charset="2"/>
              <a:buChar char="n"/>
              <a:defRPr sz="200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itchFamily="2" charset="2"/>
              <a:buChar char="n"/>
              <a:defRPr sz="200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itchFamily="2" charset="2"/>
              <a:buChar char="n"/>
              <a:defRPr sz="200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itchFamily="2" charset="2"/>
              <a:buChar char="n"/>
              <a:defRPr sz="200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defRPr>
            </a:lvl9pPr>
          </a:lstStyle>
          <a:p>
            <a:pPr marL="0" indent="0">
              <a:buNone/>
            </a:pPr>
            <a:r>
              <a:rPr lang="en-US" sz="1600" kern="0" dirty="0"/>
              <a:t>Table of Teams</a:t>
            </a:r>
          </a:p>
          <a:p>
            <a:endParaRPr lang="en-US" kern="0" dirty="0"/>
          </a:p>
          <a:p>
            <a:endParaRPr lang="en-US" kern="0" dirty="0"/>
          </a:p>
          <a:p>
            <a:pPr marL="0" indent="0">
              <a:buFont typeface="Wingdings" pitchFamily="2" charset="2"/>
              <a:buNone/>
            </a:pPr>
            <a:endParaRPr lang="en-US" kern="0" dirty="0"/>
          </a:p>
        </p:txBody>
      </p:sp>
      <p:graphicFrame>
        <p:nvGraphicFramePr>
          <p:cNvPr id="13" name="Object 12"/>
          <p:cNvGraphicFramePr>
            <a:graphicFrameLocks noChangeAspect="1"/>
          </p:cNvGraphicFramePr>
          <p:nvPr>
            <p:extLst/>
          </p:nvPr>
        </p:nvGraphicFramePr>
        <p:xfrm>
          <a:off x="1296988" y="3236913"/>
          <a:ext cx="3736975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8" name="Worksheet" r:id="rId6" imgW="5734084" imgH="2104942" progId="Excel.Sheet.12">
                  <p:embed/>
                </p:oleObj>
              </mc:Choice>
              <mc:Fallback>
                <p:oleObj name="Worksheet" r:id="rId6" imgW="5734084" imgH="2104942" progId="Excel.Sheet.12">
                  <p:embed/>
                  <p:pic>
                    <p:nvPicPr>
                      <p:cNvPr id="13" name="Object 12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296988" y="3236913"/>
                        <a:ext cx="3736975" cy="1219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/>
          <p:cNvGraphicFramePr>
            <a:graphicFrameLocks noChangeAspect="1"/>
          </p:cNvGraphicFramePr>
          <p:nvPr>
            <p:extLst/>
          </p:nvPr>
        </p:nvGraphicFramePr>
        <p:xfrm>
          <a:off x="1614488" y="5070475"/>
          <a:ext cx="3465512" cy="557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9" name="Worksheet" r:id="rId8" imgW="5314866" imgH="962043" progId="Excel.Sheet.12">
                  <p:embed/>
                </p:oleObj>
              </mc:Choice>
              <mc:Fallback>
                <p:oleObj name="Worksheet" r:id="rId8" imgW="5314866" imgH="962043" progId="Excel.Sheet.12">
                  <p:embed/>
                  <p:pic>
                    <p:nvPicPr>
                      <p:cNvPr id="14" name="Object 13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614488" y="5070475"/>
                        <a:ext cx="3465512" cy="5572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ight Brace 11"/>
          <p:cNvSpPr/>
          <p:nvPr/>
        </p:nvSpPr>
        <p:spPr bwMode="auto">
          <a:xfrm>
            <a:off x="5105400" y="5070475"/>
            <a:ext cx="109413" cy="557213"/>
          </a:xfrm>
          <a:prstGeom prst="rightBrac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marR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Arial Narrow" pitchFamily="34" charset="0"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Right Brace 15"/>
          <p:cNvSpPr/>
          <p:nvPr/>
        </p:nvSpPr>
        <p:spPr bwMode="auto">
          <a:xfrm>
            <a:off x="5486400" y="3236913"/>
            <a:ext cx="152400" cy="1219200"/>
          </a:xfrm>
          <a:prstGeom prst="rightBrac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marR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Arial Narrow" pitchFamily="34" charset="0"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713734" y="3723402"/>
            <a:ext cx="533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0" dirty="0"/>
              <a:t>600 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240213" y="5225970"/>
            <a:ext cx="533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0" dirty="0"/>
              <a:t>20</a:t>
            </a:r>
          </a:p>
        </p:txBody>
      </p:sp>
    </p:spTree>
    <p:extLst>
      <p:ext uri="{BB962C8B-B14F-4D97-AF65-F5344CB8AC3E}">
        <p14:creationId xmlns:p14="http://schemas.microsoft.com/office/powerpoint/2010/main" val="37276369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Object 17"/>
          <p:cNvGraphicFramePr>
            <a:graphicFrameLocks noChangeAspect="1"/>
          </p:cNvGraphicFramePr>
          <p:nvPr>
            <p:extLst/>
          </p:nvPr>
        </p:nvGraphicFramePr>
        <p:xfrm>
          <a:off x="2831855" y="4754713"/>
          <a:ext cx="3465512" cy="557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2" name="Worksheet" r:id="rId4" imgW="5314866" imgH="962043" progId="Excel.Sheet.12">
                  <p:embed/>
                </p:oleObj>
              </mc:Choice>
              <mc:Fallback>
                <p:oleObj name="Worksheet" r:id="rId4" imgW="5314866" imgH="962043" progId="Excel.Sheet.12">
                  <p:embed/>
                  <p:pic>
                    <p:nvPicPr>
                      <p:cNvPr id="18" name="Object 17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831855" y="4754713"/>
                        <a:ext cx="3465512" cy="5572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6"/>
          <p:cNvGraphicFramePr>
            <a:graphicFrameLocks noChangeAspect="1"/>
          </p:cNvGraphicFramePr>
          <p:nvPr>
            <p:extLst/>
          </p:nvPr>
        </p:nvGraphicFramePr>
        <p:xfrm>
          <a:off x="1132954" y="3237883"/>
          <a:ext cx="3736975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3" name="Worksheet" r:id="rId6" imgW="5734084" imgH="2104942" progId="Excel.Sheet.12">
                  <p:embed/>
                </p:oleObj>
              </mc:Choice>
              <mc:Fallback>
                <p:oleObj name="Worksheet" r:id="rId6" imgW="5734084" imgH="2104942" progId="Excel.Sheet.12">
                  <p:embed/>
                  <p:pic>
                    <p:nvPicPr>
                      <p:cNvPr id="17" name="Object 16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132954" y="3237883"/>
                        <a:ext cx="3736975" cy="1219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Terminology: Keys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5FF5050-D357-4EE4-8C2A-260B0E7A76D8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pic>
        <p:nvPicPr>
          <p:cNvPr id="24583" name="Picture 7" descr="https://wallwidehd.com/wp-content/uploads/Canada-National-Hockey-Team-Logo-Wallpaper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0" y="1204913"/>
            <a:ext cx="2253208" cy="1266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441325" y="2938462"/>
            <a:ext cx="1768475" cy="5271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spcBef>
                <a:spcPts val="800"/>
              </a:spcBef>
              <a:spcAft>
                <a:spcPct val="0"/>
              </a:spcAft>
              <a:buClr>
                <a:srgbClr val="FF7900"/>
              </a:buClr>
              <a:buSzPct val="65000"/>
              <a:buFont typeface="Wingdings" pitchFamily="2" charset="2"/>
              <a:buBlip>
                <a:blip r:embed="rId9"/>
              </a:buBlip>
              <a:defRPr sz="2400" b="1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31825" indent="-231775" algn="l" rtl="0" eaLnBrk="0" fontAlgn="base" hangingPunct="0">
              <a:spcBef>
                <a:spcPct val="0"/>
              </a:spcBef>
              <a:spcAft>
                <a:spcPts val="600"/>
              </a:spcAft>
              <a:buClr>
                <a:srgbClr val="0B3D91"/>
              </a:buClr>
              <a:buChar char="•"/>
              <a:defRPr sz="2000">
                <a:solidFill>
                  <a:srgbClr val="000000"/>
                </a:solidFill>
                <a:latin typeface="+mn-lt"/>
              </a:defRPr>
            </a:lvl2pPr>
            <a:lvl3pPr marL="914400" indent="-1682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4D4D4D"/>
              </a:buClr>
              <a:buSzPct val="80000"/>
              <a:buFont typeface="Symbol" pitchFamily="18" charset="2"/>
              <a:buChar char="-"/>
              <a:defRPr>
                <a:solidFill>
                  <a:srgbClr val="000000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0C0C0"/>
              </a:buClr>
              <a:buSzPct val="60000"/>
              <a:defRPr sz="2400">
                <a:solidFill>
                  <a:srgbClr val="000000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itchFamily="2" charset="2"/>
              <a:buChar char="n"/>
              <a:defRPr sz="200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itchFamily="2" charset="2"/>
              <a:buChar char="n"/>
              <a:defRPr sz="200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itchFamily="2" charset="2"/>
              <a:buChar char="n"/>
              <a:defRPr sz="200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itchFamily="2" charset="2"/>
              <a:buChar char="n"/>
              <a:defRPr sz="200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itchFamily="2" charset="2"/>
              <a:buChar char="n"/>
              <a:defRPr sz="200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defRPr>
            </a:lvl9pPr>
          </a:lstStyle>
          <a:p>
            <a:pPr marL="0" indent="0">
              <a:buNone/>
            </a:pPr>
            <a:r>
              <a:rPr lang="en-US" sz="1600" kern="0" dirty="0"/>
              <a:t>Table of Players</a:t>
            </a:r>
          </a:p>
          <a:p>
            <a:endParaRPr lang="en-US" kern="0" dirty="0"/>
          </a:p>
          <a:p>
            <a:endParaRPr lang="en-US" kern="0" dirty="0"/>
          </a:p>
          <a:p>
            <a:pPr marL="0" indent="0">
              <a:buFont typeface="Wingdings" pitchFamily="2" charset="2"/>
              <a:buNone/>
            </a:pPr>
            <a:endParaRPr lang="en-US" kern="0" dirty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 bwMode="auto">
          <a:xfrm>
            <a:off x="1063380" y="4757842"/>
            <a:ext cx="1768475" cy="5271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spcBef>
                <a:spcPts val="800"/>
              </a:spcBef>
              <a:spcAft>
                <a:spcPct val="0"/>
              </a:spcAft>
              <a:buClr>
                <a:srgbClr val="FF7900"/>
              </a:buClr>
              <a:buSzPct val="65000"/>
              <a:buFont typeface="Wingdings" pitchFamily="2" charset="2"/>
              <a:buBlip>
                <a:blip r:embed="rId9"/>
              </a:buBlip>
              <a:defRPr sz="2400" b="1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31825" indent="-231775" algn="l" rtl="0" eaLnBrk="0" fontAlgn="base" hangingPunct="0">
              <a:spcBef>
                <a:spcPct val="0"/>
              </a:spcBef>
              <a:spcAft>
                <a:spcPts val="600"/>
              </a:spcAft>
              <a:buClr>
                <a:srgbClr val="0B3D91"/>
              </a:buClr>
              <a:buChar char="•"/>
              <a:defRPr sz="2000">
                <a:solidFill>
                  <a:srgbClr val="000000"/>
                </a:solidFill>
                <a:latin typeface="+mn-lt"/>
              </a:defRPr>
            </a:lvl2pPr>
            <a:lvl3pPr marL="914400" indent="-1682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4D4D4D"/>
              </a:buClr>
              <a:buSzPct val="80000"/>
              <a:buFont typeface="Symbol" pitchFamily="18" charset="2"/>
              <a:buChar char="-"/>
              <a:defRPr>
                <a:solidFill>
                  <a:srgbClr val="000000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0C0C0"/>
              </a:buClr>
              <a:buSzPct val="60000"/>
              <a:defRPr sz="2400">
                <a:solidFill>
                  <a:srgbClr val="000000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itchFamily="2" charset="2"/>
              <a:buChar char="n"/>
              <a:defRPr sz="200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itchFamily="2" charset="2"/>
              <a:buChar char="n"/>
              <a:defRPr sz="200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itchFamily="2" charset="2"/>
              <a:buChar char="n"/>
              <a:defRPr sz="200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itchFamily="2" charset="2"/>
              <a:buChar char="n"/>
              <a:defRPr sz="200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itchFamily="2" charset="2"/>
              <a:buChar char="n"/>
              <a:defRPr sz="200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defRPr>
            </a:lvl9pPr>
          </a:lstStyle>
          <a:p>
            <a:pPr marL="0" indent="0">
              <a:buNone/>
            </a:pPr>
            <a:r>
              <a:rPr lang="en-US" sz="1600" kern="0" dirty="0"/>
              <a:t>Table of Teams</a:t>
            </a:r>
          </a:p>
          <a:p>
            <a:endParaRPr lang="en-US" kern="0" dirty="0"/>
          </a:p>
          <a:p>
            <a:endParaRPr lang="en-US" kern="0" dirty="0"/>
          </a:p>
          <a:p>
            <a:pPr marL="0" indent="0">
              <a:buFont typeface="Wingdings" pitchFamily="2" charset="2"/>
              <a:buNone/>
            </a:pPr>
            <a:endParaRPr lang="en-US" kern="0" dirty="0"/>
          </a:p>
        </p:txBody>
      </p:sp>
      <p:sp>
        <p:nvSpPr>
          <p:cNvPr id="12" name="Content Placeholder 2"/>
          <p:cNvSpPr txBox="1">
            <a:spLocks/>
          </p:cNvSpPr>
          <p:nvPr/>
        </p:nvSpPr>
        <p:spPr bwMode="auto">
          <a:xfrm>
            <a:off x="457200" y="2533496"/>
            <a:ext cx="1768475" cy="5271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spcBef>
                <a:spcPts val="800"/>
              </a:spcBef>
              <a:spcAft>
                <a:spcPct val="0"/>
              </a:spcAft>
              <a:buClr>
                <a:srgbClr val="FF7900"/>
              </a:buClr>
              <a:buSzPct val="65000"/>
              <a:buFont typeface="Wingdings" pitchFamily="2" charset="2"/>
              <a:buBlip>
                <a:blip r:embed="rId9"/>
              </a:buBlip>
              <a:defRPr sz="2400" b="1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31825" indent="-231775" algn="l" rtl="0" eaLnBrk="0" fontAlgn="base" hangingPunct="0">
              <a:spcBef>
                <a:spcPct val="0"/>
              </a:spcBef>
              <a:spcAft>
                <a:spcPts val="600"/>
              </a:spcAft>
              <a:buClr>
                <a:srgbClr val="0B3D91"/>
              </a:buClr>
              <a:buChar char="•"/>
              <a:defRPr sz="2000">
                <a:solidFill>
                  <a:srgbClr val="000000"/>
                </a:solidFill>
                <a:latin typeface="+mn-lt"/>
              </a:defRPr>
            </a:lvl2pPr>
            <a:lvl3pPr marL="914400" indent="-1682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4D4D4D"/>
              </a:buClr>
              <a:buSzPct val="80000"/>
              <a:buFont typeface="Symbol" pitchFamily="18" charset="2"/>
              <a:buChar char="-"/>
              <a:defRPr>
                <a:solidFill>
                  <a:srgbClr val="000000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0C0C0"/>
              </a:buClr>
              <a:buSzPct val="60000"/>
              <a:defRPr sz="2400">
                <a:solidFill>
                  <a:srgbClr val="000000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itchFamily="2" charset="2"/>
              <a:buChar char="n"/>
              <a:defRPr sz="200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itchFamily="2" charset="2"/>
              <a:buChar char="n"/>
              <a:defRPr sz="200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itchFamily="2" charset="2"/>
              <a:buChar char="n"/>
              <a:defRPr sz="200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itchFamily="2" charset="2"/>
              <a:buChar char="n"/>
              <a:defRPr sz="200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itchFamily="2" charset="2"/>
              <a:buChar char="n"/>
              <a:defRPr sz="200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defRPr>
            </a:lvl9pPr>
          </a:lstStyle>
          <a:p>
            <a:pPr marL="0" indent="0">
              <a:buNone/>
            </a:pPr>
            <a:r>
              <a:rPr lang="en-US" sz="1600" kern="0" dirty="0">
                <a:solidFill>
                  <a:schemeClr val="accent2"/>
                </a:solidFill>
              </a:rPr>
              <a:t>Keys</a:t>
            </a:r>
          </a:p>
          <a:p>
            <a:endParaRPr lang="en-US" kern="0" dirty="0"/>
          </a:p>
          <a:p>
            <a:endParaRPr lang="en-US" kern="0" dirty="0"/>
          </a:p>
          <a:p>
            <a:pPr marL="0" indent="0">
              <a:buFont typeface="Wingdings" pitchFamily="2" charset="2"/>
              <a:buNone/>
            </a:pPr>
            <a:endParaRPr lang="en-US" kern="0" dirty="0"/>
          </a:p>
        </p:txBody>
      </p:sp>
      <p:sp>
        <p:nvSpPr>
          <p:cNvPr id="14" name="Rounded Rectangle 13"/>
          <p:cNvSpPr/>
          <p:nvPr/>
        </p:nvSpPr>
        <p:spPr bwMode="auto">
          <a:xfrm>
            <a:off x="2795011" y="4734135"/>
            <a:ext cx="938789" cy="142665"/>
          </a:xfrm>
          <a:prstGeom prst="roundRect">
            <a:avLst/>
          </a:prstGeom>
          <a:noFill/>
          <a:ln w="254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marR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Arial Narrow" pitchFamily="34" charset="0"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Rounded Rectangle 6"/>
          <p:cNvSpPr/>
          <p:nvPr/>
        </p:nvSpPr>
        <p:spPr bwMode="auto">
          <a:xfrm>
            <a:off x="1104900" y="3219959"/>
            <a:ext cx="1333500" cy="132841"/>
          </a:xfrm>
          <a:prstGeom prst="roundRect">
            <a:avLst/>
          </a:prstGeom>
          <a:noFill/>
          <a:ln w="254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marR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Arial Narrow" pitchFamily="34" charset="0"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022789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/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30" ma:contentTypeDescription="Create a new document." ma:contentTypeScope="" ma:versionID="b6358c8e9ccf10d22debe3a56dce56ac"/>
</file>

<file path=customXml/itemProps1.xml><?xml version="1.0" encoding="utf-8"?>
<ds:datastoreItem xmlns:ds="http://schemas.openxmlformats.org/officeDocument/2006/customXml" ds:itemID="{0DF76E17-4C45-4ED6-B926-849D8EB4B38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84A65E1-218B-4A21-AE79-F602396A7414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24C1A4F3-79AD-45D6-983F-7972D0765F95}">
  <ds:schemaRefs>
    <ds:schemaRef ds:uri="http://schemas.microsoft.com/office/2006/metadata/contentType"/>
    <ds:schemaRef ds:uri="http://schemas.microsoft.com/office/2006/metadata/properties/metaAttribut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0</TotalTime>
  <Words>937</Words>
  <Application>Microsoft Office PowerPoint</Application>
  <PresentationFormat>On-screen Show (4:3)</PresentationFormat>
  <Paragraphs>199</Paragraphs>
  <Slides>15</Slides>
  <Notes>15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Arial Narrow</vt:lpstr>
      <vt:lpstr>Calibri</vt:lpstr>
      <vt:lpstr>Cambria</vt:lpstr>
      <vt:lpstr>Wingdings</vt:lpstr>
      <vt:lpstr>Adjacency</vt:lpstr>
      <vt:lpstr>Worksheet</vt:lpstr>
      <vt:lpstr>Using a DBMS</vt:lpstr>
      <vt:lpstr>Objectives</vt:lpstr>
      <vt:lpstr>Objectives</vt:lpstr>
      <vt:lpstr>Recall: Organizing data</vt:lpstr>
      <vt:lpstr>Remember Excel?</vt:lpstr>
      <vt:lpstr>Software operations in Tables</vt:lpstr>
      <vt:lpstr>Example Use Case: Hockey Players</vt:lpstr>
      <vt:lpstr>Use Case: Hockey Players</vt:lpstr>
      <vt:lpstr>Terminology: Keys</vt:lpstr>
      <vt:lpstr>Terminology: Keys</vt:lpstr>
      <vt:lpstr>Terminology: Relational database</vt:lpstr>
      <vt:lpstr>Firming up our terminology</vt:lpstr>
      <vt:lpstr>Firming up our terminology</vt:lpstr>
      <vt:lpstr>Example Actions on Tables</vt:lpstr>
      <vt:lpstr>Next steps – Hands-on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2010-08-26T04:08:56Z</dcterms:created>
  <dcterms:modified xsi:type="dcterms:W3CDTF">2016-08-28T03:15:40Z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TC102202139990</vt:lpwstr>
  </property>
</Properties>
</file>