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4"/>
  </p:sldMasterIdLst>
  <p:notesMasterIdLst>
    <p:notesMasterId r:id="rId13"/>
  </p:notesMasterIdLst>
  <p:sldIdLst>
    <p:sldId id="309" r:id="rId5"/>
    <p:sldId id="452" r:id="rId6"/>
    <p:sldId id="435" r:id="rId7"/>
    <p:sldId id="438" r:id="rId8"/>
    <p:sldId id="436" r:id="rId9"/>
    <p:sldId id="440" r:id="rId10"/>
    <p:sldId id="455" r:id="rId11"/>
    <p:sldId id="456" r:id="rId12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64" autoAdjust="0"/>
    <p:restoredTop sz="71193" autoAdjust="0"/>
  </p:normalViewPr>
  <p:slideViewPr>
    <p:cSldViewPr>
      <p:cViewPr varScale="1">
        <p:scale>
          <a:sx n="57" d="100"/>
          <a:sy n="57" d="100"/>
        </p:scale>
        <p:origin x="143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1980" y="-90"/>
      </p:cViewPr>
      <p:guideLst>
        <p:guide orient="horz" pos="289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C9987-AE10-4685-9B5B-4577F1D5BB4C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79613" y="760413"/>
            <a:ext cx="3168650" cy="2376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295762"/>
            <a:ext cx="5486400" cy="521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8454A-404F-4DF1-8F43-7DDF83BF3B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6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72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29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6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QUIZ</a:t>
            </a:r>
            <a:r>
              <a:rPr lang="en-US" baseline="0" dirty="0"/>
              <a:t> – anyone know why the name is a lie?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17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your labs</a:t>
            </a:r>
            <a:r>
              <a:rPr lang="en-US" baseline="0" dirty="0"/>
              <a:t> what Client did you use to talk to the DBMS?</a:t>
            </a:r>
          </a:p>
          <a:p>
            <a:r>
              <a:rPr lang="en-US" baseline="0" dirty="0"/>
              <a:t>(Oracle SQL Developer)</a:t>
            </a:r>
          </a:p>
          <a:p>
            <a:endParaRPr lang="en-US" dirty="0"/>
          </a:p>
          <a:p>
            <a:r>
              <a:rPr lang="en-US" dirty="0"/>
              <a:t>Whiteboard</a:t>
            </a:r>
            <a:r>
              <a:rPr lang="en-US" baseline="0" dirty="0"/>
              <a:t> – sequence diagram of select statement from client to DBMS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83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General </a:t>
            </a:r>
            <a:r>
              <a:rPr lang="en-CA" dirty="0" err="1"/>
              <a:t>prolifieration</a:t>
            </a:r>
            <a:r>
              <a:rPr lang="en-CA" dirty="0"/>
              <a:t> and forking until standardized by ANSI (American National Standards Institute)</a:t>
            </a:r>
          </a:p>
          <a:p>
            <a:r>
              <a:rPr lang="en-CA" dirty="0"/>
              <a:t>Portability</a:t>
            </a:r>
            <a:r>
              <a:rPr lang="en-CA" baseline="0" dirty="0"/>
              <a:t> will be covered in the Lab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FAB30A-176A-409A-8F63-73F5F7C73B8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79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You’ll learn some of these other aspects later, for now, just an overview that there’s</a:t>
            </a:r>
            <a:r>
              <a:rPr lang="en-CA" baseline="0" dirty="0"/>
              <a:t> more to SQL than just “Select”</a:t>
            </a:r>
          </a:p>
          <a:p>
            <a:endParaRPr lang="en-CA" baseline="0" dirty="0"/>
          </a:p>
          <a:p>
            <a:r>
              <a:rPr lang="en-CA" baseline="0" dirty="0"/>
              <a:t>This is why the name is a lie.  It’s not just a query language it can also define and modify the database.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FAB30A-176A-409A-8F63-73F5F7C73B8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06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Samples of what SQL can do:</a:t>
            </a:r>
          </a:p>
          <a:p>
            <a:r>
              <a:rPr lang="en-CA" dirty="0"/>
              <a:t>http://www.itl.nist.gov/div897/ctg/dm/sql_examples.htm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FAB30A-176A-409A-8F63-73F5F7C73B8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8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97" y="26575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3528" y="267494"/>
            <a:ext cx="8496944" cy="7852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365748"/>
            <a:ext cx="2133600" cy="301752"/>
          </a:xfrm>
          <a:prstGeom prst="rect">
            <a:avLst/>
          </a:prstGeom>
        </p:spPr>
        <p:txBody>
          <a:bodyPr/>
          <a:lstStyle/>
          <a:p>
            <a:fld id="{6D6514FD-1763-45C1-AED0-FF855CD2E095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66669"/>
            <a:ext cx="4260056" cy="3008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89520" y="6365748"/>
            <a:ext cx="502920" cy="301752"/>
          </a:xfrm>
          <a:prstGeom prst="rect">
            <a:avLst/>
          </a:prstGeom>
        </p:spPr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9DFEDFA-E8B3-4E56-842C-D01EFB3A34F3}" type="datetimeFigureOut">
              <a:rPr lang="en-US" smtClean="0"/>
              <a:pPr/>
              <a:t>9/2/2016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2" r:id="rId12"/>
    <p:sldLayoutId id="2147483664" r:id="rId13"/>
    <p:sldLayoutId id="2147483670" r:id="rId14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QL#Que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84784"/>
            <a:ext cx="864096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Introduction to SQL</a:t>
            </a:r>
            <a:endParaRPr lang="en-CA" dirty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251520" y="3890912"/>
            <a:ext cx="8712968" cy="1914351"/>
          </a:xfrm>
        </p:spPr>
        <p:txBody>
          <a:bodyPr>
            <a:noAutofit/>
          </a:bodyPr>
          <a:lstStyle/>
          <a:p>
            <a:pPr marR="0" eaLnBrk="1" hangingPunct="1"/>
            <a:r>
              <a:rPr lang="en-US" sz="2800" dirty="0"/>
              <a:t>420-D10  Database I – S05</a:t>
            </a:r>
          </a:p>
          <a:p>
            <a:endParaRPr lang="en-US" sz="2800" dirty="0"/>
          </a:p>
          <a:p>
            <a:r>
              <a:rPr lang="en-US" dirty="0"/>
              <a:t>References:</a:t>
            </a:r>
          </a:p>
          <a:p>
            <a:r>
              <a:rPr lang="en-US" dirty="0"/>
              <a:t>https://en.wikipedia.org/wiki/SQL</a:t>
            </a:r>
          </a:p>
          <a:p>
            <a:r>
              <a:rPr lang="en-US" sz="2800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https://en.wikipedia.org/wiki/SQL#Queries</a:t>
            </a:r>
            <a:endParaRPr lang="en-US" dirty="0"/>
          </a:p>
          <a:p>
            <a:pPr lvl="1"/>
            <a:r>
              <a:rPr lang="en-US" dirty="0"/>
              <a:t>Read this, you have to know it</a:t>
            </a:r>
          </a:p>
          <a:p>
            <a:pPr lvl="1"/>
            <a:r>
              <a:rPr lang="en-US" dirty="0"/>
              <a:t>(yes, the overview of SQL will be covered on the tests)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9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>
            <a:normAutofit/>
          </a:bodyPr>
          <a:lstStyle/>
          <a:p>
            <a:r>
              <a:rPr lang="en-US" dirty="0"/>
              <a:t>Understand SQL</a:t>
            </a:r>
          </a:p>
          <a:p>
            <a:pPr lvl="1"/>
            <a:r>
              <a:rPr lang="en-US" dirty="0"/>
              <a:t>History – where it came from</a:t>
            </a:r>
          </a:p>
          <a:p>
            <a:pPr lvl="1"/>
            <a:r>
              <a:rPr lang="en-US" dirty="0"/>
              <a:t>Function – what it does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4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 – what is it?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CA" dirty="0"/>
              <a:t>Structured Query Language (SQL)</a:t>
            </a:r>
          </a:p>
          <a:p>
            <a:pPr lvl="1"/>
            <a:r>
              <a:rPr lang="en-CA" dirty="0"/>
              <a:t>The language you use to interact with a DBMS</a:t>
            </a:r>
          </a:p>
          <a:p>
            <a:pPr lvl="1"/>
            <a:r>
              <a:rPr lang="en-CA" dirty="0"/>
              <a:t>The name is a lie! </a:t>
            </a:r>
          </a:p>
          <a:p>
            <a:pPr lvl="2"/>
            <a:r>
              <a:rPr lang="en-CA" dirty="0"/>
              <a:t>(more on this later)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8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 is the API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355160" cy="1487978"/>
          </a:xfrm>
        </p:spPr>
        <p:txBody>
          <a:bodyPr>
            <a:normAutofit/>
          </a:bodyPr>
          <a:lstStyle/>
          <a:p>
            <a:r>
              <a:rPr lang="en-US" dirty="0"/>
              <a:t>SQL is the syntax used to communicate to the DBMS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88178"/>
            <a:ext cx="7886060" cy="348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2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453" y="1417638"/>
            <a:ext cx="8210468" cy="525172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Late 1970’s</a:t>
            </a:r>
          </a:p>
          <a:p>
            <a:pPr lvl="2"/>
            <a:r>
              <a:rPr lang="en-US" dirty="0"/>
              <a:t>SEQUEL</a:t>
            </a:r>
          </a:p>
          <a:p>
            <a:pPr lvl="3"/>
            <a:r>
              <a:rPr lang="en-US" dirty="0"/>
              <a:t>Structured English </a:t>
            </a:r>
            <a:r>
              <a:rPr lang="en-US" dirty="0" err="1"/>
              <a:t>QUEry</a:t>
            </a:r>
            <a:r>
              <a:rPr lang="en-US" dirty="0"/>
              <a:t> Language</a:t>
            </a:r>
          </a:p>
          <a:p>
            <a:pPr lvl="3"/>
            <a:r>
              <a:rPr lang="en-US" dirty="0"/>
              <a:t>IBM</a:t>
            </a:r>
          </a:p>
          <a:p>
            <a:pPr lvl="3"/>
            <a:r>
              <a:rPr lang="en-US" dirty="0"/>
              <a:t>Renamed to ‘SQL’ due to trademark dispute</a:t>
            </a:r>
          </a:p>
          <a:p>
            <a:pPr lvl="2"/>
            <a:r>
              <a:rPr lang="en-US" dirty="0"/>
              <a:t>Adopted by Oracle and commercialized (1979)</a:t>
            </a:r>
          </a:p>
          <a:p>
            <a:pPr lvl="1"/>
            <a:r>
              <a:rPr lang="en-US" dirty="0"/>
              <a:t>1986</a:t>
            </a:r>
          </a:p>
          <a:p>
            <a:pPr lvl="2"/>
            <a:r>
              <a:rPr lang="en-US" dirty="0"/>
              <a:t>Standardized by ANSI and ISO</a:t>
            </a:r>
          </a:p>
          <a:p>
            <a:pPr lvl="2"/>
            <a:r>
              <a:rPr lang="en-US" dirty="0"/>
              <a:t>Not fully adopted by many vendors</a:t>
            </a:r>
          </a:p>
          <a:p>
            <a:pPr lvl="3"/>
            <a:r>
              <a:rPr lang="en-US" dirty="0"/>
              <a:t>Many portability issues from vendor to vendor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FF5050-D357-4EE4-8C2A-260B0E7A76D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 descr="john vesce billy flagg dylan prucker 1970 s decade american identity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215" y="609600"/>
            <a:ext cx="1828800" cy="260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458849"/>
            <a:ext cx="7677912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Subsets</a:t>
            </a:r>
          </a:p>
          <a:p>
            <a:pPr lvl="1"/>
            <a:r>
              <a:rPr lang="en-US" dirty="0"/>
              <a:t>DML </a:t>
            </a:r>
          </a:p>
          <a:p>
            <a:pPr lvl="2"/>
            <a:r>
              <a:rPr lang="en-US" dirty="0"/>
              <a:t>Data Manipulation Language</a:t>
            </a:r>
          </a:p>
          <a:p>
            <a:pPr lvl="2"/>
            <a:r>
              <a:rPr lang="en-US" dirty="0"/>
              <a:t>Add, update, delete data</a:t>
            </a:r>
          </a:p>
          <a:p>
            <a:pPr lvl="1"/>
            <a:r>
              <a:rPr lang="en-US" dirty="0"/>
              <a:t>DDL</a:t>
            </a:r>
          </a:p>
          <a:p>
            <a:pPr lvl="2"/>
            <a:r>
              <a:rPr lang="en-US" dirty="0"/>
              <a:t>Data Definition Language</a:t>
            </a:r>
          </a:p>
          <a:p>
            <a:pPr lvl="2"/>
            <a:r>
              <a:rPr lang="en-US" dirty="0"/>
              <a:t>Table and index structure</a:t>
            </a:r>
          </a:p>
          <a:p>
            <a:pPr lvl="1"/>
            <a:r>
              <a:rPr lang="en-US" dirty="0"/>
              <a:t>DCL </a:t>
            </a:r>
          </a:p>
          <a:p>
            <a:pPr lvl="2"/>
            <a:r>
              <a:rPr lang="en-US" dirty="0"/>
              <a:t>Data Control Language</a:t>
            </a:r>
          </a:p>
          <a:p>
            <a:pPr lvl="2"/>
            <a:r>
              <a:rPr lang="en-US" dirty="0"/>
              <a:t>Authorize user access </a:t>
            </a:r>
          </a:p>
          <a:p>
            <a:pPr lvl="1"/>
            <a:r>
              <a:rPr lang="en-US" dirty="0"/>
              <a:t>TCL</a:t>
            </a:r>
          </a:p>
          <a:p>
            <a:pPr lvl="2"/>
            <a:r>
              <a:rPr lang="en-US" dirty="0"/>
              <a:t>Transaction Control Language	</a:t>
            </a:r>
          </a:p>
          <a:p>
            <a:pPr marL="1051560" lvl="3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FF5050-D357-4EE4-8C2A-260B0E7A76D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5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come later this semester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458849"/>
            <a:ext cx="7677912" cy="4876800"/>
          </a:xfrm>
        </p:spPr>
        <p:txBody>
          <a:bodyPr>
            <a:normAutofit/>
          </a:bodyPr>
          <a:lstStyle/>
          <a:p>
            <a:r>
              <a:rPr lang="en-US" dirty="0"/>
              <a:t>More functions in the query side (math, grouping, filters/criteria)</a:t>
            </a:r>
          </a:p>
          <a:p>
            <a:r>
              <a:rPr lang="en-US" dirty="0"/>
              <a:t>Understanding multi-table joins	</a:t>
            </a:r>
          </a:p>
          <a:p>
            <a:pPr marL="1051560" lvl="3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FF5050-D357-4EE4-8C2A-260B0E7A76D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35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0" ma:contentTypeDescription="Create a new document." ma:contentTypeScope="" ma:versionID="b6358c8e9ccf10d22debe3a56dce56ac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24C1A4F3-79AD-45D6-983F-7972D0765F95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0DF76E17-4C45-4ED6-B926-849D8EB4B3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4A65E1-218B-4A21-AE79-F602396A741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331</Words>
  <Application>Microsoft Office PowerPoint</Application>
  <PresentationFormat>On-screen Show (4:3)</PresentationFormat>
  <Paragraphs>76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</vt:lpstr>
      <vt:lpstr>Adjacency</vt:lpstr>
      <vt:lpstr>Introduction to SQL</vt:lpstr>
      <vt:lpstr>Reference</vt:lpstr>
      <vt:lpstr>Objectives</vt:lpstr>
      <vt:lpstr>SQL – what is it?</vt:lpstr>
      <vt:lpstr>SQL is the API</vt:lpstr>
      <vt:lpstr>History</vt:lpstr>
      <vt:lpstr>Design</vt:lpstr>
      <vt:lpstr>More to come later this semester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2010-08-26T04:08:56Z</dcterms:created>
  <dcterms:modified xsi:type="dcterms:W3CDTF">2016-09-02T19:08:13Z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TC102202139990</vt:lpwstr>
  </property>
</Properties>
</file>