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21"/>
  </p:notesMasterIdLst>
  <p:sldIdLst>
    <p:sldId id="309" r:id="rId5"/>
    <p:sldId id="452" r:id="rId6"/>
    <p:sldId id="435" r:id="rId7"/>
    <p:sldId id="438" r:id="rId8"/>
    <p:sldId id="453" r:id="rId9"/>
    <p:sldId id="454" r:id="rId10"/>
    <p:sldId id="455" r:id="rId11"/>
    <p:sldId id="456" r:id="rId12"/>
    <p:sldId id="457" r:id="rId13"/>
    <p:sldId id="458" r:id="rId14"/>
    <p:sldId id="459" r:id="rId15"/>
    <p:sldId id="460" r:id="rId16"/>
    <p:sldId id="461" r:id="rId17"/>
    <p:sldId id="462" r:id="rId18"/>
    <p:sldId id="463" r:id="rId19"/>
    <p:sldId id="464" r:id="rId20"/>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64" autoAdjust="0"/>
    <p:restoredTop sz="94849" autoAdjust="0"/>
  </p:normalViewPr>
  <p:slideViewPr>
    <p:cSldViewPr>
      <p:cViewPr varScale="1">
        <p:scale>
          <a:sx n="80" d="100"/>
          <a:sy n="80" d="100"/>
        </p:scale>
        <p:origin x="77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1980" y="-9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647120-6781-47C3-8C76-AEB2782838CC}" type="doc">
      <dgm:prSet loTypeId="urn:microsoft.com/office/officeart/2005/8/layout/chevron1" loCatId="process" qsTypeId="urn:microsoft.com/office/officeart/2005/8/quickstyle/simple1" qsCatId="simple" csTypeId="urn:microsoft.com/office/officeart/2005/8/colors/accent1_2" csCatId="accent1" phldr="1"/>
      <dgm:spPr/>
    </dgm:pt>
    <dgm:pt modelId="{EB4DB9CE-4BBE-4D27-BBA2-037730DD09BD}">
      <dgm:prSet phldrT="[Text]"/>
      <dgm:spPr/>
      <dgm:t>
        <a:bodyPr/>
        <a:lstStyle/>
        <a:p>
          <a:r>
            <a:rPr lang="en-US" dirty="0"/>
            <a:t>Conceptual Data Model</a:t>
          </a:r>
        </a:p>
      </dgm:t>
    </dgm:pt>
    <dgm:pt modelId="{6D70E151-E30A-4E90-A210-B59C89270849}" type="parTrans" cxnId="{2D024C3D-56B9-4D57-8879-F96978E0717D}">
      <dgm:prSet/>
      <dgm:spPr/>
      <dgm:t>
        <a:bodyPr/>
        <a:lstStyle/>
        <a:p>
          <a:endParaRPr lang="en-US"/>
        </a:p>
      </dgm:t>
    </dgm:pt>
    <dgm:pt modelId="{D1E01E87-6A5E-4EC9-B063-D451CABF6A8C}" type="sibTrans" cxnId="{2D024C3D-56B9-4D57-8879-F96978E0717D}">
      <dgm:prSet/>
      <dgm:spPr/>
      <dgm:t>
        <a:bodyPr/>
        <a:lstStyle/>
        <a:p>
          <a:endParaRPr lang="en-US"/>
        </a:p>
      </dgm:t>
    </dgm:pt>
    <dgm:pt modelId="{22EDD6C9-3EB0-405D-A96D-1404F4DE7874}">
      <dgm:prSet phldrT="[Text]"/>
      <dgm:spPr/>
      <dgm:t>
        <a:bodyPr/>
        <a:lstStyle/>
        <a:p>
          <a:r>
            <a:rPr lang="en-US" dirty="0"/>
            <a:t>Logical Data Model</a:t>
          </a:r>
        </a:p>
      </dgm:t>
    </dgm:pt>
    <dgm:pt modelId="{F00DF7E9-7ECB-4C58-8E7F-36DE98F52D18}" type="parTrans" cxnId="{0DB21D8E-9E33-4C60-A7E7-707F4E21AFBD}">
      <dgm:prSet/>
      <dgm:spPr/>
      <dgm:t>
        <a:bodyPr/>
        <a:lstStyle/>
        <a:p>
          <a:endParaRPr lang="en-US"/>
        </a:p>
      </dgm:t>
    </dgm:pt>
    <dgm:pt modelId="{080D97FD-9172-439E-A220-6BB888D9CD39}" type="sibTrans" cxnId="{0DB21D8E-9E33-4C60-A7E7-707F4E21AFBD}">
      <dgm:prSet/>
      <dgm:spPr/>
      <dgm:t>
        <a:bodyPr/>
        <a:lstStyle/>
        <a:p>
          <a:endParaRPr lang="en-US"/>
        </a:p>
      </dgm:t>
    </dgm:pt>
    <dgm:pt modelId="{D50E9EA3-1966-4E98-8498-D1139E2FB88E}">
      <dgm:prSet phldrT="[Text]"/>
      <dgm:spPr/>
      <dgm:t>
        <a:bodyPr/>
        <a:lstStyle/>
        <a:p>
          <a:r>
            <a:rPr lang="en-US" dirty="0"/>
            <a:t>Physical Data Model</a:t>
          </a:r>
        </a:p>
      </dgm:t>
    </dgm:pt>
    <dgm:pt modelId="{4A01B089-FBF5-476D-B4A4-84E4A3B467EA}" type="parTrans" cxnId="{2CC323BD-8466-44B6-AEA2-24DA6C5ADECD}">
      <dgm:prSet/>
      <dgm:spPr/>
      <dgm:t>
        <a:bodyPr/>
        <a:lstStyle/>
        <a:p>
          <a:endParaRPr lang="en-US"/>
        </a:p>
      </dgm:t>
    </dgm:pt>
    <dgm:pt modelId="{6DFB7E5B-0ADA-4680-BA3C-E499C9A107F4}" type="sibTrans" cxnId="{2CC323BD-8466-44B6-AEA2-24DA6C5ADECD}">
      <dgm:prSet/>
      <dgm:spPr/>
      <dgm:t>
        <a:bodyPr/>
        <a:lstStyle/>
        <a:p>
          <a:endParaRPr lang="en-US"/>
        </a:p>
      </dgm:t>
    </dgm:pt>
    <dgm:pt modelId="{3575AC79-BA40-449C-99C5-E8473130911A}" type="pres">
      <dgm:prSet presAssocID="{42647120-6781-47C3-8C76-AEB2782838CC}" presName="Name0" presStyleCnt="0">
        <dgm:presLayoutVars>
          <dgm:dir/>
          <dgm:animLvl val="lvl"/>
          <dgm:resizeHandles val="exact"/>
        </dgm:presLayoutVars>
      </dgm:prSet>
      <dgm:spPr/>
    </dgm:pt>
    <dgm:pt modelId="{FB08EA4E-D957-4DCD-86D8-99918A1375DC}" type="pres">
      <dgm:prSet presAssocID="{EB4DB9CE-4BBE-4D27-BBA2-037730DD09BD}" presName="parTxOnly" presStyleLbl="node1" presStyleIdx="0" presStyleCnt="3">
        <dgm:presLayoutVars>
          <dgm:chMax val="0"/>
          <dgm:chPref val="0"/>
          <dgm:bulletEnabled val="1"/>
        </dgm:presLayoutVars>
      </dgm:prSet>
      <dgm:spPr/>
    </dgm:pt>
    <dgm:pt modelId="{0E37A1C0-386E-48CB-B14E-76FF1AFD1CCC}" type="pres">
      <dgm:prSet presAssocID="{D1E01E87-6A5E-4EC9-B063-D451CABF6A8C}" presName="parTxOnlySpace" presStyleCnt="0"/>
      <dgm:spPr/>
    </dgm:pt>
    <dgm:pt modelId="{68878112-9886-440E-A279-C97E04965013}" type="pres">
      <dgm:prSet presAssocID="{22EDD6C9-3EB0-405D-A96D-1404F4DE7874}" presName="parTxOnly" presStyleLbl="node1" presStyleIdx="1" presStyleCnt="3">
        <dgm:presLayoutVars>
          <dgm:chMax val="0"/>
          <dgm:chPref val="0"/>
          <dgm:bulletEnabled val="1"/>
        </dgm:presLayoutVars>
      </dgm:prSet>
      <dgm:spPr/>
    </dgm:pt>
    <dgm:pt modelId="{5AE12560-ABED-4A2C-A87E-3796B9FCC955}" type="pres">
      <dgm:prSet presAssocID="{080D97FD-9172-439E-A220-6BB888D9CD39}" presName="parTxOnlySpace" presStyleCnt="0"/>
      <dgm:spPr/>
    </dgm:pt>
    <dgm:pt modelId="{C2C8A538-3FB1-415C-B74B-5CA0CDB8974A}" type="pres">
      <dgm:prSet presAssocID="{D50E9EA3-1966-4E98-8498-D1139E2FB88E}" presName="parTxOnly" presStyleLbl="node1" presStyleIdx="2" presStyleCnt="3">
        <dgm:presLayoutVars>
          <dgm:chMax val="0"/>
          <dgm:chPref val="0"/>
          <dgm:bulletEnabled val="1"/>
        </dgm:presLayoutVars>
      </dgm:prSet>
      <dgm:spPr/>
    </dgm:pt>
  </dgm:ptLst>
  <dgm:cxnLst>
    <dgm:cxn modelId="{2CC323BD-8466-44B6-AEA2-24DA6C5ADECD}" srcId="{42647120-6781-47C3-8C76-AEB2782838CC}" destId="{D50E9EA3-1966-4E98-8498-D1139E2FB88E}" srcOrd="2" destOrd="0" parTransId="{4A01B089-FBF5-476D-B4A4-84E4A3B467EA}" sibTransId="{6DFB7E5B-0ADA-4680-BA3C-E499C9A107F4}"/>
    <dgm:cxn modelId="{2D024C3D-56B9-4D57-8879-F96978E0717D}" srcId="{42647120-6781-47C3-8C76-AEB2782838CC}" destId="{EB4DB9CE-4BBE-4D27-BBA2-037730DD09BD}" srcOrd="0" destOrd="0" parTransId="{6D70E151-E30A-4E90-A210-B59C89270849}" sibTransId="{D1E01E87-6A5E-4EC9-B063-D451CABF6A8C}"/>
    <dgm:cxn modelId="{F296C4F4-DA56-4AB2-B49D-F69F1D67E809}" type="presOf" srcId="{42647120-6781-47C3-8C76-AEB2782838CC}" destId="{3575AC79-BA40-449C-99C5-E8473130911A}" srcOrd="0" destOrd="0" presId="urn:microsoft.com/office/officeart/2005/8/layout/chevron1"/>
    <dgm:cxn modelId="{FD9B3884-CA2D-4BB7-B7C0-9ABFC5AE4A42}" type="presOf" srcId="{22EDD6C9-3EB0-405D-A96D-1404F4DE7874}" destId="{68878112-9886-440E-A279-C97E04965013}" srcOrd="0" destOrd="0" presId="urn:microsoft.com/office/officeart/2005/8/layout/chevron1"/>
    <dgm:cxn modelId="{0DB21D8E-9E33-4C60-A7E7-707F4E21AFBD}" srcId="{42647120-6781-47C3-8C76-AEB2782838CC}" destId="{22EDD6C9-3EB0-405D-A96D-1404F4DE7874}" srcOrd="1" destOrd="0" parTransId="{F00DF7E9-7ECB-4C58-8E7F-36DE98F52D18}" sibTransId="{080D97FD-9172-439E-A220-6BB888D9CD39}"/>
    <dgm:cxn modelId="{3F07B1BA-DAEC-4351-A89A-C30656922E47}" type="presOf" srcId="{D50E9EA3-1966-4E98-8498-D1139E2FB88E}" destId="{C2C8A538-3FB1-415C-B74B-5CA0CDB8974A}" srcOrd="0" destOrd="0" presId="urn:microsoft.com/office/officeart/2005/8/layout/chevron1"/>
    <dgm:cxn modelId="{9DB2B9ED-5609-4A57-A7C5-271BC4567AAB}" type="presOf" srcId="{EB4DB9CE-4BBE-4D27-BBA2-037730DD09BD}" destId="{FB08EA4E-D957-4DCD-86D8-99918A1375DC}" srcOrd="0" destOrd="0" presId="urn:microsoft.com/office/officeart/2005/8/layout/chevron1"/>
    <dgm:cxn modelId="{37D640A2-8056-42D3-8528-507F03F6FB9F}" type="presParOf" srcId="{3575AC79-BA40-449C-99C5-E8473130911A}" destId="{FB08EA4E-D957-4DCD-86D8-99918A1375DC}" srcOrd="0" destOrd="0" presId="urn:microsoft.com/office/officeart/2005/8/layout/chevron1"/>
    <dgm:cxn modelId="{523ACB3C-9A1A-451E-AB4B-82D3E654C120}" type="presParOf" srcId="{3575AC79-BA40-449C-99C5-E8473130911A}" destId="{0E37A1C0-386E-48CB-B14E-76FF1AFD1CCC}" srcOrd="1" destOrd="0" presId="urn:microsoft.com/office/officeart/2005/8/layout/chevron1"/>
    <dgm:cxn modelId="{9F44E19E-62BD-4A0F-A9CA-FB4E553FC9C9}" type="presParOf" srcId="{3575AC79-BA40-449C-99C5-E8473130911A}" destId="{68878112-9886-440E-A279-C97E04965013}" srcOrd="2" destOrd="0" presId="urn:microsoft.com/office/officeart/2005/8/layout/chevron1"/>
    <dgm:cxn modelId="{CB7452DC-BC26-42CF-A47D-0906455496B0}" type="presParOf" srcId="{3575AC79-BA40-449C-99C5-E8473130911A}" destId="{5AE12560-ABED-4A2C-A87E-3796B9FCC955}" srcOrd="3" destOrd="0" presId="urn:microsoft.com/office/officeart/2005/8/layout/chevron1"/>
    <dgm:cxn modelId="{858E7DD3-B3E4-4406-AC67-003023A52939}" type="presParOf" srcId="{3575AC79-BA40-449C-99C5-E8473130911A}" destId="{C2C8A538-3FB1-415C-B74B-5CA0CDB8974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8EA4E-D957-4DCD-86D8-99918A1375DC}">
      <dsp:nvSpPr>
        <dsp:cNvPr id="0" name=""/>
        <dsp:cNvSpPr/>
      </dsp:nvSpPr>
      <dsp:spPr>
        <a:xfrm>
          <a:off x="2172" y="694673"/>
          <a:ext cx="2647313" cy="10589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Conceptual Data Model</a:t>
          </a:r>
        </a:p>
      </dsp:txBody>
      <dsp:txXfrm>
        <a:off x="531635" y="694673"/>
        <a:ext cx="1588388" cy="1058925"/>
      </dsp:txXfrm>
    </dsp:sp>
    <dsp:sp modelId="{68878112-9886-440E-A279-C97E04965013}">
      <dsp:nvSpPr>
        <dsp:cNvPr id="0" name=""/>
        <dsp:cNvSpPr/>
      </dsp:nvSpPr>
      <dsp:spPr>
        <a:xfrm>
          <a:off x="2384755" y="694673"/>
          <a:ext cx="2647313" cy="10589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Logical Data Model</a:t>
          </a:r>
        </a:p>
      </dsp:txBody>
      <dsp:txXfrm>
        <a:off x="2914218" y="694673"/>
        <a:ext cx="1588388" cy="1058925"/>
      </dsp:txXfrm>
    </dsp:sp>
    <dsp:sp modelId="{C2C8A538-3FB1-415C-B74B-5CA0CDB8974A}">
      <dsp:nvSpPr>
        <dsp:cNvPr id="0" name=""/>
        <dsp:cNvSpPr/>
      </dsp:nvSpPr>
      <dsp:spPr>
        <a:xfrm>
          <a:off x="4767337" y="694673"/>
          <a:ext cx="2647313" cy="10589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Physical Data Model</a:t>
          </a:r>
        </a:p>
      </dsp:txBody>
      <dsp:txXfrm>
        <a:off x="5296800" y="694673"/>
        <a:ext cx="1588388" cy="10589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6DCC9987-AE10-4685-9B5B-4577F1D5BB4C}" type="datetimeFigureOut">
              <a:rPr lang="en-US" smtClean="0"/>
              <a:pPr/>
              <a:t>9/2/2016</a:t>
            </a:fld>
            <a:endParaRPr lang="en-US"/>
          </a:p>
        </p:txBody>
      </p:sp>
      <p:sp>
        <p:nvSpPr>
          <p:cNvPr id="4" name="Slide Image Placeholder 3"/>
          <p:cNvSpPr>
            <a:spLocks noGrp="1" noRot="1" noChangeAspect="1"/>
          </p:cNvSpPr>
          <p:nvPr>
            <p:ph type="sldImg" idx="2"/>
          </p:nvPr>
        </p:nvSpPr>
        <p:spPr>
          <a:xfrm>
            <a:off x="1979613" y="760413"/>
            <a:ext cx="3168650" cy="23764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95762"/>
            <a:ext cx="5486400" cy="52138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extLst>
      <p:ext uri="{BB962C8B-B14F-4D97-AF65-F5344CB8AC3E}">
        <p14:creationId xmlns:p14="http://schemas.microsoft.com/office/powerpoint/2010/main" val="41810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a:t>
            </a:fld>
            <a:endParaRPr lang="en-US"/>
          </a:p>
        </p:txBody>
      </p:sp>
    </p:spTree>
    <p:extLst>
      <p:ext uri="{BB962C8B-B14F-4D97-AF65-F5344CB8AC3E}">
        <p14:creationId xmlns:p14="http://schemas.microsoft.com/office/powerpoint/2010/main" val="112607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course is a bit different than some of your other computer science courses</a:t>
            </a:r>
          </a:p>
          <a:p>
            <a:pPr marL="228600" indent="-228600">
              <a:buAutoNum type="arabicParenR"/>
            </a:pPr>
            <a:r>
              <a:rPr lang="en-US" baseline="0" dirty="0"/>
              <a:t>More modelling and analysis (less coding, execution and test)</a:t>
            </a:r>
          </a:p>
          <a:p>
            <a:pPr marL="228600" indent="-228600">
              <a:buAutoNum type="arabicParenR"/>
            </a:pPr>
            <a:r>
              <a:rPr lang="en-US" baseline="0" dirty="0"/>
              <a:t>More theory and design</a:t>
            </a:r>
          </a:p>
          <a:p>
            <a:pPr marL="228600" indent="-228600">
              <a:buAutoNum type="arabicParenR"/>
            </a:pPr>
            <a:endParaRPr lang="en-US" baseline="0" dirty="0"/>
          </a:p>
          <a:p>
            <a:pPr marL="0" indent="0">
              <a:buNone/>
            </a:pPr>
            <a:r>
              <a:rPr lang="en-US" baseline="0" dirty="0"/>
              <a:t>Go back to Chinook database and determine what the shortcoming were.  Brainstorm as a class and determine if they are biz requirements and how you’d change the model.</a:t>
            </a:r>
          </a:p>
          <a:p>
            <a:pPr marL="0" indent="0">
              <a:buNone/>
            </a:pPr>
            <a:r>
              <a:rPr lang="en-US" baseline="0" dirty="0"/>
              <a:t>Imagine if you had to tell the business owner that you couldn’t do something because of the data model? (i.e. an album can’t have more than one artist vs a customer can’t have more than one email)</a:t>
            </a:r>
          </a:p>
          <a:p>
            <a:pPr marL="0" indent="0">
              <a:buNone/>
            </a:pPr>
            <a:endParaRPr lang="en-US" baseline="0" dirty="0"/>
          </a:p>
          <a:p>
            <a:pPr marL="0" indent="0">
              <a:buNone/>
            </a:pPr>
            <a:r>
              <a:rPr lang="en-US" baseline="0" dirty="0"/>
              <a:t>You have to make SOME simplifying assumptions, just don’t pick ones that prohibit desirable business rules.</a:t>
            </a:r>
          </a:p>
          <a:p>
            <a:pPr marL="0" indent="0">
              <a:buNone/>
            </a:pPr>
            <a:endParaRPr lang="en-US" baseline="0" dirty="0"/>
          </a:p>
          <a:p>
            <a:pPr marL="0" indent="0">
              <a:buNone/>
            </a:pPr>
            <a:r>
              <a:rPr lang="en-US" baseline="0" dirty="0"/>
              <a:t>Which is why, like most things in ANY design process, we must gather requirements so that we can </a:t>
            </a:r>
            <a:r>
              <a:rPr lang="en-US" b="1" baseline="0" dirty="0"/>
              <a:t>design</a:t>
            </a:r>
            <a:r>
              <a:rPr lang="en-US" baseline="0" dirty="0"/>
              <a:t> and </a:t>
            </a:r>
            <a:r>
              <a:rPr lang="en-US" b="1" baseline="0" dirty="0"/>
              <a:t>test</a:t>
            </a:r>
            <a:r>
              <a:rPr lang="en-US" baseline="0" dirty="0"/>
              <a:t> the data model.</a:t>
            </a:r>
          </a:p>
          <a:p>
            <a:pPr marL="0" indent="0">
              <a:buNone/>
            </a:pPr>
            <a:endParaRPr lang="en-US" baseline="0"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10</a:t>
            </a:fld>
            <a:endParaRPr lang="en-US"/>
          </a:p>
        </p:txBody>
      </p:sp>
    </p:spTree>
    <p:extLst>
      <p:ext uri="{BB962C8B-B14F-4D97-AF65-F5344CB8AC3E}">
        <p14:creationId xmlns:p14="http://schemas.microsoft.com/office/powerpoint/2010/main" val="170886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design AND testing</a:t>
            </a:r>
            <a:r>
              <a:rPr lang="en-US" baseline="0" dirty="0"/>
              <a:t> the data model against the business requirements?</a:t>
            </a:r>
          </a:p>
          <a:p>
            <a:endParaRPr lang="en-US" baseline="0" dirty="0"/>
          </a:p>
          <a:p>
            <a:r>
              <a:rPr lang="en-US" baseline="0" dirty="0"/>
              <a:t>Test the use cases against the data model.  Ensure the data model supports the use case:</a:t>
            </a:r>
          </a:p>
          <a:p>
            <a:endParaRPr lang="en-US" baseline="0" dirty="0"/>
          </a:p>
          <a:p>
            <a:r>
              <a:rPr lang="en-US" baseline="0" dirty="0"/>
              <a:t>As a customer, I want to…</a:t>
            </a:r>
          </a:p>
          <a:p>
            <a:r>
              <a:rPr lang="en-US" baseline="0" dirty="0"/>
              <a:t>As an employer, I want to ….</a:t>
            </a:r>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11</a:t>
            </a:fld>
            <a:endParaRPr lang="en-US"/>
          </a:p>
        </p:txBody>
      </p:sp>
    </p:spTree>
    <p:extLst>
      <p:ext uri="{BB962C8B-B14F-4D97-AF65-F5344CB8AC3E}">
        <p14:creationId xmlns:p14="http://schemas.microsoft.com/office/powerpoint/2010/main" val="404530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say “modelling” we will be drawing, using s/w tools</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12</a:t>
            </a:fld>
            <a:endParaRPr lang="en-US"/>
          </a:p>
        </p:txBody>
      </p:sp>
    </p:spTree>
    <p:extLst>
      <p:ext uri="{BB962C8B-B14F-4D97-AF65-F5344CB8AC3E}">
        <p14:creationId xmlns:p14="http://schemas.microsoft.com/office/powerpoint/2010/main" val="189228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diagrams aren’t independent of each other but a different growth phase</a:t>
            </a:r>
            <a:r>
              <a:rPr lang="en-US" baseline="0" dirty="0"/>
              <a:t>.  Like the metamorphosis of a caterpillar into a beautiful butterfly! </a:t>
            </a:r>
          </a:p>
          <a:p>
            <a:r>
              <a:rPr lang="en-US" baseline="0" dirty="0"/>
              <a:t>(Who says computer science isn’t poetic?! )</a:t>
            </a:r>
          </a:p>
          <a:p>
            <a:endParaRPr lang="en-US" baseline="0" dirty="0"/>
          </a:p>
          <a:p>
            <a:r>
              <a:rPr lang="en-US" baseline="0" dirty="0"/>
              <a:t>Following slides are overview and summary.  We’ll go into much more excruciating detail on each step over the next couple of weeks.  For now, soak in the big picture.</a:t>
            </a:r>
          </a:p>
          <a:p>
            <a:endParaRPr lang="en-US" baseline="0" dirty="0"/>
          </a:p>
          <a:p>
            <a:r>
              <a:rPr lang="en-US" baseline="0" dirty="0"/>
              <a:t>Different levels of (increasing complexity) which is why we start with the simpler Conceptual Data Model and flesh it out until we’ve got something that we can put onto the DBMS.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13</a:t>
            </a:fld>
            <a:endParaRPr lang="en-US"/>
          </a:p>
        </p:txBody>
      </p:sp>
    </p:spTree>
    <p:extLst>
      <p:ext uri="{BB962C8B-B14F-4D97-AF65-F5344CB8AC3E}">
        <p14:creationId xmlns:p14="http://schemas.microsoft.com/office/powerpoint/2010/main" val="34804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later why we can’t implement a conceptual</a:t>
            </a:r>
            <a:r>
              <a:rPr lang="en-US" baseline="0" dirty="0"/>
              <a:t> data model in a RDBMS (it’s all in the normalization and key/table definition)</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14</a:t>
            </a:fld>
            <a:endParaRPr lang="en-US"/>
          </a:p>
        </p:txBody>
      </p:sp>
    </p:spTree>
    <p:extLst>
      <p:ext uri="{BB962C8B-B14F-4D97-AF65-F5344CB8AC3E}">
        <p14:creationId xmlns:p14="http://schemas.microsoft.com/office/powerpoint/2010/main" val="55698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https://www.1keydata.com/datawarehousing/data-modeling-levels.html</a:t>
            </a:r>
          </a:p>
          <a:p>
            <a:endParaRPr lang="en-US" dirty="0"/>
          </a:p>
          <a:p>
            <a:r>
              <a:rPr lang="en-US"/>
              <a:t>http://www.datamodel.com/index.php/articles/what-are-conceptual-logical-and-physical-data-models/</a:t>
            </a:r>
            <a:endParaRPr lang="en-US" dirty="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15</a:t>
            </a:fld>
            <a:endParaRPr lang="en-US"/>
          </a:p>
        </p:txBody>
      </p:sp>
    </p:spTree>
    <p:extLst>
      <p:ext uri="{BB962C8B-B14F-4D97-AF65-F5344CB8AC3E}">
        <p14:creationId xmlns:p14="http://schemas.microsoft.com/office/powerpoint/2010/main" val="82411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16</a:t>
            </a:fld>
            <a:endParaRPr lang="en-US"/>
          </a:p>
        </p:txBody>
      </p:sp>
    </p:spTree>
    <p:extLst>
      <p:ext uri="{BB962C8B-B14F-4D97-AF65-F5344CB8AC3E}">
        <p14:creationId xmlns:p14="http://schemas.microsoft.com/office/powerpoint/2010/main" val="31609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a:t>
            </a:fld>
            <a:endParaRPr lang="en-US"/>
          </a:p>
        </p:txBody>
      </p:sp>
    </p:spTree>
    <p:extLst>
      <p:ext uri="{BB962C8B-B14F-4D97-AF65-F5344CB8AC3E}">
        <p14:creationId xmlns:p14="http://schemas.microsoft.com/office/powerpoint/2010/main" val="181492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3</a:t>
            </a:fld>
            <a:endParaRPr lang="en-US"/>
          </a:p>
        </p:txBody>
      </p:sp>
    </p:spTree>
    <p:extLst>
      <p:ext uri="{BB962C8B-B14F-4D97-AF65-F5344CB8AC3E}">
        <p14:creationId xmlns:p14="http://schemas.microsoft.com/office/powerpoint/2010/main" val="3535736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this course, we will walk through</a:t>
            </a:r>
            <a:r>
              <a:rPr lang="en-US" baseline="0" dirty="0"/>
              <a:t> each phase explaining the steps along the way</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4</a:t>
            </a:fld>
            <a:endParaRPr lang="en-US"/>
          </a:p>
        </p:txBody>
      </p:sp>
    </p:spTree>
    <p:extLst>
      <p:ext uri="{BB962C8B-B14F-4D97-AF65-F5344CB8AC3E}">
        <p14:creationId xmlns:p14="http://schemas.microsoft.com/office/powerpoint/2010/main" val="272891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What do we mean by modelling?</a:t>
            </a:r>
          </a:p>
          <a:p>
            <a:r>
              <a:rPr lang="en-US" dirty="0"/>
              <a:t>Hint: those aren’t “data models” in the diagram</a:t>
            </a:r>
          </a:p>
        </p:txBody>
      </p:sp>
      <p:sp>
        <p:nvSpPr>
          <p:cNvPr id="4" name="Slide Number Placeholder 3"/>
          <p:cNvSpPr>
            <a:spLocks noGrp="1"/>
          </p:cNvSpPr>
          <p:nvPr>
            <p:ph type="sldNum" sz="quarter" idx="10"/>
          </p:nvPr>
        </p:nvSpPr>
        <p:spPr/>
        <p:txBody>
          <a:bodyPr/>
          <a:lstStyle/>
          <a:p>
            <a:fld id="{77D8454A-404F-4DF1-8F43-7DDF83BF3B63}" type="slidenum">
              <a:rPr lang="en-US" smtClean="0"/>
              <a:pPr/>
              <a:t>5</a:t>
            </a:fld>
            <a:endParaRPr lang="en-US"/>
          </a:p>
        </p:txBody>
      </p:sp>
    </p:spTree>
    <p:extLst>
      <p:ext uri="{BB962C8B-B14F-4D97-AF65-F5344CB8AC3E}">
        <p14:creationId xmlns:p14="http://schemas.microsoft.com/office/powerpoint/2010/main" val="390391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talking about a house without an architect’s plan or a drawing of what it’s supposed to look like?</a:t>
            </a:r>
          </a:p>
        </p:txBody>
      </p:sp>
      <p:sp>
        <p:nvSpPr>
          <p:cNvPr id="4" name="Slide Number Placeholder 3"/>
          <p:cNvSpPr>
            <a:spLocks noGrp="1"/>
          </p:cNvSpPr>
          <p:nvPr>
            <p:ph type="sldNum" sz="quarter" idx="10"/>
          </p:nvPr>
        </p:nvSpPr>
        <p:spPr/>
        <p:txBody>
          <a:bodyPr/>
          <a:lstStyle/>
          <a:p>
            <a:fld id="{77D8454A-404F-4DF1-8F43-7DDF83BF3B63}" type="slidenum">
              <a:rPr lang="en-US" smtClean="0"/>
              <a:pPr/>
              <a:t>6</a:t>
            </a:fld>
            <a:endParaRPr lang="en-US"/>
          </a:p>
        </p:txBody>
      </p:sp>
    </p:spTree>
    <p:extLst>
      <p:ext uri="{BB962C8B-B14F-4D97-AF65-F5344CB8AC3E}">
        <p14:creationId xmlns:p14="http://schemas.microsoft.com/office/powerpoint/2010/main" val="214731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talking about a house without an architect’s plan or a drawing of what it’s supposed to look like?</a:t>
            </a:r>
          </a:p>
        </p:txBody>
      </p:sp>
      <p:sp>
        <p:nvSpPr>
          <p:cNvPr id="4" name="Slide Number Placeholder 3"/>
          <p:cNvSpPr>
            <a:spLocks noGrp="1"/>
          </p:cNvSpPr>
          <p:nvPr>
            <p:ph type="sldNum" sz="quarter" idx="10"/>
          </p:nvPr>
        </p:nvSpPr>
        <p:spPr/>
        <p:txBody>
          <a:bodyPr/>
          <a:lstStyle/>
          <a:p>
            <a:fld id="{77D8454A-404F-4DF1-8F43-7DDF83BF3B63}" type="slidenum">
              <a:rPr lang="en-US" smtClean="0"/>
              <a:pPr/>
              <a:t>7</a:t>
            </a:fld>
            <a:endParaRPr lang="en-US"/>
          </a:p>
        </p:txBody>
      </p:sp>
    </p:spTree>
    <p:extLst>
      <p:ext uri="{BB962C8B-B14F-4D97-AF65-F5344CB8AC3E}">
        <p14:creationId xmlns:p14="http://schemas.microsoft.com/office/powerpoint/2010/main" val="287289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In class: ad hoc walk through on how to read this</a:t>
            </a:r>
          </a:p>
          <a:p>
            <a:r>
              <a:rPr lang="en-US" baseline="0" dirty="0"/>
              <a:t>More/formal details to follow later in the course.</a:t>
            </a:r>
          </a:p>
          <a:p>
            <a:r>
              <a:rPr lang="en-US" baseline="0" dirty="0"/>
              <a:t>In class exercises for groups to walk through and interpret this. (</a:t>
            </a:r>
            <a:r>
              <a:rPr lang="en-US" baseline="0" dirty="0" err="1"/>
              <a:t>tbd</a:t>
            </a:r>
            <a:r>
              <a:rPr lang="en-US" baseline="0" dirty="0"/>
              <a:t>)</a:t>
            </a:r>
          </a:p>
          <a:p>
            <a:r>
              <a:rPr lang="en-US" baseline="0" dirty="0"/>
              <a:t>According to the model:</a:t>
            </a:r>
          </a:p>
          <a:p>
            <a:pPr marL="228600" indent="-228600">
              <a:buAutoNum type="arabicParenR"/>
            </a:pPr>
            <a:r>
              <a:rPr lang="en-US" baseline="0" dirty="0"/>
              <a:t>Is Genre a unique attribute to an album?  What is a benefit from the current model?</a:t>
            </a:r>
          </a:p>
          <a:p>
            <a:pPr marL="228600" indent="-228600">
              <a:buAutoNum type="arabicParenR"/>
            </a:pPr>
            <a:r>
              <a:rPr lang="en-US" baseline="0" dirty="0"/>
              <a:t>Which table would you go to </a:t>
            </a:r>
            <a:r>
              <a:rPr lang="en-US" baseline="0" dirty="0" err="1"/>
              <a:t>to</a:t>
            </a:r>
            <a:r>
              <a:rPr lang="en-US" baseline="0" dirty="0"/>
              <a:t> figure out how many employees there are?</a:t>
            </a:r>
          </a:p>
          <a:p>
            <a:pPr marL="228600" indent="-228600">
              <a:buAutoNum type="arabicParenR"/>
            </a:pPr>
            <a:r>
              <a:rPr lang="en-US" baseline="0" dirty="0"/>
              <a:t>How do you figure out who the manager of any specific employee is?</a:t>
            </a:r>
          </a:p>
          <a:p>
            <a:pPr marL="228600" indent="-228600">
              <a:buAutoNum type="arabicParenR"/>
            </a:pPr>
            <a:r>
              <a:rPr lang="en-US" baseline="0" dirty="0"/>
              <a:t>How to figure out how many seconds of music is on an album?</a:t>
            </a:r>
          </a:p>
          <a:p>
            <a:pPr marL="228600" indent="-228600">
              <a:buAutoNum type="arabicParenR"/>
            </a:pPr>
            <a:r>
              <a:rPr lang="en-US" baseline="0" dirty="0"/>
              <a:t>Can Customers buy a playlist, album or track?</a:t>
            </a:r>
          </a:p>
          <a:p>
            <a:pPr marL="228600" indent="-228600">
              <a:buAutoNum type="arabicParenR"/>
            </a:pPr>
            <a:r>
              <a:rPr lang="en-US" baseline="0" dirty="0"/>
              <a:t>Can a customer have more than one email address stored in the database?</a:t>
            </a:r>
          </a:p>
          <a:p>
            <a:pPr marL="228600" indent="-228600">
              <a:buAutoNum type="arabicParenR"/>
            </a:pPr>
            <a:r>
              <a:rPr lang="en-US" baseline="0" dirty="0"/>
              <a:t>How can you determine when a certain customer last purchased something?</a:t>
            </a:r>
          </a:p>
          <a:p>
            <a:pPr marL="228600" indent="-228600">
              <a:buAutoNum type="arabicParenR"/>
            </a:pPr>
            <a:r>
              <a:rPr lang="en-US" baseline="0" dirty="0"/>
              <a:t>How can you determine what the number one selling track for all time is?</a:t>
            </a:r>
          </a:p>
          <a:p>
            <a:pPr marL="228600" indent="-228600">
              <a:buAutoNum type="arabicParenR"/>
            </a:pPr>
            <a:r>
              <a:rPr lang="en-US" baseline="0" dirty="0"/>
              <a:t>How can you have multiple artists on a single album or track?</a:t>
            </a:r>
          </a:p>
          <a:p>
            <a:pPr marL="228600" indent="-228600">
              <a:buAutoNum type="arabicParenR"/>
            </a:pPr>
            <a:r>
              <a:rPr lang="en-US" baseline="0" dirty="0"/>
              <a:t>Can you have the same track on multiple albums (re-release “Best hits of ….”)</a:t>
            </a:r>
          </a:p>
        </p:txBody>
      </p:sp>
      <p:sp>
        <p:nvSpPr>
          <p:cNvPr id="4" name="Slide Number Placeholder 3"/>
          <p:cNvSpPr>
            <a:spLocks noGrp="1"/>
          </p:cNvSpPr>
          <p:nvPr>
            <p:ph type="sldNum" sz="quarter" idx="10"/>
          </p:nvPr>
        </p:nvSpPr>
        <p:spPr/>
        <p:txBody>
          <a:bodyPr/>
          <a:lstStyle/>
          <a:p>
            <a:fld id="{77D8454A-404F-4DF1-8F43-7DDF83BF3B63}" type="slidenum">
              <a:rPr lang="en-US" smtClean="0"/>
              <a:pPr/>
              <a:t>8</a:t>
            </a:fld>
            <a:endParaRPr lang="en-US"/>
          </a:p>
        </p:txBody>
      </p:sp>
    </p:spTree>
    <p:extLst>
      <p:ext uri="{BB962C8B-B14F-4D97-AF65-F5344CB8AC3E}">
        <p14:creationId xmlns:p14="http://schemas.microsoft.com/office/powerpoint/2010/main" val="369380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we’ll be doing for the next couple of weeks.</a:t>
            </a:r>
          </a:p>
        </p:txBody>
      </p:sp>
      <p:sp>
        <p:nvSpPr>
          <p:cNvPr id="4" name="Slide Number Placeholder 3"/>
          <p:cNvSpPr>
            <a:spLocks noGrp="1"/>
          </p:cNvSpPr>
          <p:nvPr>
            <p:ph type="sldNum" sz="quarter" idx="10"/>
          </p:nvPr>
        </p:nvSpPr>
        <p:spPr/>
        <p:txBody>
          <a:bodyPr/>
          <a:lstStyle/>
          <a:p>
            <a:fld id="{77D8454A-404F-4DF1-8F43-7DDF83BF3B63}" type="slidenum">
              <a:rPr lang="en-US" smtClean="0"/>
              <a:pPr/>
              <a:t>9</a:t>
            </a:fld>
            <a:endParaRPr lang="en-US"/>
          </a:p>
        </p:txBody>
      </p:sp>
    </p:spTree>
    <p:extLst>
      <p:ext uri="{BB962C8B-B14F-4D97-AF65-F5344CB8AC3E}">
        <p14:creationId xmlns:p14="http://schemas.microsoft.com/office/powerpoint/2010/main" val="3977088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FEDFA-E8B3-4E56-842C-D01EFB3A34F3}" type="datetimeFigureOut">
              <a:rPr lang="en-US" smtClean="0"/>
              <a:pPr/>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23497" y="26575"/>
            <a:ext cx="1743075" cy="8667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01B317-6CCF-44A4-B99C-75730E0DA706}" type="datetime1">
              <a:rPr lang="en-US" smtClean="0"/>
              <a:pPr/>
              <a:t>9/2/2016</a:t>
            </a:fld>
            <a:endParaRPr lang="en-US"/>
          </a:p>
        </p:txBody>
      </p:sp>
      <p:sp>
        <p:nvSpPr>
          <p:cNvPr id="5" name="Footer Placeholder 4"/>
          <p:cNvSpPr>
            <a:spLocks noGrp="1"/>
          </p:cNvSpPr>
          <p:nvPr>
            <p:ph type="ftr" sz="quarter" idx="11"/>
          </p:nvPr>
        </p:nvSpPr>
        <p:spPr/>
        <p:txBody>
          <a:bodyPr/>
          <a:lstStyle/>
          <a:p>
            <a:r>
              <a:rPr lang="en-US"/>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56584"/>
          </a:xfrm>
        </p:spPr>
        <p:txBody>
          <a:bodyPr/>
          <a:lstStyle>
            <a:lvl1pPr>
              <a:buClrTx/>
              <a:defRPr/>
            </a:lvl1pPr>
            <a:lvl2pPr>
              <a:buClrTx/>
              <a:defRPr/>
            </a:lvl2pPr>
            <a:lvl3pPr>
              <a:buClrTx/>
              <a:defRPr/>
            </a:lvl3pPr>
            <a:lvl4pPr>
              <a:buClrTx/>
              <a:defRPr/>
            </a:lvl4pPr>
            <a:lvl5pPr>
              <a:buClrTx/>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Title 6"/>
          <p:cNvSpPr>
            <a:spLocks noGrp="1"/>
          </p:cNvSpPr>
          <p:nvPr>
            <p:ph type="title"/>
          </p:nvPr>
        </p:nvSpPr>
        <p:spPr>
          <a:xfrm>
            <a:off x="323528" y="267494"/>
            <a:ext cx="8496944" cy="785242"/>
          </a:xfrm>
        </p:spPr>
        <p:txBody>
          <a:bodyPr/>
          <a:lstStyle/>
          <a:p>
            <a:r>
              <a:rPr lang="en-US"/>
              <a:t>Click to edit Master title style</a:t>
            </a:r>
          </a:p>
        </p:txBody>
      </p:sp>
      <p:pic>
        <p:nvPicPr>
          <p:cNvPr id="8"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7365429" y="5949280"/>
            <a:ext cx="1743075" cy="86677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4648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Title 7"/>
          <p:cNvSpPr>
            <a:spLocks noGrp="1"/>
          </p:cNvSpPr>
          <p:nvPr>
            <p:ph type="title"/>
          </p:nvPr>
        </p:nvSpPr>
        <p:spPr/>
        <p:txBody>
          <a:bodyPr/>
          <a:lstStyle/>
          <a:p>
            <a:r>
              <a:rPr lang="en-US"/>
              <a:t>Click to edit Master title style</a:t>
            </a:r>
            <a:endParaRPr lang="en-US" dirty="0"/>
          </a:p>
        </p:txBody>
      </p:sp>
      <p:pic>
        <p:nvPicPr>
          <p:cNvPr id="12"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7365429" y="5949280"/>
            <a:ext cx="1743075" cy="8667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365748"/>
            <a:ext cx="2133600" cy="301752"/>
          </a:xfrm>
          <a:prstGeom prst="rect">
            <a:avLst/>
          </a:prstGeom>
        </p:spPr>
        <p:txBody>
          <a:bodyPr/>
          <a:lstStyle/>
          <a:p>
            <a:fld id="{6D6514FD-1763-45C1-AED0-FF855CD2E095}" type="datetime1">
              <a:rPr lang="en-US" smtClean="0"/>
              <a:pPr/>
              <a:t>9/2/2016</a:t>
            </a:fld>
            <a:endParaRPr lang="en-US"/>
          </a:p>
        </p:txBody>
      </p:sp>
      <p:sp>
        <p:nvSpPr>
          <p:cNvPr id="5" name="Footer Placeholder 4"/>
          <p:cNvSpPr>
            <a:spLocks noGrp="1"/>
          </p:cNvSpPr>
          <p:nvPr>
            <p:ph type="ftr" sz="quarter" idx="11"/>
          </p:nvPr>
        </p:nvSpPr>
        <p:spPr>
          <a:xfrm>
            <a:off x="457200" y="6366669"/>
            <a:ext cx="4260056" cy="300831"/>
          </a:xfrm>
          <a:prstGeom prst="rect">
            <a:avLst/>
          </a:prstGeom>
        </p:spPr>
        <p:txBody>
          <a:bodyPr/>
          <a:lstStyle/>
          <a:p>
            <a:r>
              <a:rPr lang="en-US"/>
              <a:t>Your logo here</a:t>
            </a:r>
            <a:endParaRPr lang="en-US" dirty="0"/>
          </a:p>
        </p:txBody>
      </p:sp>
      <p:sp>
        <p:nvSpPr>
          <p:cNvPr id="6" name="Slide Number Placeholder 5"/>
          <p:cNvSpPr>
            <a:spLocks noGrp="1"/>
          </p:cNvSpPr>
          <p:nvPr>
            <p:ph type="sldNum" sz="quarter" idx="12"/>
          </p:nvPr>
        </p:nvSpPr>
        <p:spPr>
          <a:xfrm>
            <a:off x="7589520" y="6365748"/>
            <a:ext cx="502920" cy="301752"/>
          </a:xfrm>
          <a:prstGeom prst="rect">
            <a:avLst/>
          </a:prstGeom>
        </p:spPr>
        <p:txBody>
          <a:bodyPr/>
          <a:lstStyle/>
          <a:p>
            <a:fld id="{746FD205-8D79-439C-A802-2377436AE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FEDFA-E8B3-4E56-842C-D01EFB3A34F3}" type="datetimeFigureOut">
              <a:rPr lang="en-US" smtClean="0"/>
              <a:pPr/>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FEDFA-E8B3-4E56-842C-D01EFB3A34F3}" type="datetimeFigureOut">
              <a:rPr lang="en-US" smtClean="0"/>
              <a:pPr/>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FEDFA-E8B3-4E56-842C-D01EFB3A34F3}" type="datetimeFigureOut">
              <a:rPr lang="en-US" smtClean="0"/>
              <a:pPr/>
              <a:t>9/2/2016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FEDFA-E8B3-4E56-842C-D01EFB3A34F3}" type="datetimeFigureOut">
              <a:rPr lang="en-US" smtClean="0"/>
              <a:pPr/>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FEDFA-E8B3-4E56-842C-D01EFB3A34F3}" type="datetimeFigureOut">
              <a:rPr lang="en-US" smtClean="0"/>
              <a:pPr/>
              <a:t>9/2/2016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E77799-E3A9-4516-B428-D2DCE16620CD}" type="datetime1">
              <a:rPr lang="en-US" smtClean="0"/>
              <a:pPr/>
              <a:t>9/2/2016</a:t>
            </a:fld>
            <a:endParaRPr lang="en-US"/>
          </a:p>
        </p:txBody>
      </p:sp>
      <p:sp>
        <p:nvSpPr>
          <p:cNvPr id="6" name="Footer Placeholder 5"/>
          <p:cNvSpPr>
            <a:spLocks noGrp="1"/>
          </p:cNvSpPr>
          <p:nvPr>
            <p:ph type="ftr" sz="quarter" idx="11"/>
          </p:nvPr>
        </p:nvSpPr>
        <p:spPr/>
        <p:txBody>
          <a:bodyPr/>
          <a:lstStyle/>
          <a:p>
            <a:r>
              <a:rPr lang="en-US"/>
              <a:t>Your logo here</a:t>
            </a:r>
            <a:endParaRPr lang="en-US" dirty="0"/>
          </a:p>
        </p:txBody>
      </p:sp>
      <p:sp>
        <p:nvSpPr>
          <p:cNvPr id="7" name="Slide Number Placeholder 6"/>
          <p:cNvSpPr>
            <a:spLocks noGrp="1"/>
          </p:cNvSpPr>
          <p:nvPr>
            <p:ph type="sldNum" sz="quarter" idx="12"/>
          </p:nvPr>
        </p:nvSpPr>
        <p:spPr/>
        <p:txBody>
          <a:bodyPr/>
          <a:lstStyle/>
          <a:p>
            <a:fld id="{746FD205-8D79-439C-A802-2377436AEC8A}"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06688B-20E5-4279-9389-143F269CFCDC}" type="datetime1">
              <a:rPr lang="en-US" smtClean="0"/>
              <a:pPr/>
              <a:t>9/2/2016</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A2F2D-40B6-4655-9D1C-193EE3CCDC2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DFEDFA-E8B3-4E56-842C-D01EFB3A34F3}" type="datetimeFigureOut">
              <a:rPr lang="en-US" smtClean="0"/>
              <a:pPr/>
              <a:t>9/2/2016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62" r:id="rId12"/>
    <p:sldLayoutId id="2147483664" r:id="rId13"/>
    <p:sldLayoutId id="2147483670" r:id="rId14"/>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tabases.about.com/od/specificproducts/a/normalization.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datanamic.com/support/lt-dez005-introduction-db-modeling.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84784"/>
            <a:ext cx="8640960" cy="1470025"/>
          </a:xfrm>
        </p:spPr>
        <p:txBody>
          <a:bodyPr/>
          <a:lstStyle/>
          <a:p>
            <a:pPr eaLnBrk="1" fontAlgn="auto" hangingPunct="1">
              <a:spcAft>
                <a:spcPts val="0"/>
              </a:spcAft>
              <a:defRPr/>
            </a:pPr>
            <a:r>
              <a:rPr lang="en-US" dirty="0"/>
              <a:t>Relational Database Modelling</a:t>
            </a:r>
            <a:endParaRPr lang="en-CA" dirty="0"/>
          </a:p>
        </p:txBody>
      </p:sp>
      <p:sp>
        <p:nvSpPr>
          <p:cNvPr id="7171" name="Subtitle 2"/>
          <p:cNvSpPr>
            <a:spLocks noGrp="1"/>
          </p:cNvSpPr>
          <p:nvPr>
            <p:ph type="subTitle" idx="1"/>
          </p:nvPr>
        </p:nvSpPr>
        <p:spPr>
          <a:xfrm>
            <a:off x="251520" y="3890912"/>
            <a:ext cx="8712968" cy="1914351"/>
          </a:xfrm>
        </p:spPr>
        <p:txBody>
          <a:bodyPr>
            <a:noAutofit/>
          </a:bodyPr>
          <a:lstStyle/>
          <a:p>
            <a:pPr marR="0" eaLnBrk="1" hangingPunct="1"/>
            <a:r>
              <a:rPr lang="en-US" sz="2800" dirty="0"/>
              <a:t>420-D10  Database I – S05</a:t>
            </a:r>
          </a:p>
          <a:p>
            <a:endParaRPr lang="en-US" sz="2800" dirty="0"/>
          </a:p>
          <a:p>
            <a:r>
              <a:rPr lang="en-US" dirty="0"/>
              <a:t>References:</a:t>
            </a:r>
          </a:p>
          <a:p>
            <a:r>
              <a:rPr lang="en-US" dirty="0"/>
              <a:t>https://en.wikipedia.org/wiki/SQL</a:t>
            </a:r>
          </a:p>
          <a:p>
            <a:r>
              <a:rPr lang="en-US"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Data Modelling is important</a:t>
            </a:r>
          </a:p>
        </p:txBody>
      </p:sp>
      <p:sp>
        <p:nvSpPr>
          <p:cNvPr id="4" name="Content Placeholder 1"/>
          <p:cNvSpPr>
            <a:spLocks noGrp="1"/>
          </p:cNvSpPr>
          <p:nvPr>
            <p:ph idx="1"/>
          </p:nvPr>
        </p:nvSpPr>
        <p:spPr>
          <a:xfrm>
            <a:off x="251521" y="1418852"/>
            <a:ext cx="8230038" cy="4930443"/>
          </a:xfrm>
        </p:spPr>
        <p:txBody>
          <a:bodyPr>
            <a:normAutofit/>
          </a:bodyPr>
          <a:lstStyle/>
          <a:p>
            <a:pPr marL="411480" lvl="1" indent="0">
              <a:buNone/>
            </a:pPr>
            <a:r>
              <a:rPr lang="en-US" dirty="0"/>
              <a:t>Bad data model = bad application design/implementation</a:t>
            </a:r>
          </a:p>
          <a:p>
            <a:pPr marL="411480" lvl="1" indent="0">
              <a:buNone/>
            </a:pPr>
            <a:r>
              <a:rPr lang="en-US" dirty="0"/>
              <a:t>Consider the data structures that you learnt in prior classes </a:t>
            </a:r>
          </a:p>
          <a:p>
            <a:pPr marL="411480" lvl="1" indent="0">
              <a:buNone/>
            </a:pPr>
            <a:r>
              <a:rPr lang="en-US" dirty="0"/>
              <a:t>	do the make a difference?</a:t>
            </a:r>
          </a:p>
          <a:p>
            <a:pPr lvl="1"/>
            <a:r>
              <a:rPr lang="en-US" dirty="0"/>
              <a:t>If the data model can not accommodate a business requirement ?</a:t>
            </a:r>
          </a:p>
          <a:p>
            <a:pPr lvl="2"/>
            <a:r>
              <a:rPr lang="en-US" dirty="0"/>
              <a:t>Go back to the questions used to exercise the data model on previous slides and reconsider</a:t>
            </a:r>
          </a:p>
          <a:p>
            <a:endParaRPr lang="en-US" dirty="0"/>
          </a:p>
        </p:txBody>
      </p:sp>
    </p:spTree>
    <p:extLst>
      <p:ext uri="{BB962C8B-B14F-4D97-AF65-F5344CB8AC3E}">
        <p14:creationId xmlns:p14="http://schemas.microsoft.com/office/powerpoint/2010/main" val="274007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Big Picture</a:t>
            </a:r>
          </a:p>
        </p:txBody>
      </p:sp>
      <p:pic>
        <p:nvPicPr>
          <p:cNvPr id="5" name="Picture 4"/>
          <p:cNvPicPr>
            <a:picLocks noChangeAspect="1"/>
          </p:cNvPicPr>
          <p:nvPr/>
        </p:nvPicPr>
        <p:blipFill>
          <a:blip r:embed="rId3"/>
          <a:stretch>
            <a:fillRect/>
          </a:stretch>
        </p:blipFill>
        <p:spPr>
          <a:xfrm>
            <a:off x="4499992" y="217489"/>
            <a:ext cx="3814612" cy="6640511"/>
          </a:xfrm>
          <a:prstGeom prst="rect">
            <a:avLst/>
          </a:prstGeom>
        </p:spPr>
      </p:pic>
      <p:sp>
        <p:nvSpPr>
          <p:cNvPr id="6" name="Content Placeholder 1"/>
          <p:cNvSpPr>
            <a:spLocks noGrp="1"/>
          </p:cNvSpPr>
          <p:nvPr>
            <p:ph idx="1"/>
          </p:nvPr>
        </p:nvSpPr>
        <p:spPr>
          <a:xfrm>
            <a:off x="457200" y="1600200"/>
            <a:ext cx="3826768" cy="4997152"/>
          </a:xfrm>
        </p:spPr>
        <p:txBody>
          <a:bodyPr>
            <a:normAutofit/>
          </a:bodyPr>
          <a:lstStyle/>
          <a:p>
            <a:r>
              <a:rPr lang="en-CA" dirty="0"/>
              <a:t>Analysis</a:t>
            </a:r>
          </a:p>
          <a:p>
            <a:r>
              <a:rPr lang="en-CA" dirty="0"/>
              <a:t>Design</a:t>
            </a:r>
          </a:p>
          <a:p>
            <a:r>
              <a:rPr lang="en-CA" dirty="0"/>
              <a:t>Implementation</a:t>
            </a:r>
          </a:p>
          <a:p>
            <a:endParaRPr lang="en-US" dirty="0"/>
          </a:p>
        </p:txBody>
      </p:sp>
    </p:spTree>
    <p:extLst>
      <p:ext uri="{BB962C8B-B14F-4D97-AF65-F5344CB8AC3E}">
        <p14:creationId xmlns:p14="http://schemas.microsoft.com/office/powerpoint/2010/main" val="63840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a:t>
            </a:r>
          </a:p>
        </p:txBody>
      </p:sp>
      <p:sp>
        <p:nvSpPr>
          <p:cNvPr id="6" name="Content Placeholder 1"/>
          <p:cNvSpPr>
            <a:spLocks noGrp="1"/>
          </p:cNvSpPr>
          <p:nvPr>
            <p:ph idx="1"/>
          </p:nvPr>
        </p:nvSpPr>
        <p:spPr>
          <a:xfrm>
            <a:off x="457200" y="1600200"/>
            <a:ext cx="5482952" cy="4997152"/>
          </a:xfrm>
        </p:spPr>
        <p:txBody>
          <a:bodyPr>
            <a:normAutofit/>
          </a:bodyPr>
          <a:lstStyle/>
          <a:p>
            <a:r>
              <a:rPr lang="en-CA" dirty="0"/>
              <a:t>Humans understand diagrams better than plain text</a:t>
            </a:r>
          </a:p>
          <a:p>
            <a:r>
              <a:rPr lang="en-CA" dirty="0"/>
              <a:t>Entity Relationship Diagram</a:t>
            </a:r>
          </a:p>
          <a:p>
            <a:r>
              <a:rPr lang="en-CA" dirty="0"/>
              <a:t>ERD</a:t>
            </a:r>
          </a:p>
          <a:p>
            <a:pPr lvl="1"/>
            <a:r>
              <a:rPr lang="en-CA" dirty="0"/>
              <a:t>A common tool for initial modelling</a:t>
            </a:r>
          </a:p>
          <a:p>
            <a:pPr lvl="1"/>
            <a:r>
              <a:rPr lang="en-CA" dirty="0"/>
              <a:t>DBMS and technology </a:t>
            </a:r>
            <a:r>
              <a:rPr lang="en-CA" dirty="0" err="1"/>
              <a:t>indendent</a:t>
            </a:r>
            <a:endParaRPr lang="en-CA" dirty="0"/>
          </a:p>
          <a:p>
            <a:pPr lvl="1"/>
            <a:r>
              <a:rPr lang="en-CA" dirty="0"/>
              <a:t>Focus on the business first</a:t>
            </a:r>
          </a:p>
          <a:p>
            <a:endParaRPr lang="en-US" dirty="0"/>
          </a:p>
        </p:txBody>
      </p:sp>
      <p:pic>
        <p:nvPicPr>
          <p:cNvPr id="2" name="Picture 1"/>
          <p:cNvPicPr>
            <a:picLocks noChangeAspect="1"/>
          </p:cNvPicPr>
          <p:nvPr/>
        </p:nvPicPr>
        <p:blipFill>
          <a:blip r:embed="rId3"/>
          <a:stretch>
            <a:fillRect/>
          </a:stretch>
        </p:blipFill>
        <p:spPr>
          <a:xfrm>
            <a:off x="6193373" y="1844824"/>
            <a:ext cx="1883827" cy="2975106"/>
          </a:xfrm>
          <a:prstGeom prst="rect">
            <a:avLst/>
          </a:prstGeom>
        </p:spPr>
      </p:pic>
    </p:spTree>
    <p:extLst>
      <p:ext uri="{BB962C8B-B14F-4D97-AF65-F5344CB8AC3E}">
        <p14:creationId xmlns:p14="http://schemas.microsoft.com/office/powerpoint/2010/main" val="285604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 Key diagrams you’ll learn to love</a:t>
            </a:r>
          </a:p>
        </p:txBody>
      </p:sp>
      <p:graphicFrame>
        <p:nvGraphicFramePr>
          <p:cNvPr id="4" name="Diagram 3"/>
          <p:cNvGraphicFramePr/>
          <p:nvPr>
            <p:extLst>
              <p:ext uri="{D42A27DB-BD31-4B8C-83A1-F6EECF244321}">
                <p14:modId xmlns:p14="http://schemas.microsoft.com/office/powerpoint/2010/main" val="3983744425"/>
              </p:ext>
            </p:extLst>
          </p:nvPr>
        </p:nvGraphicFramePr>
        <p:xfrm>
          <a:off x="558788" y="1403017"/>
          <a:ext cx="7416824"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http://www.corporate-eye.com/main/wp-content/uploads/2010/08/metamorphosi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3501008"/>
            <a:ext cx="5524500" cy="17526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899592" y="5445224"/>
            <a:ext cx="6768752" cy="792088"/>
            <a:chOff x="899592" y="5445224"/>
            <a:chExt cx="6768752" cy="792088"/>
          </a:xfrm>
        </p:grpSpPr>
        <p:sp>
          <p:nvSpPr>
            <p:cNvPr id="2" name="Right Arrow 1"/>
            <p:cNvSpPr/>
            <p:nvPr/>
          </p:nvSpPr>
          <p:spPr>
            <a:xfrm>
              <a:off x="899592" y="5445224"/>
              <a:ext cx="676875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2358988" y="5656602"/>
              <a:ext cx="3816424" cy="369332"/>
            </a:xfrm>
            <a:prstGeom prst="rect">
              <a:avLst/>
            </a:prstGeom>
            <a:noFill/>
          </p:spPr>
          <p:txBody>
            <a:bodyPr wrap="square" rtlCol="0">
              <a:spAutoFit/>
            </a:bodyPr>
            <a:lstStyle/>
            <a:p>
              <a:r>
                <a:rPr lang="en-CA" dirty="0"/>
                <a:t>Increasing complexity</a:t>
              </a:r>
            </a:p>
          </p:txBody>
        </p:sp>
      </p:grpSp>
    </p:spTree>
    <p:extLst>
      <p:ext uri="{BB962C8B-B14F-4D97-AF65-F5344CB8AC3E}">
        <p14:creationId xmlns:p14="http://schemas.microsoft.com/office/powerpoint/2010/main" val="35625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 Diagram Samples</a:t>
            </a:r>
          </a:p>
        </p:txBody>
      </p:sp>
      <p:pic>
        <p:nvPicPr>
          <p:cNvPr id="1026" name="Picture 2" descr="Conceptual Model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924944"/>
            <a:ext cx="2047875" cy="1771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al Model 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924944"/>
            <a:ext cx="2047875"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ysical Model De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0271" y="2924944"/>
            <a:ext cx="2047875" cy="168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1323" y="2204864"/>
            <a:ext cx="2628348" cy="369332"/>
          </a:xfrm>
          <a:prstGeom prst="rect">
            <a:avLst/>
          </a:prstGeom>
        </p:spPr>
        <p:txBody>
          <a:bodyPr wrap="none">
            <a:spAutoFit/>
          </a:bodyPr>
          <a:lstStyle/>
          <a:p>
            <a:r>
              <a:rPr lang="en-CA" b="1" dirty="0"/>
              <a:t>Conceptual Model Design</a:t>
            </a:r>
          </a:p>
        </p:txBody>
      </p:sp>
      <p:sp>
        <p:nvSpPr>
          <p:cNvPr id="7" name="Rectangle 6"/>
          <p:cNvSpPr/>
          <p:nvPr/>
        </p:nvSpPr>
        <p:spPr>
          <a:xfrm>
            <a:off x="3059832" y="2204864"/>
            <a:ext cx="2203104" cy="369332"/>
          </a:xfrm>
          <a:prstGeom prst="rect">
            <a:avLst/>
          </a:prstGeom>
        </p:spPr>
        <p:txBody>
          <a:bodyPr wrap="none">
            <a:spAutoFit/>
          </a:bodyPr>
          <a:lstStyle/>
          <a:p>
            <a:r>
              <a:rPr lang="en-CA" b="1" dirty="0"/>
              <a:t>Logical Model Design</a:t>
            </a:r>
          </a:p>
        </p:txBody>
      </p:sp>
      <p:sp>
        <p:nvSpPr>
          <p:cNvPr id="8" name="Rectangle 7"/>
          <p:cNvSpPr/>
          <p:nvPr/>
        </p:nvSpPr>
        <p:spPr>
          <a:xfrm>
            <a:off x="5734465" y="2204864"/>
            <a:ext cx="2314480" cy="369332"/>
          </a:xfrm>
          <a:prstGeom prst="rect">
            <a:avLst/>
          </a:prstGeom>
        </p:spPr>
        <p:txBody>
          <a:bodyPr wrap="none">
            <a:spAutoFit/>
          </a:bodyPr>
          <a:lstStyle/>
          <a:p>
            <a:r>
              <a:rPr lang="en-CA" b="1" dirty="0"/>
              <a:t>Physical Model Design</a:t>
            </a:r>
          </a:p>
        </p:txBody>
      </p:sp>
    </p:spTree>
    <p:extLst>
      <p:ext uri="{BB962C8B-B14F-4D97-AF65-F5344CB8AC3E}">
        <p14:creationId xmlns:p14="http://schemas.microsoft.com/office/powerpoint/2010/main" val="34138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Comparison of data models</a:t>
            </a:r>
          </a:p>
        </p:txBody>
      </p:sp>
      <p:graphicFrame>
        <p:nvGraphicFramePr>
          <p:cNvPr id="7" name="Table 6"/>
          <p:cNvGraphicFramePr>
            <a:graphicFrameLocks noGrp="1"/>
          </p:cNvGraphicFramePr>
          <p:nvPr>
            <p:extLst>
              <p:ext uri="{D42A27DB-BD31-4B8C-83A1-F6EECF244321}">
                <p14:modId xmlns:p14="http://schemas.microsoft.com/office/powerpoint/2010/main" val="2803494688"/>
              </p:ext>
            </p:extLst>
          </p:nvPr>
        </p:nvGraphicFramePr>
        <p:xfrm>
          <a:off x="457200" y="1417638"/>
          <a:ext cx="7620000" cy="3840480"/>
        </p:xfrm>
        <a:graphic>
          <a:graphicData uri="http://schemas.openxmlformats.org/drawingml/2006/table">
            <a:tbl>
              <a:tblPr>
                <a:tableStyleId>{3C2FFA5D-87B4-456A-9821-1D502468CF0F}</a:tableStyleId>
              </a:tblPr>
              <a:tblGrid>
                <a:gridCol w="1905000">
                  <a:extLst>
                    <a:ext uri="{9D8B030D-6E8A-4147-A177-3AD203B41FA5}">
                      <a16:colId xmlns:a16="http://schemas.microsoft.com/office/drawing/2014/main" val="3011475246"/>
                    </a:ext>
                  </a:extLst>
                </a:gridCol>
                <a:gridCol w="1905000">
                  <a:extLst>
                    <a:ext uri="{9D8B030D-6E8A-4147-A177-3AD203B41FA5}">
                      <a16:colId xmlns:a16="http://schemas.microsoft.com/office/drawing/2014/main" val="88227762"/>
                    </a:ext>
                  </a:extLst>
                </a:gridCol>
                <a:gridCol w="1905000">
                  <a:extLst>
                    <a:ext uri="{9D8B030D-6E8A-4147-A177-3AD203B41FA5}">
                      <a16:colId xmlns:a16="http://schemas.microsoft.com/office/drawing/2014/main" val="3853306615"/>
                    </a:ext>
                  </a:extLst>
                </a:gridCol>
                <a:gridCol w="1905000">
                  <a:extLst>
                    <a:ext uri="{9D8B030D-6E8A-4147-A177-3AD203B41FA5}">
                      <a16:colId xmlns:a16="http://schemas.microsoft.com/office/drawing/2014/main" val="2847641747"/>
                    </a:ext>
                  </a:extLst>
                </a:gridCol>
              </a:tblGrid>
              <a:tr h="0">
                <a:tc>
                  <a:txBody>
                    <a:bodyPr/>
                    <a:lstStyle/>
                    <a:p>
                      <a:r>
                        <a:rPr lang="en-CA" dirty="0"/>
                        <a:t>Feature</a:t>
                      </a:r>
                    </a:p>
                  </a:txBody>
                  <a:tcPr anchor="ctr"/>
                </a:tc>
                <a:tc>
                  <a:txBody>
                    <a:bodyPr/>
                    <a:lstStyle/>
                    <a:p>
                      <a:r>
                        <a:rPr lang="en-CA"/>
                        <a:t>Conceptual</a:t>
                      </a:r>
                    </a:p>
                  </a:txBody>
                  <a:tcPr anchor="ctr"/>
                </a:tc>
                <a:tc>
                  <a:txBody>
                    <a:bodyPr/>
                    <a:lstStyle/>
                    <a:p>
                      <a:r>
                        <a:rPr lang="en-CA"/>
                        <a:t>Logical</a:t>
                      </a:r>
                    </a:p>
                  </a:txBody>
                  <a:tcPr anchor="ctr"/>
                </a:tc>
                <a:tc>
                  <a:txBody>
                    <a:bodyPr/>
                    <a:lstStyle/>
                    <a:p>
                      <a:r>
                        <a:rPr lang="en-CA"/>
                        <a:t>Physical</a:t>
                      </a:r>
                    </a:p>
                  </a:txBody>
                  <a:tcPr anchor="ctr"/>
                </a:tc>
                <a:extLst>
                  <a:ext uri="{0D108BD9-81ED-4DB2-BD59-A6C34878D82A}">
                    <a16:rowId xmlns:a16="http://schemas.microsoft.com/office/drawing/2014/main" val="2873122522"/>
                  </a:ext>
                </a:extLst>
              </a:tr>
              <a:tr h="0">
                <a:tc>
                  <a:txBody>
                    <a:bodyPr/>
                    <a:lstStyle/>
                    <a:p>
                      <a:r>
                        <a:rPr lang="en-CA"/>
                        <a:t>Entity Names</a:t>
                      </a:r>
                    </a:p>
                  </a:txBody>
                  <a:tcPr anchor="ctr"/>
                </a:tc>
                <a:tc>
                  <a:txBody>
                    <a:bodyPr/>
                    <a:lstStyle/>
                    <a:p>
                      <a:r>
                        <a:rPr lang="en-CA"/>
                        <a:t>✓</a:t>
                      </a:r>
                    </a:p>
                  </a:txBody>
                  <a:tcPr anchor="ctr"/>
                </a:tc>
                <a:tc>
                  <a:txBody>
                    <a:bodyPr/>
                    <a:lstStyle/>
                    <a:p>
                      <a:r>
                        <a:rPr lang="en-CA"/>
                        <a:t>✓</a:t>
                      </a:r>
                    </a:p>
                  </a:txBody>
                  <a:tcPr anchor="ctr"/>
                </a:tc>
                <a:tc>
                  <a:txBody>
                    <a:bodyPr/>
                    <a:lstStyle/>
                    <a:p>
                      <a:r>
                        <a:rPr lang="en-CA"/>
                        <a:t>  </a:t>
                      </a:r>
                    </a:p>
                  </a:txBody>
                  <a:tcPr anchor="ctr"/>
                </a:tc>
                <a:extLst>
                  <a:ext uri="{0D108BD9-81ED-4DB2-BD59-A6C34878D82A}">
                    <a16:rowId xmlns:a16="http://schemas.microsoft.com/office/drawing/2014/main" val="1640833969"/>
                  </a:ext>
                </a:extLst>
              </a:tr>
              <a:tr h="0">
                <a:tc>
                  <a:txBody>
                    <a:bodyPr/>
                    <a:lstStyle/>
                    <a:p>
                      <a:r>
                        <a:rPr lang="en-CA"/>
                        <a:t>Entity Relationships</a:t>
                      </a:r>
                    </a:p>
                  </a:txBody>
                  <a:tcPr anchor="ctr"/>
                </a:tc>
                <a:tc>
                  <a:txBody>
                    <a:bodyPr/>
                    <a:lstStyle/>
                    <a:p>
                      <a:r>
                        <a:rPr lang="en-CA"/>
                        <a:t>✓</a:t>
                      </a:r>
                    </a:p>
                  </a:txBody>
                  <a:tcPr anchor="ctr"/>
                </a:tc>
                <a:tc>
                  <a:txBody>
                    <a:bodyPr/>
                    <a:lstStyle/>
                    <a:p>
                      <a:r>
                        <a:rPr lang="en-CA"/>
                        <a:t>✓</a:t>
                      </a:r>
                    </a:p>
                  </a:txBody>
                  <a:tcPr anchor="ctr"/>
                </a:tc>
                <a:tc>
                  <a:txBody>
                    <a:bodyPr/>
                    <a:lstStyle/>
                    <a:p>
                      <a:r>
                        <a:rPr lang="en-CA"/>
                        <a:t>  </a:t>
                      </a:r>
                    </a:p>
                  </a:txBody>
                  <a:tcPr anchor="ctr"/>
                </a:tc>
                <a:extLst>
                  <a:ext uri="{0D108BD9-81ED-4DB2-BD59-A6C34878D82A}">
                    <a16:rowId xmlns:a16="http://schemas.microsoft.com/office/drawing/2014/main" val="2537881229"/>
                  </a:ext>
                </a:extLst>
              </a:tr>
              <a:tr h="0">
                <a:tc>
                  <a:txBody>
                    <a:bodyPr/>
                    <a:lstStyle/>
                    <a:p>
                      <a:r>
                        <a:rPr lang="en-CA"/>
                        <a:t>Attributes</a:t>
                      </a:r>
                    </a:p>
                  </a:txBody>
                  <a:tcPr anchor="ctr"/>
                </a:tc>
                <a:tc>
                  <a:txBody>
                    <a:bodyPr/>
                    <a:lstStyle/>
                    <a:p>
                      <a:r>
                        <a:rPr lang="en-CA"/>
                        <a:t>  </a:t>
                      </a:r>
                    </a:p>
                  </a:txBody>
                  <a:tcPr anchor="ctr"/>
                </a:tc>
                <a:tc>
                  <a:txBody>
                    <a:bodyPr/>
                    <a:lstStyle/>
                    <a:p>
                      <a:r>
                        <a:rPr lang="en-CA"/>
                        <a:t>✓</a:t>
                      </a:r>
                    </a:p>
                  </a:txBody>
                  <a:tcPr anchor="ctr"/>
                </a:tc>
                <a:tc>
                  <a:txBody>
                    <a:bodyPr/>
                    <a:lstStyle/>
                    <a:p>
                      <a:r>
                        <a:rPr lang="en-CA"/>
                        <a:t>  </a:t>
                      </a:r>
                    </a:p>
                  </a:txBody>
                  <a:tcPr anchor="ctr"/>
                </a:tc>
                <a:extLst>
                  <a:ext uri="{0D108BD9-81ED-4DB2-BD59-A6C34878D82A}">
                    <a16:rowId xmlns:a16="http://schemas.microsoft.com/office/drawing/2014/main" val="2979437925"/>
                  </a:ext>
                </a:extLst>
              </a:tr>
              <a:tr h="0">
                <a:tc>
                  <a:txBody>
                    <a:bodyPr/>
                    <a:lstStyle/>
                    <a:p>
                      <a:r>
                        <a:rPr lang="en-CA"/>
                        <a:t>Primary Keys</a:t>
                      </a:r>
                    </a:p>
                  </a:txBody>
                  <a:tcPr anchor="ctr"/>
                </a:tc>
                <a:tc>
                  <a:txBody>
                    <a:bodyPr/>
                    <a:lstStyle/>
                    <a:p>
                      <a:r>
                        <a:rPr lang="en-CA"/>
                        <a:t>  </a:t>
                      </a:r>
                    </a:p>
                  </a:txBody>
                  <a:tcPr anchor="ctr"/>
                </a:tc>
                <a:tc>
                  <a:txBody>
                    <a:bodyPr/>
                    <a:lstStyle/>
                    <a:p>
                      <a:r>
                        <a:rPr lang="en-CA"/>
                        <a:t>✓</a:t>
                      </a:r>
                    </a:p>
                  </a:txBody>
                  <a:tcPr anchor="ctr"/>
                </a:tc>
                <a:tc>
                  <a:txBody>
                    <a:bodyPr/>
                    <a:lstStyle/>
                    <a:p>
                      <a:r>
                        <a:rPr lang="en-CA"/>
                        <a:t>✓</a:t>
                      </a:r>
                    </a:p>
                  </a:txBody>
                  <a:tcPr anchor="ctr"/>
                </a:tc>
                <a:extLst>
                  <a:ext uri="{0D108BD9-81ED-4DB2-BD59-A6C34878D82A}">
                    <a16:rowId xmlns:a16="http://schemas.microsoft.com/office/drawing/2014/main" val="2495708272"/>
                  </a:ext>
                </a:extLst>
              </a:tr>
              <a:tr h="0">
                <a:tc>
                  <a:txBody>
                    <a:bodyPr/>
                    <a:lstStyle/>
                    <a:p>
                      <a:r>
                        <a:rPr lang="en-CA"/>
                        <a:t>Foreign Keys</a:t>
                      </a:r>
                    </a:p>
                  </a:txBody>
                  <a:tcPr anchor="ctr"/>
                </a:tc>
                <a:tc>
                  <a:txBody>
                    <a:bodyPr/>
                    <a:lstStyle/>
                    <a:p>
                      <a:r>
                        <a:rPr lang="en-CA"/>
                        <a:t>  </a:t>
                      </a:r>
                    </a:p>
                  </a:txBody>
                  <a:tcPr anchor="ctr"/>
                </a:tc>
                <a:tc>
                  <a:txBody>
                    <a:bodyPr/>
                    <a:lstStyle/>
                    <a:p>
                      <a:r>
                        <a:rPr lang="en-CA"/>
                        <a:t>✓</a:t>
                      </a:r>
                    </a:p>
                  </a:txBody>
                  <a:tcPr anchor="ctr"/>
                </a:tc>
                <a:tc>
                  <a:txBody>
                    <a:bodyPr/>
                    <a:lstStyle/>
                    <a:p>
                      <a:r>
                        <a:rPr lang="en-CA"/>
                        <a:t>✓</a:t>
                      </a:r>
                    </a:p>
                  </a:txBody>
                  <a:tcPr anchor="ctr"/>
                </a:tc>
                <a:extLst>
                  <a:ext uri="{0D108BD9-81ED-4DB2-BD59-A6C34878D82A}">
                    <a16:rowId xmlns:a16="http://schemas.microsoft.com/office/drawing/2014/main" val="390285646"/>
                  </a:ext>
                </a:extLst>
              </a:tr>
              <a:tr h="0">
                <a:tc>
                  <a:txBody>
                    <a:bodyPr/>
                    <a:lstStyle/>
                    <a:p>
                      <a:r>
                        <a:rPr lang="en-CA"/>
                        <a:t>Table Names</a:t>
                      </a:r>
                    </a:p>
                  </a:txBody>
                  <a:tcPr anchor="ctr"/>
                </a:tc>
                <a:tc>
                  <a:txBody>
                    <a:bodyPr/>
                    <a:lstStyle/>
                    <a:p>
                      <a:r>
                        <a:rPr lang="en-CA" dirty="0"/>
                        <a:t>  </a:t>
                      </a:r>
                    </a:p>
                  </a:txBody>
                  <a:tcPr anchor="ctr"/>
                </a:tc>
                <a:tc>
                  <a:txBody>
                    <a:bodyPr/>
                    <a:lstStyle/>
                    <a:p>
                      <a:r>
                        <a:rPr lang="en-CA"/>
                        <a:t>  </a:t>
                      </a:r>
                    </a:p>
                  </a:txBody>
                  <a:tcPr anchor="ctr"/>
                </a:tc>
                <a:tc>
                  <a:txBody>
                    <a:bodyPr/>
                    <a:lstStyle/>
                    <a:p>
                      <a:r>
                        <a:rPr lang="en-CA"/>
                        <a:t>✓</a:t>
                      </a:r>
                    </a:p>
                  </a:txBody>
                  <a:tcPr anchor="ctr"/>
                </a:tc>
                <a:extLst>
                  <a:ext uri="{0D108BD9-81ED-4DB2-BD59-A6C34878D82A}">
                    <a16:rowId xmlns:a16="http://schemas.microsoft.com/office/drawing/2014/main" val="3349963845"/>
                  </a:ext>
                </a:extLst>
              </a:tr>
              <a:tr h="0">
                <a:tc>
                  <a:txBody>
                    <a:bodyPr/>
                    <a:lstStyle/>
                    <a:p>
                      <a:r>
                        <a:rPr lang="en-CA"/>
                        <a:t>Column Names</a:t>
                      </a:r>
                    </a:p>
                  </a:txBody>
                  <a:tcPr anchor="ctr"/>
                </a:tc>
                <a:tc>
                  <a:txBody>
                    <a:bodyPr/>
                    <a:lstStyle/>
                    <a:p>
                      <a:r>
                        <a:rPr lang="en-CA"/>
                        <a:t>  </a:t>
                      </a:r>
                    </a:p>
                  </a:txBody>
                  <a:tcPr anchor="ctr"/>
                </a:tc>
                <a:tc>
                  <a:txBody>
                    <a:bodyPr/>
                    <a:lstStyle/>
                    <a:p>
                      <a:r>
                        <a:rPr lang="en-CA"/>
                        <a:t>  </a:t>
                      </a:r>
                    </a:p>
                  </a:txBody>
                  <a:tcPr anchor="ctr"/>
                </a:tc>
                <a:tc>
                  <a:txBody>
                    <a:bodyPr/>
                    <a:lstStyle/>
                    <a:p>
                      <a:r>
                        <a:rPr lang="en-CA"/>
                        <a:t>✓</a:t>
                      </a:r>
                    </a:p>
                  </a:txBody>
                  <a:tcPr anchor="ctr"/>
                </a:tc>
                <a:extLst>
                  <a:ext uri="{0D108BD9-81ED-4DB2-BD59-A6C34878D82A}">
                    <a16:rowId xmlns:a16="http://schemas.microsoft.com/office/drawing/2014/main" val="835943212"/>
                  </a:ext>
                </a:extLst>
              </a:tr>
              <a:tr h="0">
                <a:tc>
                  <a:txBody>
                    <a:bodyPr/>
                    <a:lstStyle/>
                    <a:p>
                      <a:r>
                        <a:rPr lang="en-CA"/>
                        <a:t>Column Data Types</a:t>
                      </a:r>
                    </a:p>
                  </a:txBody>
                  <a:tcPr anchor="ctr"/>
                </a:tc>
                <a:tc>
                  <a:txBody>
                    <a:bodyPr/>
                    <a:lstStyle/>
                    <a:p>
                      <a:r>
                        <a:rPr lang="en-CA"/>
                        <a:t>  </a:t>
                      </a:r>
                    </a:p>
                  </a:txBody>
                  <a:tcPr anchor="ctr"/>
                </a:tc>
                <a:tc>
                  <a:txBody>
                    <a:bodyPr/>
                    <a:lstStyle/>
                    <a:p>
                      <a:r>
                        <a:rPr lang="en-CA"/>
                        <a:t>  </a:t>
                      </a:r>
                    </a:p>
                  </a:txBody>
                  <a:tcPr anchor="ctr"/>
                </a:tc>
                <a:tc>
                  <a:txBody>
                    <a:bodyPr/>
                    <a:lstStyle/>
                    <a:p>
                      <a:r>
                        <a:rPr lang="en-CA" dirty="0"/>
                        <a:t>✓</a:t>
                      </a:r>
                    </a:p>
                  </a:txBody>
                  <a:tcPr anchor="ctr"/>
                </a:tc>
                <a:extLst>
                  <a:ext uri="{0D108BD9-81ED-4DB2-BD59-A6C34878D82A}">
                    <a16:rowId xmlns:a16="http://schemas.microsoft.com/office/drawing/2014/main" val="3261136919"/>
                  </a:ext>
                </a:extLst>
              </a:tr>
            </a:tbl>
          </a:graphicData>
        </a:graphic>
      </p:graphicFrame>
    </p:spTree>
    <p:extLst>
      <p:ext uri="{BB962C8B-B14F-4D97-AF65-F5344CB8AC3E}">
        <p14:creationId xmlns:p14="http://schemas.microsoft.com/office/powerpoint/2010/main" val="127772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Goals of this process</a:t>
            </a:r>
          </a:p>
        </p:txBody>
      </p:sp>
      <p:sp>
        <p:nvSpPr>
          <p:cNvPr id="4" name="Content Placeholder 1"/>
          <p:cNvSpPr>
            <a:spLocks noGrp="1"/>
          </p:cNvSpPr>
          <p:nvPr>
            <p:ph idx="1"/>
          </p:nvPr>
        </p:nvSpPr>
        <p:spPr>
          <a:xfrm>
            <a:off x="457200" y="1600200"/>
            <a:ext cx="7859216" cy="4997152"/>
          </a:xfrm>
        </p:spPr>
        <p:txBody>
          <a:bodyPr>
            <a:normAutofit/>
          </a:bodyPr>
          <a:lstStyle/>
          <a:p>
            <a:r>
              <a:rPr lang="en-CA" dirty="0"/>
              <a:t>Data model that</a:t>
            </a:r>
          </a:p>
          <a:p>
            <a:pPr lvl="1"/>
            <a:r>
              <a:rPr lang="en-CA" dirty="0"/>
              <a:t>Meets the business needs</a:t>
            </a:r>
          </a:p>
          <a:p>
            <a:pPr lvl="1"/>
            <a:r>
              <a:rPr lang="en-CA" dirty="0"/>
              <a:t>Is implementable on the RDBMS</a:t>
            </a:r>
          </a:p>
          <a:p>
            <a:pPr lvl="1"/>
            <a:r>
              <a:rPr lang="en-CA" dirty="0"/>
              <a:t>Suited for the applications that use it</a:t>
            </a:r>
          </a:p>
          <a:p>
            <a:endParaRPr lang="en-US" dirty="0"/>
          </a:p>
        </p:txBody>
      </p:sp>
    </p:spTree>
    <p:extLst>
      <p:ext uri="{BB962C8B-B14F-4D97-AF65-F5344CB8AC3E}">
        <p14:creationId xmlns:p14="http://schemas.microsoft.com/office/powerpoint/2010/main" val="142469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Reference</a:t>
            </a:r>
          </a:p>
        </p:txBody>
      </p:sp>
      <p:sp>
        <p:nvSpPr>
          <p:cNvPr id="4" name="Content Placeholder 1"/>
          <p:cNvSpPr>
            <a:spLocks noGrp="1"/>
          </p:cNvSpPr>
          <p:nvPr>
            <p:ph idx="1"/>
          </p:nvPr>
        </p:nvSpPr>
        <p:spPr>
          <a:xfrm>
            <a:off x="457200" y="1600200"/>
            <a:ext cx="7787208" cy="4800600"/>
          </a:xfrm>
        </p:spPr>
        <p:txBody>
          <a:bodyPr>
            <a:normAutofit/>
          </a:bodyPr>
          <a:lstStyle/>
          <a:p>
            <a:r>
              <a:rPr lang="en-US" dirty="0">
                <a:hlinkClick r:id="rId3"/>
              </a:rPr>
              <a:t>http://databases.about.com/od/specificproducts/a/normalization.htm</a:t>
            </a:r>
            <a:endParaRPr lang="en-US" dirty="0"/>
          </a:p>
          <a:p>
            <a:pPr lvl="1"/>
            <a:r>
              <a:rPr lang="en-US" dirty="0"/>
              <a:t>Normalization, normal forms</a:t>
            </a:r>
          </a:p>
          <a:p>
            <a:r>
              <a:rPr lang="en-US" dirty="0">
                <a:hlinkClick r:id="rId4"/>
              </a:rPr>
              <a:t>http://www.datanamic.com/support/lt-dez005-introduction-db-modeling.html</a:t>
            </a:r>
            <a:endParaRPr lang="en-US" dirty="0"/>
          </a:p>
          <a:p>
            <a:pPr lvl="1"/>
            <a:r>
              <a:rPr lang="en-US" dirty="0"/>
              <a:t>Overall modelling</a:t>
            </a:r>
          </a:p>
          <a:p>
            <a:endParaRPr lang="en-US" dirty="0"/>
          </a:p>
        </p:txBody>
      </p:sp>
    </p:spTree>
    <p:extLst>
      <p:ext uri="{BB962C8B-B14F-4D97-AF65-F5344CB8AC3E}">
        <p14:creationId xmlns:p14="http://schemas.microsoft.com/office/powerpoint/2010/main" val="247009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Objectives</a:t>
            </a:r>
          </a:p>
        </p:txBody>
      </p:sp>
      <p:sp>
        <p:nvSpPr>
          <p:cNvPr id="4" name="Content Placeholder 1"/>
          <p:cNvSpPr>
            <a:spLocks noGrp="1"/>
          </p:cNvSpPr>
          <p:nvPr>
            <p:ph idx="1"/>
          </p:nvPr>
        </p:nvSpPr>
        <p:spPr>
          <a:xfrm>
            <a:off x="457200" y="1600200"/>
            <a:ext cx="7787208" cy="4800600"/>
          </a:xfrm>
        </p:spPr>
        <p:txBody>
          <a:bodyPr>
            <a:normAutofit/>
          </a:bodyPr>
          <a:lstStyle/>
          <a:p>
            <a:r>
              <a:rPr lang="en-US" dirty="0"/>
              <a:t>Define the process on going from a business requirement to an implemented database</a:t>
            </a:r>
          </a:p>
          <a:p>
            <a:r>
              <a:rPr lang="en-US" dirty="0"/>
              <a:t>You’ve played with databases on Oracle</a:t>
            </a:r>
          </a:p>
          <a:p>
            <a:pPr lvl="1"/>
            <a:r>
              <a:rPr lang="en-US" dirty="0"/>
              <a:t>How did the data get there?</a:t>
            </a:r>
          </a:p>
          <a:p>
            <a:pPr lvl="1"/>
            <a:r>
              <a:rPr lang="en-US" dirty="0"/>
              <a:t>How was it designed?</a:t>
            </a:r>
          </a:p>
          <a:p>
            <a:pPr lvl="2"/>
            <a:r>
              <a:rPr lang="en-US" dirty="0"/>
              <a:t>Defined tables, fields, keys, data types</a:t>
            </a:r>
          </a:p>
          <a:p>
            <a:pPr lvl="1"/>
            <a:endParaRPr lang="en-US" dirty="0"/>
          </a:p>
          <a:p>
            <a:endParaRPr lang="en-US" dirty="0"/>
          </a:p>
        </p:txBody>
      </p:sp>
    </p:spTree>
    <p:extLst>
      <p:ext uri="{BB962C8B-B14F-4D97-AF65-F5344CB8AC3E}">
        <p14:creationId xmlns:p14="http://schemas.microsoft.com/office/powerpoint/2010/main" val="206194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Big Picture</a:t>
            </a:r>
          </a:p>
        </p:txBody>
      </p:sp>
      <p:pic>
        <p:nvPicPr>
          <p:cNvPr id="5" name="Picture 4"/>
          <p:cNvPicPr>
            <a:picLocks noChangeAspect="1"/>
          </p:cNvPicPr>
          <p:nvPr/>
        </p:nvPicPr>
        <p:blipFill>
          <a:blip r:embed="rId3"/>
          <a:stretch>
            <a:fillRect/>
          </a:stretch>
        </p:blipFill>
        <p:spPr>
          <a:xfrm>
            <a:off x="4499992" y="217489"/>
            <a:ext cx="3814612" cy="6640511"/>
          </a:xfrm>
          <a:prstGeom prst="rect">
            <a:avLst/>
          </a:prstGeom>
        </p:spPr>
      </p:pic>
      <p:sp>
        <p:nvSpPr>
          <p:cNvPr id="6" name="Content Placeholder 1"/>
          <p:cNvSpPr>
            <a:spLocks noGrp="1"/>
          </p:cNvSpPr>
          <p:nvPr>
            <p:ph idx="1"/>
          </p:nvPr>
        </p:nvSpPr>
        <p:spPr>
          <a:xfrm>
            <a:off x="457200" y="1600200"/>
            <a:ext cx="3826768" cy="4997152"/>
          </a:xfrm>
        </p:spPr>
        <p:txBody>
          <a:bodyPr>
            <a:normAutofit/>
          </a:bodyPr>
          <a:lstStyle/>
          <a:p>
            <a:r>
              <a:rPr lang="en-CA" dirty="0"/>
              <a:t>Analysis</a:t>
            </a:r>
          </a:p>
          <a:p>
            <a:r>
              <a:rPr lang="en-CA" dirty="0"/>
              <a:t>Design</a:t>
            </a:r>
          </a:p>
          <a:p>
            <a:r>
              <a:rPr lang="en-CA" dirty="0"/>
              <a:t>Implementation</a:t>
            </a:r>
          </a:p>
          <a:p>
            <a:endParaRPr lang="en-US" dirty="0"/>
          </a:p>
        </p:txBody>
      </p:sp>
    </p:spTree>
    <p:extLst>
      <p:ext uri="{BB962C8B-B14F-4D97-AF65-F5344CB8AC3E}">
        <p14:creationId xmlns:p14="http://schemas.microsoft.com/office/powerpoint/2010/main" val="109858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a:t>
            </a:r>
          </a:p>
        </p:txBody>
      </p:sp>
      <p:sp>
        <p:nvSpPr>
          <p:cNvPr id="4" name="Content Placeholder 1"/>
          <p:cNvSpPr>
            <a:spLocks noGrp="1"/>
          </p:cNvSpPr>
          <p:nvPr>
            <p:ph idx="1"/>
          </p:nvPr>
        </p:nvSpPr>
        <p:spPr>
          <a:xfrm>
            <a:off x="457200" y="1600200"/>
            <a:ext cx="2746648" cy="4800600"/>
          </a:xfrm>
        </p:spPr>
        <p:txBody>
          <a:bodyPr>
            <a:normAutofit/>
          </a:bodyPr>
          <a:lstStyle/>
          <a:p>
            <a:r>
              <a:rPr lang="en-US" dirty="0"/>
              <a:t>What is “modelling” in computer science?</a:t>
            </a:r>
          </a:p>
          <a:p>
            <a:r>
              <a:rPr lang="en-US" dirty="0"/>
              <a:t>We will be focused on “data modelling”</a:t>
            </a:r>
          </a:p>
          <a:p>
            <a:pPr lvl="1"/>
            <a:endParaRPr lang="en-US" dirty="0"/>
          </a:p>
          <a:p>
            <a:endParaRPr lang="en-US" dirty="0"/>
          </a:p>
        </p:txBody>
      </p:sp>
      <p:pic>
        <p:nvPicPr>
          <p:cNvPr id="1026" name="Picture 2" descr="http://3qtu1m3ypm5t4vj8530cfjbq.wpengine.netdna-cdn.com/wp-content/uploads/2014/10/ABERCROMBIE-1068x7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1196752"/>
            <a:ext cx="44767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a:t>
            </a:r>
          </a:p>
        </p:txBody>
      </p:sp>
      <p:sp>
        <p:nvSpPr>
          <p:cNvPr id="4" name="Content Placeholder 1"/>
          <p:cNvSpPr>
            <a:spLocks noGrp="1"/>
          </p:cNvSpPr>
          <p:nvPr>
            <p:ph idx="1"/>
          </p:nvPr>
        </p:nvSpPr>
        <p:spPr>
          <a:xfrm>
            <a:off x="457200" y="1600200"/>
            <a:ext cx="7620000" cy="4997152"/>
          </a:xfrm>
        </p:spPr>
        <p:txBody>
          <a:bodyPr>
            <a:normAutofit/>
          </a:bodyPr>
          <a:lstStyle/>
          <a:p>
            <a:r>
              <a:rPr lang="en-US" dirty="0"/>
              <a:t>Data modelling</a:t>
            </a:r>
          </a:p>
          <a:p>
            <a:pPr lvl="1"/>
            <a:r>
              <a:rPr lang="en-US" dirty="0"/>
              <a:t>Process of create a representation of the users’ view of the data</a:t>
            </a:r>
          </a:p>
          <a:p>
            <a:pPr lvl="1"/>
            <a:r>
              <a:rPr lang="en-US" dirty="0"/>
              <a:t>Data structures and their characteristics, relations, constraints and transformations</a:t>
            </a:r>
          </a:p>
          <a:p>
            <a:pPr lvl="1"/>
            <a:r>
              <a:rPr lang="en-US" dirty="0"/>
              <a:t>Communication tool between the systems designer, developers and business professionals</a:t>
            </a:r>
          </a:p>
          <a:p>
            <a:pPr lvl="1"/>
            <a:endParaRPr lang="en-US" dirty="0"/>
          </a:p>
          <a:p>
            <a:endParaRPr lang="en-US" dirty="0"/>
          </a:p>
        </p:txBody>
      </p:sp>
    </p:spTree>
    <p:extLst>
      <p:ext uri="{BB962C8B-B14F-4D97-AF65-F5344CB8AC3E}">
        <p14:creationId xmlns:p14="http://schemas.microsoft.com/office/powerpoint/2010/main" val="271134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Modelling</a:t>
            </a:r>
          </a:p>
        </p:txBody>
      </p:sp>
      <p:sp>
        <p:nvSpPr>
          <p:cNvPr id="4" name="Content Placeholder 1"/>
          <p:cNvSpPr>
            <a:spLocks noGrp="1"/>
          </p:cNvSpPr>
          <p:nvPr>
            <p:ph idx="1"/>
          </p:nvPr>
        </p:nvSpPr>
        <p:spPr>
          <a:xfrm>
            <a:off x="3502663" y="1418852"/>
            <a:ext cx="4978896" cy="4930443"/>
          </a:xfrm>
        </p:spPr>
        <p:txBody>
          <a:bodyPr>
            <a:normAutofit/>
          </a:bodyPr>
          <a:lstStyle/>
          <a:p>
            <a:r>
              <a:rPr lang="en-US" dirty="0"/>
              <a:t>Analogy</a:t>
            </a:r>
          </a:p>
          <a:p>
            <a:pPr lvl="1"/>
            <a:r>
              <a:rPr lang="en-US" dirty="0"/>
              <a:t>Consider an architect’s house plan</a:t>
            </a:r>
          </a:p>
          <a:p>
            <a:pPr lvl="2"/>
            <a:r>
              <a:rPr lang="en-US" dirty="0"/>
              <a:t>Communication tool</a:t>
            </a:r>
          </a:p>
          <a:p>
            <a:pPr lvl="3"/>
            <a:r>
              <a:rPr lang="en-US" dirty="0"/>
              <a:t>Everybody has a common view</a:t>
            </a:r>
          </a:p>
          <a:p>
            <a:pPr marL="411480" lvl="1" indent="0">
              <a:buNone/>
            </a:pPr>
            <a:endParaRPr lang="en-US" dirty="0"/>
          </a:p>
          <a:p>
            <a:pPr marL="411480" lvl="1" indent="0">
              <a:buNone/>
            </a:pPr>
            <a:endParaRPr lang="en-US" dirty="0"/>
          </a:p>
          <a:p>
            <a:pPr lvl="1"/>
            <a:endParaRPr lang="en-US" dirty="0"/>
          </a:p>
          <a:p>
            <a:endParaRPr lang="en-US" dirty="0"/>
          </a:p>
        </p:txBody>
      </p:sp>
      <p:pic>
        <p:nvPicPr>
          <p:cNvPr id="2" name="Picture 1"/>
          <p:cNvPicPr>
            <a:picLocks noChangeAspect="1"/>
          </p:cNvPicPr>
          <p:nvPr/>
        </p:nvPicPr>
        <p:blipFill>
          <a:blip r:embed="rId3"/>
          <a:stretch>
            <a:fillRect/>
          </a:stretch>
        </p:blipFill>
        <p:spPr>
          <a:xfrm>
            <a:off x="179512" y="1124744"/>
            <a:ext cx="3307544" cy="3456384"/>
          </a:xfrm>
          <a:prstGeom prst="rect">
            <a:avLst/>
          </a:prstGeom>
        </p:spPr>
      </p:pic>
    </p:spTree>
    <p:extLst>
      <p:ext uri="{BB962C8B-B14F-4D97-AF65-F5344CB8AC3E}">
        <p14:creationId xmlns:p14="http://schemas.microsoft.com/office/powerpoint/2010/main" val="174525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Sample Data Model</a:t>
            </a:r>
          </a:p>
        </p:txBody>
      </p:sp>
      <p:sp>
        <p:nvSpPr>
          <p:cNvPr id="4" name="Content Placeholder 1"/>
          <p:cNvSpPr>
            <a:spLocks noGrp="1"/>
          </p:cNvSpPr>
          <p:nvPr>
            <p:ph idx="1"/>
          </p:nvPr>
        </p:nvSpPr>
        <p:spPr>
          <a:xfrm>
            <a:off x="5510143" y="1418852"/>
            <a:ext cx="2971415" cy="4930443"/>
          </a:xfrm>
        </p:spPr>
        <p:txBody>
          <a:bodyPr>
            <a:normAutofit lnSpcReduction="10000"/>
          </a:bodyPr>
          <a:lstStyle/>
          <a:p>
            <a:pPr marL="411480" lvl="1" indent="0">
              <a:buNone/>
            </a:pPr>
            <a:r>
              <a:rPr lang="en-US" dirty="0"/>
              <a:t>A digital media store</a:t>
            </a:r>
          </a:p>
          <a:p>
            <a:pPr marL="411480" lvl="1" indent="0">
              <a:buNone/>
            </a:pPr>
            <a:r>
              <a:rPr lang="en-US" dirty="0"/>
              <a:t>Tables for:</a:t>
            </a:r>
          </a:p>
          <a:p>
            <a:pPr marL="411480" lvl="1" indent="0">
              <a:buNone/>
            </a:pPr>
            <a:r>
              <a:rPr lang="en-US" dirty="0"/>
              <a:t>artists,</a:t>
            </a:r>
          </a:p>
          <a:p>
            <a:pPr marL="411480" lvl="1" indent="0">
              <a:buNone/>
            </a:pPr>
            <a:r>
              <a:rPr lang="en-US" dirty="0"/>
              <a:t>Albums</a:t>
            </a:r>
          </a:p>
          <a:p>
            <a:pPr marL="411480" lvl="1" indent="0">
              <a:buNone/>
            </a:pPr>
            <a:r>
              <a:rPr lang="en-US" dirty="0"/>
              <a:t>Media tracks</a:t>
            </a:r>
          </a:p>
          <a:p>
            <a:pPr marL="411480" lvl="1" indent="0">
              <a:buNone/>
            </a:pPr>
            <a:r>
              <a:rPr lang="en-US" dirty="0"/>
              <a:t>Invoices</a:t>
            </a:r>
          </a:p>
          <a:p>
            <a:pPr marL="411480" lvl="1" indent="0">
              <a:buNone/>
            </a:pPr>
            <a:r>
              <a:rPr lang="en-US" dirty="0"/>
              <a:t>Customers</a:t>
            </a:r>
          </a:p>
          <a:p>
            <a:pPr marL="411480" lvl="1" indent="0">
              <a:buNone/>
            </a:pPr>
            <a:r>
              <a:rPr lang="en-US" dirty="0"/>
              <a:t>Employees</a:t>
            </a:r>
          </a:p>
          <a:p>
            <a:pPr lvl="1"/>
            <a:endParaRPr lang="en-US" dirty="0"/>
          </a:p>
          <a:p>
            <a:endParaRPr lang="en-US" dirty="0"/>
          </a:p>
        </p:txBody>
      </p:sp>
      <p:pic>
        <p:nvPicPr>
          <p:cNvPr id="5" name="Picture 4"/>
          <p:cNvPicPr>
            <a:picLocks noChangeAspect="1"/>
          </p:cNvPicPr>
          <p:nvPr/>
        </p:nvPicPr>
        <p:blipFill>
          <a:blip r:embed="rId3"/>
          <a:stretch>
            <a:fillRect/>
          </a:stretch>
        </p:blipFill>
        <p:spPr>
          <a:xfrm>
            <a:off x="216538" y="1388005"/>
            <a:ext cx="5293606" cy="4273244"/>
          </a:xfrm>
          <a:prstGeom prst="rect">
            <a:avLst/>
          </a:prstGeom>
        </p:spPr>
      </p:pic>
    </p:spTree>
    <p:extLst>
      <p:ext uri="{BB962C8B-B14F-4D97-AF65-F5344CB8AC3E}">
        <p14:creationId xmlns:p14="http://schemas.microsoft.com/office/powerpoint/2010/main" val="197944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Course plan</a:t>
            </a:r>
          </a:p>
        </p:txBody>
      </p:sp>
      <p:sp>
        <p:nvSpPr>
          <p:cNvPr id="4" name="Content Placeholder 1"/>
          <p:cNvSpPr>
            <a:spLocks noGrp="1"/>
          </p:cNvSpPr>
          <p:nvPr>
            <p:ph idx="1"/>
          </p:nvPr>
        </p:nvSpPr>
        <p:spPr>
          <a:xfrm>
            <a:off x="5510143" y="1418852"/>
            <a:ext cx="2971415" cy="4930443"/>
          </a:xfrm>
        </p:spPr>
        <p:txBody>
          <a:bodyPr>
            <a:normAutofit/>
          </a:bodyPr>
          <a:lstStyle/>
          <a:p>
            <a:pPr marL="411480" lvl="1" indent="0">
              <a:buNone/>
            </a:pPr>
            <a:r>
              <a:rPr lang="en-US" dirty="0"/>
              <a:t>How to go from business requirements to the design of these tables?</a:t>
            </a:r>
          </a:p>
          <a:p>
            <a:pPr lvl="1"/>
            <a:endParaRPr lang="en-US" dirty="0"/>
          </a:p>
          <a:p>
            <a:endParaRPr lang="en-US" dirty="0"/>
          </a:p>
        </p:txBody>
      </p:sp>
      <p:pic>
        <p:nvPicPr>
          <p:cNvPr id="5" name="Picture 4"/>
          <p:cNvPicPr>
            <a:picLocks noChangeAspect="1"/>
          </p:cNvPicPr>
          <p:nvPr/>
        </p:nvPicPr>
        <p:blipFill>
          <a:blip r:embed="rId3"/>
          <a:stretch>
            <a:fillRect/>
          </a:stretch>
        </p:blipFill>
        <p:spPr>
          <a:xfrm>
            <a:off x="216538" y="1388005"/>
            <a:ext cx="5293606" cy="4273244"/>
          </a:xfrm>
          <a:prstGeom prst="rect">
            <a:avLst/>
          </a:prstGeom>
        </p:spPr>
      </p:pic>
    </p:spTree>
    <p:extLst>
      <p:ext uri="{BB962C8B-B14F-4D97-AF65-F5344CB8AC3E}">
        <p14:creationId xmlns:p14="http://schemas.microsoft.com/office/powerpoint/2010/main" val="2421772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C1A4F3-79AD-45D6-983F-7972D0765F95}">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784A65E1-218B-4A21-AE79-F602396A741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76E17-4C45-4ED6-B926-849D8EB4B3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0</TotalTime>
  <Words>950</Words>
  <Application>Microsoft Office PowerPoint</Application>
  <PresentationFormat>On-screen Show (4:3)</PresentationFormat>
  <Paragraphs>179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Adjacency</vt:lpstr>
      <vt:lpstr>Relational Database Modelling</vt:lpstr>
      <vt:lpstr>Reference</vt:lpstr>
      <vt:lpstr>Objectives</vt:lpstr>
      <vt:lpstr>Big Picture</vt:lpstr>
      <vt:lpstr>Modelling</vt:lpstr>
      <vt:lpstr>Modelling</vt:lpstr>
      <vt:lpstr>Modelling</vt:lpstr>
      <vt:lpstr>Sample Data Model</vt:lpstr>
      <vt:lpstr>Course plan</vt:lpstr>
      <vt:lpstr>Data Modelling is important</vt:lpstr>
      <vt:lpstr>Big Picture</vt:lpstr>
      <vt:lpstr>Modelling</vt:lpstr>
      <vt:lpstr>Modelling: Key diagrams you’ll learn to love</vt:lpstr>
      <vt:lpstr>Modelling Diagram Samples</vt:lpstr>
      <vt:lpstr>Comparison of data models</vt:lpstr>
      <vt:lpstr>Goals of this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2010-08-26T04:08:56Z</dcterms:created>
  <dcterms:modified xsi:type="dcterms:W3CDTF">2016-09-02T19:07:16Z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