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4" r:id="rId4"/>
  </p:sldMasterIdLst>
  <p:notesMasterIdLst>
    <p:notesMasterId r:id="rId13"/>
  </p:notesMasterIdLst>
  <p:sldIdLst>
    <p:sldId id="309" r:id="rId5"/>
    <p:sldId id="435" r:id="rId6"/>
    <p:sldId id="461" r:id="rId7"/>
    <p:sldId id="438" r:id="rId8"/>
    <p:sldId id="462" r:id="rId9"/>
    <p:sldId id="465" r:id="rId10"/>
    <p:sldId id="464" r:id="rId11"/>
    <p:sldId id="463" r:id="rId12"/>
  </p:sldIdLst>
  <p:sldSz cx="9144000" cy="6858000" type="screen4x3"/>
  <p:notesSz cx="6858000" cy="91995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98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D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64" autoAdjust="0"/>
    <p:restoredTop sz="71193" autoAdjust="0"/>
  </p:normalViewPr>
  <p:slideViewPr>
    <p:cSldViewPr>
      <p:cViewPr varScale="1">
        <p:scale>
          <a:sx n="57" d="100"/>
          <a:sy n="57" d="100"/>
        </p:scale>
        <p:origin x="1436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45" d="100"/>
          <a:sy n="45" d="100"/>
        </p:scale>
        <p:origin x="-1980" y="-90"/>
      </p:cViewPr>
      <p:guideLst>
        <p:guide orient="horz" pos="2898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97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997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CC9987-AE10-4685-9B5B-4577F1D5BB4C}" type="datetimeFigureOut">
              <a:rPr lang="en-US" smtClean="0"/>
              <a:pPr/>
              <a:t>9/2/2016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79613" y="760413"/>
            <a:ext cx="3168650" cy="23764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3295762"/>
            <a:ext cx="5486400" cy="5213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37988"/>
            <a:ext cx="2971800" cy="45997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737988"/>
            <a:ext cx="2971800" cy="45997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D8454A-404F-4DF1-8F43-7DDF83BF3B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064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8454A-404F-4DF1-8F43-7DDF83BF3B6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0725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8454A-404F-4DF1-8F43-7DDF83BF3B6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736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We’ll see later why we can’t implement a conceptual</a:t>
            </a:r>
            <a:r>
              <a:rPr lang="en-US" baseline="0" dirty="0"/>
              <a:t> data model in a RDBMS (it’s all in the normalization and key/table definition)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8454A-404F-4DF1-8F43-7DDF83BF3B6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8811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necessarily the notation we will use, but an example of the kinds of information we want to convey in a Conceptual Data Model</a:t>
            </a:r>
          </a:p>
          <a:p>
            <a:r>
              <a:rPr lang="en-US" dirty="0"/>
              <a:t>Can you intuitively interpret</a:t>
            </a:r>
            <a:r>
              <a:rPr lang="en-US" baseline="0" dirty="0"/>
              <a:t> the diagram?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8454A-404F-4DF1-8F43-7DDF83BF3B6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9178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 necessarily the notation we will use, but an example of the kinds of information we want to convey in a Conceptual Data Model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8454A-404F-4DF1-8F43-7DDF83BF3B6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036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Show them why it’s called Crow’s foot notation.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Source: http://tdan.com/crows-feet-are-best/7474</a:t>
            </a: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Class</a:t>
            </a:r>
            <a:r>
              <a:rPr lang="en-US" baseline="0" dirty="0"/>
              <a:t> activity: See breakout activity D10_S07_A01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8454A-404F-4DF1-8F43-7DDF83BF3B6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890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Source: http://www.agiledata.org/essays/dataModeling101.html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8454A-404F-4DF1-8F43-7DDF83BF3B6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34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 that the physical data model has: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Each</a:t>
            </a:r>
            <a:r>
              <a:rPr lang="en-US" baseline="0" dirty="0"/>
              <a:t> entity has fully defined attributes and keys.  (We’ll explain much of this later)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8454A-404F-4DF1-8F43-7DDF83BF3B6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567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EDFA-E8B3-4E56-842C-D01EFB3A34F3}" type="datetimeFigureOut">
              <a:rPr lang="en-US" smtClean="0"/>
              <a:pPr/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2F2D-40B6-4655-9D1C-193EE3CCDC2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E4E0D6"/>
              </a:clrFrom>
              <a:clrTo>
                <a:srgbClr val="E4E0D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497" y="26575"/>
            <a:ext cx="1743075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EDFA-E8B3-4E56-842C-D01EFB3A34F3}" type="datetimeFigureOut">
              <a:rPr lang="en-US" smtClean="0"/>
              <a:pPr/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2F2D-40B6-4655-9D1C-193EE3CCDC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1B317-6CCF-44A4-B99C-75730E0DA706}" type="datetime1">
              <a:rPr lang="en-US" smtClean="0"/>
              <a:pPr/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logo here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D205-8D79-439C-A802-2377436AEC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256584"/>
          </a:xfr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23528" y="267494"/>
            <a:ext cx="8496944" cy="78524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E4E0D6"/>
              </a:clrFrom>
              <a:clrTo>
                <a:srgbClr val="E4E0D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365429" y="5949280"/>
            <a:ext cx="1743075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1"/>
            <a:ext cx="4038600" cy="4724400"/>
          </a:xfrm>
        </p:spPr>
        <p:txBody>
          <a:bodyPr/>
          <a:lstStyle>
            <a:lvl1pPr>
              <a:buClrTx/>
              <a:defRPr sz="2600"/>
            </a:lvl1pPr>
            <a:lvl2pPr>
              <a:buClrTx/>
              <a:defRPr sz="2400"/>
            </a:lvl2pPr>
            <a:lvl3pPr>
              <a:buClrTx/>
              <a:defRPr sz="2000"/>
            </a:lvl3pPr>
            <a:lvl4pPr>
              <a:buClrTx/>
              <a:defRPr sz="1800"/>
            </a:lvl4pPr>
            <a:lvl5pPr>
              <a:buClrTx/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1"/>
            <a:ext cx="4038600" cy="4724400"/>
          </a:xfrm>
        </p:spPr>
        <p:txBody>
          <a:bodyPr/>
          <a:lstStyle>
            <a:lvl1pPr>
              <a:buClrTx/>
              <a:defRPr sz="2600"/>
            </a:lvl1pPr>
            <a:lvl2pPr>
              <a:buClrTx/>
              <a:defRPr sz="2400"/>
            </a:lvl2pPr>
            <a:lvl3pPr>
              <a:buClrTx/>
              <a:defRPr sz="2000"/>
            </a:lvl3pPr>
            <a:lvl4pPr>
              <a:buClrTx/>
              <a:defRPr sz="1800"/>
            </a:lvl4pPr>
            <a:lvl5pPr>
              <a:buClrTx/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E4E0D6"/>
              </a:clrFrom>
              <a:clrTo>
                <a:srgbClr val="E4E0D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365429" y="5949280"/>
            <a:ext cx="1743075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365748"/>
            <a:ext cx="2133600" cy="301752"/>
          </a:xfrm>
          <a:prstGeom prst="rect">
            <a:avLst/>
          </a:prstGeom>
        </p:spPr>
        <p:txBody>
          <a:bodyPr/>
          <a:lstStyle/>
          <a:p>
            <a:fld id="{6D6514FD-1763-45C1-AED0-FF855CD2E095}" type="datetime1">
              <a:rPr lang="en-US" smtClean="0"/>
              <a:pPr/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366669"/>
            <a:ext cx="4260056" cy="300831"/>
          </a:xfrm>
          <a:prstGeom prst="rect">
            <a:avLst/>
          </a:prstGeom>
        </p:spPr>
        <p:txBody>
          <a:bodyPr/>
          <a:lstStyle/>
          <a:p>
            <a:r>
              <a:rPr lang="en-US"/>
              <a:t>Your logo here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89520" y="6365748"/>
            <a:ext cx="502920" cy="301752"/>
          </a:xfrm>
          <a:prstGeom prst="rect">
            <a:avLst/>
          </a:prstGeom>
        </p:spPr>
        <p:txBody>
          <a:bodyPr/>
          <a:lstStyle/>
          <a:p>
            <a:fld id="{746FD205-8D79-439C-A802-2377436AEC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EDFA-E8B3-4E56-842C-D01EFB3A34F3}" type="datetimeFigureOut">
              <a:rPr lang="en-US" smtClean="0"/>
              <a:pPr/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2F2D-40B6-4655-9D1C-193EE3CCDC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EDFA-E8B3-4E56-842C-D01EFB3A34F3}" type="datetimeFigureOut">
              <a:rPr lang="en-US" smtClean="0"/>
              <a:pPr/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D205-8D79-439C-A802-2377436AEC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EDFA-E8B3-4E56-842C-D01EFB3A34F3}" type="datetimeFigureOut">
              <a:rPr lang="en-US" smtClean="0"/>
              <a:pPr/>
              <a:t>9/2/2016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2F2D-40B6-4655-9D1C-193EE3CCDC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EDFA-E8B3-4E56-842C-D01EFB3A34F3}" type="datetimeFigureOut">
              <a:rPr lang="en-US" smtClean="0"/>
              <a:pPr/>
              <a:t>9/2/2016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2F2D-40B6-4655-9D1C-193EE3CCDC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EDFA-E8B3-4E56-842C-D01EFB3A34F3}" type="datetimeFigureOut">
              <a:rPr lang="en-US" smtClean="0"/>
              <a:pPr/>
              <a:t>9/2/2016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2F2D-40B6-4655-9D1C-193EE3CCDC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EDFA-E8B3-4E56-842C-D01EFB3A34F3}" type="datetimeFigureOut">
              <a:rPr lang="en-US" smtClean="0"/>
              <a:pPr/>
              <a:t>9/2/2016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2F2D-40B6-4655-9D1C-193EE3CCDC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77799-E3A9-4516-B428-D2DCE16620CD}" type="datetime1">
              <a:rPr lang="en-US" smtClean="0"/>
              <a:pPr/>
              <a:t>9/2/2016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logo here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D205-8D79-439C-A802-2377436AEC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6688B-20E5-4279-9389-143F269CFCDC}" type="datetime1">
              <a:rPr lang="en-US" smtClean="0"/>
              <a:pPr/>
              <a:t>9/2/2016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6FD205-8D79-439C-A802-2377436AEC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Your logo here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E38A2F2D-40B6-4655-9D1C-193EE3CCDC2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C9DFEDFA-E8B3-4E56-842C-D01EFB3A34F3}" type="datetimeFigureOut">
              <a:rPr lang="en-US" smtClean="0"/>
              <a:pPr/>
              <a:t>9/2/2016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62" r:id="rId12"/>
    <p:sldLayoutId id="2147483664" r:id="rId13"/>
    <p:sldLayoutId id="2147483670" r:id="rId14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gif"/><Relationship Id="rId4" Type="http://schemas.openxmlformats.org/officeDocument/2006/relationships/image" Target="../media/image7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420887"/>
            <a:ext cx="8640960" cy="147002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Data Modelling: Deriving the Conceptual Data Model </a:t>
            </a:r>
            <a:endParaRPr lang="en-CA" dirty="0"/>
          </a:p>
        </p:txBody>
      </p:sp>
      <p:sp>
        <p:nvSpPr>
          <p:cNvPr id="7171" name="Subtitle 2"/>
          <p:cNvSpPr>
            <a:spLocks noGrp="1"/>
          </p:cNvSpPr>
          <p:nvPr>
            <p:ph type="subTitle" idx="1"/>
          </p:nvPr>
        </p:nvSpPr>
        <p:spPr>
          <a:xfrm>
            <a:off x="2032" y="4725144"/>
            <a:ext cx="8712968" cy="1914351"/>
          </a:xfrm>
        </p:spPr>
        <p:txBody>
          <a:bodyPr>
            <a:noAutofit/>
          </a:bodyPr>
          <a:lstStyle/>
          <a:p>
            <a:pPr marR="0" eaLnBrk="1" hangingPunct="1"/>
            <a:r>
              <a:rPr lang="en-US" sz="2800" dirty="0"/>
              <a:t>420-D10  Database I – S07</a:t>
            </a:r>
          </a:p>
          <a:p>
            <a:endParaRPr lang="en-US" sz="2800" dirty="0"/>
          </a:p>
          <a:p>
            <a:r>
              <a:rPr lang="en-US" dirty="0"/>
              <a:t>References:</a:t>
            </a:r>
          </a:p>
          <a:p>
            <a:r>
              <a:rPr lang="en-US" sz="2800" dirty="0"/>
              <a:t>420-D20 N03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Objectives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7787208" cy="4800600"/>
          </a:xfrm>
        </p:spPr>
        <p:txBody>
          <a:bodyPr>
            <a:normAutofit/>
          </a:bodyPr>
          <a:lstStyle/>
          <a:p>
            <a:r>
              <a:rPr lang="en-US" dirty="0"/>
              <a:t>Given business requirements generate a Conceptual Data Model</a:t>
            </a:r>
          </a:p>
          <a:p>
            <a:r>
              <a:rPr lang="en-US" dirty="0"/>
              <a:t>This is the first steps in the design phase of the data model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942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Conceptual Data Model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7787208" cy="4800600"/>
          </a:xfrm>
        </p:spPr>
        <p:txBody>
          <a:bodyPr>
            <a:normAutofit/>
          </a:bodyPr>
          <a:lstStyle/>
          <a:p>
            <a:r>
              <a:rPr lang="en-US" dirty="0"/>
              <a:t>What is it for?</a:t>
            </a:r>
          </a:p>
          <a:p>
            <a:pPr lvl="1"/>
            <a:r>
              <a:rPr lang="en-US" dirty="0"/>
              <a:t>First step in constructing a data model</a:t>
            </a:r>
          </a:p>
          <a:p>
            <a:pPr lvl="2"/>
            <a:r>
              <a:rPr lang="en-US" dirty="0"/>
              <a:t>Can’t be implemented in a relational database management system</a:t>
            </a:r>
          </a:p>
          <a:p>
            <a:pPr lvl="1"/>
            <a:r>
              <a:rPr lang="en-US" dirty="0"/>
              <a:t>Clear and accurate visual representation of the business case</a:t>
            </a:r>
          </a:p>
          <a:p>
            <a:pPr lvl="1"/>
            <a:r>
              <a:rPr lang="en-US" dirty="0"/>
              <a:t>Comprises entities and relationships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086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Sample</a:t>
            </a:r>
          </a:p>
        </p:txBody>
      </p:sp>
      <p:pic>
        <p:nvPicPr>
          <p:cNvPr id="1026" name="Picture 2" descr="https://www.1keydata.com/datawarehousing/conceptual-model-desig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184354"/>
            <a:ext cx="2857500" cy="24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restsql.org/doc/ActorFilmDataMode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988840"/>
            <a:ext cx="2981325" cy="2695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8589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Sample</a:t>
            </a:r>
          </a:p>
        </p:txBody>
      </p:sp>
      <p:pic>
        <p:nvPicPr>
          <p:cNvPr id="2050" name="Picture 2" descr="http://www.sqa.org.uk/e-learning/SoftDevRDS02CD/images/pic02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556792"/>
            <a:ext cx="5029200" cy="5105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7919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Crow’s foot notation</a:t>
            </a:r>
          </a:p>
        </p:txBody>
      </p:sp>
      <p:pic>
        <p:nvPicPr>
          <p:cNvPr id="1026" name="Picture 2" descr="http://tdan.com/wp-content/uploads/2016/07/stewart06012008_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832" y="1408510"/>
            <a:ext cx="4714875" cy="109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l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030" y="2737645"/>
            <a:ext cx="4714875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l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030" y="4735333"/>
            <a:ext cx="3095625" cy="184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9103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Sample</a:t>
            </a:r>
          </a:p>
        </p:txBody>
      </p:sp>
      <p:pic>
        <p:nvPicPr>
          <p:cNvPr id="4098" name="Picture 2" descr="Identifying relationship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844" y="1988840"/>
            <a:ext cx="6858000" cy="217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8756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Next/Final Steps: </a:t>
            </a:r>
            <a:br>
              <a:rPr lang="en-CA" dirty="0"/>
            </a:br>
            <a:r>
              <a:rPr lang="en-CA" dirty="0"/>
              <a:t>Physical data model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1556792"/>
            <a:ext cx="5348490" cy="4312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9482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/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30" ma:contentTypeDescription="Create a new document." ma:contentTypeScope="" ma:versionID="b6358c8e9ccf10d22debe3a56dce56ac"/>
</file>

<file path=customXml/itemProps1.xml><?xml version="1.0" encoding="utf-8"?>
<ds:datastoreItem xmlns:ds="http://schemas.openxmlformats.org/officeDocument/2006/customXml" ds:itemID="{0DF76E17-4C45-4ED6-B926-849D8EB4B38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84A65E1-218B-4A21-AE79-F602396A741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4C1A4F3-79AD-45D6-983F-7972D0765F95}">
  <ds:schemaRefs>
    <ds:schemaRef ds:uri="http://schemas.microsoft.com/office/2006/metadata/contentType"/>
    <ds:schemaRef ds:uri="http://schemas.microsoft.com/office/2006/metadata/properties/metaAttribut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0</TotalTime>
  <Words>225</Words>
  <Application>Microsoft Office PowerPoint</Application>
  <PresentationFormat>On-screen Show (4:3)</PresentationFormat>
  <Paragraphs>38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Cambria</vt:lpstr>
      <vt:lpstr>Adjacency</vt:lpstr>
      <vt:lpstr>Data Modelling: Deriving the Conceptual Data Model </vt:lpstr>
      <vt:lpstr>Objectives</vt:lpstr>
      <vt:lpstr>Conceptual Data Model</vt:lpstr>
      <vt:lpstr>Sample</vt:lpstr>
      <vt:lpstr>Sample</vt:lpstr>
      <vt:lpstr>Crow’s foot notation</vt:lpstr>
      <vt:lpstr>Sample</vt:lpstr>
      <vt:lpstr>Next/Final Steps:  Physical data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2010-08-26T04:08:56Z</dcterms:created>
  <dcterms:modified xsi:type="dcterms:W3CDTF">2016-09-02T19:07:40Z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TC102202139990</vt:lpwstr>
  </property>
</Properties>
</file>