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15"/>
  </p:notesMasterIdLst>
  <p:sldIdLst>
    <p:sldId id="309" r:id="rId5"/>
    <p:sldId id="435" r:id="rId6"/>
    <p:sldId id="461" r:id="rId7"/>
    <p:sldId id="466" r:id="rId8"/>
    <p:sldId id="467" r:id="rId9"/>
    <p:sldId id="468" r:id="rId10"/>
    <p:sldId id="469" r:id="rId11"/>
    <p:sldId id="470" r:id="rId12"/>
    <p:sldId id="471" r:id="rId13"/>
    <p:sldId id="472" r:id="rId14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76708" autoAdjust="0"/>
  </p:normalViewPr>
  <p:slideViewPr>
    <p:cSldViewPr>
      <p:cViewPr varScale="1">
        <p:scale>
          <a:sx n="62" d="100"/>
          <a:sy n="62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if you don’t know what this slide means the first time you see it.</a:t>
            </a:r>
          </a:p>
          <a:p>
            <a:r>
              <a:rPr lang="en-US" dirty="0"/>
              <a:t>Details follow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teaches Mat1140 during the Winter Session?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Professors 01261 and 01424 taught Mat1140 and Mat1140 was offered during the AUT and WIN sessions. But we don’t know in which session each teacher taught Mat1140.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answer this question we need to add a new type of entity - an associative entity.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Bottom line: Relational model can not track Many-many relationships,</a:t>
            </a:r>
            <a:r>
              <a:rPr lang="en-US" baseline="0" dirty="0"/>
              <a:t> need to break it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key is what’s needed to</a:t>
            </a:r>
            <a:r>
              <a:rPr lang="en-US" baseline="0" dirty="0"/>
              <a:t> uniquely identify any row in the entity table.</a:t>
            </a:r>
          </a:p>
          <a:p>
            <a:r>
              <a:rPr lang="en-US" baseline="0" dirty="0"/>
              <a:t>It’s how we tie the relationships between entities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key is what’s needed to</a:t>
            </a:r>
            <a:r>
              <a:rPr lang="en-US" baseline="0" dirty="0"/>
              <a:t> uniquely identify any row in the entity table.</a:t>
            </a:r>
          </a:p>
          <a:p>
            <a:r>
              <a:rPr lang="en-US" baseline="0" dirty="0"/>
              <a:t>It’s how we tie the relationships between entities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these up from</a:t>
            </a:r>
            <a:r>
              <a:rPr lang="en-US" baseline="0" dirty="0"/>
              <a:t> the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these </a:t>
            </a:r>
            <a:r>
              <a:rPr lang="en-US"/>
              <a:t>up from</a:t>
            </a:r>
            <a:r>
              <a:rPr lang="en-US" baseline="0"/>
              <a:t> the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Student entity may contain both a SIN and a student-number. These would be candidate keys.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for a school application, the student number will be used most commonly to identify a student, student-number is the best attribute to use as an </a:t>
            </a:r>
            <a:r>
              <a:rPr lang="en-CA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en-CA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CA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</a:t>
            </a:r>
            <a:r>
              <a:rPr lang="en-CA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9/30/2016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0887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Database Design: Logical Data Model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0" y="4653136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420-D10  Database I – S08</a:t>
            </a:r>
          </a:p>
          <a:p>
            <a:endParaRPr lang="en-US" sz="2800" dirty="0"/>
          </a:p>
          <a:p>
            <a:r>
              <a:rPr lang="en-US" dirty="0"/>
              <a:t>References:</a:t>
            </a:r>
          </a:p>
          <a:p>
            <a:r>
              <a:rPr lang="en-US" sz="2800" dirty="0"/>
              <a:t>420-D20 N03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 - categories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600200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lvl="0"/>
            <a:r>
              <a:rPr lang="en-US" sz="3000" dirty="0"/>
              <a:t>Atomic, Composite</a:t>
            </a:r>
          </a:p>
          <a:p>
            <a:pPr lvl="0"/>
            <a:r>
              <a:rPr lang="en-US" sz="3000" dirty="0"/>
              <a:t>Explicit, Derived</a:t>
            </a:r>
          </a:p>
          <a:p>
            <a:pPr lvl="0"/>
            <a:r>
              <a:rPr lang="en-US" sz="3000" dirty="0"/>
              <a:t>Single valued, Multi-Valued</a:t>
            </a:r>
          </a:p>
          <a:p>
            <a:pPr lvl="0"/>
            <a:r>
              <a:rPr lang="en-US" sz="3000" dirty="0"/>
              <a:t>Mandatory, Optional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Given Conceptual Data Model</a:t>
            </a:r>
          </a:p>
          <a:p>
            <a:pPr lvl="1"/>
            <a:r>
              <a:rPr lang="en-US" dirty="0"/>
              <a:t>Resolve many-to-many relationship</a:t>
            </a:r>
          </a:p>
          <a:p>
            <a:pPr lvl="1"/>
            <a:r>
              <a:rPr lang="en-US" dirty="0"/>
              <a:t>Add attributes</a:t>
            </a:r>
          </a:p>
          <a:p>
            <a:pPr lvl="1"/>
            <a:r>
              <a:rPr lang="en-US" dirty="0"/>
              <a:t>Determine candidate, primary and alternate key attributes</a:t>
            </a:r>
          </a:p>
          <a:p>
            <a:pPr lvl="1"/>
            <a:r>
              <a:rPr lang="en-US" dirty="0"/>
              <a:t>Add generalization hierarchy</a:t>
            </a:r>
          </a:p>
          <a:p>
            <a:pPr lvl="1"/>
            <a:r>
              <a:rPr lang="en-US" dirty="0"/>
              <a:t>Define integrity constraints for attributes and relationships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 Many-Many relationship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r>
              <a:rPr lang="en-US" dirty="0"/>
              <a:t>Why do we need to do this?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52749"/>
            <a:ext cx="5029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81947"/>
              </p:ext>
            </p:extLst>
          </p:nvPr>
        </p:nvGraphicFramePr>
        <p:xfrm>
          <a:off x="683568" y="3068960"/>
          <a:ext cx="5622925" cy="150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“teaches”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“is offered in”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Professor No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Course No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Course No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Session No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01261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01261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01261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01424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01591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01591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MAT1139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MAT1142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ENG1001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ENG1002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MAT1139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MAT1139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MAT1140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>
                          <a:effectLst/>
                        </a:rPr>
                        <a:t>ENG1001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>
                          <a:effectLst/>
                        </a:rPr>
                        <a:t>ENG1002</a:t>
                      </a:r>
                      <a:endParaRPr lang="en-US" sz="1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 dirty="0">
                          <a:effectLst/>
                        </a:rPr>
                        <a:t>AUT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 dirty="0">
                          <a:effectLst/>
                        </a:rPr>
                        <a:t>WIN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GB" sz="1100" dirty="0">
                          <a:effectLst/>
                        </a:rPr>
                        <a:t>AUT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WIN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AUT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fr-FR" sz="1100" dirty="0">
                          <a:effectLst/>
                        </a:rPr>
                        <a:t>AUT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0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more M:M relationships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52749"/>
            <a:ext cx="5029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437112"/>
            <a:ext cx="5438103" cy="174970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059832" y="3068960"/>
            <a:ext cx="72008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 &amp; Keys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600200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attributes for each entity</a:t>
            </a:r>
          </a:p>
          <a:p>
            <a:r>
              <a:rPr lang="en-US" dirty="0"/>
              <a:t>Identify candidate key (it could be a key)</a:t>
            </a:r>
          </a:p>
          <a:p>
            <a:pPr lvl="1"/>
            <a:r>
              <a:rPr lang="en-US" dirty="0"/>
              <a:t>Choose/design your key</a:t>
            </a:r>
          </a:p>
          <a:p>
            <a:pPr lvl="1"/>
            <a:endParaRPr lang="en-US" dirty="0"/>
          </a:p>
          <a:p>
            <a:r>
              <a:rPr lang="en-US" dirty="0"/>
              <a:t>Recap: Why do we need a key for each entity?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1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0999"/>
            <a:ext cx="37623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- definition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600200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lvl="0"/>
            <a:r>
              <a:rPr lang="en-GB" dirty="0"/>
              <a:t>an </a:t>
            </a:r>
            <a:r>
              <a:rPr lang="en-GB" b="1" u="sng" dirty="0"/>
              <a:t>attribute</a:t>
            </a:r>
            <a:r>
              <a:rPr lang="en-GB" b="1" dirty="0"/>
              <a:t> </a:t>
            </a:r>
            <a:r>
              <a:rPr lang="en-GB" dirty="0"/>
              <a:t>or combination of </a:t>
            </a:r>
            <a:r>
              <a:rPr lang="en-GB" b="1" u="sng" dirty="0"/>
              <a:t>attributes</a:t>
            </a:r>
            <a:r>
              <a:rPr lang="en-GB" dirty="0"/>
              <a:t> that uniquely identifies one, and only one, occurrence of an entity. A synonym is </a:t>
            </a:r>
            <a:r>
              <a:rPr lang="en-GB" i="1" dirty="0"/>
              <a:t>identifier</a:t>
            </a:r>
            <a:r>
              <a:rPr lang="en-GB" dirty="0"/>
              <a:t>. </a:t>
            </a:r>
            <a:endParaRPr lang="en-US" dirty="0"/>
          </a:p>
          <a:p>
            <a:pPr lvl="0"/>
            <a:r>
              <a:rPr lang="en-CA" dirty="0"/>
              <a:t>an attribute which unambiguously identifies each occurrence of an entity </a:t>
            </a:r>
            <a:endParaRPr lang="en-US" dirty="0"/>
          </a:p>
          <a:p>
            <a:pPr lvl="0"/>
            <a:r>
              <a:rPr lang="en-CA" dirty="0"/>
              <a:t>an attribute that assumes a unique value for each entity instance. </a:t>
            </a:r>
            <a:endParaRPr lang="en-US" dirty="0"/>
          </a:p>
          <a:p>
            <a:pPr lvl="1"/>
            <a:r>
              <a:rPr lang="en-CA" sz="3000" b="1" i="1" dirty="0"/>
              <a:t>Examples:</a:t>
            </a:r>
            <a:r>
              <a:rPr lang="en-CA" sz="3000" dirty="0"/>
              <a:t> 	SIN for EMPLOYEE entities, student number for STUDENT entities</a:t>
            </a:r>
            <a:r>
              <a:rPr lang="en-CA" sz="3000" b="1" dirty="0"/>
              <a:t> </a:t>
            </a:r>
            <a:endParaRPr lang="en-US" sz="3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8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– other definitions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600200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lvl="0"/>
            <a:r>
              <a:rPr lang="en-US" dirty="0"/>
              <a:t>Candidate key</a:t>
            </a:r>
          </a:p>
          <a:p>
            <a:pPr lvl="0"/>
            <a:r>
              <a:rPr lang="en-US" sz="3000" dirty="0"/>
              <a:t>Primary key</a:t>
            </a:r>
          </a:p>
          <a:p>
            <a:pPr lvl="0"/>
            <a:r>
              <a:rPr lang="en-US" sz="3000" dirty="0"/>
              <a:t>Alternate key</a:t>
            </a:r>
          </a:p>
          <a:p>
            <a:pPr lvl="0"/>
            <a:r>
              <a:rPr lang="en-US" sz="3000" dirty="0"/>
              <a:t>Foreign key</a:t>
            </a:r>
          </a:p>
          <a:p>
            <a:pPr lvl="0"/>
            <a:endParaRPr lang="en-US" sz="30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42" y="1508955"/>
            <a:ext cx="37623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6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– other definitions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600200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lvl="0"/>
            <a:r>
              <a:rPr lang="en-US" sz="3000" dirty="0"/>
              <a:t>Intelligent key (natural key, business key) vs Surrogate key</a:t>
            </a:r>
          </a:p>
          <a:p>
            <a:pPr lvl="1"/>
            <a:r>
              <a:rPr lang="en-US" sz="3000" dirty="0"/>
              <a:t>Pros vs cons of each</a:t>
            </a:r>
          </a:p>
          <a:p>
            <a:pPr lvl="0"/>
            <a:endParaRPr lang="en-US" sz="3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– how to choose?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73596" y="1196752"/>
            <a:ext cx="77872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en-US" sz="3000" dirty="0"/>
              <a:t>Identify candidate keys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3000" dirty="0"/>
              <a:t>Select from candidate list</a:t>
            </a:r>
          </a:p>
          <a:p>
            <a:pPr lvl="1"/>
            <a:r>
              <a:rPr lang="en-US" sz="3000" dirty="0"/>
              <a:t>Most commonly used in your applications</a:t>
            </a:r>
          </a:p>
          <a:p>
            <a:pPr lvl="0"/>
            <a:endParaRPr lang="en-US" sz="30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43350"/>
            <a:ext cx="44291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469</Words>
  <Application>Microsoft Office PowerPoint</Application>
  <PresentationFormat>On-screen Show (4:3)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Verdana</vt:lpstr>
      <vt:lpstr>Adjacency</vt:lpstr>
      <vt:lpstr>Database Design: Logical Data Model</vt:lpstr>
      <vt:lpstr>Objectives</vt:lpstr>
      <vt:lpstr>Resolve Many-Many relationship</vt:lpstr>
      <vt:lpstr>No more M:M relationships</vt:lpstr>
      <vt:lpstr>Attributes &amp; Keys</vt:lpstr>
      <vt:lpstr>Key - definition</vt:lpstr>
      <vt:lpstr>Key – other definitions</vt:lpstr>
      <vt:lpstr>Key – other definitions</vt:lpstr>
      <vt:lpstr>Key – how to choose?</vt:lpstr>
      <vt:lpstr>Attributes -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2016-09-30T19:06:13Z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