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8"/>
  </p:notesMasterIdLst>
  <p:sldIdLst>
    <p:sldId id="256" r:id="rId2"/>
    <p:sldId id="283" r:id="rId3"/>
    <p:sldId id="257" r:id="rId4"/>
    <p:sldId id="259" r:id="rId5"/>
    <p:sldId id="278" r:id="rId6"/>
    <p:sldId id="279" r:id="rId7"/>
    <p:sldId id="280" r:id="rId8"/>
    <p:sldId id="258" r:id="rId9"/>
    <p:sldId id="270" r:id="rId10"/>
    <p:sldId id="271" r:id="rId11"/>
    <p:sldId id="273" r:id="rId12"/>
    <p:sldId id="274" r:id="rId13"/>
    <p:sldId id="276" r:id="rId14"/>
    <p:sldId id="260" r:id="rId15"/>
    <p:sldId id="261" r:id="rId16"/>
    <p:sldId id="277" r:id="rId17"/>
    <p:sldId id="262" r:id="rId18"/>
    <p:sldId id="263" r:id="rId19"/>
    <p:sldId id="272" r:id="rId20"/>
    <p:sldId id="264" r:id="rId21"/>
    <p:sldId id="265" r:id="rId22"/>
    <p:sldId id="266" r:id="rId23"/>
    <p:sldId id="267" r:id="rId24"/>
    <p:sldId id="268" r:id="rId25"/>
    <p:sldId id="269" r:id="rId26"/>
    <p:sldId id="275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9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7643" autoAdjust="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836" y="-90"/>
      </p:cViewPr>
      <p:guideLst>
        <p:guide orient="horz" pos="2898"/>
        <p:guide pos="2160"/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10A4D-3F5E-4135-8A9F-CAF8BD86538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6407FD-1023-4207-8A6F-8D6782650E11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Planning</a:t>
          </a:r>
        </a:p>
      </dgm:t>
    </dgm:pt>
    <dgm:pt modelId="{7B6FAAAB-269F-4CC4-8442-29D9B5032544}" type="parTrans" cxnId="{861D5ABE-FC74-4203-BA70-713D604D7945}">
      <dgm:prSet/>
      <dgm:spPr/>
      <dgm:t>
        <a:bodyPr/>
        <a:lstStyle/>
        <a:p>
          <a:endParaRPr lang="en-US"/>
        </a:p>
      </dgm:t>
    </dgm:pt>
    <dgm:pt modelId="{5E05B78C-094A-4509-9654-09D2F26F3FFD}" type="sibTrans" cxnId="{861D5ABE-FC74-4203-BA70-713D604D7945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C80A8738-ACA8-4E35-A7C5-DA04AA9E614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Analysis</a:t>
          </a:r>
        </a:p>
      </dgm:t>
    </dgm:pt>
    <dgm:pt modelId="{118471EF-ADB4-4EEF-BD87-24A1F28669BF}" type="parTrans" cxnId="{8D42E35A-4FD1-474D-A81F-5FE06D8AAA22}">
      <dgm:prSet/>
      <dgm:spPr/>
      <dgm:t>
        <a:bodyPr/>
        <a:lstStyle/>
        <a:p>
          <a:endParaRPr lang="en-US"/>
        </a:p>
      </dgm:t>
    </dgm:pt>
    <dgm:pt modelId="{6BAC6641-6F16-42C7-9628-222D46D6B99E}" type="sibTrans" cxnId="{8D42E35A-4FD1-474D-A81F-5FE06D8AAA22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B338C84-75DE-490B-B7BD-E14CF644700D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Design</a:t>
          </a:r>
        </a:p>
      </dgm:t>
    </dgm:pt>
    <dgm:pt modelId="{AF723A37-A4F6-46ED-B77D-4EC8872C222B}" type="parTrans" cxnId="{75E66621-FE1B-4784-91DA-B57E1A272B49}">
      <dgm:prSet/>
      <dgm:spPr/>
      <dgm:t>
        <a:bodyPr/>
        <a:lstStyle/>
        <a:p>
          <a:endParaRPr lang="en-US"/>
        </a:p>
      </dgm:t>
    </dgm:pt>
    <dgm:pt modelId="{CC63CE4D-9440-4F4D-8A92-796B92B85288}" type="sibTrans" cxnId="{75E66621-FE1B-4784-91DA-B57E1A272B49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6B28433-06D5-4A6C-A5BD-D422E2368D1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Implementation</a:t>
          </a:r>
        </a:p>
      </dgm:t>
    </dgm:pt>
    <dgm:pt modelId="{DB385FBD-7474-4D3F-A1AF-5C3AC297BBB2}" type="parTrans" cxnId="{18DCA477-07DC-4F6D-8F4E-3E0A81C9A54E}">
      <dgm:prSet/>
      <dgm:spPr/>
      <dgm:t>
        <a:bodyPr/>
        <a:lstStyle/>
        <a:p>
          <a:endParaRPr lang="en-US"/>
        </a:p>
      </dgm:t>
    </dgm:pt>
    <dgm:pt modelId="{B1E169FA-2675-4029-A163-F457E76F545E}" type="sibTrans" cxnId="{18DCA477-07DC-4F6D-8F4E-3E0A81C9A54E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0A3A9FBE-F7C6-41D0-A2A8-F50B183ED97D}" type="pres">
      <dgm:prSet presAssocID="{98110A4D-3F5E-4135-8A9F-CAF8BD865382}" presName="cycle" presStyleCnt="0">
        <dgm:presLayoutVars>
          <dgm:dir/>
          <dgm:resizeHandles val="exact"/>
        </dgm:presLayoutVars>
      </dgm:prSet>
      <dgm:spPr/>
    </dgm:pt>
    <dgm:pt modelId="{256E3A91-2E2F-4ED9-A28A-3DA97D5742E3}" type="pres">
      <dgm:prSet presAssocID="{746407FD-1023-4207-8A6F-8D6782650E11}" presName="node" presStyleLbl="node1" presStyleIdx="0" presStyleCnt="4" custScaleX="146244">
        <dgm:presLayoutVars>
          <dgm:bulletEnabled val="1"/>
        </dgm:presLayoutVars>
      </dgm:prSet>
      <dgm:spPr/>
    </dgm:pt>
    <dgm:pt modelId="{8B1A1E44-0CA3-47B4-B36D-323702FD4456}" type="pres">
      <dgm:prSet presAssocID="{746407FD-1023-4207-8A6F-8D6782650E11}" presName="spNode" presStyleCnt="0"/>
      <dgm:spPr/>
    </dgm:pt>
    <dgm:pt modelId="{47F33915-6B3B-401C-B50F-B22A754E2EF7}" type="pres">
      <dgm:prSet presAssocID="{5E05B78C-094A-4509-9654-09D2F26F3FFD}" presName="sibTrans" presStyleLbl="sibTrans1D1" presStyleIdx="0" presStyleCnt="4"/>
      <dgm:spPr/>
    </dgm:pt>
    <dgm:pt modelId="{28358C13-D8CC-4AD2-A7BF-1189D1A964E3}" type="pres">
      <dgm:prSet presAssocID="{C80A8738-ACA8-4E35-A7C5-DA04AA9E6147}" presName="node" presStyleLbl="node1" presStyleIdx="1" presStyleCnt="4" custScaleX="150619">
        <dgm:presLayoutVars>
          <dgm:bulletEnabled val="1"/>
        </dgm:presLayoutVars>
      </dgm:prSet>
      <dgm:spPr/>
    </dgm:pt>
    <dgm:pt modelId="{7A773DDB-9EA6-40D0-908C-5A4C420FC715}" type="pres">
      <dgm:prSet presAssocID="{C80A8738-ACA8-4E35-A7C5-DA04AA9E6147}" presName="spNode" presStyleCnt="0"/>
      <dgm:spPr/>
    </dgm:pt>
    <dgm:pt modelId="{396D247C-7331-400F-88B3-FB5C75DEFBD2}" type="pres">
      <dgm:prSet presAssocID="{6BAC6641-6F16-42C7-9628-222D46D6B99E}" presName="sibTrans" presStyleLbl="sibTrans1D1" presStyleIdx="1" presStyleCnt="4"/>
      <dgm:spPr/>
    </dgm:pt>
    <dgm:pt modelId="{E5B85177-67DC-46B9-9178-4FD74108A018}" type="pres">
      <dgm:prSet presAssocID="{8B338C84-75DE-490B-B7BD-E14CF644700D}" presName="node" presStyleLbl="node1" presStyleIdx="2" presStyleCnt="4" custScaleX="136822">
        <dgm:presLayoutVars>
          <dgm:bulletEnabled val="1"/>
        </dgm:presLayoutVars>
      </dgm:prSet>
      <dgm:spPr/>
    </dgm:pt>
    <dgm:pt modelId="{35D7A730-924C-49C3-A7BA-CD89FCBCE1AC}" type="pres">
      <dgm:prSet presAssocID="{8B338C84-75DE-490B-B7BD-E14CF644700D}" presName="spNode" presStyleCnt="0"/>
      <dgm:spPr/>
    </dgm:pt>
    <dgm:pt modelId="{D2CA6A8E-22C6-4F9F-B88D-7C12E5956E50}" type="pres">
      <dgm:prSet presAssocID="{CC63CE4D-9440-4F4D-8A92-796B92B85288}" presName="sibTrans" presStyleLbl="sibTrans1D1" presStyleIdx="2" presStyleCnt="4"/>
      <dgm:spPr/>
    </dgm:pt>
    <dgm:pt modelId="{780DDDCB-B12F-428D-A586-90FD6F79F55C}" type="pres">
      <dgm:prSet presAssocID="{26B28433-06D5-4A6C-A5BD-D422E2368D1C}" presName="node" presStyleLbl="node1" presStyleIdx="3" presStyleCnt="4" custScaleX="160430">
        <dgm:presLayoutVars>
          <dgm:bulletEnabled val="1"/>
        </dgm:presLayoutVars>
      </dgm:prSet>
      <dgm:spPr/>
    </dgm:pt>
    <dgm:pt modelId="{27501DD9-B23B-4A6C-B19F-BEDC210774CB}" type="pres">
      <dgm:prSet presAssocID="{26B28433-06D5-4A6C-A5BD-D422E2368D1C}" presName="spNode" presStyleCnt="0"/>
      <dgm:spPr/>
    </dgm:pt>
    <dgm:pt modelId="{498F4E31-E423-4928-A28F-F71BD81A544F}" type="pres">
      <dgm:prSet presAssocID="{B1E169FA-2675-4029-A163-F457E76F545E}" presName="sibTrans" presStyleLbl="sibTrans1D1" presStyleIdx="3" presStyleCnt="4"/>
      <dgm:spPr/>
    </dgm:pt>
  </dgm:ptLst>
  <dgm:cxnLst>
    <dgm:cxn modelId="{861D5ABE-FC74-4203-BA70-713D604D7945}" srcId="{98110A4D-3F5E-4135-8A9F-CAF8BD865382}" destId="{746407FD-1023-4207-8A6F-8D6782650E11}" srcOrd="0" destOrd="0" parTransId="{7B6FAAAB-269F-4CC4-8442-29D9B5032544}" sibTransId="{5E05B78C-094A-4509-9654-09D2F26F3FFD}"/>
    <dgm:cxn modelId="{18DCA477-07DC-4F6D-8F4E-3E0A81C9A54E}" srcId="{98110A4D-3F5E-4135-8A9F-CAF8BD865382}" destId="{26B28433-06D5-4A6C-A5BD-D422E2368D1C}" srcOrd="3" destOrd="0" parTransId="{DB385FBD-7474-4D3F-A1AF-5C3AC297BBB2}" sibTransId="{B1E169FA-2675-4029-A163-F457E76F545E}"/>
    <dgm:cxn modelId="{26A62E01-ECB2-40DD-B1AB-2E3CD1D173CF}" type="presOf" srcId="{C80A8738-ACA8-4E35-A7C5-DA04AA9E6147}" destId="{28358C13-D8CC-4AD2-A7BF-1189D1A964E3}" srcOrd="0" destOrd="0" presId="urn:microsoft.com/office/officeart/2005/8/layout/cycle5"/>
    <dgm:cxn modelId="{702C08BD-EC9B-4BD9-9F54-B83FE01021F6}" type="presOf" srcId="{8B338C84-75DE-490B-B7BD-E14CF644700D}" destId="{E5B85177-67DC-46B9-9178-4FD74108A018}" srcOrd="0" destOrd="0" presId="urn:microsoft.com/office/officeart/2005/8/layout/cycle5"/>
    <dgm:cxn modelId="{8D42E35A-4FD1-474D-A81F-5FE06D8AAA22}" srcId="{98110A4D-3F5E-4135-8A9F-CAF8BD865382}" destId="{C80A8738-ACA8-4E35-A7C5-DA04AA9E6147}" srcOrd="1" destOrd="0" parTransId="{118471EF-ADB4-4EEF-BD87-24A1F28669BF}" sibTransId="{6BAC6641-6F16-42C7-9628-222D46D6B99E}"/>
    <dgm:cxn modelId="{1885EDF3-7950-4CF2-B5B0-5A7AE9CA7218}" type="presOf" srcId="{746407FD-1023-4207-8A6F-8D6782650E11}" destId="{256E3A91-2E2F-4ED9-A28A-3DA97D5742E3}" srcOrd="0" destOrd="0" presId="urn:microsoft.com/office/officeart/2005/8/layout/cycle5"/>
    <dgm:cxn modelId="{75E66621-FE1B-4784-91DA-B57E1A272B49}" srcId="{98110A4D-3F5E-4135-8A9F-CAF8BD865382}" destId="{8B338C84-75DE-490B-B7BD-E14CF644700D}" srcOrd="2" destOrd="0" parTransId="{AF723A37-A4F6-46ED-B77D-4EC8872C222B}" sibTransId="{CC63CE4D-9440-4F4D-8A92-796B92B85288}"/>
    <dgm:cxn modelId="{5AF3C82F-2020-4461-8223-B597A8465532}" type="presOf" srcId="{6BAC6641-6F16-42C7-9628-222D46D6B99E}" destId="{396D247C-7331-400F-88B3-FB5C75DEFBD2}" srcOrd="0" destOrd="0" presId="urn:microsoft.com/office/officeart/2005/8/layout/cycle5"/>
    <dgm:cxn modelId="{5BEB539C-6390-45A8-A597-F73EA53860AB}" type="presOf" srcId="{CC63CE4D-9440-4F4D-8A92-796B92B85288}" destId="{D2CA6A8E-22C6-4F9F-B88D-7C12E5956E50}" srcOrd="0" destOrd="0" presId="urn:microsoft.com/office/officeart/2005/8/layout/cycle5"/>
    <dgm:cxn modelId="{427AE8BF-7BF4-4018-89AA-8A6B6ABF5D3A}" type="presOf" srcId="{B1E169FA-2675-4029-A163-F457E76F545E}" destId="{498F4E31-E423-4928-A28F-F71BD81A544F}" srcOrd="0" destOrd="0" presId="urn:microsoft.com/office/officeart/2005/8/layout/cycle5"/>
    <dgm:cxn modelId="{FADC8CE4-DBE6-4F83-9300-1D11B9C72D45}" type="presOf" srcId="{5E05B78C-094A-4509-9654-09D2F26F3FFD}" destId="{47F33915-6B3B-401C-B50F-B22A754E2EF7}" srcOrd="0" destOrd="0" presId="urn:microsoft.com/office/officeart/2005/8/layout/cycle5"/>
    <dgm:cxn modelId="{3404D4AA-D715-43D4-8F4B-1F16F852B1F9}" type="presOf" srcId="{98110A4D-3F5E-4135-8A9F-CAF8BD865382}" destId="{0A3A9FBE-F7C6-41D0-A2A8-F50B183ED97D}" srcOrd="0" destOrd="0" presId="urn:microsoft.com/office/officeart/2005/8/layout/cycle5"/>
    <dgm:cxn modelId="{0287765F-09A8-418E-B95F-D123E9F71696}" type="presOf" srcId="{26B28433-06D5-4A6C-A5BD-D422E2368D1C}" destId="{780DDDCB-B12F-428D-A586-90FD6F79F55C}" srcOrd="0" destOrd="0" presId="urn:microsoft.com/office/officeart/2005/8/layout/cycle5"/>
    <dgm:cxn modelId="{0A52271E-81D4-4B23-9B94-315399DD860C}" type="presParOf" srcId="{0A3A9FBE-F7C6-41D0-A2A8-F50B183ED97D}" destId="{256E3A91-2E2F-4ED9-A28A-3DA97D5742E3}" srcOrd="0" destOrd="0" presId="urn:microsoft.com/office/officeart/2005/8/layout/cycle5"/>
    <dgm:cxn modelId="{DBF516D3-260A-4FEB-A837-5CE3BC595438}" type="presParOf" srcId="{0A3A9FBE-F7C6-41D0-A2A8-F50B183ED97D}" destId="{8B1A1E44-0CA3-47B4-B36D-323702FD4456}" srcOrd="1" destOrd="0" presId="urn:microsoft.com/office/officeart/2005/8/layout/cycle5"/>
    <dgm:cxn modelId="{5271565D-2C2E-4CC7-BC77-E1EFB59319B0}" type="presParOf" srcId="{0A3A9FBE-F7C6-41D0-A2A8-F50B183ED97D}" destId="{47F33915-6B3B-401C-B50F-B22A754E2EF7}" srcOrd="2" destOrd="0" presId="urn:microsoft.com/office/officeart/2005/8/layout/cycle5"/>
    <dgm:cxn modelId="{7AE2C910-AD91-44B9-B41A-507391BA5CAC}" type="presParOf" srcId="{0A3A9FBE-F7C6-41D0-A2A8-F50B183ED97D}" destId="{28358C13-D8CC-4AD2-A7BF-1189D1A964E3}" srcOrd="3" destOrd="0" presId="urn:microsoft.com/office/officeart/2005/8/layout/cycle5"/>
    <dgm:cxn modelId="{A2ABEF59-520C-44E9-8C59-E0C53E6B531D}" type="presParOf" srcId="{0A3A9FBE-F7C6-41D0-A2A8-F50B183ED97D}" destId="{7A773DDB-9EA6-40D0-908C-5A4C420FC715}" srcOrd="4" destOrd="0" presId="urn:microsoft.com/office/officeart/2005/8/layout/cycle5"/>
    <dgm:cxn modelId="{664E9339-AD45-435A-BBC0-EB5316ED0DE1}" type="presParOf" srcId="{0A3A9FBE-F7C6-41D0-A2A8-F50B183ED97D}" destId="{396D247C-7331-400F-88B3-FB5C75DEFBD2}" srcOrd="5" destOrd="0" presId="urn:microsoft.com/office/officeart/2005/8/layout/cycle5"/>
    <dgm:cxn modelId="{90A968B4-8862-4F2D-980A-EBE3C422444C}" type="presParOf" srcId="{0A3A9FBE-F7C6-41D0-A2A8-F50B183ED97D}" destId="{E5B85177-67DC-46B9-9178-4FD74108A018}" srcOrd="6" destOrd="0" presId="urn:microsoft.com/office/officeart/2005/8/layout/cycle5"/>
    <dgm:cxn modelId="{779F83C2-617B-4548-A25A-812E82CF4253}" type="presParOf" srcId="{0A3A9FBE-F7C6-41D0-A2A8-F50B183ED97D}" destId="{35D7A730-924C-49C3-A7BA-CD89FCBCE1AC}" srcOrd="7" destOrd="0" presId="urn:microsoft.com/office/officeart/2005/8/layout/cycle5"/>
    <dgm:cxn modelId="{19499161-BE10-494B-B265-344523241975}" type="presParOf" srcId="{0A3A9FBE-F7C6-41D0-A2A8-F50B183ED97D}" destId="{D2CA6A8E-22C6-4F9F-B88D-7C12E5956E50}" srcOrd="8" destOrd="0" presId="urn:microsoft.com/office/officeart/2005/8/layout/cycle5"/>
    <dgm:cxn modelId="{E74CDBD8-F6B4-4925-818D-68B5A85D7916}" type="presParOf" srcId="{0A3A9FBE-F7C6-41D0-A2A8-F50B183ED97D}" destId="{780DDDCB-B12F-428D-A586-90FD6F79F55C}" srcOrd="9" destOrd="0" presId="urn:microsoft.com/office/officeart/2005/8/layout/cycle5"/>
    <dgm:cxn modelId="{4AEA4C0F-3DF5-400E-B173-208DED83A69E}" type="presParOf" srcId="{0A3A9FBE-F7C6-41D0-A2A8-F50B183ED97D}" destId="{27501DD9-B23B-4A6C-B19F-BEDC210774CB}" srcOrd="10" destOrd="0" presId="urn:microsoft.com/office/officeart/2005/8/layout/cycle5"/>
    <dgm:cxn modelId="{3D962234-2D4A-45DB-8DB7-A07F7487BF6C}" type="presParOf" srcId="{0A3A9FBE-F7C6-41D0-A2A8-F50B183ED97D}" destId="{498F4E31-E423-4928-A28F-F71BD81A544F}" srcOrd="11" destOrd="0" presId="urn:microsoft.com/office/officeart/2005/8/layout/cycle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3A91-2E2F-4ED9-A28A-3DA97D5742E3}">
      <dsp:nvSpPr>
        <dsp:cNvPr id="0" name=""/>
        <dsp:cNvSpPr/>
      </dsp:nvSpPr>
      <dsp:spPr>
        <a:xfrm>
          <a:off x="1307181" y="1149"/>
          <a:ext cx="1473668" cy="654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Planning</a:t>
          </a:r>
        </a:p>
      </dsp:txBody>
      <dsp:txXfrm>
        <a:off x="1339155" y="33123"/>
        <a:ext cx="1409720" cy="591042"/>
      </dsp:txXfrm>
    </dsp:sp>
    <dsp:sp modelId="{47F33915-6B3B-401C-B50F-B22A754E2EF7}">
      <dsp:nvSpPr>
        <dsp:cNvPr id="0" name=""/>
        <dsp:cNvSpPr/>
      </dsp:nvSpPr>
      <dsp:spPr>
        <a:xfrm>
          <a:off x="962961" y="328645"/>
          <a:ext cx="2162108" cy="2162108"/>
        </a:xfrm>
        <a:custGeom>
          <a:avLst/>
          <a:gdLst/>
          <a:ahLst/>
          <a:cxnLst/>
          <a:rect l="0" t="0" r="0" b="0"/>
          <a:pathLst>
            <a:path>
              <a:moveTo>
                <a:pt x="1894246" y="368736"/>
              </a:moveTo>
              <a:arcTo wR="1081054" hR="1081054" stAng="19126991" swAng="1066034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58C13-D8CC-4AD2-A7BF-1189D1A964E3}">
      <dsp:nvSpPr>
        <dsp:cNvPr id="0" name=""/>
        <dsp:cNvSpPr/>
      </dsp:nvSpPr>
      <dsp:spPr>
        <a:xfrm>
          <a:off x="2366192" y="1082204"/>
          <a:ext cx="1517754" cy="654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Analysis</a:t>
          </a:r>
        </a:p>
      </dsp:txBody>
      <dsp:txXfrm>
        <a:off x="2398166" y="1114178"/>
        <a:ext cx="1453806" cy="591042"/>
      </dsp:txXfrm>
    </dsp:sp>
    <dsp:sp modelId="{396D247C-7331-400F-88B3-FB5C75DEFBD2}">
      <dsp:nvSpPr>
        <dsp:cNvPr id="0" name=""/>
        <dsp:cNvSpPr/>
      </dsp:nvSpPr>
      <dsp:spPr>
        <a:xfrm>
          <a:off x="962961" y="328645"/>
          <a:ext cx="2162108" cy="2162108"/>
        </a:xfrm>
        <a:custGeom>
          <a:avLst/>
          <a:gdLst/>
          <a:ahLst/>
          <a:cxnLst/>
          <a:rect l="0" t="0" r="0" b="0"/>
          <a:pathLst>
            <a:path>
              <a:moveTo>
                <a:pt x="2067916" y="1522394"/>
              </a:moveTo>
              <a:arcTo wR="1081054" hR="1081054" stAng="1445695" swAng="1189543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85177-67DC-46B9-9178-4FD74108A018}">
      <dsp:nvSpPr>
        <dsp:cNvPr id="0" name=""/>
        <dsp:cNvSpPr/>
      </dsp:nvSpPr>
      <dsp:spPr>
        <a:xfrm>
          <a:off x="1354653" y="2163258"/>
          <a:ext cx="1378725" cy="654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Design</a:t>
          </a:r>
        </a:p>
      </dsp:txBody>
      <dsp:txXfrm>
        <a:off x="1386627" y="2195232"/>
        <a:ext cx="1314777" cy="591042"/>
      </dsp:txXfrm>
    </dsp:sp>
    <dsp:sp modelId="{D2CA6A8E-22C6-4F9F-B88D-7C12E5956E50}">
      <dsp:nvSpPr>
        <dsp:cNvPr id="0" name=""/>
        <dsp:cNvSpPr/>
      </dsp:nvSpPr>
      <dsp:spPr>
        <a:xfrm>
          <a:off x="962961" y="328645"/>
          <a:ext cx="2162108" cy="2162108"/>
        </a:xfrm>
        <a:custGeom>
          <a:avLst/>
          <a:gdLst/>
          <a:ahLst/>
          <a:cxnLst/>
          <a:rect l="0" t="0" r="0" b="0"/>
          <a:pathLst>
            <a:path>
              <a:moveTo>
                <a:pt x="302369" y="1830940"/>
              </a:moveTo>
              <a:arcTo wR="1081054" hR="1081054" stAng="8164762" swAng="1189543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DDCB-B12F-428D-A586-90FD6F79F55C}">
      <dsp:nvSpPr>
        <dsp:cNvPr id="0" name=""/>
        <dsp:cNvSpPr/>
      </dsp:nvSpPr>
      <dsp:spPr>
        <a:xfrm>
          <a:off x="154652" y="1082204"/>
          <a:ext cx="1616617" cy="654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186626" y="1114178"/>
        <a:ext cx="1552669" cy="591042"/>
      </dsp:txXfrm>
    </dsp:sp>
    <dsp:sp modelId="{498F4E31-E423-4928-A28F-F71BD81A544F}">
      <dsp:nvSpPr>
        <dsp:cNvPr id="0" name=""/>
        <dsp:cNvSpPr/>
      </dsp:nvSpPr>
      <dsp:spPr>
        <a:xfrm>
          <a:off x="962961" y="328645"/>
          <a:ext cx="2162108" cy="2162108"/>
        </a:xfrm>
        <a:custGeom>
          <a:avLst/>
          <a:gdLst/>
          <a:ahLst/>
          <a:cxnLst/>
          <a:rect l="0" t="0" r="0" b="0"/>
          <a:pathLst>
            <a:path>
              <a:moveTo>
                <a:pt x="89283" y="650857"/>
              </a:moveTo>
              <a:arcTo wR="1081054" hR="1081054" stAng="12206975" swAng="1066034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57" tIns="46429" rIns="92857" bIns="4642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57" tIns="46429" rIns="92857" bIns="46429" rtlCol="0"/>
          <a:lstStyle>
            <a:lvl1pPr algn="r">
              <a:defRPr sz="1200"/>
            </a:lvl1pPr>
          </a:lstStyle>
          <a:p>
            <a:fld id="{B74F5640-6CDD-418D-864C-A70E34230F37}" type="datetimeFigureOut">
              <a:rPr lang="en-US" smtClean="0"/>
              <a:pPr/>
              <a:t>8/23/2016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698500"/>
            <a:ext cx="2479675" cy="1858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57" tIns="46429" rIns="92857" bIns="4642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1573" y="2788921"/>
            <a:ext cx="6309360" cy="5810250"/>
          </a:xfrm>
          <a:prstGeom prst="rect">
            <a:avLst/>
          </a:prstGeom>
        </p:spPr>
        <p:txBody>
          <a:bodyPr vert="horz" lIns="92857" tIns="46429" rIns="92857" bIns="4642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857" tIns="46429" rIns="92857" bIns="4642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2857" tIns="46429" rIns="92857" bIns="46429" rtlCol="0" anchor="b"/>
          <a:lstStyle>
            <a:lvl1pPr algn="r">
              <a:defRPr sz="1200"/>
            </a:lvl1pPr>
          </a:lstStyle>
          <a:p>
            <a:fld id="{7E4E32A9-1844-445C-9F27-481753E1A2D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71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275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are some</a:t>
            </a:r>
            <a:r>
              <a:rPr lang="en-CA" baseline="0" dirty="0"/>
              <a:t> of the variants? – user base, management, functionality, platform, acquisition/procurement, scope change, quality, software used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077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994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143" indent="-232143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227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180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951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832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403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240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448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43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From this picture,</a:t>
            </a:r>
            <a:r>
              <a:rPr lang="en-CA" baseline="0" dirty="0"/>
              <a:t> you can see how the key to proper systems analysis it to effectively gather and understand your client’s requirements</a:t>
            </a:r>
          </a:p>
          <a:p>
            <a:endParaRPr lang="en-CA" dirty="0"/>
          </a:p>
          <a:p>
            <a:r>
              <a:rPr lang="en-CA" dirty="0"/>
              <a:t>How did we get from a swing to a tire?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B97E8-E680-48EF-AB62-3478F462EE7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294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060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496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144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129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469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385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30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https://www.standishgroup.com/sample_research_files/BigBangBoom.pdf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10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044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https://www.standishgroup.com/sample_research_files/BigBangBoom.pdf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550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https://www.projectsmart.co.uk/white-papers/chaos-report.pdf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03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www.projectsmart.co.uk/white-papers/chaos-report.pdf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392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Documentation</a:t>
            </a:r>
            <a:r>
              <a:rPr lang="en-CA" baseline="0" dirty="0"/>
              <a:t> not as big an issue we are finding – Agile has started to change that idea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391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32A9-1844-445C-9F27-481753E1A2D9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58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501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A4FFFA8F-1421-42B7-9303-CF97DB2310F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20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DC00697F-D590-4747-B9A6-4ECE6A71A6B6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84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41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098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6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4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22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99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D1E9FEAB-46AF-49D9-9F8C-82BFBBF0AB5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500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68AABF7F-E35F-4D27-A0AD-02DC0063FEB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67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8/23/2016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Systems Analysis</a:t>
            </a:r>
            <a:endParaRPr lang="en-CA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701040" y="4800600"/>
            <a:ext cx="7772400" cy="579438"/>
          </a:xfrm>
        </p:spPr>
        <p:txBody>
          <a:bodyPr>
            <a:normAutofit/>
          </a:bodyPr>
          <a:lstStyle/>
          <a:p>
            <a:r>
              <a:rPr lang="en-US" sz="2800" dirty="0"/>
              <a:t>Systems I– 420-E11</a:t>
            </a:r>
            <a:endParaRPr lang="en-CA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 Issues</a:t>
            </a:r>
            <a:endParaRPr lang="en-CA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Software must be built to accommodate </a:t>
            </a:r>
            <a:r>
              <a:rPr lang="en-US" b="1" dirty="0">
                <a:sym typeface="Wingdings" pitchFamily="2" charset="2"/>
              </a:rPr>
              <a:t>change</a:t>
            </a:r>
          </a:p>
          <a:p>
            <a:r>
              <a:rPr lang="en-US" dirty="0">
                <a:sym typeface="Wingdings" pitchFamily="2" charset="2"/>
              </a:rPr>
              <a:t>Software is buried deeply in “</a:t>
            </a:r>
            <a:r>
              <a:rPr lang="en-US" b="1" dirty="0">
                <a:sym typeface="Wingdings" pitchFamily="2" charset="2"/>
              </a:rPr>
              <a:t>invisible</a:t>
            </a:r>
            <a:r>
              <a:rPr lang="en-US" dirty="0">
                <a:sym typeface="Wingdings" pitchFamily="2" charset="2"/>
              </a:rPr>
              <a:t>” programming statements, binary library code, and surrounding system software</a:t>
            </a:r>
          </a:p>
          <a:p>
            <a:r>
              <a:rPr lang="en-US" dirty="0">
                <a:sym typeface="Wingdings" pitchFamily="2" charset="2"/>
              </a:rPr>
              <a:t>Too many variants</a:t>
            </a:r>
          </a:p>
          <a:p>
            <a:r>
              <a:rPr lang="en-US" dirty="0">
                <a:sym typeface="Wingdings" pitchFamily="2" charset="2"/>
              </a:rPr>
              <a:t>“Not Invented Here” Syndrome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Real Life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7467600" cy="4694238"/>
          </a:xfrm>
        </p:spPr>
        <p:txBody>
          <a:bodyPr/>
          <a:lstStyle/>
          <a:p>
            <a:pPr>
              <a:buNone/>
            </a:pPr>
            <a:r>
              <a:rPr lang="en-CA" sz="2800" dirty="0"/>
              <a:t>A real-estate group in the federal government cosponsored a data warehouse with the IT department.  </a:t>
            </a:r>
          </a:p>
          <a:p>
            <a:pPr>
              <a:buNone/>
            </a:pPr>
            <a:r>
              <a:rPr lang="en-CA" sz="2800" dirty="0"/>
              <a:t>In the formal proposal, written by IT, costs were estimated at $800,000, the project duration was estimated to be eight months, and the responsibility for funding was defined as the business units.  </a:t>
            </a:r>
          </a:p>
          <a:p>
            <a:pPr>
              <a:buNone/>
            </a:pPr>
            <a:r>
              <a:rPr lang="en-CA" sz="2800" dirty="0"/>
              <a:t>The IT department proceeded before it knew if the project had been accepted.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Real Life Example…</a:t>
            </a:r>
            <a:r>
              <a:rPr lang="en-CA" sz="2400" dirty="0"/>
              <a:t>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7772400" cy="47704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800" dirty="0"/>
              <a:t>The project actually lasted two years because requirements gathering took nine months instead of one and a half, the planned user base grew from 200 to 2,500, and the approval process to buy the technology for the project took a year.</a:t>
            </a:r>
          </a:p>
          <a:p>
            <a:pPr>
              <a:buNone/>
            </a:pPr>
            <a:endParaRPr lang="en-CA" sz="2800" dirty="0"/>
          </a:p>
          <a:p>
            <a:pPr>
              <a:buNone/>
            </a:pPr>
            <a:r>
              <a:rPr lang="en-CA" sz="2800" dirty="0"/>
              <a:t>Three weeks prior to delivery, the IT director cancelled the project.  The failure cost the organization $2.5 million.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Real life example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1. Why did the system fail?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2. Why would the company spend so much time and money on a project and then cancel it?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3. What could have been done to prevent this?</a:t>
            </a:r>
            <a:endParaRPr lang="en-CA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Goal of a System</a:t>
            </a:r>
            <a:endParaRPr lang="en-CA" dirty="0"/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014662"/>
          </a:xfrm>
        </p:spPr>
        <p:txBody>
          <a:bodyPr>
            <a:normAutofit/>
          </a:bodyPr>
          <a:lstStyle/>
          <a:p>
            <a:pPr>
              <a:buFont typeface="Wingdings 3" pitchFamily="18" charset="2"/>
              <a:buNone/>
            </a:pPr>
            <a:endParaRPr lang="en-US" dirty="0"/>
          </a:p>
          <a:p>
            <a:pPr>
              <a:buFont typeface="Wingdings 3" pitchFamily="18" charset="2"/>
              <a:buNone/>
            </a:pPr>
            <a:endParaRPr lang="en-US" dirty="0"/>
          </a:p>
          <a:p>
            <a:pPr>
              <a:buFont typeface="Wingdings 3" pitchFamily="18" charset="2"/>
              <a:buNone/>
            </a:pPr>
            <a:endParaRPr lang="en-US" dirty="0"/>
          </a:p>
          <a:p>
            <a:pPr>
              <a:buFont typeface="Wingdings 3" pitchFamily="18" charset="2"/>
              <a:buNone/>
            </a:pPr>
            <a:r>
              <a:rPr lang="en-US" dirty="0"/>
              <a:t>The Primary Goal of a System is to create </a:t>
            </a:r>
            <a:r>
              <a:rPr lang="en-US" b="1" dirty="0"/>
              <a:t>value </a:t>
            </a:r>
            <a:r>
              <a:rPr lang="en-US" dirty="0"/>
              <a:t>for the organization.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a System?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collection of interrelated components that function together to achieve some outcome.</a:t>
            </a:r>
          </a:p>
          <a:p>
            <a:r>
              <a:rPr lang="en-US" dirty="0"/>
              <a:t>Information systems have 5 key components</a:t>
            </a:r>
          </a:p>
          <a:p>
            <a:pPr lvl="1"/>
            <a:r>
              <a:rPr lang="en-US" sz="3000" dirty="0"/>
              <a:t>People</a:t>
            </a:r>
          </a:p>
          <a:p>
            <a:pPr lvl="1"/>
            <a:r>
              <a:rPr lang="en-US" sz="3000" dirty="0"/>
              <a:t>Processes</a:t>
            </a:r>
          </a:p>
          <a:p>
            <a:pPr lvl="1"/>
            <a:r>
              <a:rPr lang="en-US" sz="3000" dirty="0"/>
              <a:t>Hardware</a:t>
            </a:r>
          </a:p>
          <a:p>
            <a:pPr lvl="1"/>
            <a:r>
              <a:rPr lang="en-US" sz="3000" dirty="0"/>
              <a:t>Software </a:t>
            </a:r>
          </a:p>
          <a:p>
            <a:pPr lvl="1"/>
            <a:r>
              <a:rPr lang="en-US" sz="3000" dirty="0"/>
              <a:t>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Systems you are familiar with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Course Management System – </a:t>
            </a:r>
            <a:r>
              <a:rPr lang="en-CA" dirty="0" err="1"/>
              <a:t>Moodle</a:t>
            </a:r>
            <a:endParaRPr lang="en-CA" dirty="0"/>
          </a:p>
          <a:p>
            <a:r>
              <a:rPr lang="en-CA" dirty="0"/>
              <a:t>College Management System – </a:t>
            </a:r>
            <a:r>
              <a:rPr lang="en-CA" dirty="0" err="1"/>
              <a:t>Omnivox</a:t>
            </a:r>
            <a:endParaRPr lang="en-CA" dirty="0"/>
          </a:p>
          <a:p>
            <a:r>
              <a:rPr lang="en-CA" dirty="0"/>
              <a:t>Online System for Purchasing Movie Tickets</a:t>
            </a:r>
          </a:p>
          <a:p>
            <a:r>
              <a:rPr lang="en-CA" dirty="0"/>
              <a:t>Payroll System</a:t>
            </a:r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Characteristics of a System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770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level of complexity</a:t>
            </a:r>
            <a:endParaRPr lang="en-CA" dirty="0"/>
          </a:p>
          <a:p>
            <a:r>
              <a:rPr lang="en-US" dirty="0"/>
              <a:t>Distinctive components arranged according to some plan or structure</a:t>
            </a:r>
            <a:endParaRPr lang="en-CA" dirty="0"/>
          </a:p>
          <a:p>
            <a:r>
              <a:rPr lang="en-US" dirty="0"/>
              <a:t>Components have describable relationships to other components</a:t>
            </a:r>
            <a:endParaRPr lang="en-CA" dirty="0"/>
          </a:p>
          <a:p>
            <a:r>
              <a:rPr lang="en-US" dirty="0"/>
              <a:t>May have subsystems, may be part of a larger system</a:t>
            </a:r>
            <a:endParaRPr lang="en-CA" dirty="0"/>
          </a:p>
          <a:p>
            <a:r>
              <a:rPr lang="en-US" dirty="0"/>
              <a:t>Has a definite purpose or function</a:t>
            </a:r>
            <a:endParaRPr lang="en-CA" dirty="0"/>
          </a:p>
          <a:p>
            <a:r>
              <a:rPr lang="en-US" dirty="0"/>
              <a:t>Has a definite boundary but does not exist in isolation</a:t>
            </a:r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Analysis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7"/>
            <a:ext cx="7620000" cy="3243263"/>
          </a:xfrm>
        </p:spPr>
        <p:txBody>
          <a:bodyPr>
            <a:normAutofit/>
          </a:bodyPr>
          <a:lstStyle/>
          <a:p>
            <a:pPr marL="111125" indent="-1588">
              <a:buFont typeface="Wingdings 3" pitchFamily="18" charset="2"/>
              <a:buNone/>
              <a:defRPr/>
            </a:pPr>
            <a:endParaRPr lang="en-US" dirty="0"/>
          </a:p>
          <a:p>
            <a:pPr marL="111125" indent="-1588">
              <a:buFont typeface="Wingdings 3" pitchFamily="18" charset="2"/>
              <a:buNone/>
              <a:defRPr/>
            </a:pPr>
            <a:endParaRPr lang="en-US" dirty="0"/>
          </a:p>
          <a:p>
            <a:pPr marL="111125" indent="-1588">
              <a:buFont typeface="Wingdings 3" pitchFamily="18" charset="2"/>
              <a:buNone/>
              <a:defRPr/>
            </a:pPr>
            <a:r>
              <a:rPr lang="en-US" dirty="0"/>
              <a:t>The resolution of anything complex into its simple elements; the exact determination of its components.</a:t>
            </a:r>
            <a:endParaRPr lang="en-CA" dirty="0"/>
          </a:p>
          <a:p>
            <a:pPr>
              <a:defRPr/>
            </a:pP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Methodology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49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process model composed of tasks, work products and roles for consistently and cost-effectively achieving specified objectives.</a:t>
            </a:r>
          </a:p>
          <a:p>
            <a:pPr lvl="1">
              <a:defRPr/>
            </a:pPr>
            <a:r>
              <a:rPr lang="en-US" sz="2800" dirty="0"/>
              <a:t>Communicated to and understood by all participants</a:t>
            </a:r>
          </a:p>
          <a:p>
            <a:pPr lvl="1">
              <a:defRPr/>
            </a:pPr>
            <a:r>
              <a:rPr lang="en-US" sz="2800" dirty="0"/>
              <a:t>Measurable and predictable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endParaRPr lang="en-CA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7992887" cy="5760640"/>
          </a:xfrm>
        </p:spPr>
      </p:pic>
      <p:sp>
        <p:nvSpPr>
          <p:cNvPr id="3" name="TextBox 2"/>
          <p:cNvSpPr txBox="1"/>
          <p:nvPr/>
        </p:nvSpPr>
        <p:spPr>
          <a:xfrm>
            <a:off x="3563888" y="6633646"/>
            <a:ext cx="49007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https://www.reddit.com/r/AskReddit/comments/1kvhmz/whats_the_best_programming_joke_that_you_know/</a:t>
            </a:r>
          </a:p>
        </p:txBody>
      </p:sp>
    </p:spTree>
    <p:extLst>
      <p:ext uri="{BB962C8B-B14F-4D97-AF65-F5344CB8AC3E}">
        <p14:creationId xmlns:p14="http://schemas.microsoft.com/office/powerpoint/2010/main" val="1308227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Life Cycle / Methodology</a:t>
            </a:r>
            <a:endParaRPr lang="en-CA" dirty="0"/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project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Moves systematically through phases where each phase has a standard set of outputs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Produces project deliverables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Uses deliverables in implementation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Results in actual information system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Uses </a:t>
            </a:r>
            <a:r>
              <a:rPr lang="en-US" sz="2800" i="1" dirty="0"/>
              <a:t>gradual refinement</a:t>
            </a:r>
            <a:endParaRPr lang="en-US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Sections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4495800" cy="4876800"/>
          </a:xfrm>
        </p:spPr>
        <p:txBody>
          <a:bodyPr/>
          <a:lstStyle/>
          <a:p>
            <a:r>
              <a:rPr lang="en-US" sz="3200" b="1" dirty="0"/>
              <a:t>Planning</a:t>
            </a:r>
          </a:p>
          <a:p>
            <a:pPr lvl="1"/>
            <a:r>
              <a:rPr lang="en-US" sz="2400" dirty="0"/>
              <a:t>Why build the system?</a:t>
            </a:r>
          </a:p>
          <a:p>
            <a:r>
              <a:rPr lang="en-US" sz="3200" b="1" dirty="0"/>
              <a:t>Analysis</a:t>
            </a:r>
          </a:p>
          <a:p>
            <a:pPr lvl="1"/>
            <a:r>
              <a:rPr lang="en-US" sz="2400" dirty="0"/>
              <a:t>Who, what, when, where                                                      will the system be?</a:t>
            </a:r>
          </a:p>
          <a:p>
            <a:r>
              <a:rPr lang="en-US" sz="3200" b="1" dirty="0"/>
              <a:t>Design</a:t>
            </a:r>
          </a:p>
          <a:p>
            <a:pPr lvl="1"/>
            <a:r>
              <a:rPr lang="en-US" sz="2400" dirty="0"/>
              <a:t>How will the system work?</a:t>
            </a:r>
          </a:p>
          <a:p>
            <a:r>
              <a:rPr lang="en-US" sz="3200" b="1" dirty="0"/>
              <a:t>Implementation</a:t>
            </a:r>
          </a:p>
          <a:p>
            <a:pPr lvl="1"/>
            <a:r>
              <a:rPr lang="en-US" sz="2400" dirty="0"/>
              <a:t>System delivery</a:t>
            </a:r>
            <a:endParaRPr lang="en-US" sz="2800" dirty="0"/>
          </a:p>
        </p:txBody>
      </p:sp>
      <p:graphicFrame>
        <p:nvGraphicFramePr>
          <p:cNvPr id="4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216816"/>
              </p:ext>
            </p:extLst>
          </p:nvPr>
        </p:nvGraphicFramePr>
        <p:xfrm>
          <a:off x="4343400" y="1356360"/>
          <a:ext cx="4038600" cy="281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Planning</a:t>
            </a:r>
            <a:endParaRPr lang="en-US">
              <a:solidFill>
                <a:srgbClr val="660066"/>
              </a:solidFill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Identifying business value</a:t>
            </a:r>
          </a:p>
          <a:p>
            <a:r>
              <a:rPr lang="en-US"/>
              <a:t>Analyze feasibility</a:t>
            </a:r>
          </a:p>
          <a:p>
            <a:r>
              <a:rPr lang="en-US"/>
              <a:t>Develop work plan</a:t>
            </a:r>
          </a:p>
          <a:p>
            <a:r>
              <a:rPr lang="en-US"/>
              <a:t>Staff the project</a:t>
            </a:r>
          </a:p>
          <a:p>
            <a:r>
              <a:rPr lang="en-US"/>
              <a:t>Control and direct project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</a:t>
            </a:r>
            <a:endParaRPr lang="en-US">
              <a:solidFill>
                <a:srgbClr val="660066"/>
              </a:solidFill>
            </a:endParaRPr>
          </a:p>
        </p:txBody>
      </p:sp>
      <p:sp>
        <p:nvSpPr>
          <p:cNvPr id="1945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Analysis</a:t>
            </a:r>
          </a:p>
          <a:p>
            <a:r>
              <a:rPr lang="en-US"/>
              <a:t>Information gathering</a:t>
            </a:r>
          </a:p>
          <a:p>
            <a:r>
              <a:rPr lang="en-US"/>
              <a:t>Process modeling</a:t>
            </a:r>
          </a:p>
          <a:p>
            <a:r>
              <a:rPr lang="en-US"/>
              <a:t>Data modeling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Design</a:t>
            </a:r>
            <a:endParaRPr lang="en-US">
              <a:solidFill>
                <a:srgbClr val="660066"/>
              </a:solidFill>
            </a:endParaRPr>
          </a:p>
        </p:txBody>
      </p:sp>
      <p:sp>
        <p:nvSpPr>
          <p:cNvPr id="20483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Physical design</a:t>
            </a:r>
          </a:p>
          <a:p>
            <a:r>
              <a:rPr lang="en-US"/>
              <a:t>Architectural design</a:t>
            </a:r>
          </a:p>
          <a:p>
            <a:r>
              <a:rPr lang="en-US"/>
              <a:t>Interface design</a:t>
            </a:r>
          </a:p>
          <a:p>
            <a:r>
              <a:rPr lang="en-US"/>
              <a:t>Database and file design</a:t>
            </a:r>
          </a:p>
          <a:p>
            <a:r>
              <a:rPr lang="en-US"/>
              <a:t>Program design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05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Implementation</a:t>
            </a:r>
            <a:endParaRPr lang="en-US">
              <a:solidFill>
                <a:srgbClr val="660066"/>
              </a:solidFill>
            </a:endParaRPr>
          </a:p>
        </p:txBody>
      </p:sp>
      <p:sp>
        <p:nvSpPr>
          <p:cNvPr id="21507" name="Rectangle 2050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Construction</a:t>
            </a:r>
          </a:p>
          <a:p>
            <a:r>
              <a:rPr lang="en-US"/>
              <a:t>Installation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Operations (Post-Implementation)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 going maintenance</a:t>
            </a:r>
          </a:p>
          <a:p>
            <a:r>
              <a:rPr lang="en-CA" dirty="0"/>
              <a:t>Hardware maintenance</a:t>
            </a:r>
          </a:p>
          <a:p>
            <a:r>
              <a:rPr lang="en-CA" dirty="0"/>
              <a:t>System software maintenance</a:t>
            </a:r>
          </a:p>
          <a:p>
            <a:r>
              <a:rPr lang="en-CA" dirty="0"/>
              <a:t>Bug fixes</a:t>
            </a:r>
          </a:p>
          <a:p>
            <a:r>
              <a:rPr lang="en-CA" dirty="0"/>
              <a:t>Enhancements</a:t>
            </a:r>
          </a:p>
          <a:p>
            <a:r>
              <a:rPr lang="en-CA" dirty="0"/>
              <a:t>Day-to-day functioning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Systems Analysis?</a:t>
            </a:r>
            <a:endParaRPr lang="en-CA" dirty="0"/>
          </a:p>
        </p:txBody>
      </p:sp>
      <p:sp>
        <p:nvSpPr>
          <p:cNvPr id="921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Only 1 out of 3 software projects complete on-time and on-budget (The Standish Group report, 2015)</a:t>
            </a:r>
          </a:p>
          <a:p>
            <a:r>
              <a:rPr lang="en-US" sz="2800" dirty="0"/>
              <a:t>90% of developers have missed production dates within the past year</a:t>
            </a:r>
          </a:p>
          <a:p>
            <a:r>
              <a:rPr lang="en-US" sz="2800" dirty="0"/>
              <a:t>Missing deadlines is routine for 67% of projects</a:t>
            </a:r>
          </a:p>
          <a:p>
            <a:r>
              <a:rPr lang="en-US" sz="2800" dirty="0"/>
              <a:t>91% have removed key functionality late in the development cycle to meet deadlines</a:t>
            </a:r>
          </a:p>
          <a:p>
            <a:pPr marL="114300" indent="0">
              <a:buNone/>
            </a:pPr>
            <a:endParaRPr lang="en-CA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IT Project Success Rates</a:t>
            </a:r>
            <a:endParaRPr lang="en-CA" dirty="0"/>
          </a:p>
        </p:txBody>
      </p:sp>
      <p:graphicFrame>
        <p:nvGraphicFramePr>
          <p:cNvPr id="102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51541"/>
              </p:ext>
            </p:extLst>
          </p:nvPr>
        </p:nvGraphicFramePr>
        <p:xfrm>
          <a:off x="471488" y="1906588"/>
          <a:ext cx="7591425" cy="418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4" imgW="8305800" imgH="4581525" progId="Excel.Sheet.8">
                  <p:embed/>
                </p:oleObj>
              </mc:Choice>
              <mc:Fallback>
                <p:oleObj name="Worksheet" r:id="rId4" imgW="8305800" imgH="4581525" progId="Excel.Sheet.8">
                  <p:embed/>
                  <p:pic>
                    <p:nvPicPr>
                      <p:cNvPr id="0" name="Conten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1906588"/>
                        <a:ext cx="7591425" cy="418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9375" t="33196" r="24375" b="25961"/>
          <a:stretch/>
        </p:blipFill>
        <p:spPr>
          <a:xfrm>
            <a:off x="1905000" y="228600"/>
            <a:ext cx="6248400" cy="6076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375" t="73747" r="24375" b="8000"/>
          <a:stretch/>
        </p:blipFill>
        <p:spPr>
          <a:xfrm>
            <a:off x="152400" y="4648200"/>
            <a:ext cx="4419600" cy="19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5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/>
              <a:t>Cost Overruns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375" t="9896" r="48750" b="62104"/>
          <a:stretch/>
        </p:blipFill>
        <p:spPr>
          <a:xfrm>
            <a:off x="838200" y="1782762"/>
            <a:ext cx="6553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1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/>
              <a:t>Time Overruns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375" t="56000" r="48750" b="16001"/>
          <a:stretch/>
        </p:blipFill>
        <p:spPr>
          <a:xfrm>
            <a:off x="1219200" y="1981199"/>
            <a:ext cx="6172200" cy="40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7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Causes of Problems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2300" indent="-514350">
              <a:buFont typeface="Lucida Sans Unicode" pitchFamily="34" charset="0"/>
              <a:buAutoNum type="arabicPeriod"/>
            </a:pPr>
            <a:r>
              <a:rPr lang="en-US" dirty="0"/>
              <a:t>Lack of methodology/standard</a:t>
            </a:r>
            <a:endParaRPr lang="en-CA" dirty="0"/>
          </a:p>
          <a:p>
            <a:pPr marL="622300" indent="-514350">
              <a:buFont typeface="Lucida Sans Unicode" pitchFamily="34" charset="0"/>
              <a:buAutoNum type="arabicPeriod"/>
            </a:pPr>
            <a:r>
              <a:rPr lang="en-US" dirty="0"/>
              <a:t>Poor communication</a:t>
            </a:r>
          </a:p>
          <a:p>
            <a:pPr marL="622300" indent="-514350">
              <a:buFont typeface="Lucida Sans Unicode" pitchFamily="34" charset="0"/>
              <a:buAutoNum type="arabicPeriod"/>
            </a:pPr>
            <a:r>
              <a:rPr lang="en-US" dirty="0"/>
              <a:t>Complexity of systems </a:t>
            </a:r>
          </a:p>
          <a:p>
            <a:pPr marL="622300" indent="-514350">
              <a:buFont typeface="Lucida Sans Unicode" pitchFamily="34" charset="0"/>
              <a:buAutoNum type="arabicPeriod"/>
            </a:pPr>
            <a:r>
              <a:rPr lang="en-US" dirty="0"/>
              <a:t>Unreasonable expectations about the development process</a:t>
            </a:r>
            <a:endParaRPr lang="en-CA" dirty="0"/>
          </a:p>
          <a:p>
            <a:pPr marL="622300" indent="-514350">
              <a:buFont typeface="Lucida Sans Unicode" pitchFamily="34" charset="0"/>
              <a:buAutoNum type="arabicPeriod"/>
            </a:pPr>
            <a:r>
              <a:rPr lang="en-US" dirty="0"/>
              <a:t>Lack of quality metrics and quality processes</a:t>
            </a:r>
          </a:p>
          <a:p>
            <a:pPr marL="622300" indent="-514350">
              <a:buFont typeface="Lucida Sans Unicode" pitchFamily="34" charset="0"/>
              <a:buAutoNum type="arabicPeriod"/>
            </a:pPr>
            <a:r>
              <a:rPr lang="en-US" dirty="0"/>
              <a:t>Poor or no documentation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 Issues</a:t>
            </a:r>
            <a:endParaRPr lang="en-CA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is inherently </a:t>
            </a:r>
            <a:r>
              <a:rPr lang="en-US" b="1" dirty="0"/>
              <a:t>complex</a:t>
            </a:r>
            <a:r>
              <a:rPr lang="en-US" dirty="0"/>
              <a:t> </a:t>
            </a:r>
          </a:p>
          <a:p>
            <a:pPr lvl="1"/>
            <a:r>
              <a:rPr lang="en-US" sz="2800" dirty="0"/>
              <a:t>Interdependencies between components </a:t>
            </a:r>
          </a:p>
          <a:p>
            <a:pPr lvl="1"/>
            <a:r>
              <a:rPr lang="en-US" sz="2800" dirty="0">
                <a:sym typeface="Wingdings" pitchFamily="2" charset="2"/>
              </a:rPr>
              <a:t>Data intensive applications are particularly complex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Software must </a:t>
            </a:r>
            <a:r>
              <a:rPr lang="en-US" b="1" dirty="0">
                <a:sym typeface="Wingdings" pitchFamily="2" charset="2"/>
              </a:rPr>
              <a:t>conform</a:t>
            </a:r>
            <a:r>
              <a:rPr lang="en-US" dirty="0">
                <a:sym typeface="Wingdings" pitchFamily="2" charset="2"/>
              </a:rPr>
              <a:t> to:</a:t>
            </a:r>
          </a:p>
          <a:p>
            <a:pPr lvl="1"/>
            <a:r>
              <a:rPr lang="en-US" sz="2800" dirty="0">
                <a:sym typeface="Wingdings" pitchFamily="2" charset="2"/>
              </a:rPr>
              <a:t>Hardware/software platform on which it is built </a:t>
            </a:r>
          </a:p>
          <a:p>
            <a:pPr lvl="1"/>
            <a:r>
              <a:rPr lang="en-US" sz="2800" dirty="0">
                <a:sym typeface="Wingdings" pitchFamily="2" charset="2"/>
              </a:rPr>
              <a:t>Pre-existing information systems</a:t>
            </a: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6E3E910-4207-494F-83A3-E8FD51BEBB90}" vid="{53274191-D7C5-466F-ACFB-075BB46D8D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1257</TotalTime>
  <Words>765</Words>
  <Application>Microsoft Office PowerPoint</Application>
  <PresentationFormat>On-screen Show (4:3)</PresentationFormat>
  <Paragraphs>160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</vt:lpstr>
      <vt:lpstr>Lucida Sans Unicode</vt:lpstr>
      <vt:lpstr>Wingdings</vt:lpstr>
      <vt:lpstr>Wingdings 3</vt:lpstr>
      <vt:lpstr>Theme1</vt:lpstr>
      <vt:lpstr>Worksheet</vt:lpstr>
      <vt:lpstr>Systems Analysis</vt:lpstr>
      <vt:lpstr>PowerPoint Presentation</vt:lpstr>
      <vt:lpstr>Why Systems Analysis?</vt:lpstr>
      <vt:lpstr>IT Project Success Rates</vt:lpstr>
      <vt:lpstr>PowerPoint Presentation</vt:lpstr>
      <vt:lpstr>Cost Overruns</vt:lpstr>
      <vt:lpstr>Time Overruns</vt:lpstr>
      <vt:lpstr>Causes of Problems</vt:lpstr>
      <vt:lpstr>Other Issues</vt:lpstr>
      <vt:lpstr>Other Issues</vt:lpstr>
      <vt:lpstr>Real Life Example</vt:lpstr>
      <vt:lpstr>Real Life Example…(cont’d)</vt:lpstr>
      <vt:lpstr>Real life example questions</vt:lpstr>
      <vt:lpstr>Goal of a System</vt:lpstr>
      <vt:lpstr>What is a System?</vt:lpstr>
      <vt:lpstr>Systems you are familiar with </vt:lpstr>
      <vt:lpstr>Characteristics of a System</vt:lpstr>
      <vt:lpstr>Analysis</vt:lpstr>
      <vt:lpstr>Methodology</vt:lpstr>
      <vt:lpstr>Life Cycle / Methodology</vt:lpstr>
      <vt:lpstr>Project Sections</vt:lpstr>
      <vt:lpstr>Planning</vt:lpstr>
      <vt:lpstr>Analysis</vt:lpstr>
      <vt:lpstr>Design</vt:lpstr>
      <vt:lpstr>Implementation</vt:lpstr>
      <vt:lpstr>Operations (Post-Implementation)</vt:lpstr>
    </vt:vector>
  </TitlesOfParts>
  <Company>Up In The Air Enterprises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Allan McDonald</dc:creator>
  <cp:lastModifiedBy>Philip Dumaresq</cp:lastModifiedBy>
  <cp:revision>28</cp:revision>
  <cp:lastPrinted>2016-08-22T16:12:24Z</cp:lastPrinted>
  <dcterms:created xsi:type="dcterms:W3CDTF">2007-08-16T02:01:34Z</dcterms:created>
  <dcterms:modified xsi:type="dcterms:W3CDTF">2016-08-23T21:00:49Z</dcterms:modified>
</cp:coreProperties>
</file>