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6" r:id="rId1"/>
  </p:sldMasterIdLst>
  <p:notesMasterIdLst>
    <p:notesMasterId r:id="rId24"/>
  </p:notesMasterIdLst>
  <p:sldIdLst>
    <p:sldId id="256" r:id="rId2"/>
    <p:sldId id="277" r:id="rId3"/>
    <p:sldId id="257" r:id="rId4"/>
    <p:sldId id="259" r:id="rId5"/>
    <p:sldId id="258" r:id="rId6"/>
    <p:sldId id="264" r:id="rId7"/>
    <p:sldId id="260" r:id="rId8"/>
    <p:sldId id="261" r:id="rId9"/>
    <p:sldId id="280" r:id="rId10"/>
    <p:sldId id="281" r:id="rId11"/>
    <p:sldId id="262" r:id="rId12"/>
    <p:sldId id="270" r:id="rId13"/>
    <p:sldId id="263" r:id="rId14"/>
    <p:sldId id="265" r:id="rId15"/>
    <p:sldId id="266" r:id="rId16"/>
    <p:sldId id="267" r:id="rId17"/>
    <p:sldId id="268" r:id="rId18"/>
    <p:sldId id="269" r:id="rId19"/>
    <p:sldId id="271" r:id="rId20"/>
    <p:sldId id="279" r:id="rId21"/>
    <p:sldId id="272" r:id="rId22"/>
    <p:sldId id="274" r:id="rId23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061" autoAdjust="0"/>
    <p:restoredTop sz="88914" autoAdjust="0"/>
  </p:normalViewPr>
  <p:slideViewPr>
    <p:cSldViewPr>
      <p:cViewPr varScale="1">
        <p:scale>
          <a:sx n="59" d="100"/>
          <a:sy n="59" d="100"/>
        </p:scale>
        <p:origin x="60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5FC51-4EA6-404C-90ED-E85578923C3A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0300" y="690563"/>
            <a:ext cx="4597400" cy="34496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69793"/>
            <a:ext cx="5486400" cy="4139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34019-5227-4524-8CC7-DB911D2DAB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3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/>
              <a:t>Image source: Microsoft Office clipart (http://office.microsoft.com)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E99F882-2A21-4E26-B839-A7453C769E7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16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List some stakeholders</a:t>
            </a:r>
          </a:p>
          <a:p>
            <a:pPr>
              <a:buFontTx/>
              <a:buChar char="-"/>
            </a:pPr>
            <a:r>
              <a:rPr lang="en-CA" dirty="0"/>
              <a:t>User</a:t>
            </a:r>
          </a:p>
          <a:p>
            <a:pPr>
              <a:buFontTx/>
              <a:buChar char="-"/>
            </a:pPr>
            <a:r>
              <a:rPr lang="en-CA" dirty="0"/>
              <a:t>Owner</a:t>
            </a:r>
          </a:p>
          <a:p>
            <a:pPr>
              <a:buFontTx/>
              <a:buChar char="-"/>
            </a:pPr>
            <a:r>
              <a:rPr lang="en-CA" dirty="0"/>
              <a:t>Developer</a:t>
            </a:r>
          </a:p>
          <a:p>
            <a:pPr>
              <a:buFontTx/>
              <a:buChar char="-"/>
            </a:pPr>
            <a:r>
              <a:rPr lang="en-CA" dirty="0"/>
              <a:t>Company managers</a:t>
            </a:r>
          </a:p>
          <a:p>
            <a:pPr>
              <a:buFontTx/>
              <a:buChar char="-"/>
            </a:pPr>
            <a:r>
              <a:rPr lang="en-CA" dirty="0"/>
              <a:t>Public</a:t>
            </a:r>
          </a:p>
          <a:p>
            <a:pPr>
              <a:buFontTx/>
              <a:buChar char="-"/>
            </a:pPr>
            <a:r>
              <a:rPr lang="en-CA" dirty="0"/>
              <a:t>Lawyers</a:t>
            </a:r>
          </a:p>
          <a:p>
            <a:pPr>
              <a:buFontTx/>
              <a:buChar char="-"/>
            </a:pPr>
            <a:r>
              <a:rPr lang="en-CA" dirty="0"/>
              <a:t>Project</a:t>
            </a:r>
            <a:r>
              <a:rPr lang="en-CA" baseline="0" dirty="0"/>
              <a:t> Team</a:t>
            </a:r>
          </a:p>
          <a:p>
            <a:pPr>
              <a:buFontTx/>
              <a:buChar char="-"/>
            </a:pPr>
            <a:r>
              <a:rPr lang="en-CA" baseline="0" dirty="0"/>
              <a:t>Contractors</a:t>
            </a:r>
          </a:p>
          <a:p>
            <a:pPr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34019-5227-4524-8CC7-DB911D2DABB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60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CA" dirty="0"/>
              <a:t>This is the person who ends up accepting the system for the users…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Hopefully</a:t>
            </a:r>
            <a:r>
              <a:rPr lang="en-CA" baseline="0" dirty="0"/>
              <a:t> the person is advised by others if he or she is not a direct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34019-5227-4524-8CC7-DB911D2DABB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50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Most important role:</a:t>
            </a:r>
            <a:r>
              <a:rPr lang="en-CA" baseline="0" dirty="0"/>
              <a:t> User but sometimes misplaced to be the primary stakeholder or the project manager/technical authority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34019-5227-4524-8CC7-DB911D2DABB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17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List some stakeholders</a:t>
            </a:r>
          </a:p>
          <a:p>
            <a:pPr>
              <a:buFontTx/>
              <a:buChar char="-"/>
            </a:pPr>
            <a:r>
              <a:rPr lang="en-CA" dirty="0"/>
              <a:t>User</a:t>
            </a:r>
          </a:p>
          <a:p>
            <a:pPr>
              <a:buFontTx/>
              <a:buChar char="-"/>
            </a:pPr>
            <a:r>
              <a:rPr lang="en-CA" dirty="0"/>
              <a:t>Owner</a:t>
            </a:r>
          </a:p>
          <a:p>
            <a:pPr>
              <a:buFontTx/>
              <a:buChar char="-"/>
            </a:pPr>
            <a:r>
              <a:rPr lang="en-CA" dirty="0"/>
              <a:t>Developer</a:t>
            </a:r>
          </a:p>
          <a:p>
            <a:pPr>
              <a:buFontTx/>
              <a:buChar char="-"/>
            </a:pPr>
            <a:r>
              <a:rPr lang="en-CA" dirty="0"/>
              <a:t>Company managers</a:t>
            </a:r>
          </a:p>
          <a:p>
            <a:pPr>
              <a:buFontTx/>
              <a:buChar char="-"/>
            </a:pPr>
            <a:r>
              <a:rPr lang="en-CA" dirty="0"/>
              <a:t>Public</a:t>
            </a:r>
          </a:p>
          <a:p>
            <a:pPr>
              <a:buFontTx/>
              <a:buChar char="-"/>
            </a:pPr>
            <a:r>
              <a:rPr lang="en-CA" dirty="0"/>
              <a:t>Lawyers</a:t>
            </a:r>
          </a:p>
          <a:p>
            <a:pPr>
              <a:buFontTx/>
              <a:buChar char="-"/>
            </a:pPr>
            <a:r>
              <a:rPr lang="en-CA" dirty="0"/>
              <a:t>Project</a:t>
            </a:r>
            <a:r>
              <a:rPr lang="en-CA" baseline="0" dirty="0"/>
              <a:t> Team</a:t>
            </a:r>
          </a:p>
          <a:p>
            <a:pPr>
              <a:buFontTx/>
              <a:buChar char="-"/>
            </a:pPr>
            <a:r>
              <a:rPr lang="en-CA" baseline="0" dirty="0"/>
              <a:t>Contractors</a:t>
            </a:r>
          </a:p>
          <a:p>
            <a:pPr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34019-5227-4524-8CC7-DB911D2DABB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35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kind</a:t>
            </a:r>
            <a:r>
              <a:rPr lang="en-CA" baseline="0" dirty="0"/>
              <a:t> of support does the executive committee provide? – financial, personnel, location, rah </a:t>
            </a:r>
            <a:r>
              <a:rPr lang="en-CA" baseline="0" dirty="0" err="1"/>
              <a:t>rah</a:t>
            </a:r>
            <a:endParaRPr lang="en-CA" baseline="0" dirty="0"/>
          </a:p>
          <a:p>
            <a:r>
              <a:rPr lang="en-CA" dirty="0"/>
              <a:t>Steering</a:t>
            </a:r>
            <a:r>
              <a:rPr lang="en-CA" baseline="0" dirty="0"/>
              <a:t> committee provides direction relative to other projects and what should happen when</a:t>
            </a:r>
          </a:p>
          <a:p>
            <a:r>
              <a:rPr lang="en-CA" baseline="0" dirty="0"/>
              <a:t>Change board – manages change</a:t>
            </a:r>
          </a:p>
          <a:p>
            <a:endParaRPr lang="en-CA" baseline="0" dirty="0"/>
          </a:p>
          <a:p>
            <a:r>
              <a:rPr lang="en-US" dirty="0"/>
              <a:t>They’re the ones that slow projects down :P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34019-5227-4524-8CC7-DB911D2DABB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9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C5D38-52CE-497C-8915-6A530BD9C772}" type="slidenum">
              <a:rPr lang="en-GB"/>
              <a:pPr/>
              <a:t>22</a:t>
            </a:fld>
            <a:endParaRPr lang="en-GB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8539" y="4366599"/>
            <a:ext cx="4860925" cy="4411318"/>
          </a:xfrm>
          <a:ln/>
        </p:spPr>
        <p:txBody>
          <a:bodyPr lIns="90488" tIns="44450" rIns="90488" bIns="44450"/>
          <a:lstStyle/>
          <a:p>
            <a:endParaRPr lang="en-GB" dirty="0"/>
          </a:p>
        </p:txBody>
      </p:sp>
      <p:sp>
        <p:nvSpPr>
          <p:cNvPr id="40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9525" y="801688"/>
            <a:ext cx="4298950" cy="3224212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071246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-They define what the</a:t>
            </a:r>
            <a:r>
              <a:rPr lang="en-CA" baseline="0" dirty="0"/>
              <a:t> client wants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34019-5227-4524-8CC7-DB911D2DABB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25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-They figure out how to implement solutions. They design the systems and make sure it</a:t>
            </a:r>
            <a:r>
              <a:rPr lang="en-CA" baseline="0" dirty="0"/>
              <a:t> conforms to the standards. Problem solvers.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34019-5227-4524-8CC7-DB911D2DABB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87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Systems analysts need to</a:t>
            </a:r>
            <a:r>
              <a:rPr lang="en-CA" baseline="0" dirty="0"/>
              <a:t> know a bit of everything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34019-5227-4524-8CC7-DB911D2DABB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40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They </a:t>
            </a:r>
            <a:r>
              <a:rPr lang="en-US" dirty="0" err="1"/>
              <a:t>kinda</a:t>
            </a:r>
            <a:r>
              <a:rPr lang="en-US" dirty="0"/>
              <a:t> know</a:t>
            </a:r>
            <a:r>
              <a:rPr lang="en-US" baseline="0" dirty="0"/>
              <a:t> everything that’s going on and watch over the project as a whole.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34019-5227-4524-8CC7-DB911D2DABB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44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baseline="0" dirty="0"/>
              <a:t>Sometimes do the user training </a:t>
            </a:r>
          </a:p>
          <a:p>
            <a:r>
              <a:rPr lang="en-CA" baseline="0" dirty="0"/>
              <a:t>Try and anticipate future needs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34019-5227-4524-8CC7-DB911D2DABB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61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34019-5227-4524-8CC7-DB911D2DABB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36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CA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34019-5227-4524-8CC7-DB911D2DABB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23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SMEs ar</a:t>
            </a:r>
            <a:r>
              <a:rPr lang="en-CA" baseline="0" dirty="0"/>
              <a:t>e important particularly if you really do not know the business too well</a:t>
            </a:r>
          </a:p>
          <a:p>
            <a:pPr>
              <a:buFontTx/>
              <a:buChar char="-"/>
            </a:pPr>
            <a:r>
              <a:rPr lang="en-CA" baseline="0" dirty="0"/>
              <a:t>problem? – Getting the information out of them</a:t>
            </a:r>
          </a:p>
          <a:p>
            <a:pPr lvl="1">
              <a:buFontTx/>
              <a:buChar char="-"/>
            </a:pPr>
            <a:r>
              <a:rPr lang="en-CA" baseline="0" dirty="0"/>
              <a:t>Why? – they’ve been doing the job so long that they just do it</a:t>
            </a:r>
          </a:p>
          <a:p>
            <a:pPr lvl="1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34019-5227-4524-8CC7-DB911D2DABB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4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8250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pPr>
              <a:defRPr/>
            </a:pPr>
            <a:fld id="{13630777-A926-4A1F-9BF4-5681C00951D6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18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pPr>
              <a:defRPr/>
            </a:pPr>
            <a:fld id="{F404D4C7-5CDA-4F55-B74E-91EF0048CBCF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12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69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692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31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3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114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43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pPr>
              <a:defRPr/>
            </a:pPr>
            <a:fld id="{623EF408-F3F0-43F5-B970-59869D196F01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05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9/4/2016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pPr>
              <a:defRPr/>
            </a:pPr>
            <a:fld id="{A0508388-EBE0-4A15-AA3C-F5C9A6745020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59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9/4/2016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1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614853"/>
            <a:ext cx="8458200" cy="9175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Project Team</a:t>
            </a:r>
            <a:endParaRPr lang="en-CA" dirty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685800" y="4800600"/>
            <a:ext cx="7772400" cy="579438"/>
          </a:xfrm>
        </p:spPr>
        <p:txBody>
          <a:bodyPr>
            <a:normAutofit/>
          </a:bodyPr>
          <a:lstStyle/>
          <a:p>
            <a:pPr marR="0" eaLnBrk="1" hangingPunct="1"/>
            <a:r>
              <a:rPr lang="en-US" sz="3200" dirty="0"/>
              <a:t>Systems I – 420-E11</a:t>
            </a:r>
            <a:endParaRPr lang="en-CA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Skills needed by a Systems Analyst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800600"/>
          </a:xfrm>
        </p:spPr>
        <p:txBody>
          <a:bodyPr>
            <a:normAutofit/>
          </a:bodyPr>
          <a:lstStyle/>
          <a:p>
            <a:r>
              <a:rPr lang="en-CA" sz="2800" b="1" dirty="0"/>
              <a:t>Technical</a:t>
            </a:r>
            <a:r>
              <a:rPr lang="en-CA" sz="2800" dirty="0"/>
              <a:t> knowledge  - file, database, hardware, software, networks and protocols, programming languages, operating systems</a:t>
            </a:r>
          </a:p>
          <a:p>
            <a:r>
              <a:rPr lang="en-CA" sz="2800" b="1" dirty="0"/>
              <a:t>Business</a:t>
            </a:r>
            <a:r>
              <a:rPr lang="en-CA" sz="2800" dirty="0"/>
              <a:t> knowledge – how organizations are structured and managed, what type of work goes on in an organization</a:t>
            </a:r>
          </a:p>
          <a:p>
            <a:r>
              <a:rPr lang="en-CA" sz="2800" b="1" dirty="0"/>
              <a:t>Interpersonal</a:t>
            </a:r>
            <a:r>
              <a:rPr lang="en-CA" sz="2800" dirty="0"/>
              <a:t> skills – effective communicator for conversations, interviews, technical reviews, presentations,  collaborator</a:t>
            </a:r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Infrastructure Analyst</a:t>
            </a:r>
            <a:endParaRPr lang="en-CA" dirty="0"/>
          </a:p>
        </p:txBody>
      </p:sp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Ensures that the system conforms to infrastructure standards</a:t>
            </a:r>
          </a:p>
          <a:p>
            <a:pPr lvl="1"/>
            <a:r>
              <a:rPr lang="en-US" sz="2400" dirty="0"/>
              <a:t>Fits with the other systems within the organization</a:t>
            </a:r>
          </a:p>
          <a:p>
            <a:r>
              <a:rPr lang="en-US" sz="2800" dirty="0"/>
              <a:t>Identifies infrastructure changes needed to support the system</a:t>
            </a:r>
          </a:p>
          <a:p>
            <a:r>
              <a:rPr lang="en-CA" sz="2800" dirty="0"/>
              <a:t>Is knowledgeable about networking, database administration, hardware and software products.</a:t>
            </a:r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Solution Architect</a:t>
            </a:r>
          </a:p>
          <a:p>
            <a:pPr lvl="1"/>
            <a:r>
              <a:rPr lang="en-CA" sz="2800" dirty="0"/>
              <a:t>Define the ‘big picture’ of the solution</a:t>
            </a:r>
          </a:p>
          <a:p>
            <a:r>
              <a:rPr lang="en-CA" dirty="0"/>
              <a:t>Technical Architect</a:t>
            </a:r>
          </a:p>
          <a:p>
            <a:pPr lvl="1"/>
            <a:r>
              <a:rPr lang="en-US" sz="2800" dirty="0"/>
              <a:t>Defines technical components of business solution with responsibility for the technical aspects</a:t>
            </a:r>
          </a:p>
          <a:p>
            <a:r>
              <a:rPr lang="en-CA" dirty="0"/>
              <a:t>System Architect</a:t>
            </a:r>
          </a:p>
          <a:p>
            <a:pPr lvl="1"/>
            <a:r>
              <a:rPr lang="en-CA" sz="2800" dirty="0"/>
              <a:t>Responsible for how the system fits into overall business model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Change Management Analyst</a:t>
            </a:r>
            <a:endParaRPr lang="en-CA" dirty="0"/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Develops and executes the change management plan</a:t>
            </a:r>
          </a:p>
          <a:p>
            <a:r>
              <a:rPr lang="en-US" sz="2800" dirty="0"/>
              <a:t>Sometimes develops and executes user training</a:t>
            </a:r>
          </a:p>
          <a:p>
            <a:r>
              <a:rPr lang="en-CA" sz="2800" dirty="0"/>
              <a:t>Very important role – the only thing constant is change</a:t>
            </a:r>
          </a:p>
          <a:p>
            <a:r>
              <a:rPr lang="en-CA" sz="2800" dirty="0"/>
              <a:t>Need to control the change to make sure that they do not affect the system delivery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Quality Personnel (Testers)</a:t>
            </a:r>
            <a:endParaRPr lang="en-CA" dirty="0"/>
          </a:p>
        </p:txBody>
      </p:sp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Provide Quality Control at all steps of the System Development Life Cycle</a:t>
            </a:r>
          </a:p>
          <a:p>
            <a:pPr marL="114300" indent="0">
              <a:buNone/>
            </a:pPr>
            <a:endParaRPr lang="en-US" sz="2800" dirty="0"/>
          </a:p>
          <a:p>
            <a:r>
              <a:rPr lang="en-US" sz="2800" dirty="0"/>
              <a:t>Provide Quality Assurance by recommending ways to improve the process for subsequent phases or projects</a:t>
            </a:r>
            <a:endParaRPr lang="en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Developers</a:t>
            </a:r>
            <a:endParaRPr lang="en-CA" dirty="0"/>
          </a:p>
        </p:txBody>
      </p:sp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Develop and test the system as specified during analysis and design</a:t>
            </a:r>
          </a:p>
          <a:p>
            <a:r>
              <a:rPr lang="en-US" sz="2800" dirty="0"/>
              <a:t>Integrate the various system components to form a complete system or subsystem</a:t>
            </a:r>
            <a:endParaRPr lang="en-C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Subject Matter Experts</a:t>
            </a:r>
            <a:endParaRPr lang="en-CA" dirty="0"/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Provide Business knowledge to analysts on business process and methodology</a:t>
            </a:r>
          </a:p>
          <a:p>
            <a:r>
              <a:rPr lang="en-US" sz="2800" dirty="0"/>
              <a:t>Provide feedback on system as to whether it meets all business requirements</a:t>
            </a:r>
            <a:endParaRPr lang="en-CA" sz="2800" dirty="0"/>
          </a:p>
          <a:p>
            <a:pPr lvl="1"/>
            <a:r>
              <a:rPr lang="en-US" sz="2800" dirty="0"/>
              <a:t>Legal, policy, corporate, standard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Financial Stakeholders</a:t>
            </a:r>
            <a:endParaRPr lang="en-CA" dirty="0"/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People who have a financial </a:t>
            </a:r>
            <a:r>
              <a:rPr lang="en-US" u="sng" dirty="0"/>
              <a:t>stake</a:t>
            </a:r>
            <a:r>
              <a:rPr lang="en-US" dirty="0"/>
              <a:t> in a project: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Customers (users and system owners)</a:t>
            </a:r>
          </a:p>
          <a:p>
            <a:pPr>
              <a:lnSpc>
                <a:spcPct val="90000"/>
              </a:lnSpc>
            </a:pPr>
            <a:r>
              <a:rPr lang="en-US" dirty="0"/>
              <a:t>These are the people who pay the bills</a:t>
            </a:r>
          </a:p>
          <a:p>
            <a:pPr>
              <a:lnSpc>
                <a:spcPct val="90000"/>
              </a:lnSpc>
            </a:pPr>
            <a:r>
              <a:rPr lang="en-US" dirty="0"/>
              <a:t>May or may not be users of the systems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Developers (analysts, designers, programmers, etc.)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System/Business Owner </a:t>
            </a:r>
            <a:endParaRPr lang="en-CA" dirty="0"/>
          </a:p>
        </p:txBody>
      </p:sp>
      <p:sp>
        <p:nvSpPr>
          <p:cNvPr id="204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Person ultimately responsible for the System</a:t>
            </a:r>
          </a:p>
          <a:p>
            <a:r>
              <a:rPr lang="en-US" sz="2800" dirty="0"/>
              <a:t>Person who must accredit the system to run as part of the corporate infrastructure</a:t>
            </a:r>
          </a:p>
          <a:p>
            <a:r>
              <a:rPr lang="en-US" sz="2800" dirty="0"/>
              <a:t>Not usually a technical person</a:t>
            </a:r>
          </a:p>
          <a:p>
            <a:r>
              <a:rPr lang="en-US" sz="2800" dirty="0"/>
              <a:t>Often provides the funding for the project and on-going maintenance</a:t>
            </a:r>
            <a:endParaRPr lang="en-C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770438"/>
          </a:xfrm>
        </p:spPr>
        <p:txBody>
          <a:bodyPr>
            <a:normAutofit/>
          </a:bodyPr>
          <a:lstStyle/>
          <a:p>
            <a:r>
              <a:rPr lang="en-CA" sz="2800" dirty="0"/>
              <a:t>Technical Writers</a:t>
            </a:r>
          </a:p>
          <a:p>
            <a:r>
              <a:rPr lang="en-CA" sz="2800" dirty="0"/>
              <a:t>Trainers (Developers and Deliverers)</a:t>
            </a:r>
          </a:p>
          <a:p>
            <a:r>
              <a:rPr lang="en-CA" sz="2800" dirty="0"/>
              <a:t>Project Accountant/Coordinator</a:t>
            </a:r>
          </a:p>
          <a:p>
            <a:r>
              <a:rPr lang="en-CA" sz="2800" dirty="0"/>
              <a:t>Operations and Maintenance</a:t>
            </a:r>
          </a:p>
          <a:p>
            <a:r>
              <a:rPr lang="en-CA" sz="2800" dirty="0"/>
              <a:t>Network Specialists</a:t>
            </a:r>
          </a:p>
          <a:p>
            <a:r>
              <a:rPr lang="en-CA" sz="2800" dirty="0"/>
              <a:t>Infrastructure Specialists</a:t>
            </a:r>
          </a:p>
          <a:p>
            <a:r>
              <a:rPr lang="en-CA" sz="2800" dirty="0"/>
              <a:t>Lawyers</a:t>
            </a:r>
          </a:p>
          <a:p>
            <a:r>
              <a:rPr lang="en-CA" sz="2800" dirty="0"/>
              <a:t>Auditors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Team Skills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983162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Project team members are change agents who find ways to improve their organization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A broad range of skills is required, including</a:t>
            </a:r>
          </a:p>
          <a:p>
            <a:pPr lvl="1">
              <a:defRPr/>
            </a:pPr>
            <a:r>
              <a:rPr lang="en-US" sz="3000" dirty="0"/>
              <a:t>Technical</a:t>
            </a:r>
          </a:p>
          <a:p>
            <a:pPr lvl="1">
              <a:defRPr/>
            </a:pPr>
            <a:r>
              <a:rPr lang="en-US" sz="3000" dirty="0"/>
              <a:t>Business</a:t>
            </a:r>
          </a:p>
          <a:p>
            <a:pPr lvl="1">
              <a:defRPr/>
            </a:pPr>
            <a:r>
              <a:rPr lang="en-US" sz="3000" dirty="0"/>
              <a:t>Analytical</a:t>
            </a:r>
          </a:p>
          <a:p>
            <a:pPr lvl="1">
              <a:defRPr/>
            </a:pPr>
            <a:r>
              <a:rPr lang="en-US" sz="3000" dirty="0"/>
              <a:t>Interpersonal</a:t>
            </a:r>
          </a:p>
          <a:p>
            <a:pPr lvl="1">
              <a:defRPr/>
            </a:pPr>
            <a:r>
              <a:rPr lang="en-US" sz="3000" dirty="0"/>
              <a:t>Management</a:t>
            </a:r>
          </a:p>
          <a:p>
            <a:pPr lvl="1">
              <a:defRPr/>
            </a:pPr>
            <a:r>
              <a:rPr lang="en-US" sz="3000" dirty="0"/>
              <a:t>Ethical</a:t>
            </a:r>
            <a:endParaRPr lang="en-US" dirty="0"/>
          </a:p>
        </p:txBody>
      </p:sp>
      <p:pic>
        <p:nvPicPr>
          <p:cNvPr id="47108" name="Picture 2" descr="C:\Documents and Settings\df6507\Local Settings\Temporary Internet Files\Content.IE5\85A4H8UI\MCj0439589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3282950"/>
            <a:ext cx="3665538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Stakeholders</a:t>
            </a:r>
            <a:endParaRPr lang="en-CA" dirty="0"/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May or may not be users of the systems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Developers (analysts, designers, programmers, etc.)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Customers (users and system owners)</a:t>
            </a:r>
            <a:endParaRPr lang="en-US" dirty="0"/>
          </a:p>
          <a:p>
            <a:r>
              <a:rPr lang="en-US" dirty="0"/>
              <a:t>Their day-to-day work is affected by the success (or failure) of the project</a:t>
            </a:r>
            <a:endParaRPr lang="en-C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Committees/Boards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Executive Committee</a:t>
            </a:r>
          </a:p>
          <a:p>
            <a:pPr lvl="1"/>
            <a:r>
              <a:rPr lang="en-CA" sz="2800" dirty="0"/>
              <a:t>Approve project and provide support</a:t>
            </a:r>
          </a:p>
          <a:p>
            <a:r>
              <a:rPr lang="en-CA" dirty="0"/>
              <a:t>Steering Committee</a:t>
            </a:r>
          </a:p>
          <a:p>
            <a:pPr lvl="1"/>
            <a:r>
              <a:rPr lang="en-CA" sz="2800" dirty="0"/>
              <a:t>Control direction of the project – take direction from the Executive Committee</a:t>
            </a:r>
          </a:p>
          <a:p>
            <a:r>
              <a:rPr lang="en-CA" dirty="0"/>
              <a:t>Change Control Board</a:t>
            </a:r>
          </a:p>
          <a:p>
            <a:pPr lvl="1"/>
            <a:r>
              <a:rPr lang="en-CA" sz="2800" dirty="0"/>
              <a:t>Responsible for changes in this project (release, update, etc)</a:t>
            </a:r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1874838" y="3989388"/>
            <a:ext cx="541813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 flipH="1" flipV="1">
            <a:off x="1879600" y="3979863"/>
            <a:ext cx="0" cy="16192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 flipH="1" flipV="1">
            <a:off x="7302500" y="3979863"/>
            <a:ext cx="1588" cy="147637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2593975" y="4748213"/>
            <a:ext cx="0" cy="27305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976438" y="5040313"/>
            <a:ext cx="1101725" cy="452437"/>
          </a:xfrm>
          <a:prstGeom prst="rect">
            <a:avLst/>
          </a:prstGeom>
          <a:solidFill>
            <a:srgbClr val="DDDDDD"/>
          </a:solidFill>
          <a:ln w="25400">
            <a:solidFill>
              <a:srgbClr val="96969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623888" y="5040313"/>
            <a:ext cx="1068387" cy="452437"/>
          </a:xfrm>
          <a:prstGeom prst="rect">
            <a:avLst/>
          </a:prstGeom>
          <a:solidFill>
            <a:srgbClr val="DDDDDD"/>
          </a:solidFill>
          <a:ln w="25400">
            <a:solidFill>
              <a:srgbClr val="96969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6748463" y="4127500"/>
            <a:ext cx="1166812" cy="455613"/>
          </a:xfrm>
          <a:prstGeom prst="rect">
            <a:avLst/>
          </a:prstGeom>
          <a:solidFill>
            <a:srgbClr val="DDDDDD"/>
          </a:solidFill>
          <a:ln w="25400">
            <a:solidFill>
              <a:srgbClr val="96969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 flipV="1">
            <a:off x="7318375" y="4592638"/>
            <a:ext cx="0" cy="35242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H="1">
            <a:off x="1160463" y="4760913"/>
            <a:ext cx="1446212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 flipV="1">
            <a:off x="1173163" y="4748213"/>
            <a:ext cx="0" cy="27305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V="1">
            <a:off x="8001000" y="4748213"/>
            <a:ext cx="0" cy="2825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7418388" y="5040313"/>
            <a:ext cx="1101725" cy="452437"/>
          </a:xfrm>
          <a:prstGeom prst="rect">
            <a:avLst/>
          </a:prstGeom>
          <a:solidFill>
            <a:srgbClr val="DDDDDD"/>
          </a:solidFill>
          <a:ln w="25400">
            <a:solidFill>
              <a:srgbClr val="96969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6065838" y="5040313"/>
            <a:ext cx="1085850" cy="452437"/>
          </a:xfrm>
          <a:prstGeom prst="rect">
            <a:avLst/>
          </a:prstGeom>
          <a:solidFill>
            <a:srgbClr val="DDDDDD"/>
          </a:solidFill>
          <a:ln w="25400">
            <a:solidFill>
              <a:srgbClr val="96969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H="1">
            <a:off x="6550025" y="4760913"/>
            <a:ext cx="1463675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V="1">
            <a:off x="6561138" y="4759325"/>
            <a:ext cx="0" cy="27305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227263" y="4773613"/>
            <a:ext cx="0" cy="10795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>
            <a:off x="1524000" y="4773613"/>
            <a:ext cx="0" cy="10795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>
            <a:off x="7643813" y="4767263"/>
            <a:ext cx="0" cy="13652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6962775" y="4775200"/>
            <a:ext cx="0" cy="127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auto">
          <a:xfrm>
            <a:off x="6805613" y="4103688"/>
            <a:ext cx="1062037" cy="352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1371600"/>
            <a:r>
              <a:rPr lang="en-GB" sz="1400" b="1"/>
              <a:t>Technical </a:t>
            </a:r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auto">
          <a:xfrm>
            <a:off x="6672263" y="4294188"/>
            <a:ext cx="1300162" cy="352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1371600"/>
            <a:r>
              <a:rPr lang="en-GB" sz="1400" b="1"/>
              <a:t>Team Leader</a:t>
            </a:r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auto">
          <a:xfrm>
            <a:off x="782638" y="4987925"/>
            <a:ext cx="755650" cy="352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1371600"/>
            <a:r>
              <a:rPr lang="en-GB" sz="1400" b="1"/>
              <a:t>Team </a:t>
            </a:r>
          </a:p>
        </p:txBody>
      </p:sp>
      <p:sp>
        <p:nvSpPr>
          <p:cNvPr id="3101" name="Rectangle 29"/>
          <p:cNvSpPr>
            <a:spLocks noChangeArrowheads="1"/>
          </p:cNvSpPr>
          <p:nvPr/>
        </p:nvSpPr>
        <p:spPr bwMode="auto">
          <a:xfrm>
            <a:off x="693738" y="5175250"/>
            <a:ext cx="928687" cy="352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1371600"/>
            <a:r>
              <a:rPr lang="en-GB" sz="1400" b="1"/>
              <a:t>Member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2151063" y="5003800"/>
            <a:ext cx="755650" cy="352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1371600"/>
            <a:r>
              <a:rPr lang="en-GB" sz="1400" b="1" dirty="0"/>
              <a:t>Team </a:t>
            </a:r>
          </a:p>
        </p:txBody>
      </p:sp>
      <p:sp>
        <p:nvSpPr>
          <p:cNvPr id="3103" name="Rectangle 31"/>
          <p:cNvSpPr>
            <a:spLocks noChangeArrowheads="1"/>
          </p:cNvSpPr>
          <p:nvPr/>
        </p:nvSpPr>
        <p:spPr bwMode="auto">
          <a:xfrm>
            <a:off x="2062163" y="5175250"/>
            <a:ext cx="928687" cy="352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1371600"/>
            <a:r>
              <a:rPr lang="en-GB" sz="1400" b="1"/>
              <a:t>Member</a:t>
            </a:r>
          </a:p>
        </p:txBody>
      </p:sp>
      <p:sp>
        <p:nvSpPr>
          <p:cNvPr id="3104" name="Rectangle 32"/>
          <p:cNvSpPr>
            <a:spLocks noChangeArrowheads="1"/>
          </p:cNvSpPr>
          <p:nvPr/>
        </p:nvSpPr>
        <p:spPr bwMode="auto">
          <a:xfrm>
            <a:off x="6232525" y="5003800"/>
            <a:ext cx="755650" cy="352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1371600"/>
            <a:r>
              <a:rPr lang="en-GB" sz="1400" b="1"/>
              <a:t>Team </a:t>
            </a:r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auto">
          <a:xfrm>
            <a:off x="6145213" y="5194300"/>
            <a:ext cx="928687" cy="352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1371600"/>
            <a:r>
              <a:rPr lang="en-GB" sz="1400" b="1"/>
              <a:t>Member</a:t>
            </a:r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7594600" y="4987925"/>
            <a:ext cx="755650" cy="352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1371600"/>
            <a:r>
              <a:rPr lang="en-GB" sz="1400" b="1"/>
              <a:t>Team </a:t>
            </a:r>
          </a:p>
        </p:txBody>
      </p:sp>
      <p:sp>
        <p:nvSpPr>
          <p:cNvPr id="3107" name="Rectangle 35"/>
          <p:cNvSpPr>
            <a:spLocks noChangeArrowheads="1"/>
          </p:cNvSpPr>
          <p:nvPr/>
        </p:nvSpPr>
        <p:spPr bwMode="auto">
          <a:xfrm>
            <a:off x="7504113" y="5175250"/>
            <a:ext cx="928687" cy="352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1371600"/>
            <a:r>
              <a:rPr lang="en-GB" sz="1400" b="1"/>
              <a:t>Member</a:t>
            </a:r>
          </a:p>
        </p:txBody>
      </p:sp>
      <p:sp>
        <p:nvSpPr>
          <p:cNvPr id="3108" name="Line 36"/>
          <p:cNvSpPr>
            <a:spLocks noChangeShapeType="1"/>
          </p:cNvSpPr>
          <p:nvPr/>
        </p:nvSpPr>
        <p:spPr bwMode="auto">
          <a:xfrm flipV="1">
            <a:off x="4602163" y="3990975"/>
            <a:ext cx="0" cy="15557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4030663" y="4151313"/>
            <a:ext cx="1166812" cy="434975"/>
          </a:xfrm>
          <a:prstGeom prst="rect">
            <a:avLst/>
          </a:prstGeom>
          <a:solidFill>
            <a:srgbClr val="DDDDDD"/>
          </a:solidFill>
          <a:ln w="25400">
            <a:solidFill>
              <a:srgbClr val="96969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0" name="Line 38"/>
          <p:cNvSpPr>
            <a:spLocks noChangeShapeType="1"/>
          </p:cNvSpPr>
          <p:nvPr/>
        </p:nvSpPr>
        <p:spPr bwMode="auto">
          <a:xfrm flipV="1">
            <a:off x="4597400" y="4591050"/>
            <a:ext cx="0" cy="354013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1" name="Line 39"/>
          <p:cNvSpPr>
            <a:spLocks noChangeShapeType="1"/>
          </p:cNvSpPr>
          <p:nvPr/>
        </p:nvSpPr>
        <p:spPr bwMode="auto">
          <a:xfrm flipV="1">
            <a:off x="5278438" y="4748213"/>
            <a:ext cx="1587" cy="2921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4679950" y="5040313"/>
            <a:ext cx="1101725" cy="452437"/>
          </a:xfrm>
          <a:prstGeom prst="rect">
            <a:avLst/>
          </a:prstGeom>
          <a:solidFill>
            <a:srgbClr val="DDDDDD"/>
          </a:solidFill>
          <a:ln w="25400">
            <a:solidFill>
              <a:srgbClr val="96969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" name="Rectangle 41"/>
          <p:cNvSpPr>
            <a:spLocks noChangeArrowheads="1"/>
          </p:cNvSpPr>
          <p:nvPr/>
        </p:nvSpPr>
        <p:spPr bwMode="auto">
          <a:xfrm>
            <a:off x="3362325" y="5040313"/>
            <a:ext cx="1085850" cy="452437"/>
          </a:xfrm>
          <a:prstGeom prst="rect">
            <a:avLst/>
          </a:prstGeom>
          <a:solidFill>
            <a:srgbClr val="DDDDDD"/>
          </a:solidFill>
          <a:ln w="25400">
            <a:solidFill>
              <a:srgbClr val="96969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4" name="Line 42"/>
          <p:cNvSpPr>
            <a:spLocks noChangeShapeType="1"/>
          </p:cNvSpPr>
          <p:nvPr/>
        </p:nvSpPr>
        <p:spPr bwMode="auto">
          <a:xfrm flipH="1">
            <a:off x="3829050" y="4760913"/>
            <a:ext cx="1463675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5" name="Line 43"/>
          <p:cNvSpPr>
            <a:spLocks noChangeShapeType="1"/>
          </p:cNvSpPr>
          <p:nvPr/>
        </p:nvSpPr>
        <p:spPr bwMode="auto">
          <a:xfrm flipV="1">
            <a:off x="3840163" y="4748213"/>
            <a:ext cx="1587" cy="2921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6" name="Line 44"/>
          <p:cNvSpPr>
            <a:spLocks noChangeShapeType="1"/>
          </p:cNvSpPr>
          <p:nvPr/>
        </p:nvSpPr>
        <p:spPr bwMode="auto">
          <a:xfrm flipH="1">
            <a:off x="4930775" y="4768850"/>
            <a:ext cx="1588" cy="13652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7" name="Line 45"/>
          <p:cNvSpPr>
            <a:spLocks noChangeShapeType="1"/>
          </p:cNvSpPr>
          <p:nvPr/>
        </p:nvSpPr>
        <p:spPr bwMode="auto">
          <a:xfrm flipH="1">
            <a:off x="4246563" y="4764088"/>
            <a:ext cx="0" cy="144462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8" name="Rectangle 46"/>
          <p:cNvSpPr>
            <a:spLocks noChangeArrowheads="1"/>
          </p:cNvSpPr>
          <p:nvPr/>
        </p:nvSpPr>
        <p:spPr bwMode="auto">
          <a:xfrm>
            <a:off x="4062413" y="4108450"/>
            <a:ext cx="1138237" cy="352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1371600"/>
            <a:r>
              <a:rPr lang="en-GB" sz="1400" b="1" dirty="0"/>
              <a:t>Functional </a:t>
            </a:r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3970338" y="4298950"/>
            <a:ext cx="1300162" cy="352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1371600"/>
            <a:r>
              <a:rPr lang="en-GB" sz="1400" b="1"/>
              <a:t>Team Leader</a:t>
            </a:r>
          </a:p>
        </p:txBody>
      </p:sp>
      <p:sp>
        <p:nvSpPr>
          <p:cNvPr id="3120" name="Rectangle 48"/>
          <p:cNvSpPr>
            <a:spLocks noChangeArrowheads="1"/>
          </p:cNvSpPr>
          <p:nvPr/>
        </p:nvSpPr>
        <p:spPr bwMode="auto">
          <a:xfrm>
            <a:off x="3527425" y="5003800"/>
            <a:ext cx="755650" cy="352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1371600"/>
            <a:r>
              <a:rPr lang="en-GB" sz="1400" b="1"/>
              <a:t>Team </a:t>
            </a:r>
          </a:p>
        </p:txBody>
      </p:sp>
      <p:sp>
        <p:nvSpPr>
          <p:cNvPr id="3121" name="Rectangle 49"/>
          <p:cNvSpPr>
            <a:spLocks noChangeArrowheads="1"/>
          </p:cNvSpPr>
          <p:nvPr/>
        </p:nvSpPr>
        <p:spPr bwMode="auto">
          <a:xfrm>
            <a:off x="3441700" y="5194300"/>
            <a:ext cx="928688" cy="352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1371600"/>
            <a:r>
              <a:rPr lang="en-GB" sz="1400" b="1"/>
              <a:t>Member</a:t>
            </a:r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auto">
          <a:xfrm>
            <a:off x="4854575" y="4987925"/>
            <a:ext cx="755650" cy="352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1371600"/>
            <a:r>
              <a:rPr lang="en-GB" sz="1400" b="1"/>
              <a:t>Team </a:t>
            </a:r>
          </a:p>
        </p:txBody>
      </p:sp>
      <p:sp>
        <p:nvSpPr>
          <p:cNvPr id="3123" name="Rectangle 51"/>
          <p:cNvSpPr>
            <a:spLocks noChangeArrowheads="1"/>
          </p:cNvSpPr>
          <p:nvPr/>
        </p:nvSpPr>
        <p:spPr bwMode="auto">
          <a:xfrm>
            <a:off x="4765675" y="5175250"/>
            <a:ext cx="928688" cy="352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1371600"/>
            <a:r>
              <a:rPr lang="en-GB" sz="1400" b="1"/>
              <a:t>Member</a:t>
            </a:r>
          </a:p>
        </p:txBody>
      </p:sp>
      <p:sp>
        <p:nvSpPr>
          <p:cNvPr id="3127" name="Rectangle 55"/>
          <p:cNvSpPr>
            <a:spLocks noChangeArrowheads="1"/>
          </p:cNvSpPr>
          <p:nvPr/>
        </p:nvSpPr>
        <p:spPr bwMode="auto">
          <a:xfrm>
            <a:off x="4029075" y="3351213"/>
            <a:ext cx="1135063" cy="473075"/>
          </a:xfrm>
          <a:prstGeom prst="rect">
            <a:avLst/>
          </a:prstGeom>
          <a:solidFill>
            <a:srgbClr val="DDDDDD"/>
          </a:solidFill>
          <a:ln w="25400">
            <a:solidFill>
              <a:srgbClr val="96969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4029075" y="2635250"/>
            <a:ext cx="1135063" cy="703263"/>
            <a:chOff x="2538" y="1660"/>
            <a:chExt cx="715" cy="443"/>
          </a:xfrm>
        </p:grpSpPr>
        <p:sp>
          <p:nvSpPr>
            <p:cNvPr id="3128" name="Rectangle 56"/>
            <p:cNvSpPr>
              <a:spLocks noChangeArrowheads="1"/>
            </p:cNvSpPr>
            <p:nvPr/>
          </p:nvSpPr>
          <p:spPr bwMode="auto">
            <a:xfrm>
              <a:off x="2538" y="1681"/>
              <a:ext cx="715" cy="297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rgbClr val="96969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9" name="Line 57"/>
            <p:cNvSpPr>
              <a:spLocks noChangeShapeType="1"/>
            </p:cNvSpPr>
            <p:nvPr/>
          </p:nvSpPr>
          <p:spPr bwMode="auto">
            <a:xfrm>
              <a:off x="2895" y="2011"/>
              <a:ext cx="0" cy="9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Rectangle 64"/>
            <p:cNvSpPr>
              <a:spLocks noChangeArrowheads="1"/>
            </p:cNvSpPr>
            <p:nvPr/>
          </p:nvSpPr>
          <p:spPr bwMode="auto">
            <a:xfrm>
              <a:off x="2620" y="1660"/>
              <a:ext cx="550" cy="22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138112" tIns="69850" rIns="138112" bIns="69850">
              <a:spAutoFit/>
            </a:bodyPr>
            <a:lstStyle/>
            <a:p>
              <a:pPr algn="ctr" defTabSz="1371600"/>
              <a:r>
                <a:rPr lang="en-GB" sz="1400" b="1"/>
                <a:t>Project </a:t>
              </a:r>
            </a:p>
          </p:txBody>
        </p:sp>
        <p:sp>
          <p:nvSpPr>
            <p:cNvPr id="3137" name="Rectangle 65"/>
            <p:cNvSpPr>
              <a:spLocks noChangeArrowheads="1"/>
            </p:cNvSpPr>
            <p:nvPr/>
          </p:nvSpPr>
          <p:spPr bwMode="auto">
            <a:xfrm>
              <a:off x="2606" y="1778"/>
              <a:ext cx="579" cy="22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138112" tIns="69850" rIns="138112" bIns="69850">
              <a:spAutoFit/>
            </a:bodyPr>
            <a:lstStyle/>
            <a:p>
              <a:pPr algn="ctr" defTabSz="1371600"/>
              <a:r>
                <a:rPr lang="en-GB" sz="1400" b="1"/>
                <a:t>Director</a:t>
              </a:r>
            </a:p>
          </p:txBody>
        </p:sp>
      </p:grpSp>
      <p:sp>
        <p:nvSpPr>
          <p:cNvPr id="3138" name="Rectangle 66"/>
          <p:cNvSpPr>
            <a:spLocks noChangeArrowheads="1"/>
          </p:cNvSpPr>
          <p:nvPr/>
        </p:nvSpPr>
        <p:spPr bwMode="auto">
          <a:xfrm>
            <a:off x="4159250" y="3316288"/>
            <a:ext cx="873125" cy="352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1371600"/>
            <a:r>
              <a:rPr lang="en-GB" sz="1400" b="1"/>
              <a:t>Project </a:t>
            </a:r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auto">
          <a:xfrm>
            <a:off x="4111625" y="3487738"/>
            <a:ext cx="968375" cy="352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1371600"/>
            <a:r>
              <a:rPr lang="en-GB" sz="1400" b="1"/>
              <a:t>Manager</a:t>
            </a:r>
          </a:p>
        </p:txBody>
      </p: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5170488" y="3354388"/>
            <a:ext cx="1474787" cy="533400"/>
            <a:chOff x="3257" y="2113"/>
            <a:chExt cx="929" cy="336"/>
          </a:xfrm>
        </p:grpSpPr>
        <p:sp>
          <p:nvSpPr>
            <p:cNvPr id="3124" name="Rectangle 52"/>
            <p:cNvSpPr>
              <a:spLocks noChangeArrowheads="1"/>
            </p:cNvSpPr>
            <p:nvPr/>
          </p:nvSpPr>
          <p:spPr bwMode="auto">
            <a:xfrm>
              <a:off x="3471" y="2123"/>
              <a:ext cx="715" cy="298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rgbClr val="96969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0" name="Rectangle 68"/>
            <p:cNvSpPr>
              <a:spLocks noChangeArrowheads="1"/>
            </p:cNvSpPr>
            <p:nvPr/>
          </p:nvSpPr>
          <p:spPr bwMode="auto">
            <a:xfrm>
              <a:off x="3551" y="2113"/>
              <a:ext cx="550" cy="22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138112" tIns="69850" rIns="138112" bIns="69850">
              <a:spAutoFit/>
            </a:bodyPr>
            <a:lstStyle/>
            <a:p>
              <a:pPr algn="ctr" defTabSz="1371600"/>
              <a:r>
                <a:rPr lang="en-GB" sz="1400" b="1"/>
                <a:t>Project </a:t>
              </a:r>
            </a:p>
          </p:txBody>
        </p:sp>
        <p:sp>
          <p:nvSpPr>
            <p:cNvPr id="3141" name="Rectangle 69"/>
            <p:cNvSpPr>
              <a:spLocks noChangeArrowheads="1"/>
            </p:cNvSpPr>
            <p:nvPr/>
          </p:nvSpPr>
          <p:spPr bwMode="auto">
            <a:xfrm>
              <a:off x="3593" y="2227"/>
              <a:ext cx="466" cy="22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138112" tIns="69850" rIns="138112" bIns="69850">
              <a:spAutoFit/>
            </a:bodyPr>
            <a:lstStyle/>
            <a:p>
              <a:pPr algn="ctr" defTabSz="1371600"/>
              <a:r>
                <a:rPr lang="en-GB" sz="1400" b="1" dirty="0"/>
                <a:t>Office</a:t>
              </a:r>
            </a:p>
          </p:txBody>
        </p:sp>
        <p:sp>
          <p:nvSpPr>
            <p:cNvPr id="3142" name="Line 70"/>
            <p:cNvSpPr>
              <a:spLocks noChangeShapeType="1"/>
            </p:cNvSpPr>
            <p:nvPr/>
          </p:nvSpPr>
          <p:spPr bwMode="auto">
            <a:xfrm flipH="1">
              <a:off x="3257" y="2276"/>
              <a:ext cx="211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43" name="Line 71"/>
          <p:cNvSpPr>
            <a:spLocks noChangeShapeType="1"/>
          </p:cNvSpPr>
          <p:nvPr/>
        </p:nvSpPr>
        <p:spPr bwMode="auto">
          <a:xfrm flipV="1">
            <a:off x="4602163" y="3805238"/>
            <a:ext cx="0" cy="192087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85"/>
          <p:cNvGrpSpPr>
            <a:grpSpLocks/>
          </p:cNvGrpSpPr>
          <p:nvPr/>
        </p:nvGrpSpPr>
        <p:grpSpPr bwMode="auto">
          <a:xfrm>
            <a:off x="2011363" y="1970088"/>
            <a:ext cx="2003425" cy="1631950"/>
            <a:chOff x="1267" y="1241"/>
            <a:chExt cx="1262" cy="1028"/>
          </a:xfrm>
        </p:grpSpPr>
        <p:sp>
          <p:nvSpPr>
            <p:cNvPr id="3125" name="Rectangle 53"/>
            <p:cNvSpPr>
              <a:spLocks noChangeArrowheads="1"/>
            </p:cNvSpPr>
            <p:nvPr/>
          </p:nvSpPr>
          <p:spPr bwMode="auto">
            <a:xfrm>
              <a:off x="1267" y="1262"/>
              <a:ext cx="713" cy="298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rgbClr val="96969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" name="Rectangle 54"/>
            <p:cNvSpPr>
              <a:spLocks noChangeArrowheads="1"/>
            </p:cNvSpPr>
            <p:nvPr/>
          </p:nvSpPr>
          <p:spPr bwMode="auto">
            <a:xfrm>
              <a:off x="1267" y="1693"/>
              <a:ext cx="713" cy="285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rgbClr val="96969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0" name="Line 58"/>
            <p:cNvSpPr>
              <a:spLocks noChangeShapeType="1"/>
            </p:cNvSpPr>
            <p:nvPr/>
          </p:nvSpPr>
          <p:spPr bwMode="auto">
            <a:xfrm flipH="1">
              <a:off x="1989" y="1839"/>
              <a:ext cx="540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1" name="Line 59"/>
            <p:cNvSpPr>
              <a:spLocks noChangeShapeType="1"/>
            </p:cNvSpPr>
            <p:nvPr/>
          </p:nvSpPr>
          <p:spPr bwMode="auto">
            <a:xfrm>
              <a:off x="1623" y="1573"/>
              <a:ext cx="0" cy="116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2" name="Rectangle 60"/>
            <p:cNvSpPr>
              <a:spLocks noChangeArrowheads="1"/>
            </p:cNvSpPr>
            <p:nvPr/>
          </p:nvSpPr>
          <p:spPr bwMode="auto">
            <a:xfrm>
              <a:off x="1283" y="1241"/>
              <a:ext cx="669" cy="22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138112" tIns="69850" rIns="138112" bIns="69850">
              <a:spAutoFit/>
            </a:bodyPr>
            <a:lstStyle/>
            <a:p>
              <a:pPr algn="ctr" defTabSz="1371600"/>
              <a:r>
                <a:rPr lang="en-GB" sz="1400" b="1"/>
                <a:t>Executive </a:t>
              </a:r>
            </a:p>
          </p:txBody>
        </p:sp>
        <p:sp>
          <p:nvSpPr>
            <p:cNvPr id="3133" name="Rectangle 61"/>
            <p:cNvSpPr>
              <a:spLocks noChangeArrowheads="1"/>
            </p:cNvSpPr>
            <p:nvPr/>
          </p:nvSpPr>
          <p:spPr bwMode="auto">
            <a:xfrm>
              <a:off x="1272" y="1372"/>
              <a:ext cx="702" cy="22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138112" tIns="69850" rIns="138112" bIns="69850">
              <a:spAutoFit/>
            </a:bodyPr>
            <a:lstStyle/>
            <a:p>
              <a:pPr algn="ctr" defTabSz="1371600"/>
              <a:r>
                <a:rPr lang="en-GB" sz="1400" b="1"/>
                <a:t>Committee</a:t>
              </a:r>
            </a:p>
          </p:txBody>
        </p:sp>
        <p:sp>
          <p:nvSpPr>
            <p:cNvPr id="3134" name="Rectangle 62"/>
            <p:cNvSpPr>
              <a:spLocks noChangeArrowheads="1"/>
            </p:cNvSpPr>
            <p:nvPr/>
          </p:nvSpPr>
          <p:spPr bwMode="auto">
            <a:xfrm>
              <a:off x="1323" y="1660"/>
              <a:ext cx="600" cy="22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138112" tIns="69850" rIns="138112" bIns="69850">
              <a:spAutoFit/>
            </a:bodyPr>
            <a:lstStyle/>
            <a:p>
              <a:pPr algn="ctr" defTabSz="1371600"/>
              <a:r>
                <a:rPr lang="en-GB" sz="1400" b="1"/>
                <a:t>Steering </a:t>
              </a:r>
            </a:p>
          </p:txBody>
        </p:sp>
        <p:sp>
          <p:nvSpPr>
            <p:cNvPr id="3135" name="Rectangle 63"/>
            <p:cNvSpPr>
              <a:spLocks noChangeArrowheads="1"/>
            </p:cNvSpPr>
            <p:nvPr/>
          </p:nvSpPr>
          <p:spPr bwMode="auto">
            <a:xfrm>
              <a:off x="1272" y="1784"/>
              <a:ext cx="702" cy="22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138112" tIns="69850" rIns="138112" bIns="69850">
              <a:spAutoFit/>
            </a:bodyPr>
            <a:lstStyle/>
            <a:p>
              <a:pPr algn="ctr" defTabSz="1371600"/>
              <a:r>
                <a:rPr lang="en-GB" sz="1400" b="1"/>
                <a:t>Committee</a:t>
              </a:r>
            </a:p>
          </p:txBody>
        </p:sp>
        <p:sp>
          <p:nvSpPr>
            <p:cNvPr id="3144" name="Freeform 72"/>
            <p:cNvSpPr>
              <a:spLocks/>
            </p:cNvSpPr>
            <p:nvPr/>
          </p:nvSpPr>
          <p:spPr bwMode="auto">
            <a:xfrm>
              <a:off x="1620" y="1980"/>
              <a:ext cx="909" cy="2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08" y="288"/>
                </a:cxn>
              </a:cxnLst>
              <a:rect l="0" t="0" r="r" b="b"/>
              <a:pathLst>
                <a:path w="909" h="289">
                  <a:moveTo>
                    <a:pt x="0" y="0"/>
                  </a:moveTo>
                  <a:lnTo>
                    <a:pt x="908" y="288"/>
                  </a:lnTo>
                </a:path>
              </a:pathLst>
            </a:custGeom>
            <a:noFill/>
            <a:ln w="25400" cap="flat" cmpd="sng">
              <a:solidFill>
                <a:schemeClr val="folHlink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45" name="Rectangle 73"/>
          <p:cNvSpPr>
            <a:spLocks noChangeArrowheads="1"/>
          </p:cNvSpPr>
          <p:nvPr/>
        </p:nvSpPr>
        <p:spPr bwMode="auto">
          <a:xfrm>
            <a:off x="1276350" y="4140200"/>
            <a:ext cx="1166813" cy="434975"/>
          </a:xfrm>
          <a:prstGeom prst="rect">
            <a:avLst/>
          </a:prstGeom>
          <a:solidFill>
            <a:srgbClr val="DDDDDD"/>
          </a:solidFill>
          <a:ln w="25400">
            <a:solidFill>
              <a:srgbClr val="969696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6" name="Rectangle 74"/>
          <p:cNvSpPr>
            <a:spLocks noChangeArrowheads="1"/>
          </p:cNvSpPr>
          <p:nvPr/>
        </p:nvSpPr>
        <p:spPr bwMode="auto">
          <a:xfrm>
            <a:off x="1308100" y="4097338"/>
            <a:ext cx="1138238" cy="352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1371600"/>
            <a:r>
              <a:rPr lang="en-GB" sz="1400" b="1"/>
              <a:t>Functional </a:t>
            </a:r>
          </a:p>
        </p:txBody>
      </p:sp>
      <p:sp>
        <p:nvSpPr>
          <p:cNvPr id="3147" name="Rectangle 75"/>
          <p:cNvSpPr>
            <a:spLocks noChangeArrowheads="1"/>
          </p:cNvSpPr>
          <p:nvPr/>
        </p:nvSpPr>
        <p:spPr bwMode="auto">
          <a:xfrm>
            <a:off x="1216025" y="4287838"/>
            <a:ext cx="1300163" cy="352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38112" tIns="69850" rIns="138112" bIns="69850">
            <a:spAutoFit/>
          </a:bodyPr>
          <a:lstStyle/>
          <a:p>
            <a:pPr algn="ctr" defTabSz="1371600"/>
            <a:r>
              <a:rPr lang="en-GB" sz="1400" b="1" dirty="0"/>
              <a:t>Team Leader</a:t>
            </a: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 flipV="1">
            <a:off x="1876425" y="4586288"/>
            <a:ext cx="3175" cy="33972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itle 7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93050" cy="1143000"/>
          </a:xfrm>
        </p:spPr>
        <p:txBody>
          <a:bodyPr>
            <a:normAutofit/>
          </a:bodyPr>
          <a:lstStyle/>
          <a:p>
            <a:r>
              <a:rPr lang="en-CA" sz="4000" dirty="0"/>
              <a:t>Function or Process Structured Team</a:t>
            </a:r>
            <a:endParaRPr lang="en-US" sz="4000" dirty="0"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Different Project Roles</a:t>
            </a:r>
            <a:endParaRPr lang="en-CA" dirty="0"/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Rational Unified Process (RUP) defines 34 separate Project Roles for projects</a:t>
            </a:r>
          </a:p>
          <a:p>
            <a:pPr lvl="1"/>
            <a:r>
              <a:rPr lang="en-US" sz="2400" dirty="0"/>
              <a:t>Analysts (6)</a:t>
            </a:r>
          </a:p>
          <a:p>
            <a:pPr lvl="1"/>
            <a:r>
              <a:rPr lang="en-US" sz="2400" dirty="0"/>
              <a:t>Developers (7)</a:t>
            </a:r>
          </a:p>
          <a:p>
            <a:pPr lvl="1"/>
            <a:r>
              <a:rPr lang="en-US" sz="2400" dirty="0"/>
              <a:t>Managers (7)</a:t>
            </a:r>
          </a:p>
          <a:p>
            <a:pPr lvl="1"/>
            <a:r>
              <a:rPr lang="en-US" sz="2400" dirty="0"/>
              <a:t>Production &amp; Support (6)</a:t>
            </a:r>
          </a:p>
          <a:p>
            <a:pPr lvl="1"/>
            <a:r>
              <a:rPr lang="en-US" sz="2400" dirty="0"/>
              <a:t>Testers (4)</a:t>
            </a:r>
          </a:p>
          <a:p>
            <a:pPr lvl="1"/>
            <a:r>
              <a:rPr lang="en-US" sz="2400" dirty="0"/>
              <a:t>General (4)</a:t>
            </a:r>
          </a:p>
          <a:p>
            <a:r>
              <a:rPr lang="en-US" sz="2800" dirty="0"/>
              <a:t>Differentiate between role and person</a:t>
            </a:r>
          </a:p>
          <a:p>
            <a:pPr lvl="1"/>
            <a:r>
              <a:rPr lang="en-US" sz="2400" dirty="0"/>
              <a:t>A single person can hold multiple roles</a:t>
            </a:r>
          </a:p>
          <a:p>
            <a:pPr lvl="1"/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Key Customer Roles </a:t>
            </a:r>
            <a:endParaRPr lang="en-CA" dirty="0"/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Subject Matter Expert</a:t>
            </a:r>
          </a:p>
          <a:p>
            <a:r>
              <a:rPr lang="en-US" sz="2800" dirty="0"/>
              <a:t>Financial Stakeholders</a:t>
            </a:r>
          </a:p>
          <a:p>
            <a:r>
              <a:rPr lang="en-US" sz="2800" dirty="0"/>
              <a:t>System Owner</a:t>
            </a:r>
            <a:endParaRPr lang="en-CA" sz="2800" dirty="0"/>
          </a:p>
          <a:p>
            <a:r>
              <a:rPr lang="en-US" sz="2800" dirty="0"/>
              <a:t>Business Owner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Key Technical Roles</a:t>
            </a:r>
            <a:endParaRPr lang="en-CA" dirty="0"/>
          </a:p>
        </p:txBody>
      </p:sp>
      <p:sp>
        <p:nvSpPr>
          <p:cNvPr id="9218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 Manager</a:t>
            </a:r>
          </a:p>
          <a:p>
            <a:r>
              <a:rPr lang="en-US" sz="2800" dirty="0"/>
              <a:t>Business Analyst</a:t>
            </a:r>
          </a:p>
          <a:p>
            <a:r>
              <a:rPr lang="en-US" sz="2800" dirty="0"/>
              <a:t>System Analyst</a:t>
            </a:r>
          </a:p>
          <a:p>
            <a:r>
              <a:rPr lang="en-US" sz="2800" dirty="0"/>
              <a:t>Infrastructure Analyst</a:t>
            </a:r>
          </a:p>
          <a:p>
            <a:r>
              <a:rPr lang="en-US" sz="2800" dirty="0"/>
              <a:t>Architect</a:t>
            </a:r>
          </a:p>
          <a:p>
            <a:r>
              <a:rPr lang="en-US" sz="2800" dirty="0"/>
              <a:t>Change management Analyst</a:t>
            </a:r>
          </a:p>
          <a:p>
            <a:r>
              <a:rPr lang="en-US" sz="2800" dirty="0"/>
              <a:t>Testers</a:t>
            </a:r>
          </a:p>
          <a:p>
            <a:r>
              <a:rPr lang="en-US" sz="2800" dirty="0"/>
              <a:t>Developers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Project Manager</a:t>
            </a:r>
            <a:endParaRPr lang="en-CA" dirty="0"/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Manages team of analysts, programmers, technical writers, testers, </a:t>
            </a:r>
            <a:r>
              <a:rPr lang="en-US" sz="2800" dirty="0" err="1"/>
              <a:t>etc</a:t>
            </a:r>
            <a:endParaRPr lang="en-US" sz="2800" dirty="0"/>
          </a:p>
          <a:p>
            <a:r>
              <a:rPr lang="en-US" sz="2800" dirty="0"/>
              <a:t>Develops and monitors the project plan</a:t>
            </a:r>
          </a:p>
          <a:p>
            <a:r>
              <a:rPr lang="en-US" sz="2800" dirty="0"/>
              <a:t>Assigns resources</a:t>
            </a:r>
          </a:p>
          <a:p>
            <a:r>
              <a:rPr lang="en-US" sz="2800" dirty="0"/>
              <a:t>Serves as the primary point of contact for the project</a:t>
            </a:r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Business Analyst</a:t>
            </a:r>
            <a:endParaRPr lang="en-CA" dirty="0"/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Analyzes the key business aspects of the system</a:t>
            </a:r>
          </a:p>
          <a:p>
            <a:r>
              <a:rPr lang="en-US" sz="2800" dirty="0"/>
              <a:t>Identifies how the system provides business value</a:t>
            </a:r>
          </a:p>
          <a:p>
            <a:r>
              <a:rPr lang="en-US" sz="2800" dirty="0"/>
              <a:t>Designs the new business process and policies</a:t>
            </a:r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Systems Analyst</a:t>
            </a:r>
            <a:endParaRPr lang="en-CA" dirty="0"/>
          </a:p>
        </p:txBody>
      </p:sp>
      <p:sp>
        <p:nvSpPr>
          <p:cNvPr id="133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Identifies how technology can improve business processes</a:t>
            </a:r>
          </a:p>
          <a:p>
            <a:r>
              <a:rPr lang="en-US" sz="2800" dirty="0"/>
              <a:t>Designs the new business processes</a:t>
            </a:r>
          </a:p>
          <a:p>
            <a:r>
              <a:rPr lang="en-US" sz="2800" dirty="0"/>
              <a:t>Designs the information system</a:t>
            </a:r>
          </a:p>
          <a:p>
            <a:r>
              <a:rPr lang="en-US" sz="2800" dirty="0"/>
              <a:t>Ensures that the system conforms to information systems standards</a:t>
            </a:r>
          </a:p>
          <a:p>
            <a:r>
              <a:rPr lang="en-US" sz="2800" dirty="0"/>
              <a:t>Often thought of as a problem solver rather than a programmer</a:t>
            </a:r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/>
          <a:lstStyle/>
          <a:p>
            <a:r>
              <a:rPr lang="en-CA" sz="4200" dirty="0"/>
              <a:t>Systems Analyst – What do they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8006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CA" sz="3000" dirty="0"/>
              <a:t>Research and understand problem</a:t>
            </a:r>
          </a:p>
          <a:p>
            <a:pPr marL="514350" indent="-514350">
              <a:buAutoNum type="arabicPeriod"/>
            </a:pPr>
            <a:r>
              <a:rPr lang="en-CA" sz="3000" dirty="0"/>
              <a:t>Verify that the benefits of solving problem outweigh the costs</a:t>
            </a:r>
          </a:p>
          <a:p>
            <a:pPr marL="514350" indent="-514350">
              <a:buAutoNum type="arabicPeriod"/>
            </a:pPr>
            <a:r>
              <a:rPr lang="en-CA" sz="3000" dirty="0"/>
              <a:t>Define the requirements for solving problem</a:t>
            </a:r>
          </a:p>
          <a:p>
            <a:pPr marL="514350" indent="-514350">
              <a:buAutoNum type="arabicPeriod"/>
            </a:pPr>
            <a:r>
              <a:rPr lang="en-CA" sz="3000" dirty="0"/>
              <a:t>Develop a set of possible solutions (alternatives)</a:t>
            </a:r>
          </a:p>
          <a:p>
            <a:pPr marL="514350" indent="-514350">
              <a:buAutoNum type="arabicPeriod"/>
            </a:pPr>
            <a:r>
              <a:rPr lang="en-CA" sz="3000" dirty="0"/>
              <a:t>Decide which solution is best and make a recommendation</a:t>
            </a:r>
          </a:p>
          <a:p>
            <a:pPr marL="514350" indent="-514350">
              <a:buAutoNum type="arabicPeriod"/>
            </a:pPr>
            <a:r>
              <a:rPr lang="en-CA" sz="3000" dirty="0"/>
              <a:t>Define the details of the chosen solution</a:t>
            </a:r>
          </a:p>
          <a:p>
            <a:pPr marL="514350" indent="-514350">
              <a:buAutoNum type="arabicPeriod"/>
            </a:pPr>
            <a:r>
              <a:rPr lang="en-CA" sz="3000" dirty="0"/>
              <a:t>Implement the solution</a:t>
            </a:r>
            <a:endParaRPr lang="en-CA" dirty="0"/>
          </a:p>
          <a:p>
            <a:pPr marL="514350" indent="-514350">
              <a:buAutoNum type="arabicPeriod"/>
            </a:pPr>
            <a:endParaRPr lang="en-CA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6E3E910-4207-494F-83A3-E8FD51BEBB90}" vid="{53274191-D7C5-466F-ACFB-075BB46D8D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4825</TotalTime>
  <Words>1011</Words>
  <Application>Microsoft Office PowerPoint</Application>
  <PresentationFormat>On-screen Show (4:3)</PresentationFormat>
  <Paragraphs>202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</vt:lpstr>
      <vt:lpstr>Theme1</vt:lpstr>
      <vt:lpstr>The Project Team</vt:lpstr>
      <vt:lpstr>Project Team Skills</vt:lpstr>
      <vt:lpstr>Different Project Roles</vt:lpstr>
      <vt:lpstr>Key Customer Roles </vt:lpstr>
      <vt:lpstr>Key Technical Roles</vt:lpstr>
      <vt:lpstr>Project Manager</vt:lpstr>
      <vt:lpstr>Business Analyst</vt:lpstr>
      <vt:lpstr>Systems Analyst</vt:lpstr>
      <vt:lpstr>Systems Analyst – What do they do?</vt:lpstr>
      <vt:lpstr>Skills needed by a Systems Analyst</vt:lpstr>
      <vt:lpstr>Infrastructure Analyst</vt:lpstr>
      <vt:lpstr>Architects</vt:lpstr>
      <vt:lpstr>Change Management Analyst</vt:lpstr>
      <vt:lpstr>Quality Personnel (Testers)</vt:lpstr>
      <vt:lpstr>Developers</vt:lpstr>
      <vt:lpstr>Subject Matter Experts</vt:lpstr>
      <vt:lpstr>Financial Stakeholders</vt:lpstr>
      <vt:lpstr>System/Business Owner </vt:lpstr>
      <vt:lpstr>Other Roles</vt:lpstr>
      <vt:lpstr>Stakeholders</vt:lpstr>
      <vt:lpstr>Committees/Boards</vt:lpstr>
      <vt:lpstr>Function or Process Structured Team</vt:lpstr>
    </vt:vector>
  </TitlesOfParts>
  <Company>Up In The Air Enterprises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Allan McDonald</dc:creator>
  <cp:lastModifiedBy>Philip Dumaresq</cp:lastModifiedBy>
  <cp:revision>28</cp:revision>
  <dcterms:created xsi:type="dcterms:W3CDTF">2007-08-16T02:01:34Z</dcterms:created>
  <dcterms:modified xsi:type="dcterms:W3CDTF">2016-09-06T12:06:12Z</dcterms:modified>
</cp:coreProperties>
</file>