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notesMasterIdLst>
    <p:notesMasterId r:id="rId34"/>
  </p:notesMasterIdLst>
  <p:sldIdLst>
    <p:sldId id="256" r:id="rId2"/>
    <p:sldId id="289" r:id="rId3"/>
    <p:sldId id="291" r:id="rId4"/>
    <p:sldId id="288" r:id="rId5"/>
    <p:sldId id="290" r:id="rId6"/>
    <p:sldId id="260" r:id="rId7"/>
    <p:sldId id="258" r:id="rId8"/>
    <p:sldId id="284" r:id="rId9"/>
    <p:sldId id="285" r:id="rId10"/>
    <p:sldId id="286" r:id="rId11"/>
    <p:sldId id="259" r:id="rId12"/>
    <p:sldId id="262" r:id="rId13"/>
    <p:sldId id="266" r:id="rId14"/>
    <p:sldId id="264" r:id="rId15"/>
    <p:sldId id="265" r:id="rId16"/>
    <p:sldId id="267"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7" r:id="rId33"/>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8">
          <p15:clr>
            <a:srgbClr val="A4A3A4"/>
          </p15:clr>
        </p15:guide>
        <p15:guide id="2" pos="2160">
          <p15:clr>
            <a:srgbClr val="A4A3A4"/>
          </p15:clr>
        </p15:guide>
        <p15:guide id="3" orient="horz" pos="2208">
          <p15:clr>
            <a:srgbClr val="A4A3A4"/>
          </p15:clr>
        </p15:guide>
        <p15:guide id="4" pos="29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73" autoAdjust="0"/>
    <p:restoredTop sz="69502" autoAdjust="0"/>
  </p:normalViewPr>
  <p:slideViewPr>
    <p:cSldViewPr>
      <p:cViewPr varScale="1">
        <p:scale>
          <a:sx n="56" d="100"/>
          <a:sy n="56" d="100"/>
        </p:scale>
        <p:origin x="140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1836" y="-90"/>
      </p:cViewPr>
      <p:guideLst>
        <p:guide orient="horz" pos="2898"/>
        <p:guide pos="2160"/>
        <p:guide orient="horz" pos="2208"/>
        <p:guide pos="29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2857" tIns="46429" rIns="92857" bIns="46429" rtlCol="0"/>
          <a:lstStyle>
            <a:lvl1pPr algn="l">
              <a:defRPr sz="1200"/>
            </a:lvl1pPr>
          </a:lstStyle>
          <a:p>
            <a:pPr>
              <a:defRPr/>
            </a:pPr>
            <a:endParaRPr lang="en-CA"/>
          </a:p>
        </p:txBody>
      </p:sp>
      <p:sp>
        <p:nvSpPr>
          <p:cNvPr id="3" name="Date Placeholder 2"/>
          <p:cNvSpPr>
            <a:spLocks noGrp="1"/>
          </p:cNvSpPr>
          <p:nvPr>
            <p:ph type="dt" idx="1"/>
          </p:nvPr>
        </p:nvSpPr>
        <p:spPr>
          <a:xfrm>
            <a:off x="5265809" y="0"/>
            <a:ext cx="4028440" cy="350520"/>
          </a:xfrm>
          <a:prstGeom prst="rect">
            <a:avLst/>
          </a:prstGeom>
        </p:spPr>
        <p:txBody>
          <a:bodyPr vert="horz" lIns="92857" tIns="46429" rIns="92857" bIns="46429" rtlCol="0"/>
          <a:lstStyle>
            <a:lvl1pPr algn="r">
              <a:defRPr sz="1200"/>
            </a:lvl1pPr>
          </a:lstStyle>
          <a:p>
            <a:pPr>
              <a:defRPr/>
            </a:pPr>
            <a:fld id="{1579C9B7-0A3D-4A36-8865-B54E044B70D7}" type="datetimeFigureOut">
              <a:rPr lang="en-US"/>
              <a:pPr>
                <a:defRPr/>
              </a:pPr>
              <a:t>9/2/2016</a:t>
            </a:fld>
            <a:endParaRPr lang="en-CA"/>
          </a:p>
        </p:txBody>
      </p:sp>
      <p:sp>
        <p:nvSpPr>
          <p:cNvPr id="4" name="Slide Image Placeholder 3"/>
          <p:cNvSpPr>
            <a:spLocks noGrp="1" noRot="1" noChangeAspect="1"/>
          </p:cNvSpPr>
          <p:nvPr>
            <p:ph type="sldImg" idx="2"/>
          </p:nvPr>
        </p:nvSpPr>
        <p:spPr>
          <a:xfrm>
            <a:off x="3535363" y="525463"/>
            <a:ext cx="2147887" cy="1611312"/>
          </a:xfrm>
          <a:prstGeom prst="rect">
            <a:avLst/>
          </a:prstGeom>
          <a:noFill/>
          <a:ln w="12700">
            <a:solidFill>
              <a:prstClr val="black"/>
            </a:solidFill>
          </a:ln>
        </p:spPr>
        <p:txBody>
          <a:bodyPr vert="horz" lIns="92857" tIns="46429" rIns="92857" bIns="46429" rtlCol="0" anchor="ctr"/>
          <a:lstStyle/>
          <a:p>
            <a:pPr lvl="0"/>
            <a:endParaRPr lang="en-CA" noProof="0"/>
          </a:p>
        </p:txBody>
      </p:sp>
      <p:sp>
        <p:nvSpPr>
          <p:cNvPr id="5" name="Notes Placeholder 4"/>
          <p:cNvSpPr>
            <a:spLocks noGrp="1"/>
          </p:cNvSpPr>
          <p:nvPr>
            <p:ph type="body" sz="quarter" idx="3"/>
          </p:nvPr>
        </p:nvSpPr>
        <p:spPr>
          <a:xfrm>
            <a:off x="484158" y="2245511"/>
            <a:ext cx="8424921" cy="4239110"/>
          </a:xfrm>
          <a:prstGeom prst="rect">
            <a:avLst/>
          </a:prstGeom>
        </p:spPr>
        <p:txBody>
          <a:bodyPr vert="horz" lIns="92857" tIns="46429" rIns="92857" bIns="4642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6658664"/>
            <a:ext cx="4028440" cy="350520"/>
          </a:xfrm>
          <a:prstGeom prst="rect">
            <a:avLst/>
          </a:prstGeom>
        </p:spPr>
        <p:txBody>
          <a:bodyPr vert="horz" lIns="92857" tIns="46429" rIns="92857" bIns="46429" rtlCol="0" anchor="b"/>
          <a:lstStyle>
            <a:lvl1pPr algn="l">
              <a:defRPr sz="1200"/>
            </a:lvl1pPr>
          </a:lstStyle>
          <a:p>
            <a:pPr>
              <a:defRPr/>
            </a:pPr>
            <a:endParaRPr lang="en-CA"/>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2857" tIns="46429" rIns="92857" bIns="46429" rtlCol="0" anchor="b"/>
          <a:lstStyle>
            <a:lvl1pPr algn="r">
              <a:defRPr sz="1200"/>
            </a:lvl1pPr>
          </a:lstStyle>
          <a:p>
            <a:pPr>
              <a:defRPr/>
            </a:pPr>
            <a:fld id="{AE8CED48-B8D9-4901-8FD4-E3E7C3AB75E0}" type="slidenum">
              <a:rPr lang="en-CA"/>
              <a:pPr>
                <a:defRPr/>
              </a:pPr>
              <a:t>‹#›</a:t>
            </a:fld>
            <a:endParaRPr lang="en-CA"/>
          </a:p>
        </p:txBody>
      </p:sp>
    </p:spTree>
    <p:extLst>
      <p:ext uri="{BB962C8B-B14F-4D97-AF65-F5344CB8AC3E}">
        <p14:creationId xmlns:p14="http://schemas.microsoft.com/office/powerpoint/2010/main" val="2207594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a:t>
            </a:fld>
            <a:endParaRPr lang="en-CA"/>
          </a:p>
        </p:txBody>
      </p:sp>
    </p:spTree>
    <p:extLst>
      <p:ext uri="{BB962C8B-B14F-4D97-AF65-F5344CB8AC3E}">
        <p14:creationId xmlns:p14="http://schemas.microsoft.com/office/powerpoint/2010/main" val="3941867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10</a:t>
            </a:fld>
            <a:endParaRPr lang="en-CA"/>
          </a:p>
        </p:txBody>
      </p:sp>
    </p:spTree>
    <p:extLst>
      <p:ext uri="{BB962C8B-B14F-4D97-AF65-F5344CB8AC3E}">
        <p14:creationId xmlns:p14="http://schemas.microsoft.com/office/powerpoint/2010/main" val="3917712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emphasis on clarity is crucial. </a:t>
            </a:r>
          </a:p>
          <a:p>
            <a:endParaRPr lang="en-US" dirty="0"/>
          </a:p>
          <a:p>
            <a:r>
              <a:rPr lang="en-US" dirty="0"/>
              <a:t>The business rule statements must be in a form that the business owner can immediately accept as valid or reject as invalid. </a:t>
            </a:r>
          </a:p>
          <a:p>
            <a:endParaRPr lang="en-US" dirty="0"/>
          </a:p>
          <a:p>
            <a:r>
              <a:rPr lang="en-US" dirty="0"/>
              <a:t>If you are an analyst, this is your job. A retreat into “</a:t>
            </a:r>
            <a:r>
              <a:rPr lang="en-US" dirty="0" err="1"/>
              <a:t>technospeak</a:t>
            </a:r>
            <a:r>
              <a:rPr lang="en-US" dirty="0"/>
              <a:t>” is an admission of failure. </a:t>
            </a:r>
          </a:p>
          <a:p>
            <a:endParaRPr lang="en-US" dirty="0"/>
          </a:p>
          <a:p>
            <a:r>
              <a:rPr lang="en-US" dirty="0"/>
              <a:t>It’s no good complaining that the businesspeople don’t understand whatever you may think is particularly cool from a technology perspective.</a:t>
            </a:r>
          </a:p>
          <a:p>
            <a:endParaRPr lang="en-US" dirty="0"/>
          </a:p>
          <a:p>
            <a:r>
              <a:rPr lang="en-US" dirty="0"/>
              <a:t>It may</a:t>
            </a:r>
            <a:r>
              <a:rPr lang="en-US" baseline="0" dirty="0"/>
              <a:t> </a:t>
            </a:r>
            <a:r>
              <a:rPr lang="en-US" dirty="0"/>
              <a:t>say something about the business that seems trite, obvious, and hardly worth the trouble. </a:t>
            </a:r>
          </a:p>
          <a:p>
            <a:r>
              <a:rPr lang="en-US" dirty="0"/>
              <a:t>Don’t worry; this is a good thing. If it seems obvious, you’ve cracked the</a:t>
            </a:r>
            <a:r>
              <a:rPr lang="en-US" baseline="0" dirty="0"/>
              <a:t> </a:t>
            </a:r>
            <a:r>
              <a:rPr lang="en-US" dirty="0"/>
              <a:t>most difficult problem</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11</a:t>
            </a:fld>
            <a:endParaRPr lang="en-CA"/>
          </a:p>
        </p:txBody>
      </p:sp>
    </p:spTree>
    <p:extLst>
      <p:ext uri="{BB962C8B-B14F-4D97-AF65-F5344CB8AC3E}">
        <p14:creationId xmlns:p14="http://schemas.microsoft.com/office/powerpoint/2010/main" val="230926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Precise == unambiguous</a:t>
            </a:r>
          </a:p>
          <a:p>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12</a:t>
            </a:fld>
            <a:endParaRPr lang="en-CA"/>
          </a:p>
        </p:txBody>
      </p:sp>
    </p:spTree>
    <p:extLst>
      <p:ext uri="{BB962C8B-B14F-4D97-AF65-F5344CB8AC3E}">
        <p14:creationId xmlns:p14="http://schemas.microsoft.com/office/powerpoint/2010/main" val="2012459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13</a:t>
            </a:fld>
            <a:endParaRPr lang="en-CA"/>
          </a:p>
        </p:txBody>
      </p:sp>
    </p:spTree>
    <p:extLst>
      <p:ext uri="{BB962C8B-B14F-4D97-AF65-F5344CB8AC3E}">
        <p14:creationId xmlns:p14="http://schemas.microsoft.com/office/powerpoint/2010/main" val="3945127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28573">
              <a:defRPr/>
            </a:pPr>
            <a:r>
              <a:rPr lang="en-CA" dirty="0"/>
              <a:t>This encompasses both terms and the facts assembled from these terms. </a:t>
            </a:r>
          </a:p>
          <a:p>
            <a:endParaRPr lang="en-CA" dirty="0"/>
          </a:p>
          <a:p>
            <a:r>
              <a:rPr lang="en-CA" dirty="0"/>
              <a:t>Terms are often the key word used to form data names. </a:t>
            </a:r>
          </a:p>
          <a:p>
            <a:endParaRPr lang="en-CA" dirty="0"/>
          </a:p>
          <a:p>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14</a:t>
            </a:fld>
            <a:endParaRPr lang="en-CA"/>
          </a:p>
        </p:txBody>
      </p:sp>
    </p:spTree>
    <p:extLst>
      <p:ext uri="{BB962C8B-B14F-4D97-AF65-F5344CB8AC3E}">
        <p14:creationId xmlns:p14="http://schemas.microsoft.com/office/powerpoint/2010/main" val="239607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We assume that these are common terms that do not need to be further defined.</a:t>
            </a:r>
          </a:p>
          <a:p>
            <a:endParaRPr lang="en-CA" dirty="0"/>
          </a:p>
          <a:p>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15</a:t>
            </a:fld>
            <a:endParaRPr lang="en-CA"/>
          </a:p>
        </p:txBody>
      </p:sp>
    </p:spTree>
    <p:extLst>
      <p:ext uri="{BB962C8B-B14F-4D97-AF65-F5344CB8AC3E}">
        <p14:creationId xmlns:p14="http://schemas.microsoft.com/office/powerpoint/2010/main" val="3307635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Every enterprise constrains behavior in some way, and this is closely related to constraints on what data may or may not be updated. To prevent a record from being made is, in many cases, to prevent an action from taking place.</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16</a:t>
            </a:fld>
            <a:endParaRPr lang="en-CA"/>
          </a:p>
        </p:txBody>
      </p:sp>
    </p:spTree>
    <p:extLst>
      <p:ext uri="{BB962C8B-B14F-4D97-AF65-F5344CB8AC3E}">
        <p14:creationId xmlns:p14="http://schemas.microsoft.com/office/powerpoint/2010/main" val="3855334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Inference – u</a:t>
            </a:r>
            <a:r>
              <a:rPr lang="en-US" dirty="0"/>
              <a:t>sing logical induction (from particulars) or deduction (from general principles).</a:t>
            </a:r>
          </a:p>
          <a:p>
            <a:r>
              <a:rPr lang="en-US" dirty="0"/>
              <a:t>	Infer the rental rate for a Ferrari based on the rental rate of high end sports cars</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17</a:t>
            </a:fld>
            <a:endParaRPr lang="en-CA"/>
          </a:p>
        </p:txBody>
      </p:sp>
    </p:spTree>
    <p:extLst>
      <p:ext uri="{BB962C8B-B14F-4D97-AF65-F5344CB8AC3E}">
        <p14:creationId xmlns:p14="http://schemas.microsoft.com/office/powerpoint/2010/main" val="1983849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18</a:t>
            </a:fld>
            <a:endParaRPr lang="en-CA"/>
          </a:p>
        </p:txBody>
      </p:sp>
    </p:spTree>
    <p:extLst>
      <p:ext uri="{BB962C8B-B14F-4D97-AF65-F5344CB8AC3E}">
        <p14:creationId xmlns:p14="http://schemas.microsoft.com/office/powerpoint/2010/main" val="733325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19</a:t>
            </a:fld>
            <a:endParaRPr lang="en-CA"/>
          </a:p>
        </p:txBody>
      </p:sp>
    </p:spTree>
    <p:extLst>
      <p:ext uri="{BB962C8B-B14F-4D97-AF65-F5344CB8AC3E}">
        <p14:creationId xmlns:p14="http://schemas.microsoft.com/office/powerpoint/2010/main" val="2921506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a:t>
            </a:fld>
            <a:endParaRPr lang="en-CA"/>
          </a:p>
        </p:txBody>
      </p:sp>
    </p:spTree>
    <p:extLst>
      <p:ext uri="{BB962C8B-B14F-4D97-AF65-F5344CB8AC3E}">
        <p14:creationId xmlns:p14="http://schemas.microsoft.com/office/powerpoint/2010/main" val="3480973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20</a:t>
            </a:fld>
            <a:endParaRPr lang="en-CA"/>
          </a:p>
        </p:txBody>
      </p:sp>
    </p:spTree>
    <p:extLst>
      <p:ext uri="{BB962C8B-B14F-4D97-AF65-F5344CB8AC3E}">
        <p14:creationId xmlns:p14="http://schemas.microsoft.com/office/powerpoint/2010/main" val="796770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Some people</a:t>
            </a:r>
            <a:r>
              <a:rPr lang="en-CA" baseline="0" dirty="0"/>
              <a:t> use the word shall and not must</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21</a:t>
            </a:fld>
            <a:endParaRPr lang="en-CA"/>
          </a:p>
        </p:txBody>
      </p:sp>
    </p:spTree>
    <p:extLst>
      <p:ext uri="{BB962C8B-B14F-4D97-AF65-F5344CB8AC3E}">
        <p14:creationId xmlns:p14="http://schemas.microsoft.com/office/powerpoint/2010/main" val="3331015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22</a:t>
            </a:fld>
            <a:endParaRPr lang="en-CA"/>
          </a:p>
        </p:txBody>
      </p:sp>
    </p:spTree>
    <p:extLst>
      <p:ext uri="{BB962C8B-B14F-4D97-AF65-F5344CB8AC3E}">
        <p14:creationId xmlns:p14="http://schemas.microsoft.com/office/powerpoint/2010/main" val="24405529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Fact model - rules can </a:t>
            </a:r>
            <a:r>
              <a:rPr lang="en-US" dirty="0"/>
              <a:t>be related to other parts of the business model. The rules should always relate to elements visible in the fact model</a:t>
            </a:r>
          </a:p>
          <a:p>
            <a:r>
              <a:rPr lang="en-US" dirty="0"/>
              <a:t>Question basic assumptions Reconsider the rule by reducing it to a simpler form by removing any associated qualifications. </a:t>
            </a:r>
          </a:p>
          <a:p>
            <a:r>
              <a:rPr lang="en-US" dirty="0"/>
              <a:t>	For example, we might have as </a:t>
            </a:r>
            <a:r>
              <a:rPr lang="en-CA" dirty="0"/>
              <a:t>a rule:</a:t>
            </a:r>
          </a:p>
          <a:p>
            <a:r>
              <a:rPr lang="en-US" dirty="0"/>
              <a:t>		R315 A loan greater than </a:t>
            </a:r>
            <a:r>
              <a:rPr lang="en-US" i="1" dirty="0"/>
              <a:t>X must be approved by a branch </a:t>
            </a:r>
            <a:r>
              <a:rPr lang="en-US" dirty="0"/>
              <a:t>manager of grade </a:t>
            </a:r>
            <a:r>
              <a:rPr lang="en-US" i="1" dirty="0"/>
              <a:t>Y or higher with at least one year </a:t>
            </a:r>
            <a:r>
              <a:rPr lang="en-CA" dirty="0"/>
              <a:t>in post.</a:t>
            </a:r>
          </a:p>
          <a:p>
            <a:r>
              <a:rPr lang="en-US" dirty="0"/>
              <a:t>	We can reduce this rule to its most fundamental form as: R316 A loan must be approved</a:t>
            </a:r>
          </a:p>
          <a:p>
            <a:r>
              <a:rPr lang="en-US" dirty="0"/>
              <a:t>Question terms – make sure they match the business</a:t>
            </a:r>
          </a:p>
          <a:p>
            <a:r>
              <a:rPr lang="en-US" dirty="0"/>
              <a:t>Explicit relationships – Every project must have a manager; Every project must be managed by a project manager.</a:t>
            </a:r>
          </a:p>
          <a:p>
            <a:r>
              <a:rPr lang="en-US" dirty="0"/>
              <a:t>Obscure facts or terms – All inbound contacts must identify the associated Party. – Which party “originating party”</a:t>
            </a:r>
          </a:p>
          <a:p>
            <a:r>
              <a:rPr lang="en-CA" dirty="0"/>
              <a:t>Vague terms – </a:t>
            </a:r>
            <a:r>
              <a:rPr lang="en-US" b="1" dirty="0"/>
              <a:t>There</a:t>
            </a:r>
            <a:r>
              <a:rPr lang="en-US" dirty="0"/>
              <a:t> may be no more than two overdue payments on a </a:t>
            </a:r>
            <a:r>
              <a:rPr lang="en-CA" dirty="0"/>
              <a:t>type A account.</a:t>
            </a:r>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23</a:t>
            </a:fld>
            <a:endParaRPr lang="en-CA"/>
          </a:p>
        </p:txBody>
      </p:sp>
    </p:spTree>
    <p:extLst>
      <p:ext uri="{BB962C8B-B14F-4D97-AF65-F5344CB8AC3E}">
        <p14:creationId xmlns:p14="http://schemas.microsoft.com/office/powerpoint/2010/main" val="4105584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Can </a:t>
            </a:r>
            <a:r>
              <a:rPr lang="en-CA" baseline="0" dirty="0"/>
              <a:t>might be a permission or access rule – Mgr can approve loans up to $10,000.  May or may not be true</a:t>
            </a:r>
          </a:p>
          <a:p>
            <a:r>
              <a:rPr lang="en-CA" dirty="0"/>
              <a:t>Padding</a:t>
            </a:r>
            <a:r>
              <a:rPr lang="en-CA" baseline="0" dirty="0"/>
              <a:t> - </a:t>
            </a:r>
            <a:r>
              <a:rPr lang="en-US" dirty="0"/>
              <a:t>For any order, however it has been raised, the period allowed for payment may not exceed 60 days.  Should be:</a:t>
            </a:r>
          </a:p>
          <a:p>
            <a:r>
              <a:rPr lang="en-US" dirty="0"/>
              <a:t>	The allowed payment period must not more than 60 days.</a:t>
            </a:r>
          </a:p>
          <a:p>
            <a:r>
              <a:rPr lang="en-US" dirty="0"/>
              <a:t>“or” – only one or all?</a:t>
            </a:r>
          </a:p>
          <a:p>
            <a:r>
              <a:rPr lang="en-US" dirty="0"/>
              <a:t>“and” – A withdrawal from an account may be made only if the account is active and the account balance is greater than </a:t>
            </a:r>
            <a:r>
              <a:rPr lang="en-CA" dirty="0"/>
              <a:t>zero.</a:t>
            </a:r>
            <a:endParaRPr lang="en-US" dirty="0"/>
          </a:p>
          <a:p>
            <a:r>
              <a:rPr lang="en-CA" dirty="0"/>
              <a:t>“if” – </a:t>
            </a:r>
            <a:r>
              <a:rPr lang="en-US" dirty="0"/>
              <a:t>If an account is overdrawn, the customer may make only </a:t>
            </a:r>
            <a:r>
              <a:rPr lang="en-CA" dirty="0"/>
              <a:t>cash transactions.</a:t>
            </a:r>
          </a:p>
          <a:p>
            <a:r>
              <a:rPr lang="en-CA" dirty="0"/>
              <a:t>	</a:t>
            </a:r>
            <a:r>
              <a:rPr lang="en-US" dirty="0"/>
              <a:t>A customer with an overdrawn account may make only </a:t>
            </a:r>
            <a:r>
              <a:rPr lang="en-CA" dirty="0"/>
              <a:t>cash transactions.</a:t>
            </a:r>
          </a:p>
          <a:p>
            <a:endParaRPr lang="en-US"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24</a:t>
            </a:fld>
            <a:endParaRPr lang="en-CA"/>
          </a:p>
        </p:txBody>
      </p:sp>
    </p:spTree>
    <p:extLst>
      <p:ext uri="{BB962C8B-B14F-4D97-AF65-F5344CB8AC3E}">
        <p14:creationId xmlns:p14="http://schemas.microsoft.com/office/powerpoint/2010/main" val="810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Plural</a:t>
            </a:r>
            <a:r>
              <a:rPr lang="en-CA" baseline="0" dirty="0"/>
              <a:t> - </a:t>
            </a:r>
            <a:r>
              <a:rPr lang="en-US" dirty="0"/>
              <a:t>Contacts with high-value customers must be recorded; A contact with a high-value customer must be recorded</a:t>
            </a:r>
            <a:endParaRPr lang="en-CA" dirty="0"/>
          </a:p>
          <a:p>
            <a:r>
              <a:rPr lang="en-CA" dirty="0"/>
              <a:t>Each - </a:t>
            </a:r>
            <a:r>
              <a:rPr lang="en-US" dirty="0"/>
              <a:t>An account must be allocated to a Customer; Each account must be allocated to a Customer</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25</a:t>
            </a:fld>
            <a:endParaRPr lang="en-CA"/>
          </a:p>
        </p:txBody>
      </p:sp>
    </p:spTree>
    <p:extLst>
      <p:ext uri="{BB962C8B-B14F-4D97-AF65-F5344CB8AC3E}">
        <p14:creationId xmlns:p14="http://schemas.microsoft.com/office/powerpoint/2010/main" val="133351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Subject</a:t>
            </a:r>
            <a:r>
              <a:rPr lang="en-CA" baseline="0" dirty="0"/>
              <a:t> events - </a:t>
            </a:r>
            <a:r>
              <a:rPr lang="en-US" dirty="0"/>
              <a:t>By close of business, all withdrawals must be notified to </a:t>
            </a:r>
            <a:r>
              <a:rPr lang="en-CA" dirty="0"/>
              <a:t>the head office – subject is withdrawal</a:t>
            </a:r>
          </a:p>
          <a:p>
            <a:r>
              <a:rPr lang="en-CA" dirty="0"/>
              <a:t>Ambiguous - </a:t>
            </a:r>
            <a:r>
              <a:rPr lang="en-US" dirty="0"/>
              <a:t>The outstanding balance on a secondary account that is being closed must be transferred to the primary account </a:t>
            </a:r>
            <a:r>
              <a:rPr lang="en-CA" dirty="0"/>
              <a:t>before it is terminated. – are closed and terminated the same thing?</a:t>
            </a:r>
          </a:p>
          <a:p>
            <a:r>
              <a:rPr lang="en-CA" dirty="0"/>
              <a:t>Time frames – </a:t>
            </a:r>
            <a:r>
              <a:rPr lang="en-US" dirty="0"/>
              <a:t>A new account must be approved by at least two managers in the final quarter</a:t>
            </a:r>
            <a:endParaRPr lang="en-CA" dirty="0"/>
          </a:p>
          <a:p>
            <a:r>
              <a:rPr lang="en-CA" dirty="0"/>
              <a:t>When – </a:t>
            </a:r>
            <a:r>
              <a:rPr lang="en-US" dirty="0"/>
              <a:t>When a policy is issued, it must have a defined expiry </a:t>
            </a:r>
            <a:r>
              <a:rPr lang="en-CA" dirty="0"/>
              <a:t>date.</a:t>
            </a:r>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26</a:t>
            </a:fld>
            <a:endParaRPr lang="en-CA"/>
          </a:p>
        </p:txBody>
      </p:sp>
    </p:spTree>
    <p:extLst>
      <p:ext uri="{BB962C8B-B14F-4D97-AF65-F5344CB8AC3E}">
        <p14:creationId xmlns:p14="http://schemas.microsoft.com/office/powerpoint/2010/main" val="27961388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CA" baseline="0" dirty="0"/>
              <a:t>Making actor too explicit can lead to problems later on</a:t>
            </a:r>
          </a:p>
          <a:p>
            <a:r>
              <a:rPr lang="en-US" dirty="0"/>
              <a:t>	A customer representative may issue a replacement charge card only if the old card expired within the last </a:t>
            </a:r>
            <a:r>
              <a:rPr lang="en-CA" dirty="0"/>
              <a:t>30 days.</a:t>
            </a:r>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27</a:t>
            </a:fld>
            <a:endParaRPr lang="en-CA"/>
          </a:p>
        </p:txBody>
      </p:sp>
    </p:spTree>
    <p:extLst>
      <p:ext uri="{BB962C8B-B14F-4D97-AF65-F5344CB8AC3E}">
        <p14:creationId xmlns:p14="http://schemas.microsoft.com/office/powerpoint/2010/main" val="3854986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“Don’t issue a card if</a:t>
            </a:r>
            <a:r>
              <a:rPr lang="en-CA" baseline="0" dirty="0"/>
              <a:t> the customer is in default”</a:t>
            </a:r>
          </a:p>
          <a:p>
            <a:endParaRPr lang="en-CA" baseline="0" dirty="0"/>
          </a:p>
          <a:p>
            <a:r>
              <a:rPr lang="en-CA" baseline="0" dirty="0"/>
              <a:t>Action verbs - </a:t>
            </a:r>
            <a:r>
              <a:rPr lang="en-US" dirty="0"/>
              <a:t>A facility must not be terminated if transactions are </a:t>
            </a:r>
            <a:r>
              <a:rPr lang="en-CA" dirty="0"/>
              <a:t>pending; </a:t>
            </a:r>
            <a:r>
              <a:rPr lang="en-US" dirty="0"/>
              <a:t>A terminated facility must not contain pending </a:t>
            </a:r>
            <a:r>
              <a:rPr lang="en-CA" dirty="0"/>
              <a:t>transactions.</a:t>
            </a:r>
          </a:p>
          <a:p>
            <a:endParaRPr lang="en-CA" dirty="0"/>
          </a:p>
          <a:p>
            <a:r>
              <a:rPr lang="en-CA" dirty="0"/>
              <a:t>CRUD words imply implementations – update the account balance… the account balance is…</a:t>
            </a:r>
          </a:p>
          <a:p>
            <a:endParaRPr lang="en-CA" dirty="0"/>
          </a:p>
          <a:p>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28</a:t>
            </a:fld>
            <a:endParaRPr lang="en-CA"/>
          </a:p>
        </p:txBody>
      </p:sp>
    </p:spTree>
    <p:extLst>
      <p:ext uri="{BB962C8B-B14F-4D97-AF65-F5344CB8AC3E}">
        <p14:creationId xmlns:p14="http://schemas.microsoft.com/office/powerpoint/2010/main" val="8005989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29</a:t>
            </a:fld>
            <a:endParaRPr lang="en-CA"/>
          </a:p>
        </p:txBody>
      </p:sp>
    </p:spTree>
    <p:extLst>
      <p:ext uri="{BB962C8B-B14F-4D97-AF65-F5344CB8AC3E}">
        <p14:creationId xmlns:p14="http://schemas.microsoft.com/office/powerpoint/2010/main" val="1518171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3</a:t>
            </a:fld>
            <a:endParaRPr lang="en-CA"/>
          </a:p>
        </p:txBody>
      </p:sp>
    </p:spTree>
    <p:extLst>
      <p:ext uri="{BB962C8B-B14F-4D97-AF65-F5344CB8AC3E}">
        <p14:creationId xmlns:p14="http://schemas.microsoft.com/office/powerpoint/2010/main" val="3480973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30</a:t>
            </a:fld>
            <a:endParaRPr lang="en-CA"/>
          </a:p>
        </p:txBody>
      </p:sp>
    </p:spTree>
    <p:extLst>
      <p:ext uri="{BB962C8B-B14F-4D97-AF65-F5344CB8AC3E}">
        <p14:creationId xmlns:p14="http://schemas.microsoft.com/office/powerpoint/2010/main" val="23979668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Here are some example business rules</a:t>
            </a:r>
            <a:r>
              <a:rPr lang="en-CA" baseline="0" dirty="0"/>
              <a:t> – which are each?</a:t>
            </a:r>
          </a:p>
          <a:p>
            <a:endParaRPr lang="en-CA" dirty="0"/>
          </a:p>
          <a:p>
            <a:r>
              <a:rPr lang="en-CA" dirty="0"/>
              <a:t>What type is</a:t>
            </a:r>
            <a:r>
              <a:rPr lang="en-CA" baseline="0" dirty="0"/>
              <a:t> each? Structured Assertion, Action assertion, Derivation</a:t>
            </a:r>
          </a:p>
          <a:p>
            <a:endParaRPr lang="en-CA" dirty="0"/>
          </a:p>
          <a:p>
            <a:r>
              <a:rPr lang="en-CA" dirty="0"/>
              <a:t>1 SA</a:t>
            </a:r>
          </a:p>
          <a:p>
            <a:r>
              <a:rPr lang="en-CA" dirty="0"/>
              <a:t>2 AA</a:t>
            </a:r>
          </a:p>
          <a:p>
            <a:r>
              <a:rPr lang="en-CA" dirty="0"/>
              <a:t>3</a:t>
            </a:r>
            <a:r>
              <a:rPr lang="en-CA" baseline="0" dirty="0"/>
              <a:t> </a:t>
            </a:r>
            <a:r>
              <a:rPr lang="en-CA" baseline="0" dirty="0" err="1"/>
              <a:t>Der</a:t>
            </a:r>
            <a:endParaRPr lang="en-CA" baseline="0" dirty="0"/>
          </a:p>
          <a:p>
            <a:r>
              <a:rPr lang="en-CA" baseline="0" dirty="0"/>
              <a:t>4 AA</a:t>
            </a:r>
          </a:p>
          <a:p>
            <a:r>
              <a:rPr lang="en-CA" baseline="0" dirty="0"/>
              <a:t>5 AA</a:t>
            </a:r>
          </a:p>
          <a:p>
            <a:r>
              <a:rPr lang="en-CA" baseline="0" dirty="0"/>
              <a:t>6 SA</a:t>
            </a:r>
          </a:p>
          <a:p>
            <a:r>
              <a:rPr lang="en-CA" baseline="0" dirty="0"/>
              <a:t>7 AA</a:t>
            </a:r>
          </a:p>
          <a:p>
            <a:r>
              <a:rPr lang="en-CA" baseline="0" dirty="0"/>
              <a:t>8 AA</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31</a:t>
            </a:fld>
            <a:endParaRPr lang="en-CA"/>
          </a:p>
        </p:txBody>
      </p:sp>
    </p:spTree>
    <p:extLst>
      <p:ext uri="{BB962C8B-B14F-4D97-AF65-F5344CB8AC3E}">
        <p14:creationId xmlns:p14="http://schemas.microsoft.com/office/powerpoint/2010/main" val="26080107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Here are some example business rules</a:t>
            </a:r>
            <a:r>
              <a:rPr lang="en-CA" baseline="0" dirty="0"/>
              <a:t> – which are each?</a:t>
            </a:r>
          </a:p>
          <a:p>
            <a:endParaRPr lang="en-CA" dirty="0"/>
          </a:p>
          <a:p>
            <a:r>
              <a:rPr lang="en-CA" dirty="0"/>
              <a:t>What type is</a:t>
            </a:r>
            <a:r>
              <a:rPr lang="en-CA" baseline="0" dirty="0"/>
              <a:t> each? Structured Assertion, Action assertion, Derivation</a:t>
            </a:r>
          </a:p>
          <a:p>
            <a:endParaRPr lang="en-CA" dirty="0"/>
          </a:p>
          <a:p>
            <a:r>
              <a:rPr lang="en-CA" dirty="0"/>
              <a:t>1 SA</a:t>
            </a:r>
          </a:p>
          <a:p>
            <a:r>
              <a:rPr lang="en-CA" dirty="0"/>
              <a:t>2 AA</a:t>
            </a:r>
          </a:p>
          <a:p>
            <a:r>
              <a:rPr lang="en-CA" dirty="0"/>
              <a:t>3</a:t>
            </a:r>
            <a:r>
              <a:rPr lang="en-CA" baseline="0" dirty="0"/>
              <a:t> </a:t>
            </a:r>
            <a:r>
              <a:rPr lang="en-CA" baseline="0" dirty="0" err="1"/>
              <a:t>Der</a:t>
            </a:r>
            <a:endParaRPr lang="en-CA" baseline="0" dirty="0"/>
          </a:p>
          <a:p>
            <a:r>
              <a:rPr lang="en-CA" baseline="0" dirty="0"/>
              <a:t>4 AA</a:t>
            </a:r>
          </a:p>
          <a:p>
            <a:r>
              <a:rPr lang="en-CA" baseline="0" dirty="0"/>
              <a:t>5 AA</a:t>
            </a:r>
          </a:p>
          <a:p>
            <a:r>
              <a:rPr lang="en-CA" baseline="0" dirty="0"/>
              <a:t>6 SA</a:t>
            </a:r>
          </a:p>
          <a:p>
            <a:r>
              <a:rPr lang="en-CA" baseline="0" dirty="0"/>
              <a:t>7 AA</a:t>
            </a:r>
          </a:p>
          <a:p>
            <a:r>
              <a:rPr lang="en-CA" baseline="0" dirty="0"/>
              <a:t>8 AA</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32</a:t>
            </a:fld>
            <a:endParaRPr lang="en-CA"/>
          </a:p>
        </p:txBody>
      </p:sp>
    </p:spTree>
    <p:extLst>
      <p:ext uri="{BB962C8B-B14F-4D97-AF65-F5344CB8AC3E}">
        <p14:creationId xmlns:p14="http://schemas.microsoft.com/office/powerpoint/2010/main" val="2639285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4</a:t>
            </a:fld>
            <a:endParaRPr lang="en-CA"/>
          </a:p>
        </p:txBody>
      </p:sp>
    </p:spTree>
    <p:extLst>
      <p:ext uri="{BB962C8B-B14F-4D97-AF65-F5344CB8AC3E}">
        <p14:creationId xmlns:p14="http://schemas.microsoft.com/office/powerpoint/2010/main" val="525416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5</a:t>
            </a:fld>
            <a:endParaRPr lang="en-CA"/>
          </a:p>
        </p:txBody>
      </p:sp>
    </p:spTree>
    <p:extLst>
      <p:ext uri="{BB962C8B-B14F-4D97-AF65-F5344CB8AC3E}">
        <p14:creationId xmlns:p14="http://schemas.microsoft.com/office/powerpoint/2010/main" val="150306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What we’re trying to do is so simple, it seems patently obvious. The strange thing is that so many organizations become diverted by other concerns, especially political ones, that they forget the obvious and get diverted onto side issues.</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6</a:t>
            </a:fld>
            <a:endParaRPr lang="en-CA"/>
          </a:p>
        </p:txBody>
      </p:sp>
    </p:spTree>
    <p:extLst>
      <p:ext uri="{BB962C8B-B14F-4D97-AF65-F5344CB8AC3E}">
        <p14:creationId xmlns:p14="http://schemas.microsoft.com/office/powerpoint/2010/main" val="4280252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If they were to be expressed as Boolean functions, business rules would always return a value of true; otherwise, they would be pretty useless as a definition of the desired logic – why? Because there are a lot of FALSE statements.</a:t>
            </a:r>
          </a:p>
          <a:p>
            <a:endParaRPr lang="en-US" dirty="0"/>
          </a:p>
          <a:p>
            <a:r>
              <a:rPr lang="en-US" dirty="0"/>
              <a:t>From a logical business rule perspective, there are no exceptions; there are only rules. A supposed exception to a business rule is simply another business rule.</a:t>
            </a:r>
            <a:endParaRPr lang="en-CA" dirty="0"/>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7</a:t>
            </a:fld>
            <a:endParaRPr lang="en-CA"/>
          </a:p>
        </p:txBody>
      </p:sp>
    </p:spTree>
    <p:extLst>
      <p:ext uri="{BB962C8B-B14F-4D97-AF65-F5344CB8AC3E}">
        <p14:creationId xmlns:p14="http://schemas.microsoft.com/office/powerpoint/2010/main" val="731541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8</a:t>
            </a:fld>
            <a:endParaRPr lang="en-CA"/>
          </a:p>
        </p:txBody>
      </p:sp>
    </p:spTree>
    <p:extLst>
      <p:ext uri="{BB962C8B-B14F-4D97-AF65-F5344CB8AC3E}">
        <p14:creationId xmlns:p14="http://schemas.microsoft.com/office/powerpoint/2010/main" val="203228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pPr>
              <a:defRPr/>
            </a:pPr>
            <a:fld id="{AE8CED48-B8D9-4901-8FD4-E3E7C3AB75E0}" type="slidenum">
              <a:rPr lang="en-CA" smtClean="0"/>
              <a:pPr>
                <a:defRPr/>
              </a:pPr>
              <a:t>9</a:t>
            </a:fld>
            <a:endParaRPr lang="en-CA"/>
          </a:p>
        </p:txBody>
      </p:sp>
    </p:spTree>
    <p:extLst>
      <p:ext uri="{BB962C8B-B14F-4D97-AF65-F5344CB8AC3E}">
        <p14:creationId xmlns:p14="http://schemas.microsoft.com/office/powerpoint/2010/main" val="438044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7" name="Picture 2"/>
          <p:cNvPicPr>
            <a:picLocks noChangeAspect="1" noChangeArrowheads="1"/>
          </p:cNvPicPr>
          <p:nvPr userDrawn="1"/>
        </p:nvPicPr>
        <p:blipFill>
          <a:blip r:embed="rId2" cstate="print">
            <a:clrChange>
              <a:clrFrom>
                <a:srgbClr val="E4E0D6"/>
              </a:clrFrom>
              <a:clrTo>
                <a:srgbClr val="E4E0D6">
                  <a:alpha val="0"/>
                </a:srgbClr>
              </a:clrTo>
            </a:clrChange>
          </a:blip>
          <a:srcRect/>
          <a:stretch>
            <a:fillRect/>
          </a:stretch>
        </p:blipFill>
        <p:spPr bwMode="auto">
          <a:xfrm>
            <a:off x="0" y="0"/>
            <a:ext cx="1743075" cy="8667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B142D512-FA30-441B-AA6D-0F96B7D665F9}" type="slidenum">
              <a:rPr lang="en-CA" smtClean="0"/>
              <a:pPr>
                <a:defRPr/>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a:p>
        </p:txBody>
      </p:sp>
      <p:sp>
        <p:nvSpPr>
          <p:cNvPr id="6" name="Slide Number Placeholder 5"/>
          <p:cNvSpPr>
            <a:spLocks noGrp="1"/>
          </p:cNvSpPr>
          <p:nvPr>
            <p:ph type="sldNum" sz="quarter" idx="12"/>
          </p:nvPr>
        </p:nvSpPr>
        <p:spPr/>
        <p:txBody>
          <a:bodyPr/>
          <a:lstStyle/>
          <a:p>
            <a:pPr>
              <a:defRPr/>
            </a:pPr>
            <a:fld id="{282AF77E-836E-4A79-9C33-B64280A6A217}" type="slidenum">
              <a:rPr lang="en-CA" smtClean="0"/>
              <a:pPr>
                <a:defRPr/>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9/2/2016</a:t>
            </a:fld>
            <a:endParaRPr lang="en-US"/>
          </a:p>
        </p:txBody>
      </p:sp>
      <p:sp>
        <p:nvSpPr>
          <p:cNvPr id="5" name="Footer Placeholder 4"/>
          <p:cNvSpPr>
            <a:spLocks noGrp="1"/>
          </p:cNvSpPr>
          <p:nvPr>
            <p:ph type="ftr" sz="quarter" idx="11"/>
          </p:nvPr>
        </p:nvSpPr>
        <p:spPr/>
        <p:txBody>
          <a:bodyPr/>
          <a:lstStyle/>
          <a:p>
            <a:pPr>
              <a:defRPr/>
            </a:pPr>
            <a:endParaRPr lang="en-CA" dirty="0"/>
          </a:p>
        </p:txBody>
      </p:sp>
      <p:sp>
        <p:nvSpPr>
          <p:cNvPr id="6" name="Slide Number Placeholder 5"/>
          <p:cNvSpPr>
            <a:spLocks noGrp="1"/>
          </p:cNvSpPr>
          <p:nvPr>
            <p:ph type="sldNum" sz="quarter" idx="12"/>
          </p:nvPr>
        </p:nvSpPr>
        <p:spPr/>
        <p:txBody>
          <a:bodyPr/>
          <a:lstStyle/>
          <a:p>
            <a:pPr>
              <a:defRPr/>
            </a:pPr>
            <a:fld id="{AEB7DA32-3252-4610-98D5-878302E1F6A2}" type="slidenum">
              <a:rPr lang="en-CA" smtClean="0"/>
              <a:pPr>
                <a:defRPr/>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9/2/2016</a:t>
            </a:fld>
            <a:endParaRPr lang="en-US"/>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AFC3481-1E45-421B-9961-67C8557A6A94}" type="slidenum">
              <a:rPr lang="en-CA" smtClean="0"/>
              <a:pPr>
                <a:defRPr/>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9/2/2016</a:t>
            </a:fld>
            <a:endParaRPr lang="en-US"/>
          </a:p>
        </p:txBody>
      </p:sp>
      <p:sp>
        <p:nvSpPr>
          <p:cNvPr id="8" name="Footer Placeholder 7"/>
          <p:cNvSpPr>
            <a:spLocks noGrp="1"/>
          </p:cNvSpPr>
          <p:nvPr>
            <p:ph type="ftr" sz="quarter" idx="11"/>
          </p:nvPr>
        </p:nvSpPr>
        <p:spPr/>
        <p:txBody>
          <a:bodyPr/>
          <a:lstStyle/>
          <a:p>
            <a:pPr>
              <a:defRPr/>
            </a:pPr>
            <a:endParaRPr lang="en-CA" dirty="0"/>
          </a:p>
        </p:txBody>
      </p:sp>
      <p:sp>
        <p:nvSpPr>
          <p:cNvPr id="9" name="Slide Number Placeholder 8"/>
          <p:cNvSpPr>
            <a:spLocks noGrp="1"/>
          </p:cNvSpPr>
          <p:nvPr>
            <p:ph type="sldNum" sz="quarter" idx="12"/>
          </p:nvPr>
        </p:nvSpPr>
        <p:spPr/>
        <p:txBody>
          <a:bodyPr/>
          <a:lstStyle/>
          <a:p>
            <a:pPr>
              <a:defRPr/>
            </a:pPr>
            <a:fld id="{AEB7DA32-3252-4610-98D5-878302E1F6A2}" type="slidenum">
              <a:rPr lang="en-CA" smtClean="0"/>
              <a:pPr>
                <a:defRPr/>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9/2/2016</a:t>
            </a:fld>
            <a:endParaRPr lang="en-US"/>
          </a:p>
        </p:txBody>
      </p:sp>
      <p:sp>
        <p:nvSpPr>
          <p:cNvPr id="4" name="Footer Placeholder 3"/>
          <p:cNvSpPr>
            <a:spLocks noGrp="1"/>
          </p:cNvSpPr>
          <p:nvPr>
            <p:ph type="ftr" sz="quarter" idx="11"/>
          </p:nvPr>
        </p:nvSpPr>
        <p:spPr/>
        <p:txBody>
          <a:bodyPr/>
          <a:lstStyle/>
          <a:p>
            <a:pPr>
              <a:defRPr/>
            </a:pPr>
            <a:endParaRPr lang="en-CA"/>
          </a:p>
        </p:txBody>
      </p:sp>
      <p:sp>
        <p:nvSpPr>
          <p:cNvPr id="5" name="Slide Number Placeholder 4"/>
          <p:cNvSpPr>
            <a:spLocks noGrp="1"/>
          </p:cNvSpPr>
          <p:nvPr>
            <p:ph type="sldNum" sz="quarter" idx="12"/>
          </p:nvPr>
        </p:nvSpPr>
        <p:spPr/>
        <p:txBody>
          <a:bodyPr/>
          <a:lstStyle/>
          <a:p>
            <a:pPr>
              <a:defRPr/>
            </a:pPr>
            <a:fld id="{BA8CD36A-F5E5-4A86-9E32-6C5E8270CCD5}" type="slidenum">
              <a:rPr lang="en-CA" smtClean="0"/>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Ref idx="1001">
        <a:schemeClr val="bg1"/>
      </p:bgRef>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9/2/2016</a:t>
            </a:fld>
            <a:endParaRPr lang="en-US"/>
          </a:p>
        </p:txBody>
      </p:sp>
      <p:sp>
        <p:nvSpPr>
          <p:cNvPr id="3" name="Footer Placeholder 2"/>
          <p:cNvSpPr>
            <a:spLocks noGrp="1"/>
          </p:cNvSpPr>
          <p:nvPr>
            <p:ph type="ftr" sz="quarter" idx="11"/>
          </p:nvPr>
        </p:nvSpPr>
        <p:spPr/>
        <p:txBody>
          <a:bodyPr/>
          <a:lstStyle/>
          <a:p>
            <a:pPr>
              <a:defRPr/>
            </a:pPr>
            <a:endParaRPr lang="en-CA"/>
          </a:p>
        </p:txBody>
      </p:sp>
      <p:sp>
        <p:nvSpPr>
          <p:cNvPr id="4" name="Slide Number Placeholder 3"/>
          <p:cNvSpPr>
            <a:spLocks noGrp="1"/>
          </p:cNvSpPr>
          <p:nvPr>
            <p:ph type="sldNum" sz="quarter" idx="12"/>
          </p:nvPr>
        </p:nvSpPr>
        <p:spPr/>
        <p:txBody>
          <a:bodyPr/>
          <a:lstStyle/>
          <a:p>
            <a:pPr>
              <a:defRPr/>
            </a:pPr>
            <a:fld id="{EC4D0403-AA8F-4E96-8BFA-51CEBC86D08C}" type="slidenum">
              <a:rPr lang="en-CA" smtClean="0"/>
              <a:pPr>
                <a:defRPr/>
              </a:pPr>
              <a:t>‹#›</a:t>
            </a:fld>
            <a:endParaRPr lang="en-CA"/>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9/2/2016</a:t>
            </a:fld>
            <a:endParaRPr lang="en-US"/>
          </a:p>
        </p:txBody>
      </p:sp>
      <p:sp>
        <p:nvSpPr>
          <p:cNvPr id="6" name="Footer Placeholder 5"/>
          <p:cNvSpPr>
            <a:spLocks noGrp="1"/>
          </p:cNvSpPr>
          <p:nvPr>
            <p:ph type="ftr" sz="quarter" idx="11"/>
          </p:nvPr>
        </p:nvSpPr>
        <p:spPr/>
        <p:txBody>
          <a:bodyPr/>
          <a:lstStyle/>
          <a:p>
            <a:pPr>
              <a:defRPr/>
            </a:pPr>
            <a:endParaRPr lang="en-CA"/>
          </a:p>
        </p:txBody>
      </p:sp>
      <p:sp>
        <p:nvSpPr>
          <p:cNvPr id="7" name="Slide Number Placeholder 6"/>
          <p:cNvSpPr>
            <a:spLocks noGrp="1"/>
          </p:cNvSpPr>
          <p:nvPr>
            <p:ph type="sldNum" sz="quarter" idx="12"/>
          </p:nvPr>
        </p:nvSpPr>
        <p:spPr/>
        <p:txBody>
          <a:bodyPr/>
          <a:lstStyle/>
          <a:p>
            <a:pPr>
              <a:defRPr/>
            </a:pPr>
            <a:fld id="{54DF226E-7E47-4F71-A613-319FE95AB51A}" type="slidenum">
              <a:rPr lang="en-CA" smtClean="0"/>
              <a:pPr>
                <a:defRPr/>
              </a:pPr>
              <a:t>‹#›</a:t>
            </a:fld>
            <a:endParaRPr lang="en-CA"/>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9/2/2016</a:t>
            </a:fld>
            <a:endParaRPr lang="en-US" dirty="0"/>
          </a:p>
        </p:txBody>
      </p:sp>
      <p:sp>
        <p:nvSpPr>
          <p:cNvPr id="9" name="Slide Number Placeholder 8"/>
          <p:cNvSpPr>
            <a:spLocks noGrp="1"/>
          </p:cNvSpPr>
          <p:nvPr>
            <p:ph type="sldNum" sz="quarter" idx="11"/>
          </p:nvPr>
        </p:nvSpPr>
        <p:spPr/>
        <p:txBody>
          <a:bodyPr/>
          <a:lstStyle/>
          <a:p>
            <a:pPr>
              <a:defRPr/>
            </a:pPr>
            <a:fld id="{9EE1EE21-4E5F-499E-B09B-8E4074F1B188}" type="slidenum">
              <a:rPr lang="en-CA" smtClean="0"/>
              <a:pPr>
                <a:defRPr/>
              </a:pPr>
              <a:t>‹#›</a:t>
            </a:fld>
            <a:endParaRPr lang="en-CA"/>
          </a:p>
        </p:txBody>
      </p:sp>
      <p:sp>
        <p:nvSpPr>
          <p:cNvPr id="10" name="Footer Placeholder 9"/>
          <p:cNvSpPr>
            <a:spLocks noGrp="1"/>
          </p:cNvSpPr>
          <p:nvPr>
            <p:ph type="ftr" sz="quarter" idx="12"/>
          </p:nvPr>
        </p:nvSpPr>
        <p:spPr/>
        <p:txBody>
          <a:bodyPr/>
          <a:lstStyle/>
          <a:p>
            <a:pPr>
              <a:defRPr/>
            </a:pPr>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a:defRPr/>
            </a:pPr>
            <a:fld id="{AEB7DA32-3252-4610-98D5-878302E1F6A2}" type="slidenum">
              <a:rPr lang="en-CA" smtClean="0"/>
              <a:pPr>
                <a:defRPr/>
              </a:pPr>
              <a:t>‹#›</a:t>
            </a:fld>
            <a:endParaRPr lang="en-CA"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pPr>
              <a:defRPr/>
            </a:pPr>
            <a:endParaRPr lang="en-CA"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9/2/2016</a:t>
            </a:fld>
            <a:endParaRPr lang="en-US" dirty="0"/>
          </a:p>
        </p:txBody>
      </p:sp>
    </p:spTree>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3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32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2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24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20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Business Rules</a:t>
            </a:r>
          </a:p>
        </p:txBody>
      </p:sp>
      <p:sp>
        <p:nvSpPr>
          <p:cNvPr id="3" name="Subtitle 2"/>
          <p:cNvSpPr>
            <a:spLocks noGrp="1"/>
          </p:cNvSpPr>
          <p:nvPr>
            <p:ph type="subTitle" idx="1"/>
          </p:nvPr>
        </p:nvSpPr>
        <p:spPr/>
        <p:txBody>
          <a:bodyPr>
            <a:normAutofit/>
          </a:bodyPr>
          <a:lstStyle/>
          <a:p>
            <a:r>
              <a:rPr lang="en-CA" sz="3200" dirty="0"/>
              <a:t>420-E11 Systems 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Main Points to Remember</a:t>
            </a:r>
            <a:endParaRPr lang="en-US" dirty="0"/>
          </a:p>
        </p:txBody>
      </p:sp>
      <p:sp>
        <p:nvSpPr>
          <p:cNvPr id="3" name="Content Placeholder 2"/>
          <p:cNvSpPr>
            <a:spLocks noGrp="1"/>
          </p:cNvSpPr>
          <p:nvPr>
            <p:ph idx="1"/>
          </p:nvPr>
        </p:nvSpPr>
        <p:spPr/>
        <p:txBody>
          <a:bodyPr/>
          <a:lstStyle/>
          <a:p>
            <a:r>
              <a:rPr lang="en-US" dirty="0"/>
              <a:t>Business rules are lists of statements that tell you whether you </a:t>
            </a:r>
            <a:r>
              <a:rPr lang="en-US" b="1" dirty="0"/>
              <a:t>may or may not </a:t>
            </a:r>
            <a:r>
              <a:rPr lang="en-US" dirty="0"/>
              <a:t>do something or that give you the criteria and conditions for making a decision.</a:t>
            </a:r>
          </a:p>
          <a:p>
            <a:pPr marL="114300" indent="0">
              <a:buNone/>
            </a:pPr>
            <a:endParaRPr lang="en-US" dirty="0"/>
          </a:p>
          <a:p>
            <a:r>
              <a:rPr lang="en-US" dirty="0"/>
              <a:t>Business rules do not tell you how to implement the system.</a:t>
            </a: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Job of Business Analyst</a:t>
            </a:r>
          </a:p>
        </p:txBody>
      </p:sp>
      <p:sp>
        <p:nvSpPr>
          <p:cNvPr id="3" name="Content Placeholder 2"/>
          <p:cNvSpPr>
            <a:spLocks noGrp="1"/>
          </p:cNvSpPr>
          <p:nvPr>
            <p:ph idx="1"/>
          </p:nvPr>
        </p:nvSpPr>
        <p:spPr/>
        <p:txBody>
          <a:bodyPr>
            <a:normAutofit/>
          </a:bodyPr>
          <a:lstStyle/>
          <a:p>
            <a:r>
              <a:rPr lang="en-US" dirty="0"/>
              <a:t>To specify a series of </a:t>
            </a:r>
            <a:r>
              <a:rPr lang="en-US" b="1" dirty="0"/>
              <a:t>clear</a:t>
            </a:r>
            <a:r>
              <a:rPr lang="en-US" dirty="0"/>
              <a:t> statements about the logic underlying a business</a:t>
            </a:r>
          </a:p>
          <a:p>
            <a:r>
              <a:rPr lang="en-CA" dirty="0"/>
              <a:t>The language </a:t>
            </a:r>
            <a:r>
              <a:rPr lang="en-US" dirty="0"/>
              <a:t>doesn’t matter as long as the logic is clear</a:t>
            </a:r>
          </a:p>
          <a:p>
            <a:r>
              <a:rPr lang="en-US" dirty="0"/>
              <a:t>Individual business rule statement may not look very impressive</a:t>
            </a:r>
          </a:p>
          <a:p>
            <a:r>
              <a:rPr lang="en-US" dirty="0"/>
              <a:t>Making the business logic understandable</a:t>
            </a:r>
          </a:p>
          <a:p>
            <a:endParaRPr lang="en-C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Rule Rules</a:t>
            </a:r>
          </a:p>
        </p:txBody>
      </p:sp>
      <p:sp>
        <p:nvSpPr>
          <p:cNvPr id="3" name="Content Placeholder 2"/>
          <p:cNvSpPr>
            <a:spLocks noGrp="1"/>
          </p:cNvSpPr>
          <p:nvPr>
            <p:ph idx="1"/>
          </p:nvPr>
        </p:nvSpPr>
        <p:spPr>
          <a:xfrm>
            <a:off x="304800" y="1357298"/>
            <a:ext cx="7772400" cy="5072098"/>
          </a:xfrm>
        </p:spPr>
        <p:txBody>
          <a:bodyPr>
            <a:normAutofit fontScale="92500"/>
          </a:bodyPr>
          <a:lstStyle/>
          <a:p>
            <a:r>
              <a:rPr lang="en-US" sz="3000" dirty="0"/>
              <a:t>Atomic – cannot be broken down any further without losing information</a:t>
            </a:r>
          </a:p>
          <a:p>
            <a:r>
              <a:rPr lang="en-US" sz="3000" dirty="0"/>
              <a:t>Precise – have only one, obvious, interpretation</a:t>
            </a:r>
          </a:p>
          <a:p>
            <a:r>
              <a:rPr lang="en-US" sz="3000" dirty="0"/>
              <a:t>Declarative – </a:t>
            </a:r>
            <a:r>
              <a:rPr lang="en-CA" sz="3000" dirty="0"/>
              <a:t>statement of policy </a:t>
            </a:r>
            <a:endParaRPr lang="en-US" sz="3000" dirty="0"/>
          </a:p>
          <a:p>
            <a:r>
              <a:rPr lang="en-US" sz="3000" dirty="0"/>
              <a:t>Compact – typically, a single short sentence</a:t>
            </a:r>
          </a:p>
          <a:p>
            <a:r>
              <a:rPr lang="en-US" sz="3000" dirty="0"/>
              <a:t>Consistent – together provide a unified and coherent description</a:t>
            </a:r>
          </a:p>
          <a:p>
            <a:r>
              <a:rPr lang="en-US" sz="3000" dirty="0"/>
              <a:t>Distinct – Not redundant</a:t>
            </a:r>
          </a:p>
          <a:p>
            <a:r>
              <a:rPr lang="en-US" sz="3000" dirty="0"/>
              <a:t>Compatible – use the same terms as the rest of the business model; business oriented</a:t>
            </a: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Types of Business Rules</a:t>
            </a:r>
          </a:p>
        </p:txBody>
      </p:sp>
      <p:sp>
        <p:nvSpPr>
          <p:cNvPr id="3" name="Content Placeholder 2"/>
          <p:cNvSpPr>
            <a:spLocks noGrp="1"/>
          </p:cNvSpPr>
          <p:nvPr>
            <p:ph idx="1"/>
          </p:nvPr>
        </p:nvSpPr>
        <p:spPr/>
        <p:txBody>
          <a:bodyPr/>
          <a:lstStyle/>
          <a:p>
            <a:r>
              <a:rPr lang="en-CA" dirty="0"/>
              <a:t>Structural Assertion </a:t>
            </a:r>
          </a:p>
          <a:p>
            <a:r>
              <a:rPr lang="en-CA" dirty="0"/>
              <a:t>Action Assertion </a:t>
            </a:r>
          </a:p>
          <a:p>
            <a:r>
              <a:rPr lang="en-CA" dirty="0"/>
              <a:t>Derivation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Structural Assertion</a:t>
            </a:r>
          </a:p>
        </p:txBody>
      </p:sp>
      <p:sp>
        <p:nvSpPr>
          <p:cNvPr id="3" name="Content Placeholder 2"/>
          <p:cNvSpPr>
            <a:spLocks noGrp="1"/>
          </p:cNvSpPr>
          <p:nvPr>
            <p:ph idx="1"/>
          </p:nvPr>
        </p:nvSpPr>
        <p:spPr/>
        <p:txBody>
          <a:bodyPr>
            <a:normAutofit lnSpcReduction="10000"/>
          </a:bodyPr>
          <a:lstStyle/>
          <a:p>
            <a:pPr lvl="0"/>
            <a:r>
              <a:rPr lang="en-CA" sz="2800" dirty="0"/>
              <a:t>A defined concept or a statement of a fact that expresses some aspect of the structure of an enterprise </a:t>
            </a:r>
            <a:endParaRPr lang="en-CA" sz="3000" dirty="0"/>
          </a:p>
          <a:p>
            <a:r>
              <a:rPr lang="en-CA" sz="2600" b="1" dirty="0"/>
              <a:t>Terms</a:t>
            </a:r>
            <a:r>
              <a:rPr lang="en-CA" sz="2600" dirty="0"/>
              <a:t>: A word or phrase that has specific meaning for an enterprise; must be defined carefully and concisely</a:t>
            </a:r>
          </a:p>
          <a:p>
            <a:pPr lvl="1"/>
            <a:r>
              <a:rPr lang="en-CA" sz="2400" b="1" i="1" dirty="0"/>
              <a:t>Examples:</a:t>
            </a:r>
            <a:r>
              <a:rPr lang="en-CA" sz="2400" dirty="0"/>
              <a:t> “course”, “section”, “rental car”, “passenger”</a:t>
            </a:r>
          </a:p>
          <a:p>
            <a:r>
              <a:rPr lang="en-CA" sz="3000" b="1" dirty="0"/>
              <a:t>Facts</a:t>
            </a:r>
            <a:r>
              <a:rPr lang="en-CA" sz="3000" dirty="0"/>
              <a:t>: An association between two or more terms. A fact is documented as a simple declarative statement that relates terms</a:t>
            </a:r>
            <a:endParaRPr lang="en-C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Structural Assertion – Examples</a:t>
            </a:r>
          </a:p>
        </p:txBody>
      </p:sp>
      <p:sp>
        <p:nvSpPr>
          <p:cNvPr id="3" name="Content Placeholder 2"/>
          <p:cNvSpPr>
            <a:spLocks noGrp="1"/>
          </p:cNvSpPr>
          <p:nvPr>
            <p:ph idx="1"/>
          </p:nvPr>
        </p:nvSpPr>
        <p:spPr>
          <a:xfrm>
            <a:off x="304800" y="1357298"/>
            <a:ext cx="8083624" cy="5072098"/>
          </a:xfrm>
        </p:spPr>
        <p:txBody>
          <a:bodyPr>
            <a:normAutofit/>
          </a:bodyPr>
          <a:lstStyle/>
          <a:p>
            <a:r>
              <a:rPr lang="en-CA" sz="2800" dirty="0"/>
              <a:t>“A course is a module of instruction in a particular subject area.”</a:t>
            </a:r>
          </a:p>
          <a:p>
            <a:pPr lvl="1"/>
            <a:r>
              <a:rPr lang="en-CA" sz="2800" dirty="0"/>
              <a:t>Associates two terms: </a:t>
            </a:r>
            <a:r>
              <a:rPr lang="en-CA" sz="2800" i="1" dirty="0"/>
              <a:t>module of instruction</a:t>
            </a:r>
            <a:r>
              <a:rPr lang="en-CA" sz="2800" dirty="0"/>
              <a:t> and </a:t>
            </a:r>
            <a:r>
              <a:rPr lang="en-CA" sz="2800" i="1" dirty="0"/>
              <a:t>subject area</a:t>
            </a:r>
            <a:endParaRPr lang="en-CA" sz="2800" dirty="0"/>
          </a:p>
          <a:p>
            <a:r>
              <a:rPr lang="en-CA" sz="2800" dirty="0"/>
              <a:t>“A </a:t>
            </a:r>
            <a:r>
              <a:rPr lang="en-CA" sz="2800" u="sng" dirty="0"/>
              <a:t>customer</a:t>
            </a:r>
            <a:r>
              <a:rPr lang="en-CA" sz="2800" dirty="0"/>
              <a:t> may request a </a:t>
            </a:r>
            <a:r>
              <a:rPr lang="en-CA" sz="2800" u="sng" dirty="0"/>
              <a:t>model of car</a:t>
            </a:r>
            <a:r>
              <a:rPr lang="en-CA" sz="2800" dirty="0"/>
              <a:t> from a </a:t>
            </a:r>
            <a:r>
              <a:rPr lang="en-CA" sz="2800" u="sng" dirty="0"/>
              <a:t>rental branch</a:t>
            </a:r>
            <a:r>
              <a:rPr lang="en-CA" sz="2800" dirty="0"/>
              <a:t> on a particular </a:t>
            </a:r>
            <a:r>
              <a:rPr lang="en-CA" sz="2800" u="sng" dirty="0"/>
              <a:t>date</a:t>
            </a:r>
            <a:r>
              <a:rPr lang="en-CA" sz="2800" dirty="0"/>
              <a:t>”. </a:t>
            </a:r>
          </a:p>
          <a:p>
            <a:pPr lvl="1"/>
            <a:r>
              <a:rPr lang="en-CA" sz="2800" dirty="0"/>
              <a:t>A definition of model rental request, associates the four underlined terms. Three of these terms are business-specific terms that would need to be defined individually (date is a common term).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Action Assertion</a:t>
            </a:r>
          </a:p>
        </p:txBody>
      </p:sp>
      <p:sp>
        <p:nvSpPr>
          <p:cNvPr id="3" name="Content Placeholder 2"/>
          <p:cNvSpPr>
            <a:spLocks noGrp="1"/>
          </p:cNvSpPr>
          <p:nvPr>
            <p:ph idx="1"/>
          </p:nvPr>
        </p:nvSpPr>
        <p:spPr>
          <a:xfrm>
            <a:off x="457200" y="1600200"/>
            <a:ext cx="7620000" cy="4800600"/>
          </a:xfrm>
        </p:spPr>
        <p:txBody>
          <a:bodyPr/>
          <a:lstStyle/>
          <a:p>
            <a:r>
              <a:rPr lang="en-CA" sz="2800" dirty="0"/>
              <a:t>A statement of a </a:t>
            </a:r>
            <a:r>
              <a:rPr lang="en-CA" sz="2800" b="1" dirty="0"/>
              <a:t>constraint</a:t>
            </a:r>
            <a:r>
              <a:rPr lang="en-CA" sz="2800" dirty="0"/>
              <a:t> or condition that limits or controls the actions of the enterprise</a:t>
            </a:r>
          </a:p>
          <a:p>
            <a:r>
              <a:rPr lang="en-CA" sz="2800" dirty="0"/>
              <a:t>Examples</a:t>
            </a:r>
          </a:p>
          <a:p>
            <a:pPr lvl="1"/>
            <a:r>
              <a:rPr lang="en-US" sz="2800" dirty="0"/>
              <a:t>"A car must have a registration number.“</a:t>
            </a:r>
          </a:p>
          <a:p>
            <a:pPr lvl="1"/>
            <a:r>
              <a:rPr lang="en-US" sz="2800" dirty="0"/>
              <a:t>"A car cannot be handed over to the customer unless a provisional charge has been accepted against the customer's credit card."</a:t>
            </a:r>
            <a:endParaRPr lang="en-CA"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Derivation</a:t>
            </a:r>
          </a:p>
        </p:txBody>
      </p:sp>
      <p:sp>
        <p:nvSpPr>
          <p:cNvPr id="3" name="Content Placeholder 2"/>
          <p:cNvSpPr>
            <a:spLocks noGrp="1"/>
          </p:cNvSpPr>
          <p:nvPr>
            <p:ph idx="1"/>
          </p:nvPr>
        </p:nvSpPr>
        <p:spPr>
          <a:xfrm>
            <a:off x="304800" y="1428736"/>
            <a:ext cx="8083624" cy="4857784"/>
          </a:xfrm>
        </p:spPr>
        <p:txBody>
          <a:bodyPr>
            <a:normAutofit/>
          </a:bodyPr>
          <a:lstStyle/>
          <a:p>
            <a:r>
              <a:rPr lang="en-CA" dirty="0"/>
              <a:t>A statement of knowledge that is derived from other knowledge in the business.</a:t>
            </a:r>
          </a:p>
          <a:p>
            <a:r>
              <a:rPr lang="en-US" dirty="0"/>
              <a:t>A </a:t>
            </a:r>
            <a:r>
              <a:rPr lang="en-US" b="1" dirty="0"/>
              <a:t>derived fact</a:t>
            </a:r>
            <a:r>
              <a:rPr lang="en-US" dirty="0"/>
              <a:t> is created by an inference or a mathematical calculation from terms, facts, other derivations, or even action assertions.</a:t>
            </a:r>
          </a:p>
          <a:p>
            <a:r>
              <a:rPr lang="en-US" dirty="0"/>
              <a:t>Example</a:t>
            </a:r>
          </a:p>
          <a:p>
            <a:pPr lvl="1"/>
            <a:r>
              <a:rPr lang="en-US" sz="2800" dirty="0"/>
              <a:t>The 'total cost' of the Rental is </a:t>
            </a:r>
            <a:r>
              <a:rPr lang="en-US" sz="2800" b="1" dirty="0"/>
              <a:t>calculated</a:t>
            </a:r>
            <a:r>
              <a:rPr lang="en-US" sz="2800" dirty="0"/>
              <a:t> from the sum of its 'insurance amount,' 'rental amount,' and 'late charge.'</a:t>
            </a:r>
            <a:endParaRPr lang="en-CA"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Rules…</a:t>
            </a:r>
          </a:p>
        </p:txBody>
      </p:sp>
      <p:sp>
        <p:nvSpPr>
          <p:cNvPr id="3" name="Content Placeholder 2"/>
          <p:cNvSpPr>
            <a:spLocks noGrp="1"/>
          </p:cNvSpPr>
          <p:nvPr>
            <p:ph idx="1"/>
          </p:nvPr>
        </p:nvSpPr>
        <p:spPr/>
        <p:txBody>
          <a:bodyPr>
            <a:normAutofit fontScale="92500" lnSpcReduction="20000"/>
          </a:bodyPr>
          <a:lstStyle/>
          <a:p>
            <a:pPr lvl="0"/>
            <a:r>
              <a:rPr lang="en-CA" dirty="0"/>
              <a:t>Often focus on access control issues</a:t>
            </a:r>
          </a:p>
          <a:p>
            <a:pPr lvl="1"/>
            <a:r>
              <a:rPr lang="en-CA" sz="2800" b="1" i="1" dirty="0"/>
              <a:t>Example</a:t>
            </a:r>
            <a:r>
              <a:rPr lang="en-CA" sz="2800" dirty="0"/>
              <a:t>: “Professors are allowed to input and modify the marks of the students taking the seminars they instruct, but not the marks of students in other seminars.” </a:t>
            </a:r>
            <a:endParaRPr lang="en-CA" dirty="0"/>
          </a:p>
          <a:p>
            <a:pPr lvl="0"/>
            <a:r>
              <a:rPr lang="en-CA" dirty="0"/>
              <a:t>May also pertain to business calculations</a:t>
            </a:r>
          </a:p>
          <a:p>
            <a:pPr lvl="1"/>
            <a:r>
              <a:rPr lang="en-CA" sz="2800" b="1" i="1" dirty="0"/>
              <a:t>Example</a:t>
            </a:r>
            <a:r>
              <a:rPr lang="en-CA" sz="2800" dirty="0"/>
              <a:t>: how to convert a percentage mark (for example, 91 percent) that a student receives in a seminar into a letter grade (for example, A-). </a:t>
            </a:r>
            <a:endParaRPr lang="en-CA" dirty="0"/>
          </a:p>
          <a:p>
            <a:pPr lvl="0"/>
            <a:r>
              <a:rPr lang="en-CA" dirty="0"/>
              <a:t>Focus on the policies of your organization</a:t>
            </a:r>
          </a:p>
          <a:p>
            <a:pPr lvl="1"/>
            <a:r>
              <a:rPr lang="en-CA" sz="2800" b="1" i="1" dirty="0"/>
              <a:t>Example: </a:t>
            </a:r>
            <a:r>
              <a:rPr lang="en-CA" sz="2800" dirty="0"/>
              <a:t>“Anyone who fails more than two courses in the same semester is expelled for one year.”</a:t>
            </a:r>
            <a:endParaRPr lang="en-CA"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Gathering Business Rules</a:t>
            </a:r>
          </a:p>
        </p:txBody>
      </p:sp>
      <p:sp>
        <p:nvSpPr>
          <p:cNvPr id="3" name="Content Placeholder 2"/>
          <p:cNvSpPr>
            <a:spLocks noGrp="1"/>
          </p:cNvSpPr>
          <p:nvPr>
            <p:ph idx="1"/>
          </p:nvPr>
        </p:nvSpPr>
        <p:spPr>
          <a:xfrm>
            <a:off x="304800" y="1428736"/>
            <a:ext cx="8686800" cy="5072098"/>
          </a:xfrm>
        </p:spPr>
        <p:txBody>
          <a:bodyPr/>
          <a:lstStyle/>
          <a:p>
            <a:pPr lvl="0"/>
            <a:r>
              <a:rPr lang="en-CA" dirty="0"/>
              <a:t>Descriptions of business functions, events, policies, units, stakeholders and other objects</a:t>
            </a:r>
          </a:p>
          <a:p>
            <a:pPr lvl="0"/>
            <a:r>
              <a:rPr lang="en-CA" dirty="0"/>
              <a:t>Interview notes from individual and group information systems requirements collection sessions (JRP’s)</a:t>
            </a:r>
          </a:p>
          <a:p>
            <a:pPr lvl="0"/>
            <a:r>
              <a:rPr lang="en-CA" dirty="0"/>
              <a:t>Organizational documents (e.g. personnel manuals, policies, contracts, marketing brochures and technical instructions)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Pop Quiz</a:t>
            </a:r>
          </a:p>
        </p:txBody>
      </p:sp>
      <p:sp>
        <p:nvSpPr>
          <p:cNvPr id="3" name="Content Placeholder 2"/>
          <p:cNvSpPr>
            <a:spLocks noGrp="1"/>
          </p:cNvSpPr>
          <p:nvPr>
            <p:ph idx="1"/>
          </p:nvPr>
        </p:nvSpPr>
        <p:spPr/>
        <p:txBody>
          <a:bodyPr/>
          <a:lstStyle/>
          <a:p>
            <a:r>
              <a:rPr lang="en-CA" dirty="0"/>
              <a:t>Let’s answer some review questions together	</a:t>
            </a:r>
          </a:p>
          <a:p>
            <a:br>
              <a:rPr lang="en-CA" dirty="0"/>
            </a:br>
            <a:r>
              <a:rPr lang="en-CA" dirty="0"/>
              <a:t>	TAKE NOTES!!!!!!!!!!!</a:t>
            </a:r>
          </a:p>
        </p:txBody>
      </p:sp>
    </p:spTree>
    <p:extLst>
      <p:ext uri="{BB962C8B-B14F-4D97-AF65-F5344CB8AC3E}">
        <p14:creationId xmlns:p14="http://schemas.microsoft.com/office/powerpoint/2010/main" val="1648885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Ask Questions</a:t>
            </a:r>
          </a:p>
        </p:txBody>
      </p:sp>
      <p:sp>
        <p:nvSpPr>
          <p:cNvPr id="3" name="Content Placeholder 2"/>
          <p:cNvSpPr>
            <a:spLocks noGrp="1"/>
          </p:cNvSpPr>
          <p:nvPr>
            <p:ph idx="1"/>
          </p:nvPr>
        </p:nvSpPr>
        <p:spPr/>
        <p:txBody>
          <a:bodyPr>
            <a:normAutofit/>
          </a:bodyPr>
          <a:lstStyle/>
          <a:p>
            <a:pPr lvl="0"/>
            <a:r>
              <a:rPr lang="en-CA" dirty="0"/>
              <a:t>Who, what, when ,where, why, how</a:t>
            </a:r>
          </a:p>
          <a:p>
            <a:r>
              <a:rPr lang="en-CA" dirty="0"/>
              <a:t>Clarify with:</a:t>
            </a:r>
          </a:p>
          <a:p>
            <a:pPr lvl="1"/>
            <a:r>
              <a:rPr lang="en-CA" sz="2600" dirty="0"/>
              <a:t>“Is this always true?”</a:t>
            </a:r>
          </a:p>
          <a:p>
            <a:pPr lvl="1"/>
            <a:r>
              <a:rPr lang="en-CA" sz="2600" dirty="0"/>
              <a:t>“Are there special circumstances when an alternative occurs?”</a:t>
            </a:r>
          </a:p>
          <a:p>
            <a:pPr lvl="1"/>
            <a:r>
              <a:rPr lang="en-CA" sz="2600" dirty="0"/>
              <a:t>“Are there distinct kinds of that person?”</a:t>
            </a:r>
          </a:p>
          <a:p>
            <a:pPr lvl="1"/>
            <a:r>
              <a:rPr lang="en-CA" sz="2600" dirty="0"/>
              <a:t>“Is there only one of those or are there many?”</a:t>
            </a:r>
          </a:p>
          <a:p>
            <a:pPr lvl="1"/>
            <a:r>
              <a:rPr lang="en-CA" sz="2600" dirty="0"/>
              <a:t>“Is there a need to keep a history of those”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Expressing Rules</a:t>
            </a:r>
          </a:p>
        </p:txBody>
      </p:sp>
      <p:sp>
        <p:nvSpPr>
          <p:cNvPr id="3" name="Content Placeholder 2"/>
          <p:cNvSpPr>
            <a:spLocks noGrp="1"/>
          </p:cNvSpPr>
          <p:nvPr>
            <p:ph idx="1"/>
          </p:nvPr>
        </p:nvSpPr>
        <p:spPr/>
        <p:txBody>
          <a:bodyPr/>
          <a:lstStyle/>
          <a:p>
            <a:r>
              <a:rPr lang="en-CA" dirty="0"/>
              <a:t>&lt;subject&gt; must &lt;constraint&gt;</a:t>
            </a:r>
          </a:p>
          <a:p>
            <a:pPr marL="114300" indent="0">
              <a:buNone/>
            </a:pPr>
            <a:endParaRPr lang="en-CA" dirty="0"/>
          </a:p>
          <a:p>
            <a:r>
              <a:rPr lang="en-CA" dirty="0"/>
              <a:t>Both the </a:t>
            </a:r>
            <a:r>
              <a:rPr lang="en-US" dirty="0"/>
              <a:t>&lt;subject&gt; and the &lt;constraint&gt; of the rule can get to be fairly complex</a:t>
            </a:r>
          </a:p>
          <a:p>
            <a:r>
              <a:rPr lang="en-US" dirty="0"/>
              <a:t>Start to form the “entities” that are used to create your classes </a:t>
            </a:r>
          </a:p>
          <a:p>
            <a:pPr lvl="1"/>
            <a:r>
              <a:rPr lang="en-US" dirty="0"/>
              <a:t>Form the attributes of classes and become fields within your databases</a:t>
            </a:r>
          </a:p>
          <a:p>
            <a:endParaRPr lang="en-CA"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Potential Problems</a:t>
            </a:r>
          </a:p>
        </p:txBody>
      </p:sp>
      <p:sp>
        <p:nvSpPr>
          <p:cNvPr id="3" name="Content Placeholder 2"/>
          <p:cNvSpPr>
            <a:spLocks noGrp="1"/>
          </p:cNvSpPr>
          <p:nvPr>
            <p:ph idx="1"/>
          </p:nvPr>
        </p:nvSpPr>
        <p:spPr/>
        <p:txBody>
          <a:bodyPr>
            <a:normAutofit/>
          </a:bodyPr>
          <a:lstStyle/>
          <a:p>
            <a:r>
              <a:rPr lang="en-CA" dirty="0"/>
              <a:t>Using facts</a:t>
            </a:r>
          </a:p>
          <a:p>
            <a:r>
              <a:rPr lang="en-CA" dirty="0"/>
              <a:t> Simple constraints</a:t>
            </a:r>
          </a:p>
          <a:p>
            <a:r>
              <a:rPr lang="en-CA" dirty="0"/>
              <a:t> Quantifications and qualifications</a:t>
            </a:r>
          </a:p>
          <a:p>
            <a:r>
              <a:rPr lang="en-CA" dirty="0"/>
              <a:t> States and events</a:t>
            </a:r>
          </a:p>
          <a:p>
            <a:r>
              <a:rPr lang="en-CA" dirty="0"/>
              <a:t> Actors</a:t>
            </a:r>
          </a:p>
          <a:p>
            <a:r>
              <a:rPr lang="en-CA" dirty="0"/>
              <a:t> Dangerous verbs</a:t>
            </a:r>
          </a:p>
          <a:p>
            <a:r>
              <a:rPr lang="en-CA" dirty="0"/>
              <a:t> Computation</a:t>
            </a:r>
          </a:p>
          <a:p>
            <a:r>
              <a:rPr lang="en-CA" dirty="0"/>
              <a:t> Structure and consistency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Facts</a:t>
            </a:r>
          </a:p>
        </p:txBody>
      </p:sp>
      <p:sp>
        <p:nvSpPr>
          <p:cNvPr id="3" name="Content Placeholder 2"/>
          <p:cNvSpPr>
            <a:spLocks noGrp="1"/>
          </p:cNvSpPr>
          <p:nvPr>
            <p:ph idx="1"/>
          </p:nvPr>
        </p:nvSpPr>
        <p:spPr/>
        <p:txBody>
          <a:bodyPr/>
          <a:lstStyle/>
          <a:p>
            <a:r>
              <a:rPr lang="en-CA" dirty="0"/>
              <a:t>Use a fact model</a:t>
            </a:r>
          </a:p>
          <a:p>
            <a:r>
              <a:rPr lang="en-CA" dirty="0"/>
              <a:t>Question basic assumptions</a:t>
            </a:r>
          </a:p>
          <a:p>
            <a:r>
              <a:rPr lang="en-CA" dirty="0"/>
              <a:t>Question the terms used</a:t>
            </a:r>
          </a:p>
          <a:p>
            <a:r>
              <a:rPr lang="en-CA" dirty="0"/>
              <a:t>State explicit relationships</a:t>
            </a:r>
          </a:p>
          <a:p>
            <a:r>
              <a:rPr lang="en-CA" dirty="0"/>
              <a:t>Avoid obscure facts or terms</a:t>
            </a:r>
          </a:p>
          <a:p>
            <a:r>
              <a:rPr lang="en-CA" dirty="0"/>
              <a:t>Avoid vague terms – like “there”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Simple Constraints</a:t>
            </a:r>
          </a:p>
        </p:txBody>
      </p:sp>
      <p:sp>
        <p:nvSpPr>
          <p:cNvPr id="3" name="Content Placeholder 2"/>
          <p:cNvSpPr>
            <a:spLocks noGrp="1"/>
          </p:cNvSpPr>
          <p:nvPr>
            <p:ph idx="1"/>
          </p:nvPr>
        </p:nvSpPr>
        <p:spPr/>
        <p:txBody>
          <a:bodyPr/>
          <a:lstStyle/>
          <a:p>
            <a:r>
              <a:rPr lang="en-CA" dirty="0"/>
              <a:t>No permissions – “can” or “may”</a:t>
            </a:r>
          </a:p>
          <a:p>
            <a:r>
              <a:rPr lang="en-CA" dirty="0"/>
              <a:t>Avoid padding – extra words that provide no benefit to the rule</a:t>
            </a:r>
          </a:p>
          <a:p>
            <a:r>
              <a:rPr lang="en-CA" dirty="0"/>
              <a:t>Avoid “or” – use list and be explicit</a:t>
            </a:r>
          </a:p>
          <a:p>
            <a:r>
              <a:rPr lang="en-CA" dirty="0"/>
              <a:t>Avoid “and” – make multiple statements</a:t>
            </a:r>
          </a:p>
          <a:p>
            <a:r>
              <a:rPr lang="en-CA" dirty="0"/>
              <a:t>Avoid complex rules – Use/define business terms</a:t>
            </a:r>
          </a:p>
          <a:p>
            <a:r>
              <a:rPr lang="en-CA" dirty="0"/>
              <a:t>Avoid starting with “if” – Not explicit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400" dirty="0"/>
              <a:t>Qualifications &amp; Quantifications</a:t>
            </a:r>
          </a:p>
        </p:txBody>
      </p:sp>
      <p:sp>
        <p:nvSpPr>
          <p:cNvPr id="3" name="Content Placeholder 2"/>
          <p:cNvSpPr>
            <a:spLocks noGrp="1"/>
          </p:cNvSpPr>
          <p:nvPr>
            <p:ph idx="1"/>
          </p:nvPr>
        </p:nvSpPr>
        <p:spPr/>
        <p:txBody>
          <a:bodyPr/>
          <a:lstStyle/>
          <a:p>
            <a:r>
              <a:rPr lang="en-CA" dirty="0"/>
              <a:t>Question qualifications</a:t>
            </a:r>
          </a:p>
          <a:p>
            <a:r>
              <a:rPr lang="en-CA" dirty="0"/>
              <a:t>Avoid plural forms – avoid plurals</a:t>
            </a:r>
          </a:p>
          <a:p>
            <a:r>
              <a:rPr lang="en-CA" dirty="0"/>
              <a:t>Use “Each” and “Every” to improve clarity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States and Events</a:t>
            </a:r>
          </a:p>
        </p:txBody>
      </p:sp>
      <p:sp>
        <p:nvSpPr>
          <p:cNvPr id="3" name="Content Placeholder 2"/>
          <p:cNvSpPr>
            <a:spLocks noGrp="1"/>
          </p:cNvSpPr>
          <p:nvPr>
            <p:ph idx="1"/>
          </p:nvPr>
        </p:nvSpPr>
        <p:spPr/>
        <p:txBody>
          <a:bodyPr/>
          <a:lstStyle/>
          <a:p>
            <a:r>
              <a:rPr lang="en-CA" dirty="0"/>
              <a:t>Avoid events as subjects</a:t>
            </a:r>
          </a:p>
          <a:p>
            <a:r>
              <a:rPr lang="en-CA" dirty="0"/>
              <a:t>Avoid ambiguous states</a:t>
            </a:r>
          </a:p>
          <a:p>
            <a:r>
              <a:rPr lang="en-CA" dirty="0"/>
              <a:t>Avoid ambiguous time frames</a:t>
            </a:r>
          </a:p>
          <a:p>
            <a:r>
              <a:rPr lang="en-CA" dirty="0"/>
              <a:t>Avoid “When”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Actors</a:t>
            </a:r>
          </a:p>
        </p:txBody>
      </p:sp>
      <p:sp>
        <p:nvSpPr>
          <p:cNvPr id="3" name="Content Placeholder 2"/>
          <p:cNvSpPr>
            <a:spLocks noGrp="1"/>
          </p:cNvSpPr>
          <p:nvPr>
            <p:ph idx="1"/>
          </p:nvPr>
        </p:nvSpPr>
        <p:spPr/>
        <p:txBody>
          <a:bodyPr/>
          <a:lstStyle/>
          <a:p>
            <a:r>
              <a:rPr lang="en-CA" dirty="0"/>
              <a:t>Question actors – are they necessary?</a:t>
            </a:r>
          </a:p>
          <a:p>
            <a:r>
              <a:rPr lang="en-CA" dirty="0"/>
              <a:t>Avoid actors as subjects </a:t>
            </a:r>
          </a:p>
          <a:p>
            <a:pPr lvl="1"/>
            <a:r>
              <a:rPr lang="en-CA" dirty="0"/>
              <a:t>Actors change and roles that do certain jobs change</a:t>
            </a:r>
          </a:p>
          <a:p>
            <a:pPr lvl="1"/>
            <a:endParaRPr lang="en-CA" dirty="0"/>
          </a:p>
          <a:p>
            <a:endParaRPr lang="en-CA"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Dangerous Verbs</a:t>
            </a:r>
          </a:p>
        </p:txBody>
      </p:sp>
      <p:sp>
        <p:nvSpPr>
          <p:cNvPr id="3" name="Content Placeholder 2"/>
          <p:cNvSpPr>
            <a:spLocks noGrp="1"/>
          </p:cNvSpPr>
          <p:nvPr>
            <p:ph idx="1"/>
          </p:nvPr>
        </p:nvSpPr>
        <p:spPr/>
        <p:txBody>
          <a:bodyPr/>
          <a:lstStyle/>
          <a:p>
            <a:r>
              <a:rPr lang="en-CA" dirty="0"/>
              <a:t>Avoid command verbs – imply actor</a:t>
            </a:r>
          </a:p>
          <a:p>
            <a:r>
              <a:rPr lang="en-CA" dirty="0"/>
              <a:t>Avoid action verbs that create unclear definitions</a:t>
            </a:r>
          </a:p>
          <a:p>
            <a:r>
              <a:rPr lang="en-CA" dirty="0"/>
              <a:t>Look carefully at CRUD words – may imply implementation details</a:t>
            </a:r>
          </a:p>
          <a:p>
            <a:endParaRPr lang="en-CA"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Computation</a:t>
            </a:r>
          </a:p>
        </p:txBody>
      </p:sp>
      <p:sp>
        <p:nvSpPr>
          <p:cNvPr id="3" name="Content Placeholder 2"/>
          <p:cNvSpPr>
            <a:spLocks noGrp="1"/>
          </p:cNvSpPr>
          <p:nvPr>
            <p:ph idx="1"/>
          </p:nvPr>
        </p:nvSpPr>
        <p:spPr/>
        <p:txBody>
          <a:bodyPr/>
          <a:lstStyle/>
          <a:p>
            <a:r>
              <a:rPr lang="en-CA" dirty="0"/>
              <a:t>Avoid ambiguous computations</a:t>
            </a:r>
          </a:p>
          <a:p>
            <a:pPr lvl="1"/>
            <a:r>
              <a:rPr lang="en-CA" dirty="0"/>
              <a:t>Make computation the subject of the rule</a:t>
            </a:r>
          </a:p>
          <a:p>
            <a:r>
              <a:rPr lang="en-CA" dirty="0"/>
              <a:t>Avoid embedded computations</a:t>
            </a:r>
          </a:p>
          <a:p>
            <a:pPr lvl="1"/>
            <a:r>
              <a:rPr lang="en-CA" dirty="0"/>
              <a:t>Make them 2 separate rules</a:t>
            </a:r>
          </a:p>
          <a:p>
            <a:pPr lvl="1"/>
            <a:r>
              <a:rPr lang="en-CA" dirty="0"/>
              <a:t>May need to enter new rules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Agenda</a:t>
            </a:r>
          </a:p>
        </p:txBody>
      </p:sp>
      <p:sp>
        <p:nvSpPr>
          <p:cNvPr id="3" name="Content Placeholder 2"/>
          <p:cNvSpPr>
            <a:spLocks noGrp="1"/>
          </p:cNvSpPr>
          <p:nvPr>
            <p:ph idx="1"/>
          </p:nvPr>
        </p:nvSpPr>
        <p:spPr/>
        <p:txBody>
          <a:bodyPr/>
          <a:lstStyle/>
          <a:p>
            <a:r>
              <a:rPr lang="en-CA" dirty="0"/>
              <a:t>What are Business rules</a:t>
            </a:r>
          </a:p>
          <a:p>
            <a:pPr lvl="1"/>
            <a:r>
              <a:rPr lang="en-CA" dirty="0"/>
              <a:t>Definition, Purpose, Characteristics, examples</a:t>
            </a:r>
          </a:p>
          <a:p>
            <a:r>
              <a:rPr lang="en-CA" dirty="0"/>
              <a:t>Types of Business rules</a:t>
            </a:r>
          </a:p>
          <a:p>
            <a:pPr lvl="1"/>
            <a:r>
              <a:rPr lang="en-CA" dirty="0"/>
              <a:t>Structural</a:t>
            </a:r>
          </a:p>
          <a:p>
            <a:pPr lvl="1"/>
            <a:r>
              <a:rPr lang="en-CA" dirty="0"/>
              <a:t>Action</a:t>
            </a:r>
          </a:p>
          <a:p>
            <a:pPr lvl="1"/>
            <a:r>
              <a:rPr lang="en-CA" dirty="0"/>
              <a:t>Derivation</a:t>
            </a:r>
          </a:p>
          <a:p>
            <a:r>
              <a:rPr lang="en-CA" dirty="0"/>
              <a:t>In </a:t>
            </a:r>
            <a:r>
              <a:rPr lang="en-CA"/>
              <a:t>class exercise</a:t>
            </a:r>
            <a:endParaRPr lang="en-CA" dirty="0"/>
          </a:p>
        </p:txBody>
      </p:sp>
    </p:spTree>
    <p:extLst>
      <p:ext uri="{BB962C8B-B14F-4D97-AF65-F5344CB8AC3E}">
        <p14:creationId xmlns:p14="http://schemas.microsoft.com/office/powerpoint/2010/main" val="265153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Structure &amp; Consistency</a:t>
            </a:r>
          </a:p>
        </p:txBody>
      </p:sp>
      <p:sp>
        <p:nvSpPr>
          <p:cNvPr id="3" name="Content Placeholder 2"/>
          <p:cNvSpPr>
            <a:spLocks noGrp="1"/>
          </p:cNvSpPr>
          <p:nvPr>
            <p:ph idx="1"/>
          </p:nvPr>
        </p:nvSpPr>
        <p:spPr>
          <a:xfrm>
            <a:off x="304800" y="1428736"/>
            <a:ext cx="8686800" cy="4929222"/>
          </a:xfrm>
        </p:spPr>
        <p:txBody>
          <a:bodyPr>
            <a:normAutofit lnSpcReduction="10000"/>
          </a:bodyPr>
          <a:lstStyle/>
          <a:p>
            <a:r>
              <a:rPr lang="en-CA" dirty="0"/>
              <a:t>Missing rules </a:t>
            </a:r>
          </a:p>
          <a:p>
            <a:pPr lvl="1"/>
            <a:r>
              <a:rPr lang="en-CA" dirty="0"/>
              <a:t>Does it make sense? Special cases? Always true?</a:t>
            </a:r>
          </a:p>
          <a:p>
            <a:r>
              <a:rPr lang="en-CA" dirty="0"/>
              <a:t>Check for overlapping rules</a:t>
            </a:r>
          </a:p>
          <a:p>
            <a:r>
              <a:rPr lang="en-CA" dirty="0"/>
              <a:t>Check for duplicate rules</a:t>
            </a:r>
          </a:p>
          <a:p>
            <a:r>
              <a:rPr lang="en-CA" dirty="0"/>
              <a:t>Check for inverted rules</a:t>
            </a:r>
          </a:p>
          <a:p>
            <a:pPr lvl="1"/>
            <a:r>
              <a:rPr lang="en-CA" dirty="0"/>
              <a:t>Saying the same thing in different ways</a:t>
            </a:r>
          </a:p>
          <a:p>
            <a:r>
              <a:rPr lang="en-CA" dirty="0"/>
              <a:t>Check contradictory rules</a:t>
            </a:r>
          </a:p>
          <a:p>
            <a:r>
              <a:rPr lang="en-CA" dirty="0"/>
              <a:t>Rule references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Example Business Rules</a:t>
            </a:r>
            <a:endParaRPr lang="en-US" dirty="0"/>
          </a:p>
        </p:txBody>
      </p:sp>
      <p:sp>
        <p:nvSpPr>
          <p:cNvPr id="3" name="Content Placeholder 2"/>
          <p:cNvSpPr>
            <a:spLocks noGrp="1"/>
          </p:cNvSpPr>
          <p:nvPr>
            <p:ph idx="1"/>
          </p:nvPr>
        </p:nvSpPr>
        <p:spPr>
          <a:xfrm>
            <a:off x="251520" y="1412776"/>
            <a:ext cx="8136904" cy="4896544"/>
          </a:xfrm>
        </p:spPr>
        <p:txBody>
          <a:bodyPr>
            <a:noAutofit/>
          </a:bodyPr>
          <a:lstStyle/>
          <a:p>
            <a:pPr marL="514350" lvl="0" indent="-514350">
              <a:buFont typeface="+mj-lt"/>
              <a:buAutoNum type="arabicParenR"/>
            </a:pPr>
            <a:r>
              <a:rPr lang="en-CA" sz="2800" dirty="0"/>
              <a:t>Tenured professors may administer student grades. </a:t>
            </a:r>
          </a:p>
          <a:p>
            <a:pPr marL="514350" lvl="0" indent="-514350">
              <a:buFont typeface="+mj-lt"/>
              <a:buAutoNum type="arabicParenR"/>
            </a:pPr>
            <a:r>
              <a:rPr lang="en-CA" sz="2800" dirty="0"/>
              <a:t>Teaching assistants who have been granted authority by a tenured professor may administer student grades. </a:t>
            </a:r>
          </a:p>
          <a:p>
            <a:pPr marL="514350" lvl="0" indent="-514350">
              <a:buFont typeface="+mj-lt"/>
              <a:buAutoNum type="arabicParenR"/>
            </a:pPr>
            <a:r>
              <a:rPr lang="en-CA" sz="2800" dirty="0"/>
              <a:t>Table to convert between numeric grades and letter grades. </a:t>
            </a:r>
          </a:p>
          <a:p>
            <a:pPr marL="514350" lvl="0" indent="-514350">
              <a:buFont typeface="+mj-lt"/>
              <a:buAutoNum type="arabicParenR"/>
            </a:pPr>
            <a:r>
              <a:rPr lang="en-CA" sz="2800" dirty="0"/>
              <a:t>All master’s degree programs must include the development of a thesis. </a:t>
            </a:r>
          </a:p>
          <a:p>
            <a:pPr marL="514350" lvl="0" indent="-514350">
              <a:buFont typeface="+mj-lt"/>
              <a:buAutoNum type="arabicParenR"/>
            </a:pPr>
            <a:r>
              <a:rPr lang="en-CA" sz="2800" dirty="0"/>
              <a:t>A car with accumulated mileage greater than 5000 since its last service must be scheduled for service.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a:t>Example Business Rules</a:t>
            </a:r>
            <a:endParaRPr lang="en-US" dirty="0"/>
          </a:p>
        </p:txBody>
      </p:sp>
      <p:sp>
        <p:nvSpPr>
          <p:cNvPr id="3" name="Content Placeholder 2"/>
          <p:cNvSpPr>
            <a:spLocks noGrp="1"/>
          </p:cNvSpPr>
          <p:nvPr>
            <p:ph idx="1"/>
          </p:nvPr>
        </p:nvSpPr>
        <p:spPr>
          <a:xfrm>
            <a:off x="251520" y="1412776"/>
            <a:ext cx="8064896" cy="4525963"/>
          </a:xfrm>
        </p:spPr>
        <p:txBody>
          <a:bodyPr>
            <a:noAutofit/>
          </a:bodyPr>
          <a:lstStyle/>
          <a:p>
            <a:pPr marL="514350" lvl="0" indent="-514350">
              <a:buFont typeface="+mj-lt"/>
              <a:buAutoNum type="arabicParenR" startAt="6"/>
            </a:pPr>
            <a:r>
              <a:rPr lang="en-CA" sz="2800" dirty="0"/>
              <a:t>A car must have a registration number.</a:t>
            </a:r>
          </a:p>
          <a:p>
            <a:pPr marL="514350" lvl="0" indent="-514350">
              <a:buFont typeface="+mj-lt"/>
              <a:buAutoNum type="arabicParenR" startAt="6"/>
            </a:pPr>
            <a:r>
              <a:rPr lang="en-CA" sz="2800" dirty="0"/>
              <a:t>A car cannot be handed over to the customer unless a provisional charge has been accepted against the customer's credit card.</a:t>
            </a:r>
          </a:p>
          <a:p>
            <a:pPr marL="514350" lvl="0" indent="-514350">
              <a:buFont typeface="+mj-lt"/>
              <a:buAutoNum type="arabicParenR" startAt="6"/>
            </a:pPr>
            <a:r>
              <a:rPr lang="en-CA" sz="2800" dirty="0"/>
              <a:t>A customer may request a model of car from a rental branch on a date.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Is a Business Rule?</a:t>
            </a:r>
          </a:p>
        </p:txBody>
      </p:sp>
      <p:sp>
        <p:nvSpPr>
          <p:cNvPr id="3" name="Content Placeholder 2"/>
          <p:cNvSpPr>
            <a:spLocks noGrp="1"/>
          </p:cNvSpPr>
          <p:nvPr>
            <p:ph idx="1"/>
          </p:nvPr>
        </p:nvSpPr>
        <p:spPr/>
        <p:txBody>
          <a:bodyPr/>
          <a:lstStyle/>
          <a:p>
            <a:r>
              <a:rPr lang="en-CA" dirty="0"/>
              <a:t>A business rule </a:t>
            </a:r>
            <a:r>
              <a:rPr lang="en-CA" b="1" dirty="0"/>
              <a:t>defines</a:t>
            </a:r>
            <a:r>
              <a:rPr lang="en-CA" dirty="0"/>
              <a:t> or </a:t>
            </a:r>
            <a:r>
              <a:rPr lang="en-CA" b="1" dirty="0"/>
              <a:t>constrains</a:t>
            </a:r>
            <a:r>
              <a:rPr lang="en-CA" dirty="0"/>
              <a:t> one aspect of your business that is intended to assert business structure or influence the behaviour of your business</a:t>
            </a:r>
          </a:p>
          <a:p>
            <a:pPr marL="114300" indent="0">
              <a:buNone/>
            </a:pPr>
            <a:endParaRPr lang="en-CA" dirty="0"/>
          </a:p>
          <a:p>
            <a:endParaRPr lang="en-CA" dirty="0"/>
          </a:p>
        </p:txBody>
      </p:sp>
    </p:spTree>
    <p:extLst>
      <p:ext uri="{BB962C8B-B14F-4D97-AF65-F5344CB8AC3E}">
        <p14:creationId xmlns:p14="http://schemas.microsoft.com/office/powerpoint/2010/main" val="124495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Constraints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64088" y="332656"/>
            <a:ext cx="2619375" cy="1743075"/>
          </a:xfrm>
        </p:spPr>
      </p:pic>
      <p:sp>
        <p:nvSpPr>
          <p:cNvPr id="5" name="Rectangle 4"/>
          <p:cNvSpPr/>
          <p:nvPr/>
        </p:nvSpPr>
        <p:spPr>
          <a:xfrm>
            <a:off x="971600" y="3105835"/>
            <a:ext cx="6552728" cy="1077218"/>
          </a:xfrm>
          <a:prstGeom prst="rect">
            <a:avLst/>
          </a:prstGeom>
        </p:spPr>
        <p:txBody>
          <a:bodyPr wrap="square">
            <a:spAutoFit/>
          </a:bodyPr>
          <a:lstStyle/>
          <a:p>
            <a:pPr marL="457200" indent="-457200">
              <a:buFont typeface="Arial" panose="020B0604020202020204" pitchFamily="34" charset="0"/>
              <a:buChar char="•"/>
            </a:pPr>
            <a:r>
              <a:rPr lang="en-US" sz="3200" dirty="0">
                <a:latin typeface="+mn-lt"/>
              </a:rPr>
              <a:t>define conditions that must hold true in specified situations</a:t>
            </a:r>
            <a:endParaRPr lang="en-CA" sz="3200" dirty="0">
              <a:latin typeface="+mn-lt"/>
            </a:endParaRPr>
          </a:p>
        </p:txBody>
      </p:sp>
    </p:spTree>
    <p:extLst>
      <p:ext uri="{BB962C8B-B14F-4D97-AF65-F5344CB8AC3E}">
        <p14:creationId xmlns:p14="http://schemas.microsoft.com/office/powerpoint/2010/main" val="2374181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Power of Business Rules</a:t>
            </a:r>
          </a:p>
        </p:txBody>
      </p:sp>
      <p:sp>
        <p:nvSpPr>
          <p:cNvPr id="3" name="Content Placeholder 2"/>
          <p:cNvSpPr>
            <a:spLocks noGrp="1"/>
          </p:cNvSpPr>
          <p:nvPr>
            <p:ph idx="1"/>
          </p:nvPr>
        </p:nvSpPr>
        <p:spPr/>
        <p:txBody>
          <a:bodyPr>
            <a:normAutofit/>
          </a:bodyPr>
          <a:lstStyle/>
          <a:p>
            <a:r>
              <a:rPr lang="en-US" dirty="0"/>
              <a:t>The ability to make business-level statements that can be translated in a fairly direct way to become part of an operational system</a:t>
            </a:r>
          </a:p>
          <a:p>
            <a:pPr marL="114300" indent="0">
              <a:buNone/>
            </a:pPr>
            <a:endParaRPr lang="en-US" dirty="0"/>
          </a:p>
          <a:p>
            <a:r>
              <a:rPr lang="en-US" dirty="0"/>
              <a:t>Relatively large numbers of simple statements, that together have an impact greater than the sum of the individual </a:t>
            </a:r>
            <a:r>
              <a:rPr lang="en-CA" dirty="0"/>
              <a:t>parts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Business Rule… </a:t>
            </a:r>
          </a:p>
        </p:txBody>
      </p:sp>
      <p:sp>
        <p:nvSpPr>
          <p:cNvPr id="3" name="Content Placeholder 2"/>
          <p:cNvSpPr>
            <a:spLocks noGrp="1"/>
          </p:cNvSpPr>
          <p:nvPr>
            <p:ph idx="1"/>
          </p:nvPr>
        </p:nvSpPr>
        <p:spPr/>
        <p:txBody>
          <a:bodyPr/>
          <a:lstStyle/>
          <a:p>
            <a:r>
              <a:rPr lang="en-US" dirty="0"/>
              <a:t>defines the conditions under which a process is carried out or the new conditions that will exist after a </a:t>
            </a:r>
            <a:r>
              <a:rPr lang="en-CA" dirty="0"/>
              <a:t>process has been completed</a:t>
            </a:r>
          </a:p>
          <a:p>
            <a:r>
              <a:rPr lang="en-US" dirty="0"/>
              <a:t>defines what </a:t>
            </a:r>
            <a:r>
              <a:rPr lang="en-US" b="1" dirty="0"/>
              <a:t>must be the case </a:t>
            </a:r>
            <a:r>
              <a:rPr lang="en-US" dirty="0"/>
              <a:t>rather than how it comes to be</a:t>
            </a:r>
          </a:p>
          <a:p>
            <a:r>
              <a:rPr lang="en-US" dirty="0"/>
              <a:t>Is </a:t>
            </a:r>
            <a:r>
              <a:rPr lang="en-US" b="1" dirty="0"/>
              <a:t>NOT</a:t>
            </a:r>
            <a:r>
              <a:rPr lang="en-US" dirty="0"/>
              <a:t> a description of a process or processing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Business Rules for a Teenager</a:t>
            </a:r>
            <a:endParaRPr lang="en-US" dirty="0"/>
          </a:p>
        </p:txBody>
      </p:sp>
      <p:sp>
        <p:nvSpPr>
          <p:cNvPr id="3" name="Content Placeholder 2"/>
          <p:cNvSpPr>
            <a:spLocks noGrp="1"/>
          </p:cNvSpPr>
          <p:nvPr>
            <p:ph idx="1"/>
          </p:nvPr>
        </p:nvSpPr>
        <p:spPr/>
        <p:txBody>
          <a:bodyPr>
            <a:normAutofit fontScale="85000" lnSpcReduction="10000"/>
          </a:bodyPr>
          <a:lstStyle/>
          <a:p>
            <a:r>
              <a:rPr lang="en-US" sz="3300" dirty="0"/>
              <a:t>Must not stay out past 11:30 pm.</a:t>
            </a:r>
          </a:p>
          <a:p>
            <a:r>
              <a:rPr lang="en-US" sz="3300" dirty="0"/>
              <a:t>Must not let a new driver drive you home without permission.</a:t>
            </a:r>
          </a:p>
          <a:p>
            <a:r>
              <a:rPr lang="en-US" sz="3300" dirty="0"/>
              <a:t>Parents must know where you are at all times. </a:t>
            </a:r>
          </a:p>
          <a:p>
            <a:r>
              <a:rPr lang="en-US" sz="3300" dirty="0"/>
              <a:t>Must not go in a car with someone I don't know. </a:t>
            </a:r>
          </a:p>
          <a:p>
            <a:r>
              <a:rPr lang="en-US" sz="3300" dirty="0"/>
              <a:t>Must not go anywhere with a stranger.</a:t>
            </a:r>
            <a:r>
              <a:rPr lang="en-US" dirty="0"/>
              <a:t> </a:t>
            </a:r>
          </a:p>
          <a:p>
            <a:r>
              <a:rPr lang="en-US" sz="2800" dirty="0"/>
              <a:t>Those are the rules -- take it or be prepared to stay home through your teenage years.</a:t>
            </a:r>
          </a:p>
          <a:p>
            <a:r>
              <a:rPr lang="en-US" sz="2800" dirty="0"/>
              <a:t>Teenager has one requirement.  They need a car!</a:t>
            </a:r>
          </a:p>
          <a:p>
            <a:r>
              <a:rPr lang="en-US" sz="2800" dirty="0"/>
              <a:t>Teenager requires a car in order to comply with the rules.</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Driver’s License Business Rules</a:t>
            </a:r>
            <a:endParaRPr lang="en-US" dirty="0"/>
          </a:p>
        </p:txBody>
      </p:sp>
      <p:sp>
        <p:nvSpPr>
          <p:cNvPr id="3" name="Content Placeholder 2"/>
          <p:cNvSpPr>
            <a:spLocks noGrp="1"/>
          </p:cNvSpPr>
          <p:nvPr>
            <p:ph idx="1"/>
          </p:nvPr>
        </p:nvSpPr>
        <p:spPr/>
        <p:txBody>
          <a:bodyPr>
            <a:normAutofit/>
          </a:bodyPr>
          <a:lstStyle/>
          <a:p>
            <a:r>
              <a:rPr lang="en-US" dirty="0"/>
              <a:t>A Driver of a vehicle must have a valid Driver's License.</a:t>
            </a:r>
          </a:p>
          <a:p>
            <a:r>
              <a:rPr lang="en-US" dirty="0"/>
              <a:t>A Driver's License must be considered valid if all of the following are true:</a:t>
            </a:r>
          </a:p>
          <a:p>
            <a:pPr lvl="1"/>
            <a:r>
              <a:rPr lang="en-US" sz="3000" dirty="0"/>
              <a:t>The Driver's License belongs to the driver.</a:t>
            </a:r>
          </a:p>
          <a:p>
            <a:pPr lvl="1"/>
            <a:r>
              <a:rPr lang="en-US" sz="3000" dirty="0"/>
              <a:t>The Expiry Date of the Driver's License is later than the Inspection Date.</a:t>
            </a:r>
          </a:p>
          <a:p>
            <a:pPr lvl="1"/>
            <a:r>
              <a:rPr lang="en-US" sz="3000" dirty="0"/>
              <a:t>The physical proof is produced within 24 hours of the Inspection Date. </a:t>
            </a:r>
            <a:endParaRPr lang="en-US" dirty="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3483</TotalTime>
  <Words>2066</Words>
  <Application>Microsoft Office PowerPoint</Application>
  <PresentationFormat>On-screen Show (4:3)</PresentationFormat>
  <Paragraphs>279</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Cambria</vt:lpstr>
      <vt:lpstr>Adjacency</vt:lpstr>
      <vt:lpstr>Business Rules</vt:lpstr>
      <vt:lpstr>Pop Quiz</vt:lpstr>
      <vt:lpstr>Agenda</vt:lpstr>
      <vt:lpstr>What Is a Business Rule?</vt:lpstr>
      <vt:lpstr>Constraints</vt:lpstr>
      <vt:lpstr>Power of Business Rules</vt:lpstr>
      <vt:lpstr>A Business Rule… </vt:lpstr>
      <vt:lpstr>Business Rules for a Teenager</vt:lpstr>
      <vt:lpstr>Driver’s License Business Rules</vt:lpstr>
      <vt:lpstr>The Main Points to Remember</vt:lpstr>
      <vt:lpstr>The Job of Business Analyst</vt:lpstr>
      <vt:lpstr>Business Rule Rules</vt:lpstr>
      <vt:lpstr>Types of Business Rules</vt:lpstr>
      <vt:lpstr>Structural Assertion</vt:lpstr>
      <vt:lpstr>Structural Assertion – Examples</vt:lpstr>
      <vt:lpstr>Action Assertion</vt:lpstr>
      <vt:lpstr>Derivation</vt:lpstr>
      <vt:lpstr>Business Rules…</vt:lpstr>
      <vt:lpstr>Gathering Business Rules</vt:lpstr>
      <vt:lpstr>Ask Questions</vt:lpstr>
      <vt:lpstr>Expressing Rules</vt:lpstr>
      <vt:lpstr>Potential Problems</vt:lpstr>
      <vt:lpstr>Using Facts</vt:lpstr>
      <vt:lpstr>Simple Constraints</vt:lpstr>
      <vt:lpstr>Qualifications &amp; Quantifications</vt:lpstr>
      <vt:lpstr>States and Events</vt:lpstr>
      <vt:lpstr>Actors</vt:lpstr>
      <vt:lpstr>Dangerous Verbs</vt:lpstr>
      <vt:lpstr>Computation</vt:lpstr>
      <vt:lpstr>Structure &amp; Consistency</vt:lpstr>
      <vt:lpstr>Example Business Rules</vt:lpstr>
      <vt:lpstr>Example Business Rules</vt:lpstr>
    </vt:vector>
  </TitlesOfParts>
  <Company>Up In The Air Enterprises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Rules</dc:title>
  <dc:creator>Gaul, Nathalie</dc:creator>
  <cp:lastModifiedBy>Philip Dumaresq</cp:lastModifiedBy>
  <cp:revision>35</cp:revision>
  <cp:lastPrinted>2016-08-30T14:10:14Z</cp:lastPrinted>
  <dcterms:created xsi:type="dcterms:W3CDTF">2009-08-19T04:14:52Z</dcterms:created>
  <dcterms:modified xsi:type="dcterms:W3CDTF">2016-09-02T11:50:10Z</dcterms:modified>
</cp:coreProperties>
</file>