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76" r:id="rId1"/>
  </p:sldMasterIdLst>
  <p:notesMasterIdLst>
    <p:notesMasterId r:id="rId16"/>
  </p:notesMasterIdLst>
  <p:sldIdLst>
    <p:sldId id="256" r:id="rId2"/>
    <p:sldId id="258" r:id="rId3"/>
    <p:sldId id="262" r:id="rId4"/>
    <p:sldId id="266" r:id="rId5"/>
    <p:sldId id="276" r:id="rId6"/>
    <p:sldId id="283" r:id="rId7"/>
    <p:sldId id="290" r:id="rId8"/>
    <p:sldId id="291" r:id="rId9"/>
    <p:sldId id="284" r:id="rId10"/>
    <p:sldId id="285" r:id="rId11"/>
    <p:sldId id="286" r:id="rId12"/>
    <p:sldId id="287" r:id="rId13"/>
    <p:sldId id="288" r:id="rId14"/>
    <p:sldId id="289" r:id="rId15"/>
  </p:sldIdLst>
  <p:sldSz cx="9144000" cy="6858000" type="screen4x3"/>
  <p:notesSz cx="6858000" cy="9199563"/>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9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7" autoAdjust="0"/>
    <p:restoredTop sz="69502" autoAdjust="0"/>
  </p:normalViewPr>
  <p:slideViewPr>
    <p:cSldViewPr>
      <p:cViewPr varScale="1">
        <p:scale>
          <a:sx n="56" d="100"/>
          <a:sy n="56" d="100"/>
        </p:scale>
        <p:origin x="1580" y="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78" d="100"/>
          <a:sy n="78" d="100"/>
        </p:scale>
        <p:origin x="-1836" y="-90"/>
      </p:cViewPr>
      <p:guideLst>
        <p:guide orient="horz" pos="2898"/>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9978"/>
          </a:xfrm>
          <a:prstGeom prst="rect">
            <a:avLst/>
          </a:prstGeom>
        </p:spPr>
        <p:txBody>
          <a:bodyPr vert="horz" lIns="91440" tIns="45720" rIns="91440" bIns="45720" rtlCol="0"/>
          <a:lstStyle>
            <a:lvl1pPr algn="l">
              <a:defRPr sz="1200"/>
            </a:lvl1pPr>
          </a:lstStyle>
          <a:p>
            <a:pPr>
              <a:defRPr/>
            </a:pPr>
            <a:endParaRPr lang="en-CA"/>
          </a:p>
        </p:txBody>
      </p:sp>
      <p:sp>
        <p:nvSpPr>
          <p:cNvPr id="3" name="Date Placeholder 2"/>
          <p:cNvSpPr>
            <a:spLocks noGrp="1"/>
          </p:cNvSpPr>
          <p:nvPr>
            <p:ph type="dt" idx="1"/>
          </p:nvPr>
        </p:nvSpPr>
        <p:spPr>
          <a:xfrm>
            <a:off x="3884613" y="0"/>
            <a:ext cx="2971800" cy="459978"/>
          </a:xfrm>
          <a:prstGeom prst="rect">
            <a:avLst/>
          </a:prstGeom>
        </p:spPr>
        <p:txBody>
          <a:bodyPr vert="horz" lIns="91440" tIns="45720" rIns="91440" bIns="45720" rtlCol="0"/>
          <a:lstStyle>
            <a:lvl1pPr algn="r">
              <a:defRPr sz="1200"/>
            </a:lvl1pPr>
          </a:lstStyle>
          <a:p>
            <a:pPr>
              <a:defRPr/>
            </a:pPr>
            <a:fld id="{1579C9B7-0A3D-4A36-8865-B54E044B70D7}" type="datetimeFigureOut">
              <a:rPr lang="en-US"/>
              <a:pPr>
                <a:defRPr/>
              </a:pPr>
              <a:t>9/2/2016</a:t>
            </a:fld>
            <a:endParaRPr lang="en-CA"/>
          </a:p>
        </p:txBody>
      </p:sp>
      <p:sp>
        <p:nvSpPr>
          <p:cNvPr id="4" name="Slide Image Placeholder 3"/>
          <p:cNvSpPr>
            <a:spLocks noGrp="1" noRot="1" noChangeAspect="1"/>
          </p:cNvSpPr>
          <p:nvPr>
            <p:ph type="sldImg" idx="2"/>
          </p:nvPr>
        </p:nvSpPr>
        <p:spPr>
          <a:xfrm>
            <a:off x="1992313" y="690563"/>
            <a:ext cx="2816225" cy="2112962"/>
          </a:xfrm>
          <a:prstGeom prst="rect">
            <a:avLst/>
          </a:prstGeom>
          <a:noFill/>
          <a:ln w="12700">
            <a:solidFill>
              <a:prstClr val="black"/>
            </a:solidFill>
          </a:ln>
        </p:spPr>
        <p:txBody>
          <a:bodyPr vert="horz" lIns="91440" tIns="45720" rIns="91440" bIns="45720" rtlCol="0" anchor="ctr"/>
          <a:lstStyle/>
          <a:p>
            <a:pPr lvl="0"/>
            <a:endParaRPr lang="en-CA" noProof="0"/>
          </a:p>
        </p:txBody>
      </p:sp>
      <p:sp>
        <p:nvSpPr>
          <p:cNvPr id="5" name="Notes Placeholder 4"/>
          <p:cNvSpPr>
            <a:spLocks noGrp="1"/>
          </p:cNvSpPr>
          <p:nvPr>
            <p:ph type="body" sz="quarter" idx="3"/>
          </p:nvPr>
        </p:nvSpPr>
        <p:spPr>
          <a:xfrm>
            <a:off x="357166" y="2946724"/>
            <a:ext cx="6215106" cy="5562872"/>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a:p>
        </p:txBody>
      </p:sp>
      <p:sp>
        <p:nvSpPr>
          <p:cNvPr id="6" name="Footer Placeholder 5"/>
          <p:cNvSpPr>
            <a:spLocks noGrp="1"/>
          </p:cNvSpPr>
          <p:nvPr>
            <p:ph type="ftr" sz="quarter" idx="4"/>
          </p:nvPr>
        </p:nvSpPr>
        <p:spPr>
          <a:xfrm>
            <a:off x="0" y="8737988"/>
            <a:ext cx="2971800" cy="459978"/>
          </a:xfrm>
          <a:prstGeom prst="rect">
            <a:avLst/>
          </a:prstGeom>
        </p:spPr>
        <p:txBody>
          <a:bodyPr vert="horz" lIns="91440" tIns="45720" rIns="91440" bIns="45720" rtlCol="0" anchor="b"/>
          <a:lstStyle>
            <a:lvl1pPr algn="l">
              <a:defRPr sz="1200"/>
            </a:lvl1pPr>
          </a:lstStyle>
          <a:p>
            <a:pPr>
              <a:defRPr/>
            </a:pPr>
            <a:endParaRPr lang="en-CA"/>
          </a:p>
        </p:txBody>
      </p:sp>
      <p:sp>
        <p:nvSpPr>
          <p:cNvPr id="7" name="Slide Number Placeholder 6"/>
          <p:cNvSpPr>
            <a:spLocks noGrp="1"/>
          </p:cNvSpPr>
          <p:nvPr>
            <p:ph type="sldNum" sz="quarter" idx="5"/>
          </p:nvPr>
        </p:nvSpPr>
        <p:spPr>
          <a:xfrm>
            <a:off x="3884613" y="8737988"/>
            <a:ext cx="2971800" cy="459978"/>
          </a:xfrm>
          <a:prstGeom prst="rect">
            <a:avLst/>
          </a:prstGeom>
        </p:spPr>
        <p:txBody>
          <a:bodyPr vert="horz" lIns="91440" tIns="45720" rIns="91440" bIns="45720" rtlCol="0" anchor="b"/>
          <a:lstStyle>
            <a:lvl1pPr algn="r">
              <a:defRPr sz="1200"/>
            </a:lvl1pPr>
          </a:lstStyle>
          <a:p>
            <a:pPr>
              <a:defRPr/>
            </a:pPr>
            <a:fld id="{AE8CED48-B8D9-4901-8FD4-E3E7C3AB75E0}" type="slidenum">
              <a:rPr lang="en-CA"/>
              <a:pPr>
                <a:defRPr/>
              </a:pPr>
              <a:t>‹#›</a:t>
            </a:fld>
            <a:endParaRPr lang="en-CA"/>
          </a:p>
        </p:txBody>
      </p:sp>
    </p:spTree>
    <p:extLst>
      <p:ext uri="{BB962C8B-B14F-4D97-AF65-F5344CB8AC3E}">
        <p14:creationId xmlns:p14="http://schemas.microsoft.com/office/powerpoint/2010/main" val="23126016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If they were to be expressed as Boolean functions, business rules would always return a value of true; otherwise, they would be pretty useless as a definition of the desired logic – why? Because there are a lot of FALSE statements.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From a logical business rule perspective, there are no exceptions; there are only rules. A supposed exception to a business rule is simply another business rule.</a:t>
            </a:r>
            <a:endParaRPr lang="en-CA" dirty="0"/>
          </a:p>
        </p:txBody>
      </p:sp>
      <p:sp>
        <p:nvSpPr>
          <p:cNvPr id="4" name="Slide Number Placeholder 3"/>
          <p:cNvSpPr>
            <a:spLocks noGrp="1"/>
          </p:cNvSpPr>
          <p:nvPr>
            <p:ph type="sldNum" sz="quarter" idx="10"/>
          </p:nvPr>
        </p:nvSpPr>
        <p:spPr/>
        <p:txBody>
          <a:bodyPr/>
          <a:lstStyle/>
          <a:p>
            <a:pPr>
              <a:defRPr/>
            </a:pPr>
            <a:fld id="{AE8CED48-B8D9-4901-8FD4-E3E7C3AB75E0}" type="slidenum">
              <a:rPr lang="en-CA" smtClean="0"/>
              <a:pPr>
                <a:defRPr/>
              </a:pPr>
              <a:t>2</a:t>
            </a:fld>
            <a:endParaRPr lang="en-CA"/>
          </a:p>
        </p:txBody>
      </p:sp>
    </p:spTree>
    <p:extLst>
      <p:ext uri="{BB962C8B-B14F-4D97-AF65-F5344CB8AC3E}">
        <p14:creationId xmlns:p14="http://schemas.microsoft.com/office/powerpoint/2010/main" val="1854496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Precise == unambiguous</a:t>
            </a:r>
          </a:p>
          <a:p>
            <a:endParaRPr lang="en-CA" dirty="0"/>
          </a:p>
        </p:txBody>
      </p:sp>
      <p:sp>
        <p:nvSpPr>
          <p:cNvPr id="4" name="Slide Number Placeholder 3"/>
          <p:cNvSpPr>
            <a:spLocks noGrp="1"/>
          </p:cNvSpPr>
          <p:nvPr>
            <p:ph type="sldNum" sz="quarter" idx="10"/>
          </p:nvPr>
        </p:nvSpPr>
        <p:spPr/>
        <p:txBody>
          <a:bodyPr/>
          <a:lstStyle/>
          <a:p>
            <a:pPr>
              <a:defRPr/>
            </a:pPr>
            <a:fld id="{AE8CED48-B8D9-4901-8FD4-E3E7C3AB75E0}" type="slidenum">
              <a:rPr lang="en-CA" smtClean="0"/>
              <a:pPr>
                <a:defRPr/>
              </a:pPr>
              <a:t>3</a:t>
            </a:fld>
            <a:endParaRPr lang="en-CA"/>
          </a:p>
        </p:txBody>
      </p:sp>
    </p:spTree>
    <p:extLst>
      <p:ext uri="{BB962C8B-B14F-4D97-AF65-F5344CB8AC3E}">
        <p14:creationId xmlns:p14="http://schemas.microsoft.com/office/powerpoint/2010/main" val="26061735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Can </a:t>
            </a:r>
            <a:r>
              <a:rPr lang="en-CA" baseline="0" dirty="0"/>
              <a:t>might be a permission or access rule – Mgr can approve loans up to $10,000.  May or may not be true</a:t>
            </a:r>
          </a:p>
          <a:p>
            <a:r>
              <a:rPr lang="en-CA" dirty="0"/>
              <a:t>Padding</a:t>
            </a:r>
            <a:r>
              <a:rPr lang="en-CA" baseline="0" dirty="0"/>
              <a:t> - </a:t>
            </a:r>
            <a:r>
              <a:rPr lang="en-US" sz="1200" kern="1200" baseline="0" dirty="0">
                <a:solidFill>
                  <a:schemeClr val="tx1"/>
                </a:solidFill>
                <a:latin typeface="+mn-lt"/>
                <a:ea typeface="+mn-ea"/>
                <a:cs typeface="+mn-cs"/>
              </a:rPr>
              <a:t>For any order, however it has been raised, the period allowed for payment may not exceed 60 days.  Should be:</a:t>
            </a:r>
          </a:p>
          <a:p>
            <a:r>
              <a:rPr lang="en-US" sz="1200" kern="1200" baseline="0" dirty="0">
                <a:solidFill>
                  <a:schemeClr val="tx1"/>
                </a:solidFill>
                <a:latin typeface="+mn-lt"/>
                <a:ea typeface="+mn-ea"/>
                <a:cs typeface="+mn-cs"/>
              </a:rPr>
              <a:t>	The allowed payment period must not more than 60 days.</a:t>
            </a:r>
          </a:p>
          <a:p>
            <a:r>
              <a:rPr lang="en-US" sz="1200" kern="1200" baseline="0" dirty="0">
                <a:solidFill>
                  <a:schemeClr val="tx1"/>
                </a:solidFill>
                <a:latin typeface="+mn-lt"/>
                <a:ea typeface="+mn-ea"/>
                <a:cs typeface="+mn-cs"/>
              </a:rPr>
              <a:t>“or” – only one or all?</a:t>
            </a:r>
          </a:p>
          <a:p>
            <a:r>
              <a:rPr lang="en-US" sz="1200" kern="1200" baseline="0" dirty="0">
                <a:solidFill>
                  <a:schemeClr val="tx1"/>
                </a:solidFill>
                <a:latin typeface="+mn-lt"/>
                <a:ea typeface="+mn-ea"/>
                <a:cs typeface="+mn-cs"/>
              </a:rPr>
              <a:t>“and” – A withdrawal from an account may be made only if the account is active and the account balance is greater than </a:t>
            </a:r>
            <a:r>
              <a:rPr lang="en-CA" sz="1200" kern="1200" baseline="0" dirty="0">
                <a:solidFill>
                  <a:schemeClr val="tx1"/>
                </a:solidFill>
                <a:latin typeface="+mn-lt"/>
                <a:ea typeface="+mn-ea"/>
                <a:cs typeface="+mn-cs"/>
              </a:rPr>
              <a:t>zero.</a:t>
            </a:r>
            <a:endParaRPr lang="en-US" sz="1200" kern="1200" baseline="0" dirty="0">
              <a:solidFill>
                <a:schemeClr val="tx1"/>
              </a:solidFill>
              <a:latin typeface="+mn-lt"/>
              <a:ea typeface="+mn-ea"/>
              <a:cs typeface="+mn-cs"/>
            </a:endParaRPr>
          </a:p>
          <a:p>
            <a:r>
              <a:rPr lang="en-CA" sz="1200" kern="1200" baseline="0" dirty="0">
                <a:solidFill>
                  <a:schemeClr val="tx1"/>
                </a:solidFill>
                <a:latin typeface="+mn-lt"/>
                <a:ea typeface="+mn-ea"/>
                <a:cs typeface="+mn-cs"/>
              </a:rPr>
              <a:t>“if” – </a:t>
            </a:r>
            <a:r>
              <a:rPr lang="en-US" sz="1200" kern="1200" baseline="0" dirty="0">
                <a:solidFill>
                  <a:schemeClr val="tx1"/>
                </a:solidFill>
                <a:latin typeface="+mn-lt"/>
                <a:ea typeface="+mn-ea"/>
                <a:cs typeface="+mn-cs"/>
              </a:rPr>
              <a:t>If an account is overdrawn, the customer may make only </a:t>
            </a:r>
            <a:r>
              <a:rPr lang="en-CA" sz="1200" kern="1200" baseline="0" dirty="0">
                <a:solidFill>
                  <a:schemeClr val="tx1"/>
                </a:solidFill>
                <a:latin typeface="+mn-lt"/>
                <a:ea typeface="+mn-ea"/>
                <a:cs typeface="+mn-cs"/>
              </a:rPr>
              <a:t>cash transactions.</a:t>
            </a:r>
          </a:p>
          <a:p>
            <a:r>
              <a:rPr lang="en-CA"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A customer with an overdrawn account may make only </a:t>
            </a:r>
            <a:r>
              <a:rPr lang="en-CA" sz="1200" kern="1200" baseline="0" dirty="0">
                <a:solidFill>
                  <a:schemeClr val="tx1"/>
                </a:solidFill>
                <a:latin typeface="+mn-lt"/>
                <a:ea typeface="+mn-ea"/>
                <a:cs typeface="+mn-cs"/>
              </a:rPr>
              <a:t>cash transactions.</a:t>
            </a:r>
          </a:p>
          <a:p>
            <a:endParaRPr lang="en-US" sz="120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AE8CED48-B8D9-4901-8FD4-E3E7C3AB75E0}" type="slidenum">
              <a:rPr lang="en-CA" smtClean="0"/>
              <a:pPr>
                <a:defRPr/>
              </a:pPr>
              <a:t>5</a:t>
            </a:fld>
            <a:endParaRPr lang="en-CA"/>
          </a:p>
        </p:txBody>
      </p:sp>
    </p:spTree>
    <p:extLst>
      <p:ext uri="{BB962C8B-B14F-4D97-AF65-F5344CB8AC3E}">
        <p14:creationId xmlns:p14="http://schemas.microsoft.com/office/powerpoint/2010/main" val="6757715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AF466F-BDA4-4F18-9C7B-FF0A9A1B0E80}" type="datetime1">
              <a:rPr lang="en-US" smtClean="0"/>
              <a:pPr/>
              <a:t>9/2/2016</a:t>
            </a:fld>
            <a:endParaRPr lang="en-US"/>
          </a:p>
        </p:txBody>
      </p:sp>
      <p:sp>
        <p:nvSpPr>
          <p:cNvPr id="5" name="Footer Placeholder 4"/>
          <p:cNvSpPr>
            <a:spLocks noGrp="1"/>
          </p:cNvSpPr>
          <p:nvPr>
            <p:ph type="ftr" sz="quarter" idx="11"/>
          </p:nvPr>
        </p:nvSpPr>
        <p:spPr/>
        <p:txBody>
          <a:bodyPr/>
          <a:lstStyle/>
          <a:p>
            <a:pPr>
              <a:defRPr/>
            </a:pPr>
            <a:endParaRPr lang="en-CA" dirty="0"/>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dirty="0"/>
          </a:p>
        </p:txBody>
      </p:sp>
      <p:pic>
        <p:nvPicPr>
          <p:cNvPr id="7" name="Picture 2"/>
          <p:cNvPicPr>
            <a:picLocks noChangeAspect="1" noChangeArrowheads="1"/>
          </p:cNvPicPr>
          <p:nvPr userDrawn="1"/>
        </p:nvPicPr>
        <p:blipFill>
          <a:blip r:embed="rId2" cstate="print">
            <a:clrChange>
              <a:clrFrom>
                <a:srgbClr val="E4E0D6"/>
              </a:clrFrom>
              <a:clrTo>
                <a:srgbClr val="E4E0D6">
                  <a:alpha val="0"/>
                </a:srgbClr>
              </a:clrTo>
            </a:clrChange>
          </a:blip>
          <a:srcRect/>
          <a:stretch>
            <a:fillRect/>
          </a:stretch>
        </p:blipFill>
        <p:spPr bwMode="auto">
          <a:xfrm>
            <a:off x="0" y="0"/>
            <a:ext cx="1743075" cy="866775"/>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FB4290-6522-4139-852E-05BD9E7F0D2E}" type="datetime1">
              <a:rPr lang="en-US" smtClean="0"/>
              <a:pPr/>
              <a:t>9/2/2016</a:t>
            </a:fld>
            <a:endParaRPr lang="en-US"/>
          </a:p>
        </p:txBody>
      </p:sp>
      <p:sp>
        <p:nvSpPr>
          <p:cNvPr id="5" name="Footer Placeholder 4"/>
          <p:cNvSpPr>
            <a:spLocks noGrp="1"/>
          </p:cNvSpPr>
          <p:nvPr>
            <p:ph type="ftr" sz="quarter" idx="11"/>
          </p:nvPr>
        </p:nvSpPr>
        <p:spPr/>
        <p:txBody>
          <a:bodyPr/>
          <a:lstStyle/>
          <a:p>
            <a:pPr>
              <a:defRPr/>
            </a:pPr>
            <a:endParaRPr lang="en-CA"/>
          </a:p>
        </p:txBody>
      </p:sp>
      <p:sp>
        <p:nvSpPr>
          <p:cNvPr id="6" name="Slide Number Placeholder 5"/>
          <p:cNvSpPr>
            <a:spLocks noGrp="1"/>
          </p:cNvSpPr>
          <p:nvPr>
            <p:ph type="sldNum" sz="quarter" idx="12"/>
          </p:nvPr>
        </p:nvSpPr>
        <p:spPr/>
        <p:txBody>
          <a:bodyPr/>
          <a:lstStyle/>
          <a:p>
            <a:pPr>
              <a:defRPr/>
            </a:pPr>
            <a:fld id="{B142D512-FA30-441B-AA6D-0F96B7D665F9}" type="slidenum">
              <a:rPr lang="en-CA" smtClean="0"/>
              <a:pPr>
                <a:defRPr/>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AB955F9-81EA-47C5-8059-9E5C2B437C70}" type="datetime1">
              <a:rPr lang="en-US" smtClean="0"/>
              <a:pPr/>
              <a:t>9/2/2016</a:t>
            </a:fld>
            <a:endParaRPr lang="en-US"/>
          </a:p>
        </p:txBody>
      </p:sp>
      <p:sp>
        <p:nvSpPr>
          <p:cNvPr id="5" name="Footer Placeholder 4"/>
          <p:cNvSpPr>
            <a:spLocks noGrp="1"/>
          </p:cNvSpPr>
          <p:nvPr>
            <p:ph type="ftr" sz="quarter" idx="11"/>
          </p:nvPr>
        </p:nvSpPr>
        <p:spPr/>
        <p:txBody>
          <a:bodyPr/>
          <a:lstStyle/>
          <a:p>
            <a:pPr>
              <a:defRPr/>
            </a:pPr>
            <a:endParaRPr lang="en-CA"/>
          </a:p>
        </p:txBody>
      </p:sp>
      <p:sp>
        <p:nvSpPr>
          <p:cNvPr id="6" name="Slide Number Placeholder 5"/>
          <p:cNvSpPr>
            <a:spLocks noGrp="1"/>
          </p:cNvSpPr>
          <p:nvPr>
            <p:ph type="sldNum" sz="quarter" idx="12"/>
          </p:nvPr>
        </p:nvSpPr>
        <p:spPr/>
        <p:txBody>
          <a:bodyPr/>
          <a:lstStyle/>
          <a:p>
            <a:pPr>
              <a:defRPr/>
            </a:pPr>
            <a:fld id="{282AF77E-836E-4A79-9C33-B64280A6A217}" type="slidenum">
              <a:rPr lang="en-CA" smtClean="0"/>
              <a:pPr>
                <a:defRPr/>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CEF607B-A47E-422C-9BEF-122CCDB7C526}" type="datetime1">
              <a:rPr lang="en-US" smtClean="0"/>
              <a:pPr/>
              <a:t>9/2/2016</a:t>
            </a:fld>
            <a:endParaRPr lang="en-US"/>
          </a:p>
        </p:txBody>
      </p:sp>
      <p:sp>
        <p:nvSpPr>
          <p:cNvPr id="5" name="Footer Placeholder 4"/>
          <p:cNvSpPr>
            <a:spLocks noGrp="1"/>
          </p:cNvSpPr>
          <p:nvPr>
            <p:ph type="ftr" sz="quarter" idx="11"/>
          </p:nvPr>
        </p:nvSpPr>
        <p:spPr/>
        <p:txBody>
          <a:bodyPr/>
          <a:lstStyle/>
          <a:p>
            <a:pPr>
              <a:defRPr/>
            </a:pPr>
            <a:endParaRPr lang="en-CA" dirty="0"/>
          </a:p>
        </p:txBody>
      </p:sp>
      <p:sp>
        <p:nvSpPr>
          <p:cNvPr id="6" name="Slide Number Placeholder 5"/>
          <p:cNvSpPr>
            <a:spLocks noGrp="1"/>
          </p:cNvSpPr>
          <p:nvPr>
            <p:ph type="sldNum" sz="quarter" idx="12"/>
          </p:nvPr>
        </p:nvSpPr>
        <p:spPr/>
        <p:txBody>
          <a:bodyPr/>
          <a:lstStyle/>
          <a:p>
            <a:pPr>
              <a:defRPr/>
            </a:pPr>
            <a:fld id="{7DBA4526-4D5A-4F79-B3A2-9C06B422C71A}" type="slidenum">
              <a:rPr lang="en-CA" smtClean="0"/>
              <a:pPr>
                <a:defRPr/>
              </a:pPr>
              <a:t>‹#›</a:t>
            </a:fld>
            <a:endParaRPr lang="en-CA"/>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9A7CB-BEE6-4F99-898E-913F06E8E125}" type="datetime1">
              <a:rPr lang="en-US" smtClean="0"/>
              <a:pPr/>
              <a:t>9/2/2016</a:t>
            </a:fld>
            <a:endParaRPr lang="en-US"/>
          </a:p>
        </p:txBody>
      </p:sp>
      <p:sp>
        <p:nvSpPr>
          <p:cNvPr id="5" name="Footer Placeholder 4"/>
          <p:cNvSpPr>
            <a:spLocks noGrp="1"/>
          </p:cNvSpPr>
          <p:nvPr>
            <p:ph type="ftr" sz="quarter" idx="11"/>
          </p:nvPr>
        </p:nvSpPr>
        <p:spPr/>
        <p:txBody>
          <a:bodyPr/>
          <a:lstStyle/>
          <a:p>
            <a:pPr>
              <a:defRPr/>
            </a:pPr>
            <a:endParaRPr lang="en-CA" dirty="0"/>
          </a:p>
        </p:txBody>
      </p:sp>
      <p:sp>
        <p:nvSpPr>
          <p:cNvPr id="6" name="Slide Number Placeholder 5"/>
          <p:cNvSpPr>
            <a:spLocks noGrp="1"/>
          </p:cNvSpPr>
          <p:nvPr>
            <p:ph type="sldNum" sz="quarter" idx="12"/>
          </p:nvPr>
        </p:nvSpPr>
        <p:spPr/>
        <p:txBody>
          <a:bodyPr/>
          <a:lstStyle/>
          <a:p>
            <a:pPr>
              <a:defRPr/>
            </a:pPr>
            <a:fld id="{AEB7DA32-3252-4610-98D5-878302E1F6A2}" type="slidenum">
              <a:rPr lang="en-CA" smtClean="0"/>
              <a:pPr>
                <a:defRPr/>
              </a:pPr>
              <a:t>‹#›</a:t>
            </a:fld>
            <a:endParaRPr lang="en-CA"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EE300C-6FC5-4FC3-AF1A-075E4F50620D}" type="datetime1">
              <a:rPr lang="en-US" smtClean="0"/>
              <a:pPr/>
              <a:t>9/2/2016</a:t>
            </a:fld>
            <a:endParaRPr lang="en-US"/>
          </a:p>
        </p:txBody>
      </p:sp>
      <p:sp>
        <p:nvSpPr>
          <p:cNvPr id="6" name="Footer Placeholder 5"/>
          <p:cNvSpPr>
            <a:spLocks noGrp="1"/>
          </p:cNvSpPr>
          <p:nvPr>
            <p:ph type="ftr" sz="quarter" idx="11"/>
          </p:nvPr>
        </p:nvSpPr>
        <p:spPr/>
        <p:txBody>
          <a:bodyPr/>
          <a:lstStyle/>
          <a:p>
            <a:pPr>
              <a:defRPr/>
            </a:pPr>
            <a:endParaRPr lang="en-CA"/>
          </a:p>
        </p:txBody>
      </p:sp>
      <p:sp>
        <p:nvSpPr>
          <p:cNvPr id="7" name="Slide Number Placeholder 6"/>
          <p:cNvSpPr>
            <a:spLocks noGrp="1"/>
          </p:cNvSpPr>
          <p:nvPr>
            <p:ph type="sldNum" sz="quarter" idx="12"/>
          </p:nvPr>
        </p:nvSpPr>
        <p:spPr/>
        <p:txBody>
          <a:bodyPr/>
          <a:lstStyle/>
          <a:p>
            <a:pPr>
              <a:defRPr/>
            </a:pPr>
            <a:fld id="{5AFC3481-1E45-421B-9961-67C8557A6A94}" type="slidenum">
              <a:rPr lang="en-CA" smtClean="0"/>
              <a:pPr>
                <a:defRPr/>
              </a:pPr>
              <a:t>‹#›</a:t>
            </a:fld>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50D295D-4A77-4DEB-B04C-9F4282A8BC04}" type="datetime1">
              <a:rPr lang="en-US" smtClean="0"/>
              <a:pPr/>
              <a:t>9/2/2016</a:t>
            </a:fld>
            <a:endParaRPr lang="en-US"/>
          </a:p>
        </p:txBody>
      </p:sp>
      <p:sp>
        <p:nvSpPr>
          <p:cNvPr id="8" name="Footer Placeholder 7"/>
          <p:cNvSpPr>
            <a:spLocks noGrp="1"/>
          </p:cNvSpPr>
          <p:nvPr>
            <p:ph type="ftr" sz="quarter" idx="11"/>
          </p:nvPr>
        </p:nvSpPr>
        <p:spPr/>
        <p:txBody>
          <a:bodyPr/>
          <a:lstStyle/>
          <a:p>
            <a:pPr>
              <a:defRPr/>
            </a:pPr>
            <a:endParaRPr lang="en-CA" dirty="0"/>
          </a:p>
        </p:txBody>
      </p:sp>
      <p:sp>
        <p:nvSpPr>
          <p:cNvPr id="9" name="Slide Number Placeholder 8"/>
          <p:cNvSpPr>
            <a:spLocks noGrp="1"/>
          </p:cNvSpPr>
          <p:nvPr>
            <p:ph type="sldNum" sz="quarter" idx="12"/>
          </p:nvPr>
        </p:nvSpPr>
        <p:spPr/>
        <p:txBody>
          <a:bodyPr/>
          <a:lstStyle/>
          <a:p>
            <a:pPr>
              <a:defRPr/>
            </a:pPr>
            <a:fld id="{AEB7DA32-3252-4610-98D5-878302E1F6A2}" type="slidenum">
              <a:rPr lang="en-CA" smtClean="0"/>
              <a:pPr>
                <a:defRPr/>
              </a:pPr>
              <a:t>‹#›</a:t>
            </a:fld>
            <a:endParaRPr lang="en-CA"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2B28685-4D0C-42D5-8013-B5904CD1FCBC}" type="datetime1">
              <a:rPr lang="en-US" smtClean="0"/>
              <a:pPr/>
              <a:t>9/2/2016</a:t>
            </a:fld>
            <a:endParaRPr lang="en-US"/>
          </a:p>
        </p:txBody>
      </p:sp>
      <p:sp>
        <p:nvSpPr>
          <p:cNvPr id="4" name="Footer Placeholder 3"/>
          <p:cNvSpPr>
            <a:spLocks noGrp="1"/>
          </p:cNvSpPr>
          <p:nvPr>
            <p:ph type="ftr" sz="quarter" idx="11"/>
          </p:nvPr>
        </p:nvSpPr>
        <p:spPr/>
        <p:txBody>
          <a:bodyPr/>
          <a:lstStyle/>
          <a:p>
            <a:pPr>
              <a:defRPr/>
            </a:pPr>
            <a:endParaRPr lang="en-CA"/>
          </a:p>
        </p:txBody>
      </p:sp>
      <p:sp>
        <p:nvSpPr>
          <p:cNvPr id="5" name="Slide Number Placeholder 4"/>
          <p:cNvSpPr>
            <a:spLocks noGrp="1"/>
          </p:cNvSpPr>
          <p:nvPr>
            <p:ph type="sldNum" sz="quarter" idx="12"/>
          </p:nvPr>
        </p:nvSpPr>
        <p:spPr/>
        <p:txBody>
          <a:bodyPr/>
          <a:lstStyle/>
          <a:p>
            <a:pPr>
              <a:defRPr/>
            </a:pPr>
            <a:fld id="{BA8CD36A-F5E5-4A86-9E32-6C5E8270CCD5}" type="slidenum">
              <a:rPr lang="en-CA" smtClean="0"/>
              <a:pPr>
                <a:defRPr/>
              </a:pPr>
              <a:t>‹#›</a:t>
            </a:fld>
            <a:endParaRPr lang="en-CA"/>
          </a:p>
        </p:txBody>
      </p:sp>
    </p:spTree>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Ref idx="1001">
        <a:schemeClr val="bg1"/>
      </p:bgRef>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F226C0-9885-4BA9-BBFA-A52CBFEBB775}" type="datetime1">
              <a:rPr lang="en-US" smtClean="0"/>
              <a:pPr/>
              <a:t>9/2/2016</a:t>
            </a:fld>
            <a:endParaRPr lang="en-US"/>
          </a:p>
        </p:txBody>
      </p:sp>
      <p:sp>
        <p:nvSpPr>
          <p:cNvPr id="3" name="Footer Placeholder 2"/>
          <p:cNvSpPr>
            <a:spLocks noGrp="1"/>
          </p:cNvSpPr>
          <p:nvPr>
            <p:ph type="ftr" sz="quarter" idx="11"/>
          </p:nvPr>
        </p:nvSpPr>
        <p:spPr/>
        <p:txBody>
          <a:bodyPr/>
          <a:lstStyle/>
          <a:p>
            <a:pPr>
              <a:defRPr/>
            </a:pPr>
            <a:endParaRPr lang="en-CA"/>
          </a:p>
        </p:txBody>
      </p:sp>
      <p:sp>
        <p:nvSpPr>
          <p:cNvPr id="4" name="Slide Number Placeholder 3"/>
          <p:cNvSpPr>
            <a:spLocks noGrp="1"/>
          </p:cNvSpPr>
          <p:nvPr>
            <p:ph type="sldNum" sz="quarter" idx="12"/>
          </p:nvPr>
        </p:nvSpPr>
        <p:spPr/>
        <p:txBody>
          <a:bodyPr/>
          <a:lstStyle/>
          <a:p>
            <a:pPr>
              <a:defRPr/>
            </a:pPr>
            <a:fld id="{EC4D0403-AA8F-4E96-8BFA-51CEBC86D08C}" type="slidenum">
              <a:rPr lang="en-CA" smtClean="0"/>
              <a:pPr>
                <a:defRPr/>
              </a:pPr>
              <a:t>‹#›</a:t>
            </a:fld>
            <a:endParaRPr lang="en-CA"/>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EE1B38-C5EB-4D66-9137-0AFE9CDEDE8F}" type="datetime1">
              <a:rPr lang="en-US" smtClean="0"/>
              <a:pPr/>
              <a:t>9/2/2016</a:t>
            </a:fld>
            <a:endParaRPr lang="en-US"/>
          </a:p>
        </p:txBody>
      </p:sp>
      <p:sp>
        <p:nvSpPr>
          <p:cNvPr id="6" name="Footer Placeholder 5"/>
          <p:cNvSpPr>
            <a:spLocks noGrp="1"/>
          </p:cNvSpPr>
          <p:nvPr>
            <p:ph type="ftr" sz="quarter" idx="11"/>
          </p:nvPr>
        </p:nvSpPr>
        <p:spPr/>
        <p:txBody>
          <a:bodyPr/>
          <a:lstStyle/>
          <a:p>
            <a:pPr>
              <a:defRPr/>
            </a:pPr>
            <a:endParaRPr lang="en-CA"/>
          </a:p>
        </p:txBody>
      </p:sp>
      <p:sp>
        <p:nvSpPr>
          <p:cNvPr id="7" name="Slide Number Placeholder 6"/>
          <p:cNvSpPr>
            <a:spLocks noGrp="1"/>
          </p:cNvSpPr>
          <p:nvPr>
            <p:ph type="sldNum" sz="quarter" idx="12"/>
          </p:nvPr>
        </p:nvSpPr>
        <p:spPr/>
        <p:txBody>
          <a:bodyPr/>
          <a:lstStyle/>
          <a:p>
            <a:pPr>
              <a:defRPr/>
            </a:pPr>
            <a:fld id="{54DF226E-7E47-4F71-A613-319FE95AB51A}" type="slidenum">
              <a:rPr lang="en-CA" smtClean="0"/>
              <a:pPr>
                <a:defRPr/>
              </a:pPr>
              <a:t>‹#›</a:t>
            </a:fld>
            <a:endParaRPr lang="en-CA"/>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327B613C-1AD7-49D3-885D-F654C5CDBAA6}" type="datetime1">
              <a:rPr lang="en-US" smtClean="0"/>
              <a:pPr/>
              <a:t>9/2/2016</a:t>
            </a:fld>
            <a:endParaRPr lang="en-US" dirty="0"/>
          </a:p>
        </p:txBody>
      </p:sp>
      <p:sp>
        <p:nvSpPr>
          <p:cNvPr id="9" name="Slide Number Placeholder 8"/>
          <p:cNvSpPr>
            <a:spLocks noGrp="1"/>
          </p:cNvSpPr>
          <p:nvPr>
            <p:ph type="sldNum" sz="quarter" idx="11"/>
          </p:nvPr>
        </p:nvSpPr>
        <p:spPr/>
        <p:txBody>
          <a:bodyPr/>
          <a:lstStyle/>
          <a:p>
            <a:pPr>
              <a:defRPr/>
            </a:pPr>
            <a:fld id="{9EE1EE21-4E5F-499E-B09B-8E4074F1B188}" type="slidenum">
              <a:rPr lang="en-CA" smtClean="0"/>
              <a:pPr>
                <a:defRPr/>
              </a:pPr>
              <a:t>‹#›</a:t>
            </a:fld>
            <a:endParaRPr lang="en-CA"/>
          </a:p>
        </p:txBody>
      </p:sp>
      <p:sp>
        <p:nvSpPr>
          <p:cNvPr id="10" name="Footer Placeholder 9"/>
          <p:cNvSpPr>
            <a:spLocks noGrp="1"/>
          </p:cNvSpPr>
          <p:nvPr>
            <p:ph type="ftr" sz="quarter" idx="12"/>
          </p:nvPr>
        </p:nvSpPr>
        <p:spPr/>
        <p:txBody>
          <a:bodyPr/>
          <a:lstStyle/>
          <a:p>
            <a:pPr>
              <a:defRPr/>
            </a:pPr>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pPr>
              <a:defRPr/>
            </a:pPr>
            <a:fld id="{AEB7DA32-3252-4610-98D5-878302E1F6A2}" type="slidenum">
              <a:rPr lang="en-CA" smtClean="0"/>
              <a:pPr>
                <a:defRPr/>
              </a:pPr>
              <a:t>‹#›</a:t>
            </a:fld>
            <a:endParaRPr lang="en-CA" dirty="0"/>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pPr>
              <a:defRPr/>
            </a:pPr>
            <a:endParaRPr lang="en-CA" dirty="0"/>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327B613C-1AD7-49D3-885D-F654C5CDBAA6}" type="datetime1">
              <a:rPr lang="en-US" smtClean="0"/>
              <a:pPr/>
              <a:t>9/2/2016</a:t>
            </a:fld>
            <a:endParaRPr lang="en-US" dirty="0"/>
          </a:p>
        </p:txBody>
      </p:sp>
    </p:spTree>
  </p:cSld>
  <p:clrMap bg1="lt1" tx1="dk1" bg2="lt2" tx2="dk2" accent1="accent1" accent2="accent2" accent3="accent3" accent4="accent4" accent5="accent5" accent6="accent6" hlink="hlink" folHlink="folHlink"/>
  <p:sldLayoutIdLst>
    <p:sldLayoutId id="2147484077" r:id="rId1"/>
    <p:sldLayoutId id="2147484078" r:id="rId2"/>
    <p:sldLayoutId id="2147484079" r:id="rId3"/>
    <p:sldLayoutId id="2147484080" r:id="rId4"/>
    <p:sldLayoutId id="2147484081" r:id="rId5"/>
    <p:sldLayoutId id="2147484082" r:id="rId6"/>
    <p:sldLayoutId id="2147484083" r:id="rId7"/>
    <p:sldLayoutId id="2147484084" r:id="rId8"/>
    <p:sldLayoutId id="2147484085" r:id="rId9"/>
    <p:sldLayoutId id="2147484086" r:id="rId10"/>
    <p:sldLayoutId id="2147484087"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3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32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2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24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20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HVK Business Rules</a:t>
            </a:r>
          </a:p>
        </p:txBody>
      </p:sp>
      <p:sp>
        <p:nvSpPr>
          <p:cNvPr id="3" name="Subtitle 2"/>
          <p:cNvSpPr>
            <a:spLocks noGrp="1"/>
          </p:cNvSpPr>
          <p:nvPr>
            <p:ph type="subTitle" idx="1"/>
          </p:nvPr>
        </p:nvSpPr>
        <p:spPr/>
        <p:txBody>
          <a:bodyPr>
            <a:normAutofit/>
          </a:bodyPr>
          <a:lstStyle/>
          <a:p>
            <a:r>
              <a:rPr lang="en-CA" sz="3600" dirty="0"/>
              <a:t>420-E11 Systems 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549275"/>
            <a:ext cx="8218488" cy="5832475"/>
          </a:xfrm>
        </p:spPr>
        <p:txBody>
          <a:bodyPr>
            <a:normAutofit/>
          </a:bodyPr>
          <a:lstStyle/>
          <a:p>
            <a:r>
              <a:rPr lang="en-US" b="1" i="1" dirty="0"/>
              <a:t>You: OK. That’s something we could certainly do. Let’s start though by finding out how things work now. Can you describe what happens when someone calls in?</a:t>
            </a:r>
          </a:p>
          <a:p>
            <a:r>
              <a:rPr lang="en-US" i="1" dirty="0"/>
              <a:t>Sally:</a:t>
            </a:r>
            <a:r>
              <a:rPr lang="en-US" dirty="0"/>
              <a:t> Sure. When a customer is planning a vacation, they call to make a booking. Jim or I or one of our part time staff will take the call. We pull the kennel card for the customer from the file, and make any updates…you know, address change, change in the dog’s food, that kind of thing. Then we assign the dog to a run.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549275"/>
            <a:ext cx="8218488" cy="5832475"/>
          </a:xfrm>
        </p:spPr>
        <p:txBody>
          <a:bodyPr>
            <a:normAutofit fontScale="85000" lnSpcReduction="20000"/>
          </a:bodyPr>
          <a:lstStyle/>
          <a:p>
            <a:r>
              <a:rPr lang="en-US" b="1" dirty="0"/>
              <a:t>You: A run?</a:t>
            </a:r>
          </a:p>
          <a:p>
            <a:r>
              <a:rPr lang="en-US" dirty="0"/>
              <a:t>Sally takes you on a quick tour of the kennel. She shows you the dog runs, a 4 ft by 20 ft indoor/outdoor cage with a metal door on a pulley that can be opened and closed to let the dog in and out. She explains that in the summer these doors are left open all the time so dogs are free to go in or out as they please. In the winter, when the inside of the kennel is heated, the doors are shut all the time. Several times a day someone puts all the dogs out for 15 minutes or so (longer if it’s a nice day). Then they come back inside. You also see a sheet of paper tacked to the kennel door that has the names of all the dogs in residence at the time along with their food preferences. Sally tells you that is the Kennel Log, and offers to make you a copy (Exhibit 1). Once you return to the office, you continue your questions: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549275"/>
            <a:ext cx="8218488" cy="5832475"/>
          </a:xfrm>
        </p:spPr>
        <p:txBody>
          <a:bodyPr>
            <a:normAutofit fontScale="77500" lnSpcReduction="20000"/>
          </a:bodyPr>
          <a:lstStyle/>
          <a:p>
            <a:r>
              <a:rPr lang="en-US" b="1" i="1" dirty="0"/>
              <a:t>You: OK. So the dog is assigned to the run. Now I noticed that some of the runs had big doors and some had little doors. I also thought I saw chain link on the tops of some of the runs, but not all. Does that factor into the run assignment?</a:t>
            </a:r>
          </a:p>
          <a:p>
            <a:r>
              <a:rPr lang="en-US" i="1" dirty="0"/>
              <a:t>Sally:</a:t>
            </a:r>
            <a:r>
              <a:rPr lang="en-US" dirty="0"/>
              <a:t> It sure does. The assignment of a run is based on many factors, such as the availability of the run for the duration of the stay, whether the dog is a climber or not (climbers need to be put in covered runs), and whether it is a small, medium or large dog (since some of the runs have larger doors which are easier for bigger dogs to go in and out of). Sometimes a run might be empty but it’s not available because it needs to be cleaned or maybe repaired.  We also find it is better to have some dogs facing the back of the kennel property. Dogs facing the front or roadside of the kennel tend to bark more, so really yappy dogs get put facing the back.</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549275"/>
            <a:ext cx="8218488" cy="5832475"/>
          </a:xfrm>
        </p:spPr>
        <p:txBody>
          <a:bodyPr>
            <a:normAutofit/>
          </a:bodyPr>
          <a:lstStyle/>
          <a:p>
            <a:r>
              <a:rPr lang="en-US" b="1" i="1" dirty="0"/>
              <a:t>You:</a:t>
            </a:r>
            <a:r>
              <a:rPr lang="en-US" b="1" dirty="0"/>
              <a:t> </a:t>
            </a:r>
            <a:r>
              <a:rPr lang="en-US" b="1" i="1" dirty="0"/>
              <a:t>OK. What happens next?</a:t>
            </a:r>
          </a:p>
          <a:p>
            <a:r>
              <a:rPr lang="en-US" i="1" dirty="0"/>
              <a:t>Sally:</a:t>
            </a:r>
            <a:r>
              <a:rPr lang="en-US" dirty="0"/>
              <a:t> Well, once the run is assigned, we note the dog’s name, run, and food preference in the Kennel log for the days he or she will be visiting.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549275"/>
            <a:ext cx="8218488" cy="5832475"/>
          </a:xfrm>
        </p:spPr>
        <p:txBody>
          <a:bodyPr>
            <a:normAutofit/>
          </a:bodyPr>
          <a:lstStyle/>
          <a:p>
            <a:r>
              <a:rPr lang="en-US" b="1" i="1" dirty="0"/>
              <a:t>You: OK, so all dogs have the same schedule while in the kennel. Is that right?</a:t>
            </a:r>
          </a:p>
          <a:p>
            <a:r>
              <a:rPr lang="en-US" dirty="0"/>
              <a:t>Sally: Well, some dogs get fed twice a day if that’s what they’re used to. And owners can pay extra if they want their dog taken on a 20-minute walk each day or if they want their dog to participate in the doggie playtime or if they want their dog to be groomed daily. We make note of those services in the kennel log as well. I think that’s pretty much it.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Refresher: A Business Rule… </a:t>
            </a:r>
          </a:p>
        </p:txBody>
      </p:sp>
      <p:sp>
        <p:nvSpPr>
          <p:cNvPr id="3" name="Content Placeholder 2"/>
          <p:cNvSpPr>
            <a:spLocks noGrp="1"/>
          </p:cNvSpPr>
          <p:nvPr>
            <p:ph idx="1"/>
          </p:nvPr>
        </p:nvSpPr>
        <p:spPr/>
        <p:txBody>
          <a:bodyPr/>
          <a:lstStyle/>
          <a:p>
            <a:r>
              <a:rPr lang="en-US" dirty="0"/>
              <a:t>defines the conditions under which a process is carried out or the new conditions that will exist after a </a:t>
            </a:r>
            <a:r>
              <a:rPr lang="en-CA" dirty="0"/>
              <a:t>process has been completed</a:t>
            </a:r>
          </a:p>
          <a:p>
            <a:r>
              <a:rPr lang="en-US" dirty="0"/>
              <a:t>defines what must be the case rather than how it comes to be</a:t>
            </a:r>
          </a:p>
          <a:p>
            <a:r>
              <a:rPr lang="en-US" dirty="0"/>
              <a:t>Is </a:t>
            </a:r>
            <a:r>
              <a:rPr lang="en-US" b="1" dirty="0"/>
              <a:t>NOT</a:t>
            </a:r>
            <a:r>
              <a:rPr lang="en-US" dirty="0"/>
              <a:t> a description of a process or processing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Business Rule Rules</a:t>
            </a:r>
          </a:p>
        </p:txBody>
      </p:sp>
      <p:sp>
        <p:nvSpPr>
          <p:cNvPr id="3" name="Content Placeholder 2"/>
          <p:cNvSpPr>
            <a:spLocks noGrp="1"/>
          </p:cNvSpPr>
          <p:nvPr>
            <p:ph idx="1"/>
          </p:nvPr>
        </p:nvSpPr>
        <p:spPr>
          <a:xfrm>
            <a:off x="304800" y="1357298"/>
            <a:ext cx="7772400" cy="5072098"/>
          </a:xfrm>
        </p:spPr>
        <p:txBody>
          <a:bodyPr>
            <a:normAutofit/>
          </a:bodyPr>
          <a:lstStyle/>
          <a:p>
            <a:r>
              <a:rPr lang="en-US" sz="2800" dirty="0"/>
              <a:t>Atomic – cannot be broken down any further without losing information</a:t>
            </a:r>
          </a:p>
          <a:p>
            <a:r>
              <a:rPr lang="en-US" sz="2800" dirty="0"/>
              <a:t>Precise – have only one, obvious, interpretation</a:t>
            </a:r>
          </a:p>
          <a:p>
            <a:r>
              <a:rPr lang="en-US" sz="2800" dirty="0"/>
              <a:t>Declarative – </a:t>
            </a:r>
            <a:r>
              <a:rPr lang="en-CA" sz="2800" dirty="0"/>
              <a:t>statement of policy </a:t>
            </a:r>
            <a:endParaRPr lang="en-US" sz="2800" dirty="0"/>
          </a:p>
          <a:p>
            <a:r>
              <a:rPr lang="en-US" sz="2800" dirty="0"/>
              <a:t>Compact – typically, a single short sentence</a:t>
            </a:r>
          </a:p>
          <a:p>
            <a:r>
              <a:rPr lang="en-US" sz="2800" dirty="0"/>
              <a:t>Consistent – together provide a unified and coherent description</a:t>
            </a:r>
          </a:p>
          <a:p>
            <a:r>
              <a:rPr lang="en-US" sz="2800" dirty="0"/>
              <a:t>Distinct – Not redundant</a:t>
            </a:r>
          </a:p>
          <a:p>
            <a:r>
              <a:rPr lang="en-US" sz="2800" dirty="0"/>
              <a:t> Compatible – use the same terms as the rest of the business model; business oriented</a:t>
            </a:r>
            <a:endParaRPr lang="en-CA"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Types of Business Rules</a:t>
            </a:r>
          </a:p>
        </p:txBody>
      </p:sp>
      <p:sp>
        <p:nvSpPr>
          <p:cNvPr id="3" name="Content Placeholder 2"/>
          <p:cNvSpPr>
            <a:spLocks noGrp="1"/>
          </p:cNvSpPr>
          <p:nvPr>
            <p:ph idx="1"/>
          </p:nvPr>
        </p:nvSpPr>
        <p:spPr>
          <a:xfrm>
            <a:off x="457200" y="1412776"/>
            <a:ext cx="7620000" cy="4988024"/>
          </a:xfrm>
        </p:spPr>
        <p:txBody>
          <a:bodyPr>
            <a:normAutofit fontScale="85000" lnSpcReduction="20000"/>
          </a:bodyPr>
          <a:lstStyle/>
          <a:p>
            <a:r>
              <a:rPr lang="en-CA" sz="3300" b="1" dirty="0"/>
              <a:t>Structural Assertion</a:t>
            </a:r>
          </a:p>
          <a:p>
            <a:pPr lvl="1"/>
            <a:r>
              <a:rPr lang="en-CA" sz="3300" dirty="0"/>
              <a:t>Terms and Facts</a:t>
            </a:r>
          </a:p>
          <a:p>
            <a:pPr lvl="2"/>
            <a:r>
              <a:rPr lang="en-CA" sz="3300" dirty="0"/>
              <a:t>“A course is a module of instruction in a particular subject area.”</a:t>
            </a:r>
          </a:p>
          <a:p>
            <a:r>
              <a:rPr lang="en-CA" sz="3300" b="1" dirty="0"/>
              <a:t>Action Assertion </a:t>
            </a:r>
          </a:p>
          <a:p>
            <a:pPr lvl="1"/>
            <a:r>
              <a:rPr lang="en-CA" sz="3300" dirty="0"/>
              <a:t>Constraint or Condition</a:t>
            </a:r>
          </a:p>
          <a:p>
            <a:pPr lvl="2"/>
            <a:r>
              <a:rPr lang="en-US" sz="3300" dirty="0"/>
              <a:t>"A car must have a registration number.”</a:t>
            </a:r>
            <a:endParaRPr lang="en-CA" sz="3300" dirty="0"/>
          </a:p>
          <a:p>
            <a:r>
              <a:rPr lang="en-CA" sz="3300" b="1" dirty="0"/>
              <a:t>Derivation</a:t>
            </a:r>
          </a:p>
          <a:p>
            <a:pPr lvl="1"/>
            <a:r>
              <a:rPr lang="en-CA" sz="3300" dirty="0"/>
              <a:t>Derived from other business rules</a:t>
            </a:r>
          </a:p>
          <a:p>
            <a:pPr lvl="2"/>
            <a:r>
              <a:rPr lang="en-US" sz="3300" dirty="0"/>
              <a:t>The 'total cost' of the Rental is </a:t>
            </a:r>
            <a:r>
              <a:rPr lang="en-US" sz="3300" b="1" dirty="0"/>
              <a:t>calculated</a:t>
            </a:r>
            <a:r>
              <a:rPr lang="en-US" sz="3300" dirty="0"/>
              <a:t> from the sum of its 'insurance amount,' 'rental amount,' and 'late charge.'</a:t>
            </a:r>
            <a:endParaRPr lang="en-CA" dirty="0"/>
          </a:p>
          <a:p>
            <a:pPr lvl="2"/>
            <a:endParaRPr lang="en-CA"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Guidelines</a:t>
            </a:r>
          </a:p>
        </p:txBody>
      </p:sp>
      <p:sp>
        <p:nvSpPr>
          <p:cNvPr id="3" name="Content Placeholder 2"/>
          <p:cNvSpPr>
            <a:spLocks noGrp="1"/>
          </p:cNvSpPr>
          <p:nvPr>
            <p:ph idx="1"/>
          </p:nvPr>
        </p:nvSpPr>
        <p:spPr/>
        <p:txBody>
          <a:bodyPr>
            <a:normAutofit fontScale="92500" lnSpcReduction="20000"/>
          </a:bodyPr>
          <a:lstStyle/>
          <a:p>
            <a:r>
              <a:rPr lang="en-CA" dirty="0"/>
              <a:t>Do not use “can” or “may”</a:t>
            </a:r>
          </a:p>
          <a:p>
            <a:r>
              <a:rPr lang="en-CA" dirty="0"/>
              <a:t>Avoid padding – extra words that provide no benefit to the rule</a:t>
            </a:r>
          </a:p>
          <a:p>
            <a:r>
              <a:rPr lang="en-CA" dirty="0"/>
              <a:t>Avoid “or” – use list and be explicit</a:t>
            </a:r>
          </a:p>
          <a:p>
            <a:r>
              <a:rPr lang="en-CA" dirty="0"/>
              <a:t>Avoid “and” – make multiple statements</a:t>
            </a:r>
          </a:p>
          <a:p>
            <a:r>
              <a:rPr lang="en-CA" dirty="0"/>
              <a:t>Avoid complex rules – Use/define business terms</a:t>
            </a:r>
          </a:p>
          <a:p>
            <a:r>
              <a:rPr lang="en-CA" dirty="0"/>
              <a:t>Avoid starting with “if” – Not explicit</a:t>
            </a:r>
          </a:p>
          <a:p>
            <a:r>
              <a:rPr lang="en-CA" dirty="0"/>
              <a:t>Avoid plural forms – avoid plurals</a:t>
            </a:r>
          </a:p>
          <a:p>
            <a:r>
              <a:rPr lang="en-CA" dirty="0"/>
              <a:t>Use “Each” and “Every” to improve clarity</a:t>
            </a:r>
          </a:p>
          <a:p>
            <a:endParaRPr lang="en-CA"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HVK Business Rules</a:t>
            </a:r>
            <a:endParaRPr lang="en-US" dirty="0"/>
          </a:p>
        </p:txBody>
      </p:sp>
      <p:sp>
        <p:nvSpPr>
          <p:cNvPr id="3" name="Content Placeholder 2"/>
          <p:cNvSpPr>
            <a:spLocks noGrp="1"/>
          </p:cNvSpPr>
          <p:nvPr>
            <p:ph idx="1"/>
          </p:nvPr>
        </p:nvSpPr>
        <p:spPr/>
        <p:txBody>
          <a:bodyPr/>
          <a:lstStyle/>
          <a:p>
            <a:r>
              <a:rPr lang="en-CA" dirty="0"/>
              <a:t>Your 1st assignment is to take the HVK Case Study and convert it into a set of business rules</a:t>
            </a:r>
          </a:p>
          <a:p>
            <a:r>
              <a:rPr lang="en-CA" dirty="0"/>
              <a:t>You will work in teams.</a:t>
            </a:r>
          </a:p>
          <a:p>
            <a:r>
              <a:rPr lang="en-CA" dirty="0"/>
              <a:t>We will do the first page of the Case Study together.</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HVK Business Rule Terms	</a:t>
            </a:r>
            <a:endParaRPr lang="en-US" dirty="0"/>
          </a:p>
        </p:txBody>
      </p:sp>
      <p:sp>
        <p:nvSpPr>
          <p:cNvPr id="3" name="Content Placeholder 2"/>
          <p:cNvSpPr>
            <a:spLocks noGrp="1"/>
          </p:cNvSpPr>
          <p:nvPr>
            <p:ph idx="1"/>
          </p:nvPr>
        </p:nvSpPr>
        <p:spPr/>
        <p:txBody>
          <a:bodyPr/>
          <a:lstStyle/>
          <a:p>
            <a:r>
              <a:rPr lang="en-CA" dirty="0"/>
              <a:t>What terms can we assume do not need to be defined?</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HVK Actors</a:t>
            </a:r>
          </a:p>
        </p:txBody>
      </p:sp>
      <p:sp>
        <p:nvSpPr>
          <p:cNvPr id="3" name="Content Placeholder 2"/>
          <p:cNvSpPr>
            <a:spLocks noGrp="1"/>
          </p:cNvSpPr>
          <p:nvPr>
            <p:ph idx="1"/>
          </p:nvPr>
        </p:nvSpPr>
        <p:spPr/>
        <p:txBody>
          <a:bodyPr/>
          <a:lstStyle/>
          <a:p>
            <a:r>
              <a:rPr lang="en-CA" dirty="0"/>
              <a:t>What are the main roles relating to HVK?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549275"/>
            <a:ext cx="8218488" cy="5832475"/>
          </a:xfrm>
        </p:spPr>
        <p:txBody>
          <a:bodyPr>
            <a:normAutofit fontScale="92500"/>
          </a:bodyPr>
          <a:lstStyle/>
          <a:p>
            <a:r>
              <a:rPr lang="en-US" i="1" dirty="0"/>
              <a:t>You begin by asking Sally to describe how reservations are made.</a:t>
            </a:r>
          </a:p>
          <a:p>
            <a:r>
              <a:rPr lang="en-US" i="1" dirty="0"/>
              <a:t>Sally:</a:t>
            </a:r>
            <a:r>
              <a:rPr lang="en-US" dirty="0"/>
              <a:t> Well, usually reservations are phoned in. Sometimes people come in off the street, but I’d say 75% or more of our reservations are by phone. But more and more of our customers are asking us if they can make reservations over the web. Jim and I were talking about it and think that we might be losing customers because we’re not </a:t>
            </a:r>
            <a:r>
              <a:rPr lang="en-CA" dirty="0"/>
              <a:t>accepting reservations online. We’d like you to set us up with something there in addition to the web page you set up last year. </a:t>
            </a:r>
            <a:endParaRPr lang="en-US" dirty="0"/>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447</TotalTime>
  <Words>1196</Words>
  <Application>Microsoft Office PowerPoint</Application>
  <PresentationFormat>On-screen Show (4:3)</PresentationFormat>
  <Paragraphs>67</Paragraphs>
  <Slides>14</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Cambria</vt:lpstr>
      <vt:lpstr>Adjacency</vt:lpstr>
      <vt:lpstr>HVK Business Rules</vt:lpstr>
      <vt:lpstr>Refresher: A Business Rule… </vt:lpstr>
      <vt:lpstr>Business Rule Rules</vt:lpstr>
      <vt:lpstr>Types of Business Rules</vt:lpstr>
      <vt:lpstr>Guidelines</vt:lpstr>
      <vt:lpstr>HVK Business Rules</vt:lpstr>
      <vt:lpstr>HVK Business Rule Terms </vt:lpstr>
      <vt:lpstr>HVK Actors</vt:lpstr>
      <vt:lpstr>PowerPoint Presentation</vt:lpstr>
      <vt:lpstr>PowerPoint Presentation</vt:lpstr>
      <vt:lpstr>PowerPoint Presentation</vt:lpstr>
      <vt:lpstr>PowerPoint Presentation</vt:lpstr>
      <vt:lpstr>PowerPoint Presentation</vt:lpstr>
      <vt:lpstr>PowerPoint Presentation</vt:lpstr>
    </vt:vector>
  </TitlesOfParts>
  <Company>Up In The Air Enterprises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Rules</dc:title>
  <dc:creator>Allan McDonald</dc:creator>
  <cp:lastModifiedBy>Philip Dumaresq</cp:lastModifiedBy>
  <cp:revision>37</cp:revision>
  <dcterms:created xsi:type="dcterms:W3CDTF">2009-08-19T04:14:52Z</dcterms:created>
  <dcterms:modified xsi:type="dcterms:W3CDTF">2016-09-02T11:50:54Z</dcterms:modified>
</cp:coreProperties>
</file>