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1" r:id="rId1"/>
  </p:sldMasterIdLst>
  <p:notesMasterIdLst>
    <p:notesMasterId r:id="rId28"/>
  </p:notesMasterIdLst>
  <p:handoutMasterIdLst>
    <p:handoutMasterId r:id="rId29"/>
  </p:handoutMasterIdLst>
  <p:sldIdLst>
    <p:sldId id="256" r:id="rId2"/>
    <p:sldId id="259" r:id="rId3"/>
    <p:sldId id="359" r:id="rId4"/>
    <p:sldId id="358" r:id="rId5"/>
    <p:sldId id="305" r:id="rId6"/>
    <p:sldId id="360" r:id="rId7"/>
    <p:sldId id="301" r:id="rId8"/>
    <p:sldId id="315" r:id="rId9"/>
    <p:sldId id="316" r:id="rId10"/>
    <p:sldId id="268" r:id="rId11"/>
    <p:sldId id="319" r:id="rId12"/>
    <p:sldId id="320" r:id="rId13"/>
    <p:sldId id="368" r:id="rId14"/>
    <p:sldId id="321" r:id="rId15"/>
    <p:sldId id="329" r:id="rId16"/>
    <p:sldId id="362" r:id="rId17"/>
    <p:sldId id="325" r:id="rId18"/>
    <p:sldId id="369" r:id="rId19"/>
    <p:sldId id="328" r:id="rId20"/>
    <p:sldId id="349" r:id="rId21"/>
    <p:sldId id="363" r:id="rId22"/>
    <p:sldId id="364" r:id="rId23"/>
    <p:sldId id="365" r:id="rId24"/>
    <p:sldId id="366" r:id="rId25"/>
    <p:sldId id="367" r:id="rId26"/>
    <p:sldId id="361" r:id="rId27"/>
  </p:sldIdLst>
  <p:sldSz cx="9144000" cy="6858000" type="screen4x3"/>
  <p:notesSz cx="7010400" cy="9296400"/>
  <p:defaultTextStyle>
    <a:defPPr>
      <a:defRPr lang="en-US"/>
    </a:defPPr>
    <a:lvl1pPr algn="l" rtl="0" fontAlgn="base">
      <a:spcBef>
        <a:spcPct val="0"/>
      </a:spcBef>
      <a:spcAft>
        <a:spcPct val="0"/>
      </a:spcAft>
      <a:defRPr sz="800" kern="1200">
        <a:solidFill>
          <a:schemeClr val="tx1"/>
        </a:solidFill>
        <a:latin typeface="Tahoma" pitchFamily="34" charset="0"/>
        <a:ea typeface="+mn-ea"/>
        <a:cs typeface="+mn-cs"/>
      </a:defRPr>
    </a:lvl1pPr>
    <a:lvl2pPr marL="457200" algn="l" rtl="0" fontAlgn="base">
      <a:spcBef>
        <a:spcPct val="0"/>
      </a:spcBef>
      <a:spcAft>
        <a:spcPct val="0"/>
      </a:spcAft>
      <a:defRPr sz="800" kern="1200">
        <a:solidFill>
          <a:schemeClr val="tx1"/>
        </a:solidFill>
        <a:latin typeface="Tahoma" pitchFamily="34" charset="0"/>
        <a:ea typeface="+mn-ea"/>
        <a:cs typeface="+mn-cs"/>
      </a:defRPr>
    </a:lvl2pPr>
    <a:lvl3pPr marL="914400" algn="l" rtl="0" fontAlgn="base">
      <a:spcBef>
        <a:spcPct val="0"/>
      </a:spcBef>
      <a:spcAft>
        <a:spcPct val="0"/>
      </a:spcAft>
      <a:defRPr sz="800" kern="1200">
        <a:solidFill>
          <a:schemeClr val="tx1"/>
        </a:solidFill>
        <a:latin typeface="Tahoma" pitchFamily="34" charset="0"/>
        <a:ea typeface="+mn-ea"/>
        <a:cs typeface="+mn-cs"/>
      </a:defRPr>
    </a:lvl3pPr>
    <a:lvl4pPr marL="1371600" algn="l" rtl="0" fontAlgn="base">
      <a:spcBef>
        <a:spcPct val="0"/>
      </a:spcBef>
      <a:spcAft>
        <a:spcPct val="0"/>
      </a:spcAft>
      <a:defRPr sz="800" kern="1200">
        <a:solidFill>
          <a:schemeClr val="tx1"/>
        </a:solidFill>
        <a:latin typeface="Tahoma" pitchFamily="34" charset="0"/>
        <a:ea typeface="+mn-ea"/>
        <a:cs typeface="+mn-cs"/>
      </a:defRPr>
    </a:lvl4pPr>
    <a:lvl5pPr marL="1828800" algn="l" rtl="0" fontAlgn="base">
      <a:spcBef>
        <a:spcPct val="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800" kern="1200">
        <a:solidFill>
          <a:schemeClr val="tx1"/>
        </a:solidFill>
        <a:latin typeface="Tahoma" pitchFamily="34" charset="0"/>
        <a:ea typeface="+mn-ea"/>
        <a:cs typeface="+mn-cs"/>
      </a:defRPr>
    </a:lvl6pPr>
    <a:lvl7pPr marL="2743200" algn="l" defTabSz="914400" rtl="0" eaLnBrk="1" latinLnBrk="0" hangingPunct="1">
      <a:defRPr sz="800" kern="1200">
        <a:solidFill>
          <a:schemeClr val="tx1"/>
        </a:solidFill>
        <a:latin typeface="Tahoma" pitchFamily="34" charset="0"/>
        <a:ea typeface="+mn-ea"/>
        <a:cs typeface="+mn-cs"/>
      </a:defRPr>
    </a:lvl7pPr>
    <a:lvl8pPr marL="3200400" algn="l" defTabSz="914400" rtl="0" eaLnBrk="1" latinLnBrk="0" hangingPunct="1">
      <a:defRPr sz="800" kern="1200">
        <a:solidFill>
          <a:schemeClr val="tx1"/>
        </a:solidFill>
        <a:latin typeface="Tahoma" pitchFamily="34" charset="0"/>
        <a:ea typeface="+mn-ea"/>
        <a:cs typeface="+mn-cs"/>
      </a:defRPr>
    </a:lvl8pPr>
    <a:lvl9pPr marL="3657600" algn="l" defTabSz="914400" rtl="0" eaLnBrk="1" latinLnBrk="0" hangingPunct="1">
      <a:defRPr sz="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00FF"/>
    <a:srgbClr val="99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76260" autoAdjust="0"/>
  </p:normalViewPr>
  <p:slideViewPr>
    <p:cSldViewPr>
      <p:cViewPr>
        <p:scale>
          <a:sx n="60" d="100"/>
          <a:sy n="60" d="100"/>
        </p:scale>
        <p:origin x="1748"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21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66" tIns="46582" rIns="93166" bIns="46582" numCol="1" anchor="t" anchorCtr="0" compatLnSpc="1">
            <a:prstTxWarp prst="textNoShape">
              <a:avLst/>
            </a:prstTxWarp>
          </a:bodyPr>
          <a:lstStyle>
            <a:lvl1pPr defTabSz="930897">
              <a:defRPr sz="1300"/>
            </a:lvl1pPr>
          </a:lstStyle>
          <a:p>
            <a:pPr>
              <a:defRPr/>
            </a:pPr>
            <a:endParaRPr lang="en-US"/>
          </a:p>
        </p:txBody>
      </p:sp>
      <p:sp>
        <p:nvSpPr>
          <p:cNvPr id="160771" name="Rectangle 3"/>
          <p:cNvSpPr>
            <a:spLocks noGrp="1" noChangeArrowheads="1"/>
          </p:cNvSpPr>
          <p:nvPr>
            <p:ph type="dt" sz="quarter" idx="1"/>
          </p:nvPr>
        </p:nvSpPr>
        <p:spPr bwMode="auto">
          <a:xfrm>
            <a:off x="3972257" y="1"/>
            <a:ext cx="3038144" cy="464205"/>
          </a:xfrm>
          <a:prstGeom prst="rect">
            <a:avLst/>
          </a:prstGeom>
          <a:noFill/>
          <a:ln w="9525">
            <a:noFill/>
            <a:miter lim="800000"/>
            <a:headEnd/>
            <a:tailEnd/>
          </a:ln>
          <a:effectLst/>
        </p:spPr>
        <p:txBody>
          <a:bodyPr vert="horz" wrap="square" lIns="93166" tIns="46582" rIns="93166" bIns="46582" numCol="1" anchor="t" anchorCtr="0" compatLnSpc="1">
            <a:prstTxWarp prst="textNoShape">
              <a:avLst/>
            </a:prstTxWarp>
          </a:bodyPr>
          <a:lstStyle>
            <a:lvl1pPr algn="r" defTabSz="930897">
              <a:defRPr sz="1300"/>
            </a:lvl1pPr>
          </a:lstStyle>
          <a:p>
            <a:pPr>
              <a:defRPr/>
            </a:pPr>
            <a:endParaRPr lang="en-US"/>
          </a:p>
        </p:txBody>
      </p:sp>
      <p:sp>
        <p:nvSpPr>
          <p:cNvPr id="160772" name="Rectangle 4"/>
          <p:cNvSpPr>
            <a:spLocks noGrp="1" noChangeArrowheads="1"/>
          </p:cNvSpPr>
          <p:nvPr>
            <p:ph type="ftr" sz="quarter" idx="2"/>
          </p:nvPr>
        </p:nvSpPr>
        <p:spPr bwMode="auto">
          <a:xfrm>
            <a:off x="0" y="8832195"/>
            <a:ext cx="3038145" cy="464205"/>
          </a:xfrm>
          <a:prstGeom prst="rect">
            <a:avLst/>
          </a:prstGeom>
          <a:noFill/>
          <a:ln w="9525">
            <a:noFill/>
            <a:miter lim="800000"/>
            <a:headEnd/>
            <a:tailEnd/>
          </a:ln>
          <a:effectLst/>
        </p:spPr>
        <p:txBody>
          <a:bodyPr vert="horz" wrap="square" lIns="93166" tIns="46582" rIns="93166" bIns="46582" numCol="1" anchor="b" anchorCtr="0" compatLnSpc="1">
            <a:prstTxWarp prst="textNoShape">
              <a:avLst/>
            </a:prstTxWarp>
          </a:bodyPr>
          <a:lstStyle>
            <a:lvl1pPr defTabSz="930897">
              <a:defRPr sz="1300"/>
            </a:lvl1pPr>
          </a:lstStyle>
          <a:p>
            <a:pPr>
              <a:defRPr/>
            </a:pPr>
            <a:endParaRPr lang="en-US"/>
          </a:p>
        </p:txBody>
      </p:sp>
      <p:sp>
        <p:nvSpPr>
          <p:cNvPr id="160773" name="Rectangle 5"/>
          <p:cNvSpPr>
            <a:spLocks noGrp="1" noChangeArrowheads="1"/>
          </p:cNvSpPr>
          <p:nvPr>
            <p:ph type="sldNum" sz="quarter" idx="3"/>
          </p:nvPr>
        </p:nvSpPr>
        <p:spPr bwMode="auto">
          <a:xfrm>
            <a:off x="3972257" y="8832195"/>
            <a:ext cx="3038144" cy="464205"/>
          </a:xfrm>
          <a:prstGeom prst="rect">
            <a:avLst/>
          </a:prstGeom>
          <a:noFill/>
          <a:ln w="9525">
            <a:noFill/>
            <a:miter lim="800000"/>
            <a:headEnd/>
            <a:tailEnd/>
          </a:ln>
          <a:effectLst/>
        </p:spPr>
        <p:txBody>
          <a:bodyPr vert="horz" wrap="square" lIns="93166" tIns="46582" rIns="93166" bIns="46582" numCol="1" anchor="b" anchorCtr="0" compatLnSpc="1">
            <a:prstTxWarp prst="textNoShape">
              <a:avLst/>
            </a:prstTxWarp>
          </a:bodyPr>
          <a:lstStyle>
            <a:lvl1pPr algn="r" defTabSz="930897">
              <a:defRPr sz="1300"/>
            </a:lvl1pPr>
          </a:lstStyle>
          <a:p>
            <a:pPr>
              <a:defRPr/>
            </a:pPr>
            <a:fld id="{393E5951-BD71-4A53-9287-734A07B9BC32}" type="slidenum">
              <a:rPr lang="en-US"/>
              <a:pPr>
                <a:defRPr/>
              </a:pPr>
              <a:t>‹#›</a:t>
            </a:fld>
            <a:endParaRPr lang="en-US" dirty="0"/>
          </a:p>
        </p:txBody>
      </p:sp>
    </p:spTree>
    <p:extLst>
      <p:ext uri="{BB962C8B-B14F-4D97-AF65-F5344CB8AC3E}">
        <p14:creationId xmlns:p14="http://schemas.microsoft.com/office/powerpoint/2010/main" val="1870010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1"/>
            <a:ext cx="3038145" cy="464205"/>
          </a:xfrm>
          <a:prstGeom prst="rect">
            <a:avLst/>
          </a:prstGeom>
          <a:noFill/>
          <a:ln w="9525">
            <a:noFill/>
            <a:miter lim="800000"/>
            <a:headEnd/>
            <a:tailEnd/>
          </a:ln>
          <a:effectLst/>
        </p:spPr>
        <p:txBody>
          <a:bodyPr vert="horz" wrap="square" lIns="93166" tIns="46582" rIns="93166" bIns="46582" numCol="1" anchor="t" anchorCtr="0" compatLnSpc="1">
            <a:prstTxWarp prst="textNoShape">
              <a:avLst/>
            </a:prstTxWarp>
          </a:bodyPr>
          <a:lstStyle>
            <a:lvl1pPr defTabSz="930897">
              <a:defRPr sz="1300"/>
            </a:lvl1pPr>
          </a:lstStyle>
          <a:p>
            <a:pPr>
              <a:defRPr/>
            </a:pPr>
            <a:endParaRPr lang="en-US"/>
          </a:p>
        </p:txBody>
      </p:sp>
      <p:sp>
        <p:nvSpPr>
          <p:cNvPr id="161795" name="Rectangle 3"/>
          <p:cNvSpPr>
            <a:spLocks noGrp="1" noChangeArrowheads="1"/>
          </p:cNvSpPr>
          <p:nvPr>
            <p:ph type="dt" idx="1"/>
          </p:nvPr>
        </p:nvSpPr>
        <p:spPr bwMode="auto">
          <a:xfrm>
            <a:off x="3972257" y="1"/>
            <a:ext cx="3038144" cy="464205"/>
          </a:xfrm>
          <a:prstGeom prst="rect">
            <a:avLst/>
          </a:prstGeom>
          <a:noFill/>
          <a:ln w="9525">
            <a:noFill/>
            <a:miter lim="800000"/>
            <a:headEnd/>
            <a:tailEnd/>
          </a:ln>
          <a:effectLst/>
        </p:spPr>
        <p:txBody>
          <a:bodyPr vert="horz" wrap="square" lIns="93166" tIns="46582" rIns="93166" bIns="46582" numCol="1" anchor="t" anchorCtr="0" compatLnSpc="1">
            <a:prstTxWarp prst="textNoShape">
              <a:avLst/>
            </a:prstTxWarp>
          </a:bodyPr>
          <a:lstStyle>
            <a:lvl1pPr algn="r" defTabSz="930897">
              <a:defRPr sz="13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7" name="Rectangle 5"/>
          <p:cNvSpPr>
            <a:spLocks noGrp="1" noChangeArrowheads="1"/>
          </p:cNvSpPr>
          <p:nvPr>
            <p:ph type="body" sz="quarter" idx="3"/>
          </p:nvPr>
        </p:nvSpPr>
        <p:spPr bwMode="auto">
          <a:xfrm>
            <a:off x="934112" y="4416099"/>
            <a:ext cx="5142177" cy="4182457"/>
          </a:xfrm>
          <a:prstGeom prst="rect">
            <a:avLst/>
          </a:prstGeom>
          <a:noFill/>
          <a:ln w="9525">
            <a:noFill/>
            <a:miter lim="800000"/>
            <a:headEnd/>
            <a:tailEnd/>
          </a:ln>
          <a:effectLst/>
        </p:spPr>
        <p:txBody>
          <a:bodyPr vert="horz" wrap="square" lIns="93166" tIns="46582" rIns="93166"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1798" name="Rectangle 6"/>
          <p:cNvSpPr>
            <a:spLocks noGrp="1" noChangeArrowheads="1"/>
          </p:cNvSpPr>
          <p:nvPr>
            <p:ph type="ftr" sz="quarter" idx="4"/>
          </p:nvPr>
        </p:nvSpPr>
        <p:spPr bwMode="auto">
          <a:xfrm>
            <a:off x="0" y="8832195"/>
            <a:ext cx="3038145" cy="464205"/>
          </a:xfrm>
          <a:prstGeom prst="rect">
            <a:avLst/>
          </a:prstGeom>
          <a:noFill/>
          <a:ln w="9525">
            <a:noFill/>
            <a:miter lim="800000"/>
            <a:headEnd/>
            <a:tailEnd/>
          </a:ln>
          <a:effectLst/>
        </p:spPr>
        <p:txBody>
          <a:bodyPr vert="horz" wrap="square" lIns="93166" tIns="46582" rIns="93166" bIns="46582" numCol="1" anchor="b" anchorCtr="0" compatLnSpc="1">
            <a:prstTxWarp prst="textNoShape">
              <a:avLst/>
            </a:prstTxWarp>
          </a:bodyPr>
          <a:lstStyle>
            <a:lvl1pPr defTabSz="930897">
              <a:defRPr sz="1300"/>
            </a:lvl1pPr>
          </a:lstStyle>
          <a:p>
            <a:pPr>
              <a:defRPr/>
            </a:pPr>
            <a:endParaRPr lang="en-US"/>
          </a:p>
        </p:txBody>
      </p:sp>
      <p:sp>
        <p:nvSpPr>
          <p:cNvPr id="161799" name="Rectangle 7"/>
          <p:cNvSpPr>
            <a:spLocks noGrp="1" noChangeArrowheads="1"/>
          </p:cNvSpPr>
          <p:nvPr>
            <p:ph type="sldNum" sz="quarter" idx="5"/>
          </p:nvPr>
        </p:nvSpPr>
        <p:spPr bwMode="auto">
          <a:xfrm>
            <a:off x="3972257" y="8832195"/>
            <a:ext cx="3038144" cy="464205"/>
          </a:xfrm>
          <a:prstGeom prst="rect">
            <a:avLst/>
          </a:prstGeom>
          <a:noFill/>
          <a:ln w="9525">
            <a:noFill/>
            <a:miter lim="800000"/>
            <a:headEnd/>
            <a:tailEnd/>
          </a:ln>
          <a:effectLst/>
        </p:spPr>
        <p:txBody>
          <a:bodyPr vert="horz" wrap="square" lIns="93166" tIns="46582" rIns="93166" bIns="46582" numCol="1" anchor="b" anchorCtr="0" compatLnSpc="1">
            <a:prstTxWarp prst="textNoShape">
              <a:avLst/>
            </a:prstTxWarp>
          </a:bodyPr>
          <a:lstStyle>
            <a:lvl1pPr algn="r" defTabSz="930897">
              <a:defRPr sz="1300"/>
            </a:lvl1pPr>
          </a:lstStyle>
          <a:p>
            <a:pPr>
              <a:defRPr/>
            </a:pPr>
            <a:fld id="{D8E6CA09-A9CB-4E62-9D33-FD58ACC0B792}" type="slidenum">
              <a:rPr lang="en-US"/>
              <a:pPr>
                <a:defRPr/>
              </a:pPr>
              <a:t>‹#›</a:t>
            </a:fld>
            <a:endParaRPr lang="en-US" dirty="0"/>
          </a:p>
        </p:txBody>
      </p:sp>
    </p:spTree>
    <p:extLst>
      <p:ext uri="{BB962C8B-B14F-4D97-AF65-F5344CB8AC3E}">
        <p14:creationId xmlns:p14="http://schemas.microsoft.com/office/powerpoint/2010/main" val="93826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http://agileinpills.files.wordpress.com/2013/07/dilbert-userstories.jpg</a:t>
            </a:r>
            <a:endParaRPr lang="en-US"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a:t>
            </a:fld>
            <a:endParaRPr lang="en-US" dirty="0"/>
          </a:p>
        </p:txBody>
      </p:sp>
    </p:spTree>
    <p:extLst>
      <p:ext uri="{BB962C8B-B14F-4D97-AF65-F5344CB8AC3E}">
        <p14:creationId xmlns:p14="http://schemas.microsoft.com/office/powerpoint/2010/main" val="413609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stories must be small so that they define only one purpose. They’re harder to define if they’re too large. </a:t>
            </a:r>
          </a:p>
          <a:p>
            <a:r>
              <a:rPr lang="en-CA" dirty="0"/>
              <a:t>Epics are multiple stories</a:t>
            </a:r>
            <a:r>
              <a:rPr lang="en-CA" baseline="0" dirty="0"/>
              <a:t> presented as one, they shouldn’t be there. They need to be broken up into stories</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11</a:t>
            </a:fld>
            <a:endParaRPr lang="en-US" dirty="0"/>
          </a:p>
        </p:txBody>
      </p:sp>
    </p:spTree>
    <p:extLst>
      <p:ext uri="{BB962C8B-B14F-4D97-AF65-F5344CB8AC3E}">
        <p14:creationId xmlns:p14="http://schemas.microsoft.com/office/powerpoint/2010/main" val="20507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story can’t be tested, how do the developers know they’re done?</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12</a:t>
            </a:fld>
            <a:endParaRPr lang="en-US" dirty="0"/>
          </a:p>
        </p:txBody>
      </p:sp>
    </p:spTree>
    <p:extLst>
      <p:ext uri="{BB962C8B-B14F-4D97-AF65-F5344CB8AC3E}">
        <p14:creationId xmlns:p14="http://schemas.microsoft.com/office/powerpoint/2010/main" val="61707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User stories</a:t>
            </a:r>
            <a:r>
              <a:rPr lang="en-CA" baseline="0" dirty="0"/>
              <a:t> are developed on short little cards to keep them short and simple. They need to be short to allow the developers to be able to estimate things. </a:t>
            </a:r>
          </a:p>
          <a:p>
            <a:endParaRPr lang="en-CA" baseline="0" dirty="0"/>
          </a:p>
          <a:p>
            <a:r>
              <a:rPr lang="en-CA" baseline="0" dirty="0"/>
              <a:t>Using the stories allows for easy conversation with clients who are requesting the functionality </a:t>
            </a:r>
          </a:p>
          <a:p>
            <a:endParaRPr lang="en-CA" baseline="0" dirty="0"/>
          </a:p>
          <a:p>
            <a:r>
              <a:rPr lang="en-CA" baseline="0" dirty="0"/>
              <a:t>Makes sure everything works fine.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14</a:t>
            </a:fld>
            <a:endParaRPr lang="en-US" dirty="0"/>
          </a:p>
        </p:txBody>
      </p:sp>
    </p:spTree>
    <p:extLst>
      <p:ext uri="{BB962C8B-B14F-4D97-AF65-F5344CB8AC3E}">
        <p14:creationId xmlns:p14="http://schemas.microsoft.com/office/powerpoint/2010/main" val="1908225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Used to start a conversation</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15</a:t>
            </a:fld>
            <a:endParaRPr lang="en-US" dirty="0"/>
          </a:p>
        </p:txBody>
      </p:sp>
    </p:spTree>
    <p:extLst>
      <p:ext uri="{BB962C8B-B14F-4D97-AF65-F5344CB8AC3E}">
        <p14:creationId xmlns:p14="http://schemas.microsoft.com/office/powerpoint/2010/main" val="303467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http://it-consulting.pl/autoinstalator/wordpress/wp-content/uploads/2013/09/user-story-asteroids.jpg</a:t>
            </a:r>
            <a:endParaRPr lang="en-US"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16</a:t>
            </a:fld>
            <a:endParaRPr lang="en-US" dirty="0"/>
          </a:p>
        </p:txBody>
      </p:sp>
    </p:spTree>
    <p:extLst>
      <p:ext uri="{BB962C8B-B14F-4D97-AF65-F5344CB8AC3E}">
        <p14:creationId xmlns:p14="http://schemas.microsoft.com/office/powerpoint/2010/main" val="154357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They’re higher level, bigger picture of how all the user stories relate to each other.</a:t>
            </a:r>
          </a:p>
          <a:p>
            <a:r>
              <a:rPr lang="en-CA" dirty="0"/>
              <a:t>They</a:t>
            </a:r>
            <a:r>
              <a:rPr lang="en-CA" baseline="0" dirty="0"/>
              <a:t> give you a big starting point for what you’re doing. Gives you an idea of how the end product acts </a:t>
            </a:r>
          </a:p>
          <a:p>
            <a:r>
              <a:rPr lang="en-CA" baseline="0" dirty="0"/>
              <a:t>An epic gets broken down into different features and functionalities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17</a:t>
            </a:fld>
            <a:endParaRPr lang="en-US" dirty="0"/>
          </a:p>
        </p:txBody>
      </p:sp>
    </p:spTree>
    <p:extLst>
      <p:ext uri="{BB962C8B-B14F-4D97-AF65-F5344CB8AC3E}">
        <p14:creationId xmlns:p14="http://schemas.microsoft.com/office/powerpoint/2010/main" val="561397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Epics also have themes, for the buy a plane ticket example above, you have a theme</a:t>
            </a:r>
            <a:r>
              <a:rPr lang="en-CA" baseline="0" dirty="0"/>
              <a:t> to search for the flight, one to move a ticket to the shopping cart, one for the checkout, one for fulfillment and finally anything that has to happen post sale. For each theme you then have multiple stories.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18</a:t>
            </a:fld>
            <a:endParaRPr lang="en-US" dirty="0"/>
          </a:p>
        </p:txBody>
      </p:sp>
    </p:spTree>
    <p:extLst>
      <p:ext uri="{BB962C8B-B14F-4D97-AF65-F5344CB8AC3E}">
        <p14:creationId xmlns:p14="http://schemas.microsoft.com/office/powerpoint/2010/main" val="1472250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Themes help you organize things. Each epic has themes,</a:t>
            </a:r>
            <a:r>
              <a:rPr lang="en-CA" baseline="0" dirty="0"/>
              <a:t> each theme has stories and each feature is a story.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19</a:t>
            </a:fld>
            <a:endParaRPr lang="en-US" dirty="0"/>
          </a:p>
        </p:txBody>
      </p:sp>
    </p:spTree>
    <p:extLst>
      <p:ext uri="{BB962C8B-B14F-4D97-AF65-F5344CB8AC3E}">
        <p14:creationId xmlns:p14="http://schemas.microsoft.com/office/powerpoint/2010/main" val="2772877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business rule is a very specific version of the user story. It’s the low level rules version of it. The stuff that becomes set in stone. Each user story is defined by business rules. Used to clarify requirements</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20</a:t>
            </a:fld>
            <a:endParaRPr lang="en-US" dirty="0"/>
          </a:p>
        </p:txBody>
      </p:sp>
    </p:spTree>
    <p:extLst>
      <p:ext uri="{BB962C8B-B14F-4D97-AF65-F5344CB8AC3E}">
        <p14:creationId xmlns:p14="http://schemas.microsoft.com/office/powerpoint/2010/main" val="101671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 define when the story is done. </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21</a:t>
            </a:fld>
            <a:endParaRPr lang="en-US" dirty="0"/>
          </a:p>
        </p:txBody>
      </p:sp>
    </p:spTree>
    <p:extLst>
      <p:ext uri="{BB962C8B-B14F-4D97-AF65-F5344CB8AC3E}">
        <p14:creationId xmlns:p14="http://schemas.microsoft.com/office/powerpoint/2010/main" val="42349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a:t>
            </a:fld>
            <a:endParaRPr lang="en-US" dirty="0"/>
          </a:p>
        </p:txBody>
      </p:sp>
    </p:spTree>
    <p:extLst>
      <p:ext uri="{BB962C8B-B14F-4D97-AF65-F5344CB8AC3E}">
        <p14:creationId xmlns:p14="http://schemas.microsoft.com/office/powerpoint/2010/main" val="218884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http://wiki.servicenow.com/index.php?title=Well-Written_Scrum_Stories#gsc.tab=0</a:t>
            </a:r>
          </a:p>
          <a:p>
            <a:endParaRPr lang="en-US" dirty="0"/>
          </a:p>
          <a:p>
            <a:r>
              <a:rPr lang="en-US" dirty="0"/>
              <a:t>The acceptance criteria is what</a:t>
            </a:r>
            <a:r>
              <a:rPr lang="en-US" baseline="0" dirty="0"/>
              <a:t> defines whether or not you have working user stories. Lets the developer know they’ve coded the user story correctly </a:t>
            </a:r>
            <a:endParaRPr lang="en-US"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22</a:t>
            </a:fld>
            <a:endParaRPr lang="en-US" dirty="0"/>
          </a:p>
        </p:txBody>
      </p:sp>
    </p:spTree>
    <p:extLst>
      <p:ext uri="{BB962C8B-B14F-4D97-AF65-F5344CB8AC3E}">
        <p14:creationId xmlns:p14="http://schemas.microsoft.com/office/powerpoint/2010/main" val="831761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http://wiki.servicenow.com/index.php?title=Well-Written_Scrum_Stories#gsc.tab=0</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23</a:t>
            </a:fld>
            <a:endParaRPr lang="en-US" dirty="0"/>
          </a:p>
        </p:txBody>
      </p:sp>
    </p:spTree>
    <p:extLst>
      <p:ext uri="{BB962C8B-B14F-4D97-AF65-F5344CB8AC3E}">
        <p14:creationId xmlns:p14="http://schemas.microsoft.com/office/powerpoint/2010/main" val="2568960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http://wiki.servicenow.com/index.php?title=Well-Written_Scrum_Stories#gsc.tab=0</a:t>
            </a:r>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24</a:t>
            </a:fld>
            <a:endParaRPr lang="en-US" dirty="0"/>
          </a:p>
        </p:txBody>
      </p:sp>
    </p:spTree>
    <p:extLst>
      <p:ext uri="{BB962C8B-B14F-4D97-AF65-F5344CB8AC3E}">
        <p14:creationId xmlns:p14="http://schemas.microsoft.com/office/powerpoint/2010/main" val="247444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http://www.leadingagile.com/2014/09/acceptance-criteria</a:t>
            </a:r>
          </a:p>
          <a:p>
            <a:endParaRPr lang="en-US" dirty="0"/>
          </a:p>
          <a:p>
            <a:r>
              <a:rPr lang="en-US" dirty="0"/>
              <a:t>Not defining how to</a:t>
            </a:r>
            <a:r>
              <a:rPr lang="en-US" baseline="0" dirty="0"/>
              <a:t> do things, you’re not coming up with a solution, you just want to know what the user wants. </a:t>
            </a:r>
            <a:endParaRPr lang="en-US"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25</a:t>
            </a:fld>
            <a:endParaRPr lang="en-US" dirty="0"/>
          </a:p>
        </p:txBody>
      </p:sp>
    </p:spTree>
    <p:extLst>
      <p:ext uri="{BB962C8B-B14F-4D97-AF65-F5344CB8AC3E}">
        <p14:creationId xmlns:p14="http://schemas.microsoft.com/office/powerpoint/2010/main" val="3586886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Test</a:t>
            </a:r>
            <a:r>
              <a:rPr lang="en-CA" baseline="0" dirty="0"/>
              <a:t> cases are written along with the user stories and acceptance criteria</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26</a:t>
            </a:fld>
            <a:endParaRPr lang="en-US" dirty="0"/>
          </a:p>
        </p:txBody>
      </p:sp>
    </p:spTree>
    <p:extLst>
      <p:ext uri="{BB962C8B-B14F-4D97-AF65-F5344CB8AC3E}">
        <p14:creationId xmlns:p14="http://schemas.microsoft.com/office/powerpoint/2010/main" val="132766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Type of user: Customer,</a:t>
            </a:r>
            <a:r>
              <a:rPr lang="en-CA" baseline="0" dirty="0"/>
              <a:t> researcher, etc.</a:t>
            </a:r>
          </a:p>
          <a:p>
            <a:r>
              <a:rPr lang="en-CA" baseline="0" dirty="0"/>
              <a:t>Some goal: Pay with a credit card</a:t>
            </a:r>
          </a:p>
          <a:p>
            <a:r>
              <a:rPr lang="en-CA" baseline="0" dirty="0"/>
              <a:t>Reason: So they can buy groceries</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3</a:t>
            </a:fld>
            <a:endParaRPr lang="en-US" dirty="0"/>
          </a:p>
        </p:txBody>
      </p:sp>
    </p:spTree>
    <p:extLst>
      <p:ext uri="{BB962C8B-B14F-4D97-AF65-F5344CB8AC3E}">
        <p14:creationId xmlns:p14="http://schemas.microsoft.com/office/powerpoint/2010/main" val="109423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 Beck and Fowler,</a:t>
            </a:r>
            <a:r>
              <a:rPr lang="en-CA" baseline="0" dirty="0"/>
              <a:t> 2005</a:t>
            </a:r>
          </a:p>
          <a:p>
            <a:endParaRPr lang="en-CA" baseline="0" dirty="0"/>
          </a:p>
          <a:p>
            <a:r>
              <a:rPr lang="en-CA" baseline="0" dirty="0"/>
              <a:t>Build half a dozen pieces of functionality for each user stories in each iteration of development </a:t>
            </a:r>
            <a:endParaRPr lang="en-US"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4</a:t>
            </a:fld>
            <a:endParaRPr lang="en-US" dirty="0"/>
          </a:p>
        </p:txBody>
      </p:sp>
    </p:spTree>
    <p:extLst>
      <p:ext uri="{BB962C8B-B14F-4D97-AF65-F5344CB8AC3E}">
        <p14:creationId xmlns:p14="http://schemas.microsoft.com/office/powerpoint/2010/main" val="414915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User stories</a:t>
            </a:r>
            <a:r>
              <a:rPr lang="en-CA" altLang="en-US" baseline="0" dirty="0"/>
              <a:t> are defined from the user’s perspective</a:t>
            </a:r>
            <a:endParaRPr lang="en-CA"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356" eaLnBrk="0" hangingPunct="0">
              <a:spcBef>
                <a:spcPct val="30000"/>
              </a:spcBef>
              <a:defRPr kumimoji="1" sz="1200">
                <a:solidFill>
                  <a:schemeClr val="tx1"/>
                </a:solidFill>
                <a:latin typeface="Arial" charset="0"/>
              </a:defRPr>
            </a:lvl1pPr>
            <a:lvl2pPr marL="716130" indent="-275434" defTabSz="930356" eaLnBrk="0" hangingPunct="0">
              <a:spcBef>
                <a:spcPct val="30000"/>
              </a:spcBef>
              <a:defRPr kumimoji="1" sz="1200">
                <a:solidFill>
                  <a:schemeClr val="tx1"/>
                </a:solidFill>
                <a:latin typeface="Arial" charset="0"/>
              </a:defRPr>
            </a:lvl2pPr>
            <a:lvl3pPr marL="1101738" indent="-220348" defTabSz="930356" eaLnBrk="0" hangingPunct="0">
              <a:spcBef>
                <a:spcPct val="30000"/>
              </a:spcBef>
              <a:defRPr kumimoji="1" sz="1200">
                <a:solidFill>
                  <a:schemeClr val="tx1"/>
                </a:solidFill>
                <a:latin typeface="Arial" charset="0"/>
              </a:defRPr>
            </a:lvl3pPr>
            <a:lvl4pPr marL="1542433" indent="-220348" defTabSz="930356" eaLnBrk="0" hangingPunct="0">
              <a:spcBef>
                <a:spcPct val="30000"/>
              </a:spcBef>
              <a:defRPr kumimoji="1" sz="1200">
                <a:solidFill>
                  <a:schemeClr val="tx1"/>
                </a:solidFill>
                <a:latin typeface="Arial" charset="0"/>
              </a:defRPr>
            </a:lvl4pPr>
            <a:lvl5pPr marL="1983128" indent="-220348" defTabSz="930356" eaLnBrk="0" hangingPunct="0">
              <a:spcBef>
                <a:spcPct val="30000"/>
              </a:spcBef>
              <a:defRPr kumimoji="1" sz="1200">
                <a:solidFill>
                  <a:schemeClr val="tx1"/>
                </a:solidFill>
                <a:latin typeface="Arial" charset="0"/>
              </a:defRPr>
            </a:lvl5pPr>
            <a:lvl6pPr marL="2423823" indent="-220348" defTabSz="930356" eaLnBrk="0" fontAlgn="base" hangingPunct="0">
              <a:spcBef>
                <a:spcPct val="30000"/>
              </a:spcBef>
              <a:spcAft>
                <a:spcPct val="0"/>
              </a:spcAft>
              <a:defRPr kumimoji="1" sz="1200">
                <a:solidFill>
                  <a:schemeClr val="tx1"/>
                </a:solidFill>
                <a:latin typeface="Arial" charset="0"/>
              </a:defRPr>
            </a:lvl6pPr>
            <a:lvl7pPr marL="2864518" indent="-220348" defTabSz="930356" eaLnBrk="0" fontAlgn="base" hangingPunct="0">
              <a:spcBef>
                <a:spcPct val="30000"/>
              </a:spcBef>
              <a:spcAft>
                <a:spcPct val="0"/>
              </a:spcAft>
              <a:defRPr kumimoji="1" sz="1200">
                <a:solidFill>
                  <a:schemeClr val="tx1"/>
                </a:solidFill>
                <a:latin typeface="Arial" charset="0"/>
              </a:defRPr>
            </a:lvl7pPr>
            <a:lvl8pPr marL="3305213" indent="-220348" defTabSz="930356" eaLnBrk="0" fontAlgn="base" hangingPunct="0">
              <a:spcBef>
                <a:spcPct val="30000"/>
              </a:spcBef>
              <a:spcAft>
                <a:spcPct val="0"/>
              </a:spcAft>
              <a:defRPr kumimoji="1" sz="1200">
                <a:solidFill>
                  <a:schemeClr val="tx1"/>
                </a:solidFill>
                <a:latin typeface="Arial" charset="0"/>
              </a:defRPr>
            </a:lvl8pPr>
            <a:lvl9pPr marL="3745908" indent="-220348" defTabSz="930356"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75FB813-23BF-43DA-8EF9-73E9295F2654}" type="slidenum">
              <a:rPr kumimoji="0" lang="en-US" altLang="en-US" sz="1300">
                <a:latin typeface="Tahoma" pitchFamily="34" charset="0"/>
              </a:rPr>
              <a:pPr eaLnBrk="1" hangingPunct="1">
                <a:spcBef>
                  <a:spcPct val="0"/>
                </a:spcBef>
              </a:pPr>
              <a:t>5</a:t>
            </a:fld>
            <a:endParaRPr kumimoji="0" lang="en-US" altLang="en-US" sz="1300">
              <a:latin typeface="Tahoma" pitchFamily="34" charset="0"/>
            </a:endParaRPr>
          </a:p>
        </p:txBody>
      </p:sp>
    </p:spTree>
    <p:extLst>
      <p:ext uri="{BB962C8B-B14F-4D97-AF65-F5344CB8AC3E}">
        <p14:creationId xmlns:p14="http://schemas.microsoft.com/office/powerpoint/2010/main" val="294817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6</a:t>
            </a:fld>
            <a:endParaRPr lang="en-US" dirty="0"/>
          </a:p>
        </p:txBody>
      </p:sp>
    </p:spTree>
    <p:extLst>
      <p:ext uri="{BB962C8B-B14F-4D97-AF65-F5344CB8AC3E}">
        <p14:creationId xmlns:p14="http://schemas.microsoft.com/office/powerpoint/2010/main" val="1536445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They’re used to define</a:t>
            </a:r>
            <a:r>
              <a:rPr lang="en-CA" baseline="0" dirty="0"/>
              <a:t> what the user expects for the system’s functionality </a:t>
            </a:r>
          </a:p>
          <a:p>
            <a:endParaRPr lang="en-CA" baseline="0" dirty="0"/>
          </a:p>
          <a:p>
            <a:r>
              <a:rPr lang="en-CA" baseline="0" dirty="0"/>
              <a:t>Nothing is set in stone at this point, it’s just to get a look at what the functionality will look like. </a:t>
            </a:r>
          </a:p>
          <a:p>
            <a:endParaRPr lang="en-CA" baseline="0" dirty="0"/>
          </a:p>
          <a:p>
            <a:r>
              <a:rPr lang="en-CA" baseline="0" dirty="0"/>
              <a:t>Very high level, little details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8</a:t>
            </a:fld>
            <a:endParaRPr lang="en-US" dirty="0"/>
          </a:p>
        </p:txBody>
      </p:sp>
    </p:spTree>
    <p:extLst>
      <p:ext uri="{BB962C8B-B14F-4D97-AF65-F5344CB8AC3E}">
        <p14:creationId xmlns:p14="http://schemas.microsoft.com/office/powerpoint/2010/main" val="102342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stories</a:t>
            </a:r>
            <a:r>
              <a:rPr lang="en-CA" baseline="0" dirty="0"/>
              <a:t> need to make sense to the customer. They should write them and they should know it’s not a formal commitment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9</a:t>
            </a:fld>
            <a:endParaRPr lang="en-US" dirty="0"/>
          </a:p>
        </p:txBody>
      </p:sp>
    </p:spTree>
    <p:extLst>
      <p:ext uri="{BB962C8B-B14F-4D97-AF65-F5344CB8AC3E}">
        <p14:creationId xmlns:p14="http://schemas.microsoft.com/office/powerpoint/2010/main" val="387069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 user story lets developers estimate</a:t>
            </a:r>
            <a:r>
              <a:rPr lang="en-CA" baseline="0" dirty="0"/>
              <a:t> how long it’ll take and what resources they’ll need to be able to develop that piece of functionality. </a:t>
            </a:r>
          </a:p>
          <a:p>
            <a:endParaRPr lang="en-CA" baseline="0" dirty="0"/>
          </a:p>
          <a:p>
            <a:r>
              <a:rPr lang="en-CA" baseline="0" dirty="0"/>
              <a:t>If the developers lack the knowledge, they may need some training, part of the resources is having the knowledge. </a:t>
            </a:r>
            <a:endParaRPr lang="en-CA" dirty="0"/>
          </a:p>
        </p:txBody>
      </p:sp>
      <p:sp>
        <p:nvSpPr>
          <p:cNvPr id="4" name="Slide Number Placeholder 3"/>
          <p:cNvSpPr>
            <a:spLocks noGrp="1"/>
          </p:cNvSpPr>
          <p:nvPr>
            <p:ph type="sldNum" sz="quarter" idx="10"/>
          </p:nvPr>
        </p:nvSpPr>
        <p:spPr/>
        <p:txBody>
          <a:bodyPr/>
          <a:lstStyle/>
          <a:p>
            <a:pPr>
              <a:defRPr/>
            </a:pPr>
            <a:fld id="{D8E6CA09-A9CB-4E62-9D33-FD58ACC0B792}" type="slidenum">
              <a:rPr lang="en-US" smtClean="0"/>
              <a:pPr>
                <a:defRPr/>
              </a:pPr>
              <a:t>10</a:t>
            </a:fld>
            <a:endParaRPr lang="en-US" dirty="0"/>
          </a:p>
        </p:txBody>
      </p:sp>
    </p:spTree>
    <p:extLst>
      <p:ext uri="{BB962C8B-B14F-4D97-AF65-F5344CB8AC3E}">
        <p14:creationId xmlns:p14="http://schemas.microsoft.com/office/powerpoint/2010/main" val="271394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1194DC-C38D-4599-944E-ECC93B745A38}" type="slidenum">
              <a:rPr lang="en-US" smtClean="0"/>
              <a:pPr>
                <a:defRPr/>
              </a:pPr>
              <a:t>‹#›</a:t>
            </a:fld>
            <a:r>
              <a:rPr lang="en-US"/>
              <a:t>1</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546D597-C3B5-4F2B-84AC-4C70AD45B51A}"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1CE4C26-E0BC-4049-B4AF-60E9F011A4A2}"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F28C86-D0BF-413E-9CD4-47C25758087E}"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0A83E4E-E1DA-40EF-AF7C-E0857C43E7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36DE7FF-5C78-41F8-9CF3-10FF362733D0}"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78FCA21-5BD9-4D4F-855E-8BEA41AF8437}" type="slidenum">
              <a:rPr lang="en-US" smtClean="0"/>
              <a:pPr>
                <a:defRPr/>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1D30B33F-7FD9-45D0-B69B-16022CF9015A}" type="slidenum">
              <a:rPr lang="en-US" smtClean="0"/>
              <a:pPr>
                <a:defRPr/>
              </a:pPr>
              <a:t>‹#›</a:t>
            </a:fld>
            <a:endParaRPr lang="en-US" dirty="0"/>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1FBF9664-A537-4A68-B938-336F52C90D3C}" type="slidenum">
              <a:rPr lang="en-US" smtClean="0"/>
              <a:pPr>
                <a:defRPr/>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8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8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4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0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8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838200"/>
            <a:ext cx="7543800" cy="5334000"/>
          </a:xfrm>
        </p:spPr>
        <p:txBody>
          <a:bodyPr/>
          <a:lstStyle/>
          <a:p>
            <a:pPr eaLnBrk="1" hangingPunct="1"/>
            <a:br>
              <a:rPr lang="en-US" altLang="en-US" sz="3200" b="1" dirty="0">
                <a:solidFill>
                  <a:schemeClr val="folHlink"/>
                </a:solidFill>
              </a:rPr>
            </a:br>
            <a:r>
              <a:rPr lang="en-US" altLang="en-US" sz="4000" b="1" dirty="0">
                <a:solidFill>
                  <a:schemeClr val="tx1"/>
                </a:solidFill>
              </a:rPr>
              <a:t>User Stories in an Agile Environment</a:t>
            </a:r>
            <a:br>
              <a:rPr lang="en-US" altLang="en-US" sz="4000" b="1" dirty="0">
                <a:solidFill>
                  <a:schemeClr val="tx1"/>
                </a:solidFill>
              </a:rPr>
            </a:br>
            <a:br>
              <a:rPr lang="en-US" altLang="en-US" sz="4000" b="1" dirty="0">
                <a:solidFill>
                  <a:schemeClr val="tx1"/>
                </a:solidFill>
              </a:rPr>
            </a:br>
            <a:br>
              <a:rPr lang="en-US" altLang="en-US" sz="4000" b="1" dirty="0">
                <a:solidFill>
                  <a:schemeClr val="tx1"/>
                </a:solidFill>
              </a:rPr>
            </a:br>
            <a:br>
              <a:rPr lang="en-US" altLang="en-US" sz="3200" b="1" dirty="0">
                <a:solidFill>
                  <a:schemeClr val="tx1"/>
                </a:solidFill>
              </a:rPr>
            </a:br>
            <a:br>
              <a:rPr lang="en-US" altLang="en-US" sz="3200" b="1" dirty="0">
                <a:solidFill>
                  <a:schemeClr val="tx1"/>
                </a:solidFill>
              </a:rPr>
            </a:br>
            <a:br>
              <a:rPr lang="en-US" altLang="en-US" sz="3200" b="1" dirty="0">
                <a:solidFill>
                  <a:schemeClr val="tx1"/>
                </a:solidFill>
              </a:rPr>
            </a:br>
            <a:br>
              <a:rPr lang="en-US" altLang="en-US" sz="3200" b="1" dirty="0">
                <a:solidFill>
                  <a:schemeClr val="tx1"/>
                </a:solidFill>
              </a:rPr>
            </a:br>
            <a:br>
              <a:rPr lang="en-US" altLang="en-US" sz="3200" b="1" dirty="0">
                <a:solidFill>
                  <a:schemeClr val="tx1"/>
                </a:solidFill>
              </a:rPr>
            </a:br>
            <a:r>
              <a:rPr lang="en-US" altLang="en-US" sz="2400" b="1" dirty="0">
                <a:solidFill>
                  <a:schemeClr val="tx1"/>
                </a:solidFill>
              </a:rPr>
              <a:t>420-E11 – Systems I</a:t>
            </a:r>
            <a:br>
              <a:rPr lang="en-US" altLang="en-US" sz="2400" b="1" dirty="0">
                <a:solidFill>
                  <a:schemeClr val="tx1"/>
                </a:solidFill>
              </a:rPr>
            </a:br>
            <a:r>
              <a:rPr lang="en-US" altLang="en-US" sz="2000" dirty="0">
                <a:solidFill>
                  <a:schemeClr val="tx1"/>
                </a:solidFill>
              </a:rPr>
              <a:t>Reference: Agile Software Requirements by Dean </a:t>
            </a:r>
            <a:r>
              <a:rPr lang="en-US" altLang="en-US" sz="2000" dirty="0" err="1">
                <a:solidFill>
                  <a:schemeClr val="tx1"/>
                </a:solidFill>
              </a:rPr>
              <a:t>Leffingwell</a:t>
            </a:r>
            <a:endParaRPr lang="en-US" altLang="en-US" sz="4000" dirty="0">
              <a:solidFill>
                <a:schemeClr val="tx1"/>
              </a:solidFill>
            </a:endParaRPr>
          </a:p>
        </p:txBody>
      </p:sp>
      <p:sp>
        <p:nvSpPr>
          <p:cNvPr id="3075" name="Rectangle 3"/>
          <p:cNvSpPr>
            <a:spLocks noGrp="1" noChangeArrowheads="1"/>
          </p:cNvSpPr>
          <p:nvPr>
            <p:ph type="subTitle" idx="1"/>
          </p:nvPr>
        </p:nvSpPr>
        <p:spPr>
          <a:xfrm>
            <a:off x="762000" y="3581400"/>
            <a:ext cx="7772400" cy="838200"/>
          </a:xfrm>
        </p:spPr>
        <p:txBody>
          <a:bodyPr/>
          <a:lstStyle/>
          <a:p>
            <a:pPr eaLnBrk="1" hangingPunct="1"/>
            <a:r>
              <a:rPr lang="en-US" altLang="en-US" sz="1600" b="1">
                <a:cs typeface="Times New Roman" pitchFamily="18" charset="0"/>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362200"/>
            <a:ext cx="7467600" cy="23313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CA" altLang="en-US" sz="4000" dirty="0">
                <a:solidFill>
                  <a:schemeClr val="tx1"/>
                </a:solidFill>
              </a:rPr>
              <a:t>The Six Attributes of a User Story</a:t>
            </a:r>
            <a:endParaRPr lang="en-US" altLang="en-US" sz="4000" dirty="0">
              <a:solidFill>
                <a:schemeClr val="tx1"/>
              </a:solidFill>
            </a:endParaRPr>
          </a:p>
        </p:txBody>
      </p:sp>
      <p:sp>
        <p:nvSpPr>
          <p:cNvPr id="8196" name="Rectangle 3"/>
          <p:cNvSpPr>
            <a:spLocks noGrp="1" noChangeArrowheads="1"/>
          </p:cNvSpPr>
          <p:nvPr>
            <p:ph idx="1"/>
          </p:nvPr>
        </p:nvSpPr>
        <p:spPr>
          <a:xfrm>
            <a:off x="457200" y="1219200"/>
            <a:ext cx="7620000" cy="5181600"/>
          </a:xfrm>
        </p:spPr>
        <p:txBody>
          <a:bodyPr>
            <a:normAutofit lnSpcReduction="10000"/>
          </a:bodyPr>
          <a:lstStyle/>
          <a:p>
            <a:pPr marL="0" indent="0">
              <a:buFont typeface="Wingdings" pitchFamily="2" charset="2"/>
              <a:buNone/>
              <a:defRPr/>
            </a:pPr>
            <a:r>
              <a:rPr lang="en-CA" altLang="en-US" b="1" dirty="0">
                <a:solidFill>
                  <a:srgbClr val="FF0000"/>
                </a:solidFill>
              </a:rPr>
              <a:t>Estimate-able</a:t>
            </a:r>
          </a:p>
          <a:p>
            <a:pPr marL="0" indent="0">
              <a:buFont typeface="Wingdings" pitchFamily="2" charset="2"/>
              <a:buNone/>
              <a:defRPr/>
            </a:pPr>
            <a:endParaRPr lang="en-CA" altLang="en-US" sz="1050" b="1" dirty="0">
              <a:solidFill>
                <a:srgbClr val="FF0000"/>
              </a:solidFill>
            </a:endParaRPr>
          </a:p>
          <a:p>
            <a:pPr>
              <a:defRPr/>
            </a:pPr>
            <a:r>
              <a:rPr lang="en-CA" sz="2400" dirty="0"/>
              <a:t>It is important for developers to be able to estimate the size of a story or the amount of time it will take to turn a story into working code.</a:t>
            </a:r>
          </a:p>
          <a:p>
            <a:pPr>
              <a:defRPr/>
            </a:pPr>
            <a:endParaRPr lang="en-CA" sz="1000" dirty="0"/>
          </a:p>
          <a:p>
            <a:pPr marL="0" indent="0">
              <a:buFont typeface="Wingdings" pitchFamily="2" charset="2"/>
              <a:buNone/>
              <a:defRPr/>
            </a:pPr>
            <a:r>
              <a:rPr lang="en-CA" sz="2400" dirty="0"/>
              <a:t> </a:t>
            </a:r>
            <a:r>
              <a:rPr lang="en-CA" sz="2400" b="1" dirty="0">
                <a:solidFill>
                  <a:srgbClr val="FF0000"/>
                </a:solidFill>
              </a:rPr>
              <a:t>Why a story may not be estimate-able?</a:t>
            </a:r>
          </a:p>
          <a:p>
            <a:pPr marL="0" indent="0">
              <a:buFont typeface="Wingdings" pitchFamily="2" charset="2"/>
              <a:buNone/>
              <a:defRPr/>
            </a:pPr>
            <a:endParaRPr lang="en-CA" sz="1000" b="1" dirty="0">
              <a:solidFill>
                <a:srgbClr val="FF0000"/>
              </a:solidFill>
            </a:endParaRPr>
          </a:p>
          <a:p>
            <a:pPr>
              <a:defRPr/>
            </a:pPr>
            <a:r>
              <a:rPr lang="en-CA" sz="2400" dirty="0"/>
              <a:t>Developers lack domain knowledge : </a:t>
            </a:r>
            <a:r>
              <a:rPr lang="en-CA" sz="2400" dirty="0">
                <a:solidFill>
                  <a:srgbClr val="00B050"/>
                </a:solidFill>
              </a:rPr>
              <a:t>Discuss with customer</a:t>
            </a:r>
          </a:p>
          <a:p>
            <a:pPr marL="0" indent="0">
              <a:buFont typeface="Wingdings" pitchFamily="2" charset="2"/>
              <a:buNone/>
              <a:defRPr/>
            </a:pPr>
            <a:endParaRPr lang="en-CA" sz="1000" dirty="0"/>
          </a:p>
          <a:p>
            <a:pPr>
              <a:defRPr/>
            </a:pPr>
            <a:r>
              <a:rPr lang="en-CA" sz="2400" dirty="0"/>
              <a:t>Developers lack technical knowledge: </a:t>
            </a:r>
            <a:r>
              <a:rPr lang="en-CA" sz="2400" dirty="0">
                <a:solidFill>
                  <a:srgbClr val="00B050"/>
                </a:solidFill>
              </a:rPr>
              <a:t>Send one or more developers on a </a:t>
            </a:r>
            <a:r>
              <a:rPr lang="en-CA" sz="2400" i="1" dirty="0">
                <a:solidFill>
                  <a:srgbClr val="00B050"/>
                </a:solidFill>
              </a:rPr>
              <a:t>spike</a:t>
            </a:r>
            <a:r>
              <a:rPr lang="en-CA" sz="2400" dirty="0">
                <a:solidFill>
                  <a:srgbClr val="00B050"/>
                </a:solidFill>
              </a:rPr>
              <a:t>, which is a brief experiment to learn about an area of the application</a:t>
            </a:r>
          </a:p>
          <a:p>
            <a:pPr>
              <a:defRPr/>
            </a:pPr>
            <a:endParaRPr lang="en-CA" sz="1000" dirty="0"/>
          </a:p>
          <a:p>
            <a:pPr>
              <a:defRPr/>
            </a:pPr>
            <a:r>
              <a:rPr lang="en-CA" sz="2400" dirty="0"/>
              <a:t>The story is too big: </a:t>
            </a:r>
            <a:r>
              <a:rPr lang="en-CA" sz="2400" dirty="0">
                <a:solidFill>
                  <a:srgbClr val="00B050"/>
                </a:solidFill>
              </a:rPr>
              <a:t>Split stories</a:t>
            </a:r>
            <a:endParaRPr lang="en-CA" sz="2000" b="1" dirty="0">
              <a:solidFill>
                <a:srgbClr val="00B050"/>
              </a:solidFill>
            </a:endParaRPr>
          </a:p>
          <a:p>
            <a:pPr marL="0" indent="0">
              <a:buFont typeface="Wingdings" pitchFamily="2" charset="2"/>
              <a:buNone/>
              <a:defRPr/>
            </a:pPr>
            <a:endParaRPr lang="en-CA" altLang="en-US" sz="14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sz="4000" dirty="0">
                <a:solidFill>
                  <a:schemeClr val="tx1"/>
                </a:solidFill>
              </a:rPr>
              <a:t>The Six Attributes of a User Story</a:t>
            </a:r>
            <a:endParaRPr lang="en-CA" altLang="en-US" sz="4000" dirty="0"/>
          </a:p>
        </p:txBody>
      </p:sp>
      <p:sp>
        <p:nvSpPr>
          <p:cNvPr id="3" name="Content Placeholder 2"/>
          <p:cNvSpPr>
            <a:spLocks noGrp="1"/>
          </p:cNvSpPr>
          <p:nvPr>
            <p:ph idx="1"/>
          </p:nvPr>
        </p:nvSpPr>
        <p:spPr>
          <a:xfrm>
            <a:off x="457200" y="1219200"/>
            <a:ext cx="7620000" cy="5181600"/>
          </a:xfrm>
        </p:spPr>
        <p:txBody>
          <a:bodyPr/>
          <a:lstStyle/>
          <a:p>
            <a:pPr marL="0" indent="0">
              <a:buFont typeface="Wingdings" pitchFamily="2" charset="2"/>
              <a:buNone/>
              <a:defRPr/>
            </a:pPr>
            <a:r>
              <a:rPr lang="en-CA" sz="2400" b="1" dirty="0">
                <a:solidFill>
                  <a:srgbClr val="FF0000"/>
                </a:solidFill>
              </a:rPr>
              <a:t>Small</a:t>
            </a:r>
          </a:p>
          <a:p>
            <a:pPr marL="0" indent="0">
              <a:buFont typeface="Wingdings" pitchFamily="2" charset="2"/>
              <a:buNone/>
              <a:defRPr/>
            </a:pPr>
            <a:endParaRPr lang="en-CA" sz="1000" dirty="0"/>
          </a:p>
          <a:p>
            <a:pPr>
              <a:defRPr/>
            </a:pPr>
            <a:r>
              <a:rPr lang="en-CA" sz="2400" dirty="0"/>
              <a:t>Story size matters</a:t>
            </a:r>
          </a:p>
          <a:p>
            <a:pPr>
              <a:defRPr/>
            </a:pPr>
            <a:endParaRPr lang="en-CA" sz="2400" dirty="0"/>
          </a:p>
          <a:p>
            <a:pPr>
              <a:defRPr/>
            </a:pPr>
            <a:r>
              <a:rPr lang="en-CA" sz="2400" dirty="0"/>
              <a:t>If stories are too large or too small you cannot use them in planning.</a:t>
            </a:r>
          </a:p>
          <a:p>
            <a:pPr>
              <a:defRPr/>
            </a:pPr>
            <a:endParaRPr lang="en-CA" sz="1000" dirty="0"/>
          </a:p>
          <a:p>
            <a:pPr>
              <a:defRPr/>
            </a:pPr>
            <a:r>
              <a:rPr lang="en-CA" sz="2400" dirty="0"/>
              <a:t>Epics should be split into smaller stories.</a:t>
            </a:r>
          </a:p>
          <a:p>
            <a:pPr>
              <a:defRPr/>
            </a:pPr>
            <a:endParaRPr lang="en-CA" sz="1000" dirty="0"/>
          </a:p>
          <a:p>
            <a:pPr>
              <a:defRPr/>
            </a:pPr>
            <a:r>
              <a:rPr lang="en-CA" sz="2400" dirty="0"/>
              <a:t>The ultimate determination of whether a story is appropriately sized is based on the team, its capabilities, and the technologies in use.</a:t>
            </a:r>
            <a:endParaRPr lang="en-CA" sz="1800" b="1" dirty="0">
              <a:solidFill>
                <a:srgbClr val="FF0000"/>
              </a:solidFill>
            </a:endParaRPr>
          </a:p>
          <a:p>
            <a:pPr marL="0" indent="0">
              <a:buFont typeface="Wingdings" pitchFamily="2" charset="2"/>
              <a:buNone/>
              <a:defRPr/>
            </a:pPr>
            <a:endParaRPr lang="en-CA" sz="1800"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sz="4000" dirty="0">
                <a:solidFill>
                  <a:schemeClr val="tx1"/>
                </a:solidFill>
              </a:rPr>
              <a:t>The Six Attributes of a User Story</a:t>
            </a:r>
            <a:endParaRPr lang="en-CA" altLang="en-US" sz="4000" dirty="0"/>
          </a:p>
        </p:txBody>
      </p:sp>
      <p:sp>
        <p:nvSpPr>
          <p:cNvPr id="3" name="Content Placeholder 2"/>
          <p:cNvSpPr>
            <a:spLocks noGrp="1"/>
          </p:cNvSpPr>
          <p:nvPr>
            <p:ph idx="1"/>
          </p:nvPr>
        </p:nvSpPr>
        <p:spPr>
          <a:xfrm>
            <a:off x="457200" y="1219200"/>
            <a:ext cx="7620000" cy="5181600"/>
          </a:xfrm>
        </p:spPr>
        <p:txBody>
          <a:bodyPr/>
          <a:lstStyle/>
          <a:p>
            <a:pPr marL="0" indent="0">
              <a:buFont typeface="Wingdings" pitchFamily="2" charset="2"/>
              <a:buNone/>
              <a:defRPr/>
            </a:pPr>
            <a:r>
              <a:rPr lang="en-CA" sz="2400" b="1" dirty="0">
                <a:solidFill>
                  <a:srgbClr val="FF0000"/>
                </a:solidFill>
              </a:rPr>
              <a:t>Testable</a:t>
            </a:r>
          </a:p>
          <a:p>
            <a:pPr marL="0" indent="0">
              <a:buFont typeface="Wingdings" pitchFamily="2" charset="2"/>
              <a:buNone/>
              <a:defRPr/>
            </a:pPr>
            <a:endParaRPr lang="en-CA" sz="1000" b="1" dirty="0">
              <a:solidFill>
                <a:srgbClr val="FF0000"/>
              </a:solidFill>
            </a:endParaRPr>
          </a:p>
          <a:p>
            <a:pPr>
              <a:defRPr/>
            </a:pPr>
            <a:r>
              <a:rPr lang="en-CA" sz="2400" dirty="0"/>
              <a:t>Stories must be written so as to be testable.</a:t>
            </a:r>
          </a:p>
          <a:p>
            <a:pPr marL="0" indent="0">
              <a:buFont typeface="Wingdings" pitchFamily="2" charset="2"/>
              <a:buNone/>
              <a:defRPr/>
            </a:pPr>
            <a:r>
              <a:rPr lang="en-CA" sz="1000" dirty="0"/>
              <a:t> </a:t>
            </a:r>
          </a:p>
          <a:p>
            <a:pPr>
              <a:defRPr/>
            </a:pPr>
            <a:r>
              <a:rPr lang="en-CA" sz="2400" dirty="0"/>
              <a:t>Successfully passing its tests proves that a story has been successfully developed. </a:t>
            </a:r>
          </a:p>
          <a:p>
            <a:pPr>
              <a:defRPr/>
            </a:pPr>
            <a:endParaRPr lang="en-CA" sz="1000" dirty="0"/>
          </a:p>
          <a:p>
            <a:pPr>
              <a:defRPr/>
            </a:pPr>
            <a:r>
              <a:rPr lang="en-CA" sz="2400" dirty="0"/>
              <a:t>If the story cannot be tested, how can the developers know when they have finished coding?</a:t>
            </a:r>
            <a:endParaRPr lang="en-CA" sz="1800" b="1" dirty="0">
              <a:solidFill>
                <a:srgbClr val="FF0000"/>
              </a:solidFill>
            </a:endParaRPr>
          </a:p>
          <a:p>
            <a:pPr marL="0" indent="0">
              <a:buFont typeface="Wingdings" pitchFamily="2" charset="2"/>
              <a:buNone/>
              <a:defRPr/>
            </a:pPr>
            <a:endParaRPr lang="en-CA" sz="1800" b="1" dirty="0">
              <a:solidFill>
                <a:srgbClr val="FF0000"/>
              </a:solidFill>
            </a:endParaRPr>
          </a:p>
          <a:p>
            <a:pPr marL="0" indent="0">
              <a:buFont typeface="Wingdings" pitchFamily="2" charset="2"/>
              <a:buNone/>
              <a:defRPr/>
            </a:pPr>
            <a:endParaRPr lang="en-CA" sz="800" b="1" dirty="0">
              <a:solidFill>
                <a:srgbClr val="FF0000"/>
              </a:solidFill>
            </a:endParaRPr>
          </a:p>
          <a:p>
            <a:pPr marL="0" indent="0">
              <a:buFont typeface="Wingdings" pitchFamily="2" charset="2"/>
              <a:buNone/>
              <a:defRPr/>
            </a:pPr>
            <a:endParaRPr lang="en-CA" sz="1800" b="1"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chemeClr val="tx1"/>
                </a:solidFill>
              </a:rPr>
              <a:t>The Six Attributes of a User Story</a:t>
            </a:r>
            <a:endParaRPr lang="en-US" sz="4000" dirty="0"/>
          </a:p>
        </p:txBody>
      </p:sp>
      <p:sp>
        <p:nvSpPr>
          <p:cNvPr id="3" name="Content Placeholder 2"/>
          <p:cNvSpPr>
            <a:spLocks noGrp="1"/>
          </p:cNvSpPr>
          <p:nvPr>
            <p:ph idx="1"/>
          </p:nvPr>
        </p:nvSpPr>
        <p:spPr/>
        <p:txBody>
          <a:bodyPr/>
          <a:lstStyle/>
          <a:p>
            <a:pPr marL="0" indent="0">
              <a:buFont typeface="Wingdings" pitchFamily="2" charset="2"/>
              <a:buNone/>
            </a:pPr>
            <a:r>
              <a:rPr lang="en-CA" altLang="en-US" b="1" i="1" dirty="0">
                <a:solidFill>
                  <a:srgbClr val="FF0000"/>
                </a:solidFill>
              </a:rPr>
              <a:t>I</a:t>
            </a:r>
            <a:r>
              <a:rPr lang="en-CA" altLang="en-US" b="1" dirty="0">
                <a:solidFill>
                  <a:srgbClr val="FF0000"/>
                </a:solidFill>
              </a:rPr>
              <a:t>	</a:t>
            </a:r>
            <a:r>
              <a:rPr lang="en-CA" altLang="en-US" b="1" dirty="0"/>
              <a:t>Independent</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N</a:t>
            </a:r>
            <a:r>
              <a:rPr lang="en-CA" altLang="en-US" b="1" dirty="0">
                <a:solidFill>
                  <a:srgbClr val="FF0000"/>
                </a:solidFill>
              </a:rPr>
              <a:t>	</a:t>
            </a:r>
            <a:r>
              <a:rPr lang="en-CA" altLang="en-US" b="1" dirty="0"/>
              <a:t>Negotiable</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V</a:t>
            </a:r>
            <a:r>
              <a:rPr lang="en-CA" altLang="en-US" b="1" dirty="0">
                <a:solidFill>
                  <a:srgbClr val="FF0000"/>
                </a:solidFill>
              </a:rPr>
              <a:t>	</a:t>
            </a:r>
            <a:r>
              <a:rPr lang="en-CA" altLang="en-US" b="1" dirty="0"/>
              <a:t>Valuable to Users and Customers</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E</a:t>
            </a:r>
            <a:r>
              <a:rPr lang="en-CA" altLang="en-US" b="1" dirty="0">
                <a:solidFill>
                  <a:srgbClr val="FF0000"/>
                </a:solidFill>
              </a:rPr>
              <a:t>	</a:t>
            </a:r>
            <a:r>
              <a:rPr lang="en-CA" altLang="en-US" b="1" dirty="0"/>
              <a:t>Estimate-able</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S</a:t>
            </a:r>
            <a:r>
              <a:rPr lang="en-CA" altLang="en-US" b="1" dirty="0">
                <a:solidFill>
                  <a:srgbClr val="FF0000"/>
                </a:solidFill>
              </a:rPr>
              <a:t>	</a:t>
            </a:r>
            <a:r>
              <a:rPr lang="en-CA" altLang="en-US" b="1" dirty="0"/>
              <a:t>Small</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T</a:t>
            </a:r>
            <a:r>
              <a:rPr lang="en-CA" altLang="en-US" b="1" dirty="0">
                <a:solidFill>
                  <a:srgbClr val="FF0000"/>
                </a:solidFill>
              </a:rPr>
              <a:t>	</a:t>
            </a:r>
            <a:r>
              <a:rPr lang="en-CA" altLang="en-US" b="1" dirty="0"/>
              <a:t>Testable</a:t>
            </a:r>
            <a:endParaRPr lang="en-US" dirty="0"/>
          </a:p>
        </p:txBody>
      </p:sp>
    </p:spTree>
    <p:extLst>
      <p:ext uri="{BB962C8B-B14F-4D97-AF65-F5344CB8AC3E}">
        <p14:creationId xmlns:p14="http://schemas.microsoft.com/office/powerpoint/2010/main" val="273449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sz="3600" dirty="0">
                <a:solidFill>
                  <a:schemeClr val="tx1"/>
                </a:solidFill>
              </a:rPr>
              <a:t>3C Guidelines for Writing User Stories</a:t>
            </a:r>
          </a:p>
        </p:txBody>
      </p:sp>
      <p:sp>
        <p:nvSpPr>
          <p:cNvPr id="3" name="Content Placeholder 2"/>
          <p:cNvSpPr>
            <a:spLocks noGrp="1"/>
          </p:cNvSpPr>
          <p:nvPr>
            <p:ph idx="1"/>
          </p:nvPr>
        </p:nvSpPr>
        <p:spPr>
          <a:xfrm>
            <a:off x="457200" y="1371600"/>
            <a:ext cx="7620000" cy="5257800"/>
          </a:xfrm>
        </p:spPr>
        <p:txBody>
          <a:bodyPr>
            <a:normAutofit fontScale="92500" lnSpcReduction="20000"/>
          </a:bodyPr>
          <a:lstStyle/>
          <a:p>
            <a:pPr marL="0" indent="0">
              <a:buFont typeface="Wingdings" pitchFamily="2" charset="2"/>
              <a:buNone/>
              <a:defRPr/>
            </a:pPr>
            <a:r>
              <a:rPr lang="en-CA" altLang="en-US" sz="2400" b="1" dirty="0">
                <a:solidFill>
                  <a:srgbClr val="FF0000"/>
                </a:solidFill>
              </a:rPr>
              <a:t>Card</a:t>
            </a:r>
            <a:r>
              <a:rPr lang="en-CA" altLang="en-US" sz="2400" dirty="0"/>
              <a:t> </a:t>
            </a:r>
          </a:p>
          <a:p>
            <a:pPr>
              <a:defRPr/>
            </a:pPr>
            <a:r>
              <a:rPr lang="en-CA" altLang="en-US" sz="2400" dirty="0"/>
              <a:t>User stories are traditionally written on index cards or sticky notes, in short form.</a:t>
            </a:r>
          </a:p>
          <a:p>
            <a:pPr marL="0" indent="0">
              <a:buFont typeface="Wingdings" pitchFamily="2" charset="2"/>
              <a:buNone/>
              <a:defRPr/>
            </a:pPr>
            <a:r>
              <a:rPr lang="en-CA" altLang="en-US" sz="1000" dirty="0"/>
              <a:t> </a:t>
            </a:r>
          </a:p>
          <a:p>
            <a:pPr>
              <a:defRPr/>
            </a:pPr>
            <a:r>
              <a:rPr lang="en-CA" altLang="en-US" sz="2400" dirty="0"/>
              <a:t>The main intention is to describe the user story in short form to allow common understanding of the user need among all stakeholders.</a:t>
            </a:r>
          </a:p>
          <a:p>
            <a:pPr>
              <a:defRPr/>
            </a:pPr>
            <a:endParaRPr lang="en-CA" altLang="en-US" sz="1000" dirty="0"/>
          </a:p>
          <a:p>
            <a:pPr marL="0" indent="0">
              <a:buFont typeface="Wingdings" pitchFamily="2" charset="2"/>
              <a:buNone/>
              <a:defRPr/>
            </a:pPr>
            <a:r>
              <a:rPr lang="en-CA" altLang="en-US" sz="2400" b="1" dirty="0">
                <a:solidFill>
                  <a:srgbClr val="FF0000"/>
                </a:solidFill>
              </a:rPr>
              <a:t>Conversation</a:t>
            </a:r>
          </a:p>
          <a:p>
            <a:pPr marL="0" indent="0">
              <a:buFont typeface="Wingdings" pitchFamily="2" charset="2"/>
              <a:buNone/>
              <a:defRPr/>
            </a:pPr>
            <a:endParaRPr lang="en-CA" altLang="en-US" sz="1000" b="1" dirty="0">
              <a:solidFill>
                <a:srgbClr val="FF0000"/>
              </a:solidFill>
            </a:endParaRPr>
          </a:p>
          <a:p>
            <a:pPr>
              <a:defRPr/>
            </a:pPr>
            <a:r>
              <a:rPr lang="en-CA" altLang="en-US" sz="2400" dirty="0"/>
              <a:t>User stories shift the focus from writing about features to discussing them. </a:t>
            </a:r>
          </a:p>
          <a:p>
            <a:pPr marL="0" indent="0">
              <a:buFont typeface="Wingdings" pitchFamily="2" charset="2"/>
              <a:buNone/>
              <a:defRPr/>
            </a:pPr>
            <a:endParaRPr lang="en-CA" altLang="en-US" sz="1000" dirty="0"/>
          </a:p>
          <a:p>
            <a:pPr marL="0" indent="0">
              <a:buFont typeface="Wingdings" pitchFamily="2" charset="2"/>
              <a:buNone/>
              <a:defRPr/>
            </a:pPr>
            <a:r>
              <a:rPr lang="en-CA" altLang="en-US" sz="2400" b="1" dirty="0">
                <a:solidFill>
                  <a:srgbClr val="FF0000"/>
                </a:solidFill>
              </a:rPr>
              <a:t>Confirmation</a:t>
            </a:r>
            <a:endParaRPr lang="en-CA" altLang="en-US" sz="2400" dirty="0"/>
          </a:p>
          <a:p>
            <a:pPr marL="0" indent="0">
              <a:buFont typeface="Wingdings" pitchFamily="2" charset="2"/>
              <a:buNone/>
              <a:defRPr/>
            </a:pPr>
            <a:endParaRPr lang="en-CA" altLang="en-US" sz="1000" dirty="0"/>
          </a:p>
          <a:p>
            <a:pPr marL="582930" lvl="1" indent="-285750">
              <a:defRPr/>
            </a:pPr>
            <a:r>
              <a:rPr lang="en-CA" altLang="en-US" sz="2400" b="1" dirty="0"/>
              <a:t>Acceptance tests </a:t>
            </a:r>
            <a:r>
              <a:rPr lang="en-CA" altLang="en-US" sz="2400" dirty="0"/>
              <a:t>confirm that the story was delivered correctly.</a:t>
            </a:r>
            <a:br>
              <a:rPr lang="en-CA" altLang="en-US" sz="1800" dirty="0"/>
            </a:br>
            <a:br>
              <a:rPr lang="en-CA" altLang="en-US" sz="1800" dirty="0"/>
            </a:br>
            <a:endParaRPr lang="en-CA"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CA" altLang="en-US" sz="3200" dirty="0">
                <a:solidFill>
                  <a:srgbClr val="000000"/>
                </a:solidFill>
              </a:rPr>
              <a:t>Story Cards – Use Paper Cards or Sticky Notes</a:t>
            </a:r>
            <a:endParaRPr lang="en-CA" altLang="en-US" sz="5400" dirty="0"/>
          </a:p>
        </p:txBody>
      </p:sp>
      <p:sp>
        <p:nvSpPr>
          <p:cNvPr id="3" name="Content Placeholder 2"/>
          <p:cNvSpPr>
            <a:spLocks noGrp="1"/>
          </p:cNvSpPr>
          <p:nvPr>
            <p:ph idx="1"/>
          </p:nvPr>
        </p:nvSpPr>
        <p:spPr>
          <a:xfrm>
            <a:off x="457200" y="1143000"/>
            <a:ext cx="7620000" cy="5257800"/>
          </a:xfrm>
        </p:spPr>
        <p:txBody>
          <a:bodyPr/>
          <a:lstStyle/>
          <a:p>
            <a:pPr marL="0" indent="0">
              <a:buFont typeface="Wingdings" pitchFamily="2" charset="2"/>
              <a:buNone/>
              <a:defRPr/>
            </a:pPr>
            <a:endParaRPr lang="en-CA" sz="800" b="1" dirty="0">
              <a:solidFill>
                <a:srgbClr val="FF0000"/>
              </a:solidFill>
            </a:endParaRPr>
          </a:p>
          <a:p>
            <a:pPr>
              <a:defRPr/>
            </a:pPr>
            <a:r>
              <a:rPr lang="en-CA" sz="2400" dirty="0"/>
              <a:t>Paper cards are cheap and easy to use</a:t>
            </a:r>
            <a:endParaRPr lang="en-CA" sz="800" dirty="0"/>
          </a:p>
          <a:p>
            <a:pPr>
              <a:defRPr/>
            </a:pPr>
            <a:r>
              <a:rPr lang="en-CA" sz="2400" dirty="0"/>
              <a:t>Facilitates collaboration, as everyone can take a card and jot down an idea</a:t>
            </a:r>
            <a:endParaRPr lang="en-CA" sz="800" dirty="0"/>
          </a:p>
          <a:p>
            <a:pPr>
              <a:defRPr/>
            </a:pPr>
            <a:r>
              <a:rPr lang="en-CA" sz="2400" dirty="0"/>
              <a:t>Cards can also be easily grouped on the table or wall to check for consistency and completeness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29000"/>
            <a:ext cx="58864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Story Card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7142" y="2176272"/>
            <a:ext cx="5500116" cy="3648456"/>
          </a:xfrm>
        </p:spPr>
      </p:pic>
    </p:spTree>
    <p:extLst>
      <p:ext uri="{BB962C8B-B14F-4D97-AF65-F5344CB8AC3E}">
        <p14:creationId xmlns:p14="http://schemas.microsoft.com/office/powerpoint/2010/main" val="31737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sz="4000" dirty="0">
                <a:solidFill>
                  <a:srgbClr val="000000"/>
                </a:solidFill>
              </a:rPr>
              <a:t>Epics</a:t>
            </a:r>
            <a:endParaRPr lang="en-CA" altLang="en-US" sz="6600" dirty="0"/>
          </a:p>
        </p:txBody>
      </p:sp>
      <p:sp>
        <p:nvSpPr>
          <p:cNvPr id="3" name="Content Placeholder 2"/>
          <p:cNvSpPr>
            <a:spLocks noGrp="1"/>
          </p:cNvSpPr>
          <p:nvPr>
            <p:ph idx="1"/>
          </p:nvPr>
        </p:nvSpPr>
        <p:spPr/>
        <p:txBody>
          <a:bodyPr/>
          <a:lstStyle/>
          <a:p>
            <a:pPr>
              <a:defRPr/>
            </a:pPr>
            <a:r>
              <a:rPr lang="en-CA" sz="2400" dirty="0"/>
              <a:t>Epics are generic, big user stories</a:t>
            </a:r>
          </a:p>
          <a:p>
            <a:pPr>
              <a:defRPr/>
            </a:pPr>
            <a:endParaRPr lang="en-CA" sz="800" dirty="0"/>
          </a:p>
          <a:p>
            <a:pPr>
              <a:defRPr/>
            </a:pPr>
            <a:r>
              <a:rPr lang="en-CA" sz="2400" dirty="0"/>
              <a:t>Starting with epics allows you to sketch the product functionality without committing to the details</a:t>
            </a:r>
          </a:p>
          <a:p>
            <a:pPr>
              <a:defRPr/>
            </a:pPr>
            <a:r>
              <a:rPr lang="en-CA" sz="2400" dirty="0"/>
              <a:t>Epics get broken down into features, which get broken down into user stories</a:t>
            </a:r>
          </a:p>
          <a:p>
            <a:pPr>
              <a:defRPr/>
            </a:pPr>
            <a:r>
              <a:rPr lang="en-CA" sz="2400" dirty="0"/>
              <a:t>Allow you to learn more about the users and how to best meet their needs</a:t>
            </a:r>
            <a:endParaRPr lang="en-CA" sz="800" dirty="0"/>
          </a:p>
          <a:p>
            <a:pPr>
              <a:defRPr/>
            </a:pPr>
            <a:r>
              <a:rPr lang="en-CA" sz="2400" dirty="0"/>
              <a:t>Reduces the time and effort required to integrate new insights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67303"/>
            <a:ext cx="7620000" cy="4666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49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z="4000" dirty="0">
                <a:solidFill>
                  <a:srgbClr val="000000"/>
                </a:solidFill>
              </a:rPr>
              <a:t>Themes</a:t>
            </a:r>
            <a:endParaRPr lang="en-CA" altLang="en-US" dirty="0"/>
          </a:p>
        </p:txBody>
      </p:sp>
      <p:sp>
        <p:nvSpPr>
          <p:cNvPr id="3" name="Content Placeholder 2"/>
          <p:cNvSpPr>
            <a:spLocks noGrp="1"/>
          </p:cNvSpPr>
          <p:nvPr>
            <p:ph idx="1"/>
          </p:nvPr>
        </p:nvSpPr>
        <p:spPr/>
        <p:txBody>
          <a:bodyPr/>
          <a:lstStyle/>
          <a:p>
            <a:pPr marL="0" indent="0">
              <a:buFont typeface="Wingdings" pitchFamily="2" charset="2"/>
              <a:buNone/>
              <a:defRPr/>
            </a:pPr>
            <a:r>
              <a:rPr lang="en-CA" sz="2400" b="1" dirty="0">
                <a:solidFill>
                  <a:srgbClr val="FF0000"/>
                </a:solidFill>
              </a:rPr>
              <a:t>Group user stories into themes</a:t>
            </a:r>
          </a:p>
          <a:p>
            <a:pPr marL="0" indent="0">
              <a:buFont typeface="Wingdings" pitchFamily="2" charset="2"/>
              <a:buNone/>
              <a:defRPr/>
            </a:pPr>
            <a:endParaRPr lang="en-CA" sz="800" b="1" dirty="0">
              <a:solidFill>
                <a:srgbClr val="FF0000"/>
              </a:solidFill>
            </a:endParaRPr>
          </a:p>
          <a:p>
            <a:pPr>
              <a:defRPr/>
            </a:pPr>
            <a:r>
              <a:rPr lang="en-CA" sz="2400" dirty="0"/>
              <a:t>Using themes helps you organise your stories. </a:t>
            </a:r>
          </a:p>
          <a:p>
            <a:pPr marL="0" indent="0">
              <a:buFont typeface="Wingdings" pitchFamily="2" charset="2"/>
              <a:buNone/>
              <a:defRPr/>
            </a:pPr>
            <a:endParaRPr lang="en-CA" sz="800" dirty="0"/>
          </a:p>
          <a:p>
            <a:pPr>
              <a:defRPr/>
            </a:pPr>
            <a:r>
              <a:rPr lang="en-CA" sz="2400" dirty="0"/>
              <a:t>Sample themes for a mobile phone are email, calendar, voice communication, and organizer</a:t>
            </a:r>
          </a:p>
          <a:p>
            <a:pPr>
              <a:defRPr/>
            </a:pPr>
            <a:endParaRPr lang="en-CA" sz="800" dirty="0"/>
          </a:p>
          <a:p>
            <a:pPr>
              <a:defRPr/>
            </a:pPr>
            <a:r>
              <a:rPr lang="en-CA" sz="2400" dirty="0"/>
              <a:t>Facilitate prioritization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p:txBody>
          <a:bodyPr/>
          <a:lstStyle/>
          <a:p>
            <a:pPr eaLnBrk="1" hangingPunct="1"/>
            <a:r>
              <a:rPr lang="en-CA" altLang="en-US" sz="4400" dirty="0">
                <a:solidFill>
                  <a:schemeClr val="tx1"/>
                </a:solidFill>
              </a:rPr>
              <a:t>What is a User Story?</a:t>
            </a:r>
          </a:p>
        </p:txBody>
      </p:sp>
      <p:sp>
        <p:nvSpPr>
          <p:cNvPr id="4099" name="Rectangle 3"/>
          <p:cNvSpPr>
            <a:spLocks noGrp="1" noChangeArrowheads="1"/>
          </p:cNvSpPr>
          <p:nvPr>
            <p:ph idx="1"/>
          </p:nvPr>
        </p:nvSpPr>
        <p:spPr>
          <a:xfrm>
            <a:off x="304800" y="1295400"/>
            <a:ext cx="8001000" cy="3352800"/>
          </a:xfrm>
        </p:spPr>
        <p:txBody>
          <a:bodyPr/>
          <a:lstStyle/>
          <a:p>
            <a:pPr marL="0" indent="0">
              <a:buFont typeface="Wingdings" pitchFamily="2" charset="2"/>
              <a:buNone/>
            </a:pPr>
            <a:endParaRPr lang="en-CA" altLang="en-US" sz="1800" dirty="0"/>
          </a:p>
          <a:p>
            <a:pPr marL="0" indent="0">
              <a:buFont typeface="Wingdings" pitchFamily="2" charset="2"/>
              <a:buNone/>
            </a:pPr>
            <a:r>
              <a:rPr lang="en-CA" altLang="en-US" sz="2400" dirty="0"/>
              <a:t>A </a:t>
            </a:r>
            <a:r>
              <a:rPr lang="en-CA" altLang="en-US" sz="2400" b="1" dirty="0"/>
              <a:t>user story</a:t>
            </a:r>
            <a:r>
              <a:rPr lang="en-CA" altLang="en-US" sz="2400" dirty="0"/>
              <a:t> is a brief statement of intent that describes something the system needs to do for the </a:t>
            </a:r>
            <a:r>
              <a:rPr lang="en-CA" altLang="en-US" sz="2400" b="1" dirty="0"/>
              <a:t>user</a:t>
            </a:r>
            <a:r>
              <a:rPr lang="en-CA" altLang="en-US" sz="2400" dirty="0"/>
              <a:t>.</a:t>
            </a:r>
            <a:endParaRPr lang="en-CA" altLang="en-US" sz="1800" dirty="0"/>
          </a:p>
          <a:p>
            <a:pPr marL="0" indent="0">
              <a:buFont typeface="Wingdings" pitchFamily="2" charset="2"/>
              <a:buNone/>
            </a:pPr>
            <a:endParaRPr lang="en-CA" altLang="en-US" sz="1800" dirty="0"/>
          </a:p>
          <a:p>
            <a:pPr marL="0" indent="0" algn="ctr">
              <a:buFont typeface="Wingdings" pitchFamily="2" charset="2"/>
              <a:buNone/>
            </a:pPr>
            <a:endParaRPr lang="en-CA" altLang="en-US" sz="2400" dirty="0"/>
          </a:p>
          <a:p>
            <a:pPr marL="0" indent="0" algn="ctr">
              <a:buFont typeface="Wingdings" pitchFamily="2" charset="2"/>
              <a:buNone/>
            </a:pPr>
            <a:endParaRPr lang="en-CA" altLang="en-US" sz="1800"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05175"/>
            <a:ext cx="34480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CA" altLang="en-US" sz="3200" dirty="0">
                <a:solidFill>
                  <a:srgbClr val="000000"/>
                </a:solidFill>
              </a:rPr>
              <a:t>Business Rules Integration to User Stories </a:t>
            </a:r>
          </a:p>
        </p:txBody>
      </p:sp>
      <p:sp>
        <p:nvSpPr>
          <p:cNvPr id="52227" name="Content Placeholder 2"/>
          <p:cNvSpPr>
            <a:spLocks noGrp="1"/>
          </p:cNvSpPr>
          <p:nvPr>
            <p:ph idx="1"/>
          </p:nvPr>
        </p:nvSpPr>
        <p:spPr/>
        <p:txBody>
          <a:bodyPr>
            <a:noAutofit/>
          </a:bodyPr>
          <a:lstStyle/>
          <a:p>
            <a:pPr marL="0" indent="0">
              <a:buFont typeface="Wingdings" pitchFamily="2" charset="2"/>
              <a:buNone/>
            </a:pPr>
            <a:r>
              <a:rPr lang="en-CA" altLang="en-US" b="1" dirty="0">
                <a:solidFill>
                  <a:srgbClr val="92D050"/>
                </a:solidFill>
              </a:rPr>
              <a:t>A User Story</a:t>
            </a:r>
          </a:p>
          <a:p>
            <a:pPr marL="0" indent="0">
              <a:buFont typeface="Wingdings" pitchFamily="2" charset="2"/>
              <a:buNone/>
            </a:pPr>
            <a:endParaRPr lang="en-CA" altLang="en-US" sz="1000" b="1" dirty="0">
              <a:solidFill>
                <a:srgbClr val="92D050"/>
              </a:solidFill>
            </a:endParaRPr>
          </a:p>
          <a:p>
            <a:pPr marL="0" indent="0">
              <a:buFont typeface="Wingdings" pitchFamily="2" charset="2"/>
              <a:buNone/>
            </a:pPr>
            <a:r>
              <a:rPr lang="en-CA" altLang="en-US" dirty="0"/>
              <a:t>As a doctor I want to add patient information in order to create a new patient file</a:t>
            </a:r>
          </a:p>
          <a:p>
            <a:pPr marL="0" indent="0">
              <a:buFont typeface="Wingdings" pitchFamily="2" charset="2"/>
              <a:buNone/>
            </a:pPr>
            <a:endParaRPr lang="en-CA" altLang="en-US" sz="1000" b="1" dirty="0">
              <a:solidFill>
                <a:srgbClr val="92D050"/>
              </a:solidFill>
            </a:endParaRPr>
          </a:p>
          <a:p>
            <a:pPr marL="0" indent="0">
              <a:buFont typeface="Wingdings" pitchFamily="2" charset="2"/>
              <a:buNone/>
            </a:pPr>
            <a:r>
              <a:rPr lang="en-CA" altLang="en-US" b="1" dirty="0">
                <a:solidFill>
                  <a:srgbClr val="92D050"/>
                </a:solidFill>
              </a:rPr>
              <a:t>A Business Rule</a:t>
            </a:r>
          </a:p>
          <a:p>
            <a:pPr marL="0" indent="0">
              <a:buFont typeface="Wingdings" pitchFamily="2" charset="2"/>
              <a:buNone/>
            </a:pPr>
            <a:endParaRPr lang="en-CA" altLang="en-US" sz="1000" b="1" dirty="0">
              <a:solidFill>
                <a:srgbClr val="92D050"/>
              </a:solidFill>
            </a:endParaRPr>
          </a:p>
          <a:p>
            <a:pPr marL="0" indent="0">
              <a:buFont typeface="Wingdings" pitchFamily="2" charset="2"/>
              <a:buNone/>
            </a:pPr>
            <a:r>
              <a:rPr lang="en-CA" altLang="en-US" dirty="0"/>
              <a:t>The following information must be entered in the record of each patient: (a) patient: (</a:t>
            </a:r>
            <a:r>
              <a:rPr lang="en-CA" altLang="en-US" dirty="0" err="1"/>
              <a:t>i</a:t>
            </a:r>
            <a:r>
              <a:rPr lang="en-CA" altLang="en-US" dirty="0"/>
              <a:t>) name and given name; (ii) address; (iii) date of birth; and (iv) sex</a:t>
            </a:r>
            <a:endParaRPr lang="en-CA" altLang="en-US" b="1" dirty="0">
              <a:solidFill>
                <a:srgbClr val="92D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4" name="Content Placeholder 3"/>
          <p:cNvSpPr>
            <a:spLocks noGrp="1"/>
          </p:cNvSpPr>
          <p:nvPr>
            <p:ph idx="1"/>
          </p:nvPr>
        </p:nvSpPr>
        <p:spPr/>
        <p:txBody>
          <a:bodyPr>
            <a:normAutofit/>
          </a:bodyPr>
          <a:lstStyle/>
          <a:p>
            <a:r>
              <a:rPr lang="en-US" dirty="0"/>
              <a:t>Defines the boundaries of a user story</a:t>
            </a:r>
          </a:p>
          <a:p>
            <a:endParaRPr lang="en-US" dirty="0"/>
          </a:p>
          <a:p>
            <a:r>
              <a:rPr lang="en-US" dirty="0"/>
              <a:t>Are used to confirm when the software is working as intended</a:t>
            </a:r>
          </a:p>
          <a:p>
            <a:endParaRPr lang="en-US" dirty="0"/>
          </a:p>
          <a:p>
            <a:r>
              <a:rPr lang="en-US" dirty="0"/>
              <a:t>Are essential to defining the completion of a story.</a:t>
            </a:r>
          </a:p>
          <a:p>
            <a:pPr marL="114300" indent="0">
              <a:buNone/>
            </a:pPr>
            <a:endParaRPr lang="en-US" dirty="0"/>
          </a:p>
          <a:p>
            <a:pPr marL="114300" indent="0">
              <a:buNone/>
            </a:pPr>
            <a:endParaRPr lang="en-US" dirty="0"/>
          </a:p>
          <a:p>
            <a:endParaRPr lang="en-US" dirty="0"/>
          </a:p>
        </p:txBody>
      </p:sp>
    </p:spTree>
    <p:extLst>
      <p:ext uri="{BB962C8B-B14F-4D97-AF65-F5344CB8AC3E}">
        <p14:creationId xmlns:p14="http://schemas.microsoft.com/office/powerpoint/2010/main" val="21043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4" name="Content Placeholder 3"/>
          <p:cNvSpPr>
            <a:spLocks noGrp="1"/>
          </p:cNvSpPr>
          <p:nvPr>
            <p:ph idx="1"/>
          </p:nvPr>
        </p:nvSpPr>
        <p:spPr>
          <a:xfrm>
            <a:off x="457200" y="1417638"/>
            <a:ext cx="7848600" cy="5287962"/>
          </a:xfrm>
        </p:spPr>
        <p:txBody>
          <a:bodyPr>
            <a:normAutofit fontScale="55000" lnSpcReduction="20000"/>
          </a:bodyPr>
          <a:lstStyle/>
          <a:p>
            <a:pPr marL="114300" indent="0">
              <a:buNone/>
            </a:pPr>
            <a:r>
              <a:rPr lang="en-US" sz="5500" dirty="0"/>
              <a:t>Good acceptance criteria should include: </a:t>
            </a:r>
          </a:p>
          <a:p>
            <a:r>
              <a:rPr lang="en-US" sz="4200" b="1" dirty="0"/>
              <a:t>Usability:</a:t>
            </a:r>
            <a:r>
              <a:rPr lang="en-US" sz="4200" dirty="0"/>
              <a:t> Indicate how to answer the question: </a:t>
            </a:r>
            <a:r>
              <a:rPr lang="en-US" sz="4200" i="1" dirty="0"/>
              <a:t>Is it easy to use?</a:t>
            </a:r>
            <a:r>
              <a:rPr lang="en-US" sz="4200" dirty="0"/>
              <a:t> The key is to identify the right measurements and make sure each is quantifiable.</a:t>
            </a:r>
          </a:p>
          <a:p>
            <a:r>
              <a:rPr lang="en-US" sz="4200" b="1" dirty="0"/>
              <a:t>Functionality:</a:t>
            </a:r>
            <a:r>
              <a:rPr lang="en-US" sz="4200" dirty="0"/>
              <a:t> Identify specific user tasks, business processes, or functions that must be in place at the end of the project. For example: </a:t>
            </a:r>
            <a:r>
              <a:rPr lang="en-US" sz="4200" i="1" dirty="0"/>
              <a:t>The user can choose from multiple sizes.</a:t>
            </a:r>
            <a:endParaRPr lang="en-US" sz="4200" dirty="0"/>
          </a:p>
          <a:p>
            <a:r>
              <a:rPr lang="en-US" sz="4200" b="1" dirty="0"/>
              <a:t>Error handling:</a:t>
            </a:r>
            <a:r>
              <a:rPr lang="en-US" sz="4200" dirty="0"/>
              <a:t> Enumerate error cases and how each should be handled. For example, if a user performs the steps in the wrong order, how will the software handle it?</a:t>
            </a:r>
          </a:p>
          <a:p>
            <a:r>
              <a:rPr lang="en-US" sz="4200" b="1" dirty="0"/>
              <a:t>Performance:</a:t>
            </a:r>
            <a:r>
              <a:rPr lang="en-US" sz="4200" dirty="0"/>
              <a:t> Test system performance from the perspective of an individual user. For example: </a:t>
            </a:r>
            <a:r>
              <a:rPr lang="en-US" sz="4200" i="1" dirty="0"/>
              <a:t>Is the UI responsive?</a:t>
            </a:r>
            <a:endParaRPr lang="en-US" sz="4200" dirty="0"/>
          </a:p>
          <a:p>
            <a:r>
              <a:rPr lang="en-US" sz="4200" b="1" dirty="0"/>
              <a:t>Stress tests:</a:t>
            </a:r>
            <a:r>
              <a:rPr lang="en-US" sz="4200" dirty="0"/>
              <a:t> Describe how the system responds when it is under stress because there are many users, transactions, or queries. </a:t>
            </a:r>
            <a:endParaRPr lang="en-US" sz="3400" dirty="0"/>
          </a:p>
          <a:p>
            <a:endParaRPr lang="en-US" dirty="0"/>
          </a:p>
        </p:txBody>
      </p:sp>
    </p:spTree>
    <p:extLst>
      <p:ext uri="{BB962C8B-B14F-4D97-AF65-F5344CB8AC3E}">
        <p14:creationId xmlns:p14="http://schemas.microsoft.com/office/powerpoint/2010/main" val="129837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sz="4000" dirty="0"/>
              <a:t>Example of Good Acceptance Criteria</a:t>
            </a:r>
            <a:endParaRPr lang="en-US" dirty="0"/>
          </a:p>
        </p:txBody>
      </p:sp>
      <p:sp>
        <p:nvSpPr>
          <p:cNvPr id="3" name="Content Placeholder 2"/>
          <p:cNvSpPr>
            <a:spLocks noGrp="1"/>
          </p:cNvSpPr>
          <p:nvPr>
            <p:ph idx="1"/>
          </p:nvPr>
        </p:nvSpPr>
        <p:spPr>
          <a:xfrm>
            <a:off x="304800" y="1600200"/>
            <a:ext cx="8686800" cy="4800600"/>
          </a:xfrm>
        </p:spPr>
        <p:txBody>
          <a:bodyPr>
            <a:normAutofit fontScale="77500" lnSpcReduction="20000"/>
          </a:bodyPr>
          <a:lstStyle/>
          <a:p>
            <a:pPr marL="114300" indent="0">
              <a:buNone/>
            </a:pPr>
            <a:r>
              <a:rPr lang="en-US" b="1" dirty="0"/>
              <a:t>Description:</a:t>
            </a:r>
            <a:r>
              <a:rPr lang="en-US" dirty="0"/>
              <a:t> As a customer, I want to order and pay for the book via a secure web-based form, so that my credit card information is safe.</a:t>
            </a:r>
          </a:p>
          <a:p>
            <a:pPr marL="114300" indent="0">
              <a:buNone/>
            </a:pPr>
            <a:endParaRPr lang="en-US" b="1" dirty="0"/>
          </a:p>
          <a:p>
            <a:pPr marL="114300" indent="0">
              <a:buNone/>
            </a:pPr>
            <a:r>
              <a:rPr lang="en-US" b="1" dirty="0"/>
              <a:t>Acceptance Criteria:</a:t>
            </a:r>
            <a:endParaRPr lang="en-US" dirty="0"/>
          </a:p>
          <a:p>
            <a:r>
              <a:rPr lang="en-US" dirty="0"/>
              <a:t>All mandatory fields must be completed before a customer can submit a form.</a:t>
            </a:r>
          </a:p>
          <a:p>
            <a:r>
              <a:rPr lang="en-US" dirty="0"/>
              <a:t>Information from the form is stored in the customer orders database.</a:t>
            </a:r>
          </a:p>
          <a:p>
            <a:r>
              <a:rPr lang="en-US" dirty="0"/>
              <a:t>Payment can be made via Amex, Master Card, or Visa credit card.</a:t>
            </a:r>
          </a:p>
          <a:p>
            <a:r>
              <a:rPr lang="en-US" dirty="0"/>
              <a:t>The system shall accurately calculate and apply sales tax.</a:t>
            </a:r>
          </a:p>
          <a:p>
            <a:r>
              <a:rPr lang="en-US" dirty="0"/>
              <a:t>The system shall accurately calculate and apply shipping charges.</a:t>
            </a:r>
          </a:p>
          <a:p>
            <a:r>
              <a:rPr lang="en-US" dirty="0"/>
              <a:t>The customer shall be able to verify the accuracy of the order.</a:t>
            </a:r>
          </a:p>
          <a:p>
            <a:r>
              <a:rPr lang="en-US" dirty="0"/>
              <a:t>An acknowledgment email is sent to the customer submitting the form.</a:t>
            </a:r>
          </a:p>
          <a:p>
            <a:r>
              <a:rPr lang="en-US" dirty="0"/>
              <a:t>Protection against spam is working.</a:t>
            </a:r>
          </a:p>
          <a:p>
            <a:endParaRPr lang="en-US" dirty="0"/>
          </a:p>
        </p:txBody>
      </p:sp>
    </p:spTree>
    <p:extLst>
      <p:ext uri="{BB962C8B-B14F-4D97-AF65-F5344CB8AC3E}">
        <p14:creationId xmlns:p14="http://schemas.microsoft.com/office/powerpoint/2010/main" val="3969247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lstStyle/>
          <a:p>
            <a:r>
              <a:rPr lang="en-US" sz="4000" dirty="0"/>
              <a:t>Example of Bad Acceptance Criteria</a:t>
            </a:r>
          </a:p>
        </p:txBody>
      </p:sp>
      <p:sp>
        <p:nvSpPr>
          <p:cNvPr id="3" name="Content Placeholder 2"/>
          <p:cNvSpPr>
            <a:spLocks noGrp="1"/>
          </p:cNvSpPr>
          <p:nvPr>
            <p:ph idx="1"/>
          </p:nvPr>
        </p:nvSpPr>
        <p:spPr>
          <a:xfrm>
            <a:off x="457200" y="1600200"/>
            <a:ext cx="8458200" cy="4800600"/>
          </a:xfrm>
        </p:spPr>
        <p:txBody>
          <a:bodyPr>
            <a:normAutofit fontScale="70000" lnSpcReduction="20000"/>
          </a:bodyPr>
          <a:lstStyle/>
          <a:p>
            <a:pPr marL="114300" indent="0">
              <a:buNone/>
            </a:pPr>
            <a:r>
              <a:rPr lang="en-US" b="1" dirty="0"/>
              <a:t>Description:</a:t>
            </a:r>
            <a:r>
              <a:rPr lang="en-US" dirty="0"/>
              <a:t> As a customer, I want to receive notifications when an incident is commented, so that I am updated on the status.</a:t>
            </a:r>
          </a:p>
          <a:p>
            <a:pPr marL="114300" indent="0">
              <a:buNone/>
            </a:pPr>
            <a:endParaRPr lang="en-US" dirty="0"/>
          </a:p>
          <a:p>
            <a:pPr marL="114300" indent="0">
              <a:buNone/>
            </a:pPr>
            <a:r>
              <a:rPr lang="en-US" b="1" dirty="0"/>
              <a:t>Acceptance Criteria:</a:t>
            </a:r>
            <a:r>
              <a:rPr lang="en-US" dirty="0"/>
              <a:t> The </a:t>
            </a:r>
            <a:r>
              <a:rPr lang="en-US" b="1" dirty="0"/>
              <a:t>appropriate people </a:t>
            </a:r>
            <a:r>
              <a:rPr lang="en-US" dirty="0"/>
              <a:t>are notified when incidents are commented.</a:t>
            </a:r>
          </a:p>
          <a:p>
            <a:pPr marL="114300" indent="0">
              <a:buNone/>
            </a:pPr>
            <a:endParaRPr lang="en-US" dirty="0"/>
          </a:p>
          <a:p>
            <a:pPr marL="114300" indent="0">
              <a:buNone/>
            </a:pPr>
            <a:r>
              <a:rPr lang="en-US" dirty="0"/>
              <a:t>The acceptance criteria are </a:t>
            </a:r>
            <a:r>
              <a:rPr lang="en-US" b="1" dirty="0"/>
              <a:t>poor</a:t>
            </a:r>
            <a:r>
              <a:rPr lang="en-US" dirty="0"/>
              <a:t> because they do not give enough detail to test; for example, it's not clear who the </a:t>
            </a:r>
            <a:r>
              <a:rPr lang="en-US" b="1" i="1" dirty="0"/>
              <a:t>appropriate people</a:t>
            </a:r>
            <a:r>
              <a:rPr lang="en-US" dirty="0"/>
              <a:t> are.</a:t>
            </a:r>
          </a:p>
          <a:p>
            <a:pPr marL="114300" indent="0">
              <a:buNone/>
            </a:pPr>
            <a:r>
              <a:rPr lang="en-US" dirty="0"/>
              <a:t>The acceptance criteria could be better written as:</a:t>
            </a:r>
          </a:p>
          <a:p>
            <a:r>
              <a:rPr lang="en-US" dirty="0"/>
              <a:t>As an </a:t>
            </a:r>
            <a:r>
              <a:rPr lang="en-US" b="1" dirty="0"/>
              <a:t>ESS user</a:t>
            </a:r>
            <a:r>
              <a:rPr lang="en-US" dirty="0"/>
              <a:t>, create an incident.</a:t>
            </a:r>
          </a:p>
          <a:p>
            <a:r>
              <a:rPr lang="en-US" dirty="0"/>
              <a:t>Select </a:t>
            </a:r>
            <a:r>
              <a:rPr lang="en-US" b="1" dirty="0"/>
              <a:t>Notify interested parties</a:t>
            </a:r>
            <a:r>
              <a:rPr lang="en-US" dirty="0"/>
              <a:t>.</a:t>
            </a:r>
          </a:p>
          <a:p>
            <a:r>
              <a:rPr lang="en-US" dirty="0"/>
              <a:t>Save the incident.</a:t>
            </a:r>
          </a:p>
          <a:p>
            <a:r>
              <a:rPr lang="en-US" dirty="0"/>
              <a:t>Log in as an interested party.</a:t>
            </a:r>
          </a:p>
          <a:p>
            <a:r>
              <a:rPr lang="en-US" dirty="0"/>
              <a:t>Check that you have received an email for the logged incident.</a:t>
            </a:r>
          </a:p>
          <a:p>
            <a:endParaRPr lang="en-US" dirty="0"/>
          </a:p>
          <a:p>
            <a:pPr marL="114300" indent="0">
              <a:buNone/>
            </a:pPr>
            <a:r>
              <a:rPr lang="en-US" dirty="0"/>
              <a:t>Would have multiple acceptance criteria, for every different user type.</a:t>
            </a:r>
          </a:p>
          <a:p>
            <a:endParaRPr lang="en-US" dirty="0"/>
          </a:p>
        </p:txBody>
      </p:sp>
    </p:spTree>
    <p:extLst>
      <p:ext uri="{BB962C8B-B14F-4D97-AF65-F5344CB8AC3E}">
        <p14:creationId xmlns:p14="http://schemas.microsoft.com/office/powerpoint/2010/main" val="58236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not How</a:t>
            </a:r>
          </a:p>
        </p:txBody>
      </p:sp>
      <p:sp>
        <p:nvSpPr>
          <p:cNvPr id="3" name="Content Placeholder 2"/>
          <p:cNvSpPr>
            <a:spLocks noGrp="1"/>
          </p:cNvSpPr>
          <p:nvPr>
            <p:ph idx="1"/>
          </p:nvPr>
        </p:nvSpPr>
        <p:spPr/>
        <p:txBody>
          <a:bodyPr>
            <a:normAutofit/>
          </a:bodyPr>
          <a:lstStyle/>
          <a:p>
            <a:r>
              <a:rPr lang="en-US" dirty="0"/>
              <a:t>Avoid  ‘The how trap’ </a:t>
            </a:r>
          </a:p>
          <a:p>
            <a:r>
              <a:rPr lang="en-US" dirty="0"/>
              <a:t>Acceptance Criteria should state </a:t>
            </a:r>
            <a:r>
              <a:rPr lang="en-US" b="1" dirty="0"/>
              <a:t>intent</a:t>
            </a:r>
            <a:r>
              <a:rPr lang="en-US" dirty="0"/>
              <a:t>, but </a:t>
            </a:r>
            <a:r>
              <a:rPr lang="en-US" b="1" dirty="0"/>
              <a:t>not a solution </a:t>
            </a:r>
          </a:p>
          <a:p>
            <a:pPr lvl="1"/>
            <a:r>
              <a:rPr lang="en-US" sz="2400" dirty="0"/>
              <a:t>e.g. “A user can approve or reject an invoice” rather than “A user can click a checkbox to approve an invoice”.</a:t>
            </a:r>
          </a:p>
          <a:p>
            <a:r>
              <a:rPr lang="en-US" dirty="0"/>
              <a:t>The criteria should be independent of the implementation, and discuss WHAT is expected, and not HOW the functionality will be implemented.</a:t>
            </a:r>
          </a:p>
        </p:txBody>
      </p:sp>
    </p:spTree>
    <p:extLst>
      <p:ext uri="{BB962C8B-B14F-4D97-AF65-F5344CB8AC3E}">
        <p14:creationId xmlns:p14="http://schemas.microsoft.com/office/powerpoint/2010/main" val="861568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endParaRPr lang="en-US" dirty="0"/>
          </a:p>
        </p:txBody>
      </p:sp>
      <p:sp>
        <p:nvSpPr>
          <p:cNvPr id="3" name="Content Placeholder 2"/>
          <p:cNvSpPr>
            <a:spLocks noGrp="1"/>
          </p:cNvSpPr>
          <p:nvPr>
            <p:ph idx="1"/>
          </p:nvPr>
        </p:nvSpPr>
        <p:spPr/>
        <p:txBody>
          <a:bodyPr>
            <a:normAutofit fontScale="85000" lnSpcReduction="20000"/>
          </a:bodyPr>
          <a:lstStyle/>
          <a:p>
            <a:r>
              <a:rPr lang="en-GB" altLang="en-US" dirty="0"/>
              <a:t>User Stories combine written and verbal communications</a:t>
            </a:r>
          </a:p>
          <a:p>
            <a:endParaRPr lang="en-GB" altLang="en-US" sz="1000" dirty="0"/>
          </a:p>
          <a:p>
            <a:r>
              <a:rPr lang="en-GB" altLang="en-US" dirty="0"/>
              <a:t>User Stories should describe features that are of value to the user</a:t>
            </a:r>
          </a:p>
          <a:p>
            <a:r>
              <a:rPr lang="en-GB" altLang="en-US" dirty="0"/>
              <a:t>Written in the user’s language</a:t>
            </a:r>
            <a:endParaRPr lang="en-GB" altLang="en-US" sz="1000" dirty="0"/>
          </a:p>
          <a:p>
            <a:endParaRPr lang="en-GB" altLang="en-US" sz="1000" dirty="0"/>
          </a:p>
          <a:p>
            <a:r>
              <a:rPr lang="en-GB" altLang="en-US" dirty="0"/>
              <a:t>User Stories detail just enough information and no more</a:t>
            </a:r>
          </a:p>
          <a:p>
            <a:endParaRPr lang="en-GB" altLang="en-US" sz="1000" dirty="0"/>
          </a:p>
          <a:p>
            <a:r>
              <a:rPr lang="en-GB" altLang="en-US" dirty="0"/>
              <a:t>Details are deferred and captured through collaboration </a:t>
            </a:r>
            <a:br>
              <a:rPr lang="en-GB" altLang="en-US" dirty="0"/>
            </a:br>
            <a:r>
              <a:rPr lang="en-GB" altLang="en-US" dirty="0"/>
              <a:t>just in time for development</a:t>
            </a:r>
          </a:p>
          <a:p>
            <a:endParaRPr lang="en-GB" altLang="en-US" sz="1000" dirty="0"/>
          </a:p>
          <a:p>
            <a:r>
              <a:rPr lang="en-GB" altLang="en-US" dirty="0"/>
              <a:t>Test cases should be written before development, when the User Story is written</a:t>
            </a:r>
          </a:p>
          <a:p>
            <a:endParaRPr lang="en-GB" altLang="en-US" sz="1000" dirty="0"/>
          </a:p>
          <a:p>
            <a:r>
              <a:rPr lang="en-GB" altLang="en-US"/>
              <a:t>INVEST - User </a:t>
            </a:r>
            <a:r>
              <a:rPr lang="en-GB" altLang="en-US" dirty="0"/>
              <a:t>Stories should be Independent, Negotiable, Valuable, Estimate-able, Small and Testable</a:t>
            </a:r>
            <a:endParaRPr lang="en-US" dirty="0"/>
          </a:p>
        </p:txBody>
      </p:sp>
    </p:spTree>
    <p:extLst>
      <p:ext uri="{BB962C8B-B14F-4D97-AF65-F5344CB8AC3E}">
        <p14:creationId xmlns:p14="http://schemas.microsoft.com/office/powerpoint/2010/main" val="404788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Format of a User Story</a:t>
            </a:r>
            <a:endParaRPr lang="en-US" dirty="0"/>
          </a:p>
        </p:txBody>
      </p:sp>
      <p:sp>
        <p:nvSpPr>
          <p:cNvPr id="3" name="Content Placeholder 2"/>
          <p:cNvSpPr>
            <a:spLocks noGrp="1"/>
          </p:cNvSpPr>
          <p:nvPr>
            <p:ph idx="1"/>
          </p:nvPr>
        </p:nvSpPr>
        <p:spPr/>
        <p:txBody>
          <a:bodyPr/>
          <a:lstStyle/>
          <a:p>
            <a:pPr marL="0" indent="0">
              <a:buFont typeface="Wingdings" pitchFamily="2" charset="2"/>
              <a:buNone/>
            </a:pPr>
            <a:r>
              <a:rPr lang="en-CA" altLang="en-US" i="1" dirty="0"/>
              <a:t>As a &lt;type of user&gt;, I want &lt;some goal&gt; so that &lt;some reason&gt;</a:t>
            </a:r>
          </a:p>
          <a:p>
            <a:pPr marL="0" indent="0">
              <a:buFont typeface="Wingdings" pitchFamily="2" charset="2"/>
              <a:buNone/>
            </a:pPr>
            <a:endParaRPr lang="en-CA" altLang="en-US" i="1" dirty="0"/>
          </a:p>
          <a:p>
            <a:pPr marL="457200" indent="-457200"/>
            <a:r>
              <a:rPr lang="en-CA" altLang="en-US" dirty="0"/>
              <a:t>As a customer I want to pay with my credit card, so that I can get my products</a:t>
            </a:r>
          </a:p>
          <a:p>
            <a:pPr marL="0" indent="0">
              <a:buNone/>
            </a:pPr>
            <a:endParaRPr lang="en-CA" altLang="en-US" dirty="0"/>
          </a:p>
          <a:p>
            <a:pPr marL="457200" indent="-457200"/>
            <a:r>
              <a:rPr lang="en-CA" altLang="en-US" dirty="0"/>
              <a:t>As a customer I want to log in with my account so that I don't have to re-enter my personal information every time</a:t>
            </a:r>
            <a:endParaRPr lang="en-US" dirty="0"/>
          </a:p>
        </p:txBody>
      </p:sp>
    </p:spTree>
    <p:extLst>
      <p:ext uri="{BB962C8B-B14F-4D97-AF65-F5344CB8AC3E}">
        <p14:creationId xmlns:p14="http://schemas.microsoft.com/office/powerpoint/2010/main" val="294508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p:nvPr>
        </p:nvSpPr>
        <p:spPr/>
        <p:txBody>
          <a:bodyPr/>
          <a:lstStyle/>
          <a:p>
            <a:pPr eaLnBrk="1" hangingPunct="1"/>
            <a:r>
              <a:rPr lang="en-CA" altLang="en-US" sz="4400" dirty="0">
                <a:solidFill>
                  <a:schemeClr val="tx1"/>
                </a:solidFill>
              </a:rPr>
              <a:t>How does a User Story Work?</a:t>
            </a:r>
          </a:p>
        </p:txBody>
      </p:sp>
      <p:sp>
        <p:nvSpPr>
          <p:cNvPr id="4099" name="Rectangle 3"/>
          <p:cNvSpPr>
            <a:spLocks noGrp="1" noChangeArrowheads="1"/>
          </p:cNvSpPr>
          <p:nvPr>
            <p:ph idx="1"/>
          </p:nvPr>
        </p:nvSpPr>
        <p:spPr>
          <a:xfrm>
            <a:off x="304800" y="1371600"/>
            <a:ext cx="8001000" cy="3276600"/>
          </a:xfrm>
        </p:spPr>
        <p:txBody>
          <a:bodyPr>
            <a:normAutofit fontScale="92500" lnSpcReduction="10000"/>
          </a:bodyPr>
          <a:lstStyle/>
          <a:p>
            <a:pPr marL="0" indent="0">
              <a:buFont typeface="Wingdings" pitchFamily="2" charset="2"/>
              <a:buNone/>
            </a:pPr>
            <a:endParaRPr lang="en-CA" altLang="en-US" sz="1800" dirty="0"/>
          </a:p>
          <a:p>
            <a:pPr marL="0" indent="0">
              <a:buFont typeface="Wingdings" pitchFamily="2" charset="2"/>
              <a:buNone/>
            </a:pPr>
            <a:r>
              <a:rPr lang="en-CA" altLang="en-US" sz="2400" dirty="0"/>
              <a:t>In a project, progress is demonstrated by delivering </a:t>
            </a:r>
            <a:r>
              <a:rPr lang="en-CA" altLang="en-US" sz="2400" b="1" dirty="0"/>
              <a:t>tested</a:t>
            </a:r>
            <a:r>
              <a:rPr lang="en-CA" altLang="en-US" sz="2400" dirty="0"/>
              <a:t>, </a:t>
            </a:r>
            <a:r>
              <a:rPr lang="en-CA" altLang="en-US" sz="2400" b="1" dirty="0"/>
              <a:t>integrated code </a:t>
            </a:r>
            <a:r>
              <a:rPr lang="en-CA" altLang="en-US" sz="2400" dirty="0"/>
              <a:t>that implements a story.</a:t>
            </a:r>
          </a:p>
          <a:p>
            <a:pPr marL="0" indent="0">
              <a:buFont typeface="Wingdings" pitchFamily="2" charset="2"/>
              <a:buNone/>
            </a:pPr>
            <a:endParaRPr lang="en-CA" altLang="en-US" sz="2400" dirty="0"/>
          </a:p>
          <a:p>
            <a:pPr marL="0" indent="0">
              <a:buFont typeface="Wingdings" pitchFamily="2" charset="2"/>
              <a:buNone/>
            </a:pPr>
            <a:r>
              <a:rPr lang="en-CA" altLang="en-US" sz="2400" dirty="0"/>
              <a:t>A story should be understandable to </a:t>
            </a:r>
            <a:r>
              <a:rPr lang="en-CA" altLang="en-US" sz="2400" b="1" dirty="0"/>
              <a:t>customers</a:t>
            </a:r>
            <a:r>
              <a:rPr lang="en-CA" altLang="en-US" sz="2400" dirty="0"/>
              <a:t>, </a:t>
            </a:r>
            <a:r>
              <a:rPr lang="en-CA" altLang="en-US" sz="2400" b="1" dirty="0"/>
              <a:t>developer-testable</a:t>
            </a:r>
            <a:r>
              <a:rPr lang="en-CA" altLang="en-US" sz="2400" dirty="0"/>
              <a:t>, and valuable to the customer.</a:t>
            </a:r>
          </a:p>
          <a:p>
            <a:pPr marL="0" indent="0">
              <a:buFont typeface="Wingdings" pitchFamily="2" charset="2"/>
              <a:buNone/>
            </a:pPr>
            <a:endParaRPr lang="en-CA" altLang="en-US" sz="2400" dirty="0"/>
          </a:p>
          <a:p>
            <a:pPr marL="0" indent="0">
              <a:buFont typeface="Wingdings" pitchFamily="2" charset="2"/>
              <a:buNone/>
            </a:pPr>
            <a:r>
              <a:rPr lang="en-CA" altLang="en-US" sz="2400" dirty="0"/>
              <a:t>They should be small enough that the programmers can build </a:t>
            </a:r>
            <a:r>
              <a:rPr lang="en-CA" altLang="en-US" sz="2400" b="1" dirty="0"/>
              <a:t>half a dozen in an iteration</a:t>
            </a:r>
            <a:r>
              <a:rPr lang="en-CA" altLang="en-US" sz="2400" dirty="0"/>
              <a:t>.</a:t>
            </a:r>
            <a:endParaRPr lang="en-CA" altLang="en-US" sz="1800" dirty="0"/>
          </a:p>
          <a:p>
            <a:pPr marL="0" indent="0">
              <a:buFont typeface="Wingdings" pitchFamily="2" charset="2"/>
              <a:buNone/>
            </a:pPr>
            <a:endParaRPr lang="en-CA" altLang="en-US" sz="1800" dirty="0"/>
          </a:p>
          <a:p>
            <a:pPr marL="0" indent="0" algn="ctr">
              <a:buFont typeface="Wingdings" pitchFamily="2" charset="2"/>
              <a:buNone/>
            </a:pPr>
            <a:endParaRPr lang="en-CA" altLang="en-US" sz="1800" dirty="0"/>
          </a:p>
        </p:txBody>
      </p:sp>
    </p:spTree>
    <p:extLst>
      <p:ext uri="{BB962C8B-B14F-4D97-AF65-F5344CB8AC3E}">
        <p14:creationId xmlns:p14="http://schemas.microsoft.com/office/powerpoint/2010/main" val="402322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sz="4400" dirty="0">
                <a:solidFill>
                  <a:schemeClr val="tx1"/>
                </a:solidFill>
              </a:rPr>
              <a:t>Why?</a:t>
            </a:r>
          </a:p>
        </p:txBody>
      </p:sp>
      <p:sp>
        <p:nvSpPr>
          <p:cNvPr id="5124" name="Rectangle 3"/>
          <p:cNvSpPr>
            <a:spLocks noGrp="1" noChangeArrowheads="1"/>
          </p:cNvSpPr>
          <p:nvPr>
            <p:ph idx="1"/>
          </p:nvPr>
        </p:nvSpPr>
        <p:spPr>
          <a:xfrm>
            <a:off x="457200" y="1371600"/>
            <a:ext cx="7620000" cy="5029200"/>
          </a:xfrm>
        </p:spPr>
        <p:txBody>
          <a:bodyPr/>
          <a:lstStyle/>
          <a:p>
            <a:pPr>
              <a:defRPr/>
            </a:pPr>
            <a:r>
              <a:rPr lang="en-CA" sz="2400" dirty="0"/>
              <a:t>User stories are a tool for defining a system’s behaviour in a way that is understandable to both the developers and the users. </a:t>
            </a:r>
            <a:r>
              <a:rPr lang="en-CA" sz="2400" b="1" dirty="0"/>
              <a:t>(easy to test)</a:t>
            </a:r>
          </a:p>
          <a:p>
            <a:pPr>
              <a:defRPr/>
            </a:pPr>
            <a:endParaRPr lang="en-CA" sz="1050" dirty="0"/>
          </a:p>
          <a:p>
            <a:pPr>
              <a:defRPr/>
            </a:pPr>
            <a:r>
              <a:rPr lang="en-CA" sz="2400" dirty="0"/>
              <a:t>User stories focus the work on the </a:t>
            </a:r>
            <a:r>
              <a:rPr lang="en-CA" sz="2400" b="1" dirty="0"/>
              <a:t>value defined by the user</a:t>
            </a:r>
            <a:r>
              <a:rPr lang="en-CA" sz="2400" dirty="0"/>
              <a:t> rather than a functional breakdown structure</a:t>
            </a:r>
          </a:p>
          <a:p>
            <a:pPr>
              <a:defRPr/>
            </a:pPr>
            <a:endParaRPr lang="en-CA" sz="2400" dirty="0"/>
          </a:p>
          <a:p>
            <a:pPr>
              <a:defRPr/>
            </a:pPr>
            <a:r>
              <a:rPr lang="en-CA" sz="2400" dirty="0"/>
              <a:t>User stories provide a </a:t>
            </a:r>
            <a:r>
              <a:rPr lang="en-CA" sz="2400" b="1" dirty="0"/>
              <a:t>lightweight</a:t>
            </a:r>
            <a:r>
              <a:rPr lang="en-CA" sz="2400" dirty="0"/>
              <a:t> and </a:t>
            </a:r>
            <a:r>
              <a:rPr lang="en-CA" sz="2400" b="1" dirty="0"/>
              <a:t>effective approach </a:t>
            </a:r>
            <a:r>
              <a:rPr lang="en-CA" sz="2400" dirty="0"/>
              <a:t>to managing requirements for a system.  </a:t>
            </a:r>
          </a:p>
          <a:p>
            <a:pPr>
              <a:defRPr/>
            </a:pPr>
            <a:endParaRPr lang="en-US" altLang="en-US" sz="1600" dirty="0">
              <a:cs typeface="Times New Roman" pitchFamily="18" charset="0"/>
            </a:endParaRPr>
          </a:p>
          <a:p>
            <a:pPr marL="0" indent="0">
              <a:buFont typeface="Wingdings" pitchFamily="2" charset="2"/>
              <a:buNone/>
              <a:defRPr/>
            </a:pPr>
            <a:endParaRPr lang="en-US" altLang="en-US" sz="1600" dirty="0">
              <a:cs typeface="Times New Roman" pitchFamily="18" charset="0"/>
            </a:endParaRPr>
          </a:p>
          <a:p>
            <a:pPr marL="0" indent="0">
              <a:buFont typeface="Wingdings" pitchFamily="2" charset="2"/>
              <a:buNone/>
              <a:defRPr/>
            </a:pPr>
            <a:endParaRPr lang="en-US" altLang="en-US" sz="1600" dirty="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chemeClr val="tx1"/>
                </a:solidFill>
              </a:rPr>
              <a:t>The Six Attributes of a User Story</a:t>
            </a:r>
            <a:endParaRPr lang="en-US" sz="4000" dirty="0"/>
          </a:p>
        </p:txBody>
      </p:sp>
      <p:sp>
        <p:nvSpPr>
          <p:cNvPr id="3" name="Content Placeholder 2"/>
          <p:cNvSpPr>
            <a:spLocks noGrp="1"/>
          </p:cNvSpPr>
          <p:nvPr>
            <p:ph idx="1"/>
          </p:nvPr>
        </p:nvSpPr>
        <p:spPr/>
        <p:txBody>
          <a:bodyPr/>
          <a:lstStyle/>
          <a:p>
            <a:pPr marL="0" indent="0">
              <a:buFont typeface="Wingdings" pitchFamily="2" charset="2"/>
              <a:buNone/>
            </a:pPr>
            <a:r>
              <a:rPr lang="en-CA" altLang="en-US" b="1" i="1" dirty="0">
                <a:solidFill>
                  <a:srgbClr val="FF0000"/>
                </a:solidFill>
              </a:rPr>
              <a:t>I</a:t>
            </a:r>
            <a:r>
              <a:rPr lang="en-CA" altLang="en-US" b="1" dirty="0">
                <a:solidFill>
                  <a:srgbClr val="FF0000"/>
                </a:solidFill>
              </a:rPr>
              <a:t>	</a:t>
            </a:r>
            <a:r>
              <a:rPr lang="en-CA" altLang="en-US" b="1" dirty="0"/>
              <a:t>Independent</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N</a:t>
            </a:r>
            <a:r>
              <a:rPr lang="en-CA" altLang="en-US" b="1" dirty="0">
                <a:solidFill>
                  <a:srgbClr val="FF0000"/>
                </a:solidFill>
              </a:rPr>
              <a:t>	</a:t>
            </a:r>
            <a:r>
              <a:rPr lang="en-CA" altLang="en-US" b="1" dirty="0"/>
              <a:t>Negotiable</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V</a:t>
            </a:r>
            <a:r>
              <a:rPr lang="en-CA" altLang="en-US" b="1" dirty="0">
                <a:solidFill>
                  <a:srgbClr val="FF0000"/>
                </a:solidFill>
              </a:rPr>
              <a:t>	</a:t>
            </a:r>
            <a:r>
              <a:rPr lang="en-CA" altLang="en-US" b="1" dirty="0"/>
              <a:t>Valuable to Users and Customers</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E</a:t>
            </a:r>
            <a:r>
              <a:rPr lang="en-CA" altLang="en-US" b="1" dirty="0">
                <a:solidFill>
                  <a:srgbClr val="FF0000"/>
                </a:solidFill>
              </a:rPr>
              <a:t>	</a:t>
            </a:r>
            <a:r>
              <a:rPr lang="en-CA" altLang="en-US" b="1" dirty="0"/>
              <a:t>Estimate-able</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S</a:t>
            </a:r>
            <a:r>
              <a:rPr lang="en-CA" altLang="en-US" b="1" dirty="0">
                <a:solidFill>
                  <a:srgbClr val="FF0000"/>
                </a:solidFill>
              </a:rPr>
              <a:t>	</a:t>
            </a:r>
            <a:r>
              <a:rPr lang="en-CA" altLang="en-US" b="1" dirty="0"/>
              <a:t>Small</a:t>
            </a:r>
          </a:p>
          <a:p>
            <a:pPr marL="0" indent="0">
              <a:buFont typeface="Wingdings" pitchFamily="2" charset="2"/>
              <a:buNone/>
            </a:pPr>
            <a:endParaRPr lang="en-CA" altLang="en-US" sz="800" b="1" dirty="0"/>
          </a:p>
          <a:p>
            <a:pPr marL="0" indent="0">
              <a:buFont typeface="Wingdings" pitchFamily="2" charset="2"/>
              <a:buNone/>
            </a:pPr>
            <a:r>
              <a:rPr lang="en-CA" altLang="en-US" b="1" i="1" dirty="0">
                <a:solidFill>
                  <a:srgbClr val="FF0000"/>
                </a:solidFill>
              </a:rPr>
              <a:t>T</a:t>
            </a:r>
            <a:r>
              <a:rPr lang="en-CA" altLang="en-US" b="1" dirty="0">
                <a:solidFill>
                  <a:srgbClr val="FF0000"/>
                </a:solidFill>
              </a:rPr>
              <a:t>	</a:t>
            </a:r>
            <a:r>
              <a:rPr lang="en-CA" altLang="en-US" b="1" dirty="0"/>
              <a:t>Testable</a:t>
            </a:r>
            <a:endParaRPr lang="en-US" dirty="0"/>
          </a:p>
        </p:txBody>
      </p:sp>
    </p:spTree>
    <p:extLst>
      <p:ext uri="{BB962C8B-B14F-4D97-AF65-F5344CB8AC3E}">
        <p14:creationId xmlns:p14="http://schemas.microsoft.com/office/powerpoint/2010/main" val="346595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CA" altLang="en-US" sz="4000" dirty="0">
                <a:solidFill>
                  <a:schemeClr val="tx1"/>
                </a:solidFill>
              </a:rPr>
              <a:t>The Six Attributes of a User Story</a:t>
            </a:r>
            <a:endParaRPr lang="en-US" altLang="en-US" sz="4000" dirty="0">
              <a:solidFill>
                <a:schemeClr val="tx1"/>
              </a:solidFill>
            </a:endParaRPr>
          </a:p>
        </p:txBody>
      </p:sp>
      <p:sp>
        <p:nvSpPr>
          <p:cNvPr id="3" name="Content Placeholder 2"/>
          <p:cNvSpPr>
            <a:spLocks noGrp="1"/>
          </p:cNvSpPr>
          <p:nvPr>
            <p:ph idx="1"/>
          </p:nvPr>
        </p:nvSpPr>
        <p:spPr>
          <a:xfrm>
            <a:off x="457200" y="1219200"/>
            <a:ext cx="7620000" cy="5181600"/>
          </a:xfrm>
        </p:spPr>
        <p:txBody>
          <a:bodyPr/>
          <a:lstStyle/>
          <a:p>
            <a:pPr marL="0" indent="0">
              <a:buFont typeface="Wingdings" pitchFamily="2" charset="2"/>
              <a:buNone/>
              <a:defRPr/>
            </a:pPr>
            <a:r>
              <a:rPr lang="en-CA" sz="2400" b="1" dirty="0">
                <a:solidFill>
                  <a:srgbClr val="FF0000"/>
                </a:solidFill>
              </a:rPr>
              <a:t>Independent</a:t>
            </a:r>
          </a:p>
          <a:p>
            <a:pPr marL="0" indent="0">
              <a:buFont typeface="Wingdings" pitchFamily="2" charset="2"/>
              <a:buNone/>
              <a:defRPr/>
            </a:pPr>
            <a:endParaRPr lang="en-CA" sz="800" b="1" dirty="0">
              <a:solidFill>
                <a:srgbClr val="FF0000"/>
              </a:solidFill>
            </a:endParaRPr>
          </a:p>
          <a:p>
            <a:pPr>
              <a:defRPr/>
            </a:pPr>
            <a:r>
              <a:rPr lang="en-CA" sz="2400" dirty="0"/>
              <a:t>Avoid introducing dependencies between stories </a:t>
            </a:r>
          </a:p>
          <a:p>
            <a:pPr>
              <a:defRPr/>
            </a:pPr>
            <a:endParaRPr lang="en-CA" sz="1050" dirty="0"/>
          </a:p>
          <a:p>
            <a:pPr>
              <a:defRPr/>
            </a:pPr>
            <a:r>
              <a:rPr lang="en-CA" sz="2400" dirty="0"/>
              <a:t>Dependencies lead to prioritization/planning problems</a:t>
            </a:r>
          </a:p>
          <a:p>
            <a:pPr>
              <a:defRPr/>
            </a:pPr>
            <a:endParaRPr lang="en-CA" sz="1050" dirty="0"/>
          </a:p>
          <a:p>
            <a:pPr>
              <a:defRPr/>
            </a:pPr>
            <a:r>
              <a:rPr lang="en-CA" sz="2400" dirty="0"/>
              <a:t>Hard estimate when there are dependencies between stories</a:t>
            </a:r>
          </a:p>
          <a:p>
            <a:pPr>
              <a:defRPr/>
            </a:pPr>
            <a:endParaRPr lang="en-CA" sz="1050" dirty="0"/>
          </a:p>
          <a:p>
            <a:pPr>
              <a:defRPr/>
            </a:pPr>
            <a:r>
              <a:rPr lang="en-CA" sz="2400" dirty="0"/>
              <a:t>Combine dependent stories into one big story</a:t>
            </a:r>
          </a:p>
          <a:p>
            <a:pPr>
              <a:defRPr/>
            </a:pPr>
            <a:endParaRPr lang="en-CA" sz="1050" dirty="0"/>
          </a:p>
          <a:p>
            <a:pPr>
              <a:defRPr/>
            </a:pPr>
            <a:r>
              <a:rPr lang="en-CA" sz="2400" dirty="0"/>
              <a:t>If the combined story becomes too large, find a way to split them</a:t>
            </a:r>
            <a:r>
              <a:rPr lang="en-CA" sz="2000" dirty="0"/>
              <a:t> </a:t>
            </a:r>
          </a:p>
          <a:p>
            <a:pPr marL="0" indent="0">
              <a:buFont typeface="Wingdings" pitchFamily="2" charset="2"/>
              <a:buNone/>
              <a:defRPr/>
            </a:pPr>
            <a:endParaRPr lang="en-CA" sz="2000" b="1" dirty="0">
              <a:solidFill>
                <a:srgbClr val="FF0000"/>
              </a:solidFill>
            </a:endParaRPr>
          </a:p>
          <a:p>
            <a:pPr>
              <a:defRPr/>
            </a:pPr>
            <a:endParaRPr lang="en-CA" sz="1600" dirty="0">
              <a:solidFill>
                <a:srgbClr val="FF0000"/>
              </a:solidFill>
            </a:endParaRPr>
          </a:p>
          <a:p>
            <a:pPr marL="0" indent="0">
              <a:buFont typeface="Wingdings" pitchFamily="2" charset="2"/>
              <a:buNone/>
              <a:defRPr/>
            </a:pPr>
            <a:endParaRPr lang="en-CA" sz="1600" b="1" dirty="0">
              <a:solidFill>
                <a:srgbClr val="FF0000"/>
              </a:solidFill>
            </a:endParaRPr>
          </a:p>
          <a:p>
            <a:pPr marL="0" indent="0">
              <a:buFont typeface="Wingdings" pitchFamily="2" charset="2"/>
              <a:buNone/>
              <a:defRPr/>
            </a:pPr>
            <a:endParaRPr lang="en-CA" sz="2000" b="1" dirty="0">
              <a:solidFill>
                <a:srgbClr val="FF0000"/>
              </a:solidFill>
            </a:endParaRPr>
          </a:p>
          <a:p>
            <a:pPr>
              <a:defRPr/>
            </a:pPr>
            <a:endParaRPr lang="en-CA" sz="1600" dirty="0">
              <a:solidFill>
                <a:srgbClr val="FF0000"/>
              </a:solidFill>
            </a:endParaRPr>
          </a:p>
          <a:p>
            <a:pPr marL="0" indent="0">
              <a:buFont typeface="Wingdings" pitchFamily="2" charset="2"/>
              <a:buNone/>
              <a:defRPr/>
            </a:pPr>
            <a:endParaRPr lang="en-CA" sz="1600" b="1" dirty="0">
              <a:solidFill>
                <a:srgbClr val="990000"/>
              </a:solidFill>
            </a:endParaRPr>
          </a:p>
          <a:p>
            <a:pPr>
              <a:defRPr/>
            </a:pPr>
            <a:endParaRPr lang="en-CA" sz="1600" dirty="0"/>
          </a:p>
        </p:txBody>
      </p:sp>
      <p:sp>
        <p:nvSpPr>
          <p:cNvPr id="7173" name="Rectangle 6"/>
          <p:cNvSpPr>
            <a:spLocks noChangeArrowheads="1"/>
          </p:cNvSpPr>
          <p:nvPr/>
        </p:nvSpPr>
        <p:spPr bwMode="auto">
          <a:xfrm>
            <a:off x="1905000" y="1524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CA" altLang="en-US" sz="4000" dirty="0">
                <a:solidFill>
                  <a:schemeClr val="tx1"/>
                </a:solidFill>
              </a:rPr>
              <a:t>The Six Attributes of a User Story</a:t>
            </a:r>
            <a:endParaRPr lang="en-CA" altLang="en-US" sz="2400" b="1" dirty="0">
              <a:solidFill>
                <a:schemeClr val="tx1"/>
              </a:solidFill>
            </a:endParaRPr>
          </a:p>
        </p:txBody>
      </p:sp>
      <p:sp>
        <p:nvSpPr>
          <p:cNvPr id="3" name="Content Placeholder 2"/>
          <p:cNvSpPr>
            <a:spLocks noGrp="1"/>
          </p:cNvSpPr>
          <p:nvPr>
            <p:ph idx="1"/>
          </p:nvPr>
        </p:nvSpPr>
        <p:spPr>
          <a:xfrm>
            <a:off x="457200" y="1295400"/>
            <a:ext cx="7620000" cy="5105400"/>
          </a:xfrm>
        </p:spPr>
        <p:txBody>
          <a:bodyPr/>
          <a:lstStyle/>
          <a:p>
            <a:pPr marL="0" indent="0">
              <a:buFont typeface="Wingdings" pitchFamily="2" charset="2"/>
              <a:buNone/>
              <a:defRPr/>
            </a:pPr>
            <a:r>
              <a:rPr lang="en-CA" sz="2400" b="1" dirty="0">
                <a:solidFill>
                  <a:srgbClr val="FF0000"/>
                </a:solidFill>
              </a:rPr>
              <a:t>Negotiable</a:t>
            </a:r>
          </a:p>
          <a:p>
            <a:pPr marL="0" indent="0">
              <a:buFont typeface="Wingdings" pitchFamily="2" charset="2"/>
              <a:buNone/>
              <a:defRPr/>
            </a:pPr>
            <a:endParaRPr lang="en-CA" sz="1200" b="1" dirty="0">
              <a:solidFill>
                <a:srgbClr val="FF0000"/>
              </a:solidFill>
            </a:endParaRPr>
          </a:p>
          <a:p>
            <a:pPr>
              <a:defRPr/>
            </a:pPr>
            <a:r>
              <a:rPr lang="en-CA" sz="2400" dirty="0"/>
              <a:t>Stories are not written contracts or requirements that the software must implement.</a:t>
            </a:r>
          </a:p>
          <a:p>
            <a:pPr marL="0" indent="0">
              <a:buFont typeface="Wingdings" pitchFamily="2" charset="2"/>
              <a:buNone/>
              <a:defRPr/>
            </a:pPr>
            <a:r>
              <a:rPr lang="en-CA" sz="1050" dirty="0"/>
              <a:t> </a:t>
            </a:r>
          </a:p>
          <a:p>
            <a:pPr>
              <a:defRPr/>
            </a:pPr>
            <a:r>
              <a:rPr lang="en-CA" sz="2400" dirty="0"/>
              <a:t>Story cards are short descriptions of functionality the details of which are to be negotiable</a:t>
            </a:r>
          </a:p>
          <a:p>
            <a:pPr>
              <a:defRPr/>
            </a:pPr>
            <a:endParaRPr lang="en-CA" sz="1050" dirty="0"/>
          </a:p>
          <a:p>
            <a:pPr>
              <a:defRPr/>
            </a:pPr>
            <a:r>
              <a:rPr lang="en-CA" sz="2400" dirty="0"/>
              <a:t>Story cards are reminders to have a </a:t>
            </a:r>
            <a:r>
              <a:rPr lang="en-CA" sz="2400" b="1" dirty="0"/>
              <a:t>conversation</a:t>
            </a:r>
            <a:r>
              <a:rPr lang="en-CA" sz="2400" dirty="0"/>
              <a:t> rather than fully detailed requirements themselves.</a:t>
            </a:r>
          </a:p>
          <a:p>
            <a:pPr>
              <a:defRPr/>
            </a:pPr>
            <a:endParaRPr lang="en-CA" sz="1050" dirty="0"/>
          </a:p>
          <a:p>
            <a:pPr>
              <a:defRPr/>
            </a:pPr>
            <a:r>
              <a:rPr lang="en-CA" sz="2400" dirty="0"/>
              <a:t>Stories do not need to include all relevant details. </a:t>
            </a:r>
            <a:endParaRPr lang="en-CA" sz="2000" dirty="0"/>
          </a:p>
          <a:p>
            <a:pPr marL="0" indent="0">
              <a:buFont typeface="Wingdings" pitchFamily="2" charset="2"/>
              <a:buNone/>
              <a:defRPr/>
            </a:pPr>
            <a:endParaRPr lang="en-CA" sz="1600" dirty="0"/>
          </a:p>
          <a:p>
            <a:pPr>
              <a:defRPr/>
            </a:pPr>
            <a:endParaRPr lang="en-CA" sz="1600" dirty="0"/>
          </a:p>
          <a:p>
            <a:pPr marL="0" indent="0">
              <a:buFont typeface="Wingdings" pitchFamily="2" charset="2"/>
              <a:buNone/>
              <a:defRPr/>
            </a:pPr>
            <a:endParaRPr lang="en-CA" sz="1600" dirty="0"/>
          </a:p>
          <a:p>
            <a:pPr marL="0" indent="0">
              <a:buFont typeface="Wingdings" pitchFamily="2" charset="2"/>
              <a:buNone/>
              <a:defRPr/>
            </a:pPr>
            <a:endParaRPr lang="en-CA"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sz="4000" dirty="0">
                <a:solidFill>
                  <a:schemeClr val="tx1"/>
                </a:solidFill>
              </a:rPr>
              <a:t>The Six Attributes of a User Story</a:t>
            </a:r>
          </a:p>
        </p:txBody>
      </p:sp>
      <p:sp>
        <p:nvSpPr>
          <p:cNvPr id="3" name="Content Placeholder 2"/>
          <p:cNvSpPr>
            <a:spLocks noGrp="1"/>
          </p:cNvSpPr>
          <p:nvPr>
            <p:ph idx="1"/>
          </p:nvPr>
        </p:nvSpPr>
        <p:spPr>
          <a:xfrm>
            <a:off x="457200" y="1295400"/>
            <a:ext cx="7620000" cy="5105400"/>
          </a:xfrm>
        </p:spPr>
        <p:txBody>
          <a:bodyPr/>
          <a:lstStyle/>
          <a:p>
            <a:pPr marL="0" indent="0">
              <a:buFont typeface="Wingdings" pitchFamily="2" charset="2"/>
              <a:buNone/>
              <a:defRPr/>
            </a:pPr>
            <a:r>
              <a:rPr lang="en-CA" sz="2400" b="1" dirty="0">
                <a:solidFill>
                  <a:srgbClr val="FF0000"/>
                </a:solidFill>
              </a:rPr>
              <a:t>Valuable to Users and Customers</a:t>
            </a:r>
          </a:p>
          <a:p>
            <a:pPr marL="0" indent="0">
              <a:buFont typeface="Wingdings" pitchFamily="2" charset="2"/>
              <a:buNone/>
              <a:defRPr/>
            </a:pPr>
            <a:endParaRPr lang="en-CA" sz="900" b="1" dirty="0">
              <a:solidFill>
                <a:srgbClr val="FF0000"/>
              </a:solidFill>
            </a:endParaRPr>
          </a:p>
          <a:p>
            <a:pPr>
              <a:defRPr/>
            </a:pPr>
            <a:r>
              <a:rPr lang="en-CA" sz="2400" dirty="0"/>
              <a:t>Have the customer write the stories. </a:t>
            </a:r>
          </a:p>
          <a:p>
            <a:pPr>
              <a:defRPr/>
            </a:pPr>
            <a:endParaRPr lang="en-CA" sz="900" dirty="0"/>
          </a:p>
          <a:p>
            <a:pPr>
              <a:defRPr/>
            </a:pPr>
            <a:r>
              <a:rPr lang="en-CA" sz="2400" dirty="0"/>
              <a:t>Once the customer understands that stories are not a formal commitment to a specific requirement, they become comfortable writing stories themselves</a:t>
            </a:r>
            <a:endParaRPr lang="en-CA" sz="20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13430</TotalTime>
  <Words>1587</Words>
  <Application>Microsoft Office PowerPoint</Application>
  <PresentationFormat>On-screen Show (4:3)</PresentationFormat>
  <Paragraphs>283</Paragraphs>
  <Slides>26</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Tahoma</vt:lpstr>
      <vt:lpstr>Times New Roman</vt:lpstr>
      <vt:lpstr>Wingdings</vt:lpstr>
      <vt:lpstr>Adjacency</vt:lpstr>
      <vt:lpstr> User Stories in an Agile Environment        420-E11 – Systems I Reference: Agile Software Requirements by Dean Leffingwell</vt:lpstr>
      <vt:lpstr>What is a User Story?</vt:lpstr>
      <vt:lpstr>Format of a User Story</vt:lpstr>
      <vt:lpstr>How does a User Story Work?</vt:lpstr>
      <vt:lpstr>Why?</vt:lpstr>
      <vt:lpstr>The Six Attributes of a User Story</vt:lpstr>
      <vt:lpstr>The Six Attributes of a User Story</vt:lpstr>
      <vt:lpstr>The Six Attributes of a User Story</vt:lpstr>
      <vt:lpstr>The Six Attributes of a User Story</vt:lpstr>
      <vt:lpstr>The Six Attributes of a User Story</vt:lpstr>
      <vt:lpstr>The Six Attributes of a User Story</vt:lpstr>
      <vt:lpstr>The Six Attributes of a User Story</vt:lpstr>
      <vt:lpstr>The Six Attributes of a User Story</vt:lpstr>
      <vt:lpstr>3C Guidelines for Writing User Stories</vt:lpstr>
      <vt:lpstr>Story Cards – Use Paper Cards or Sticky Notes</vt:lpstr>
      <vt:lpstr>Story Card</vt:lpstr>
      <vt:lpstr>Epics</vt:lpstr>
      <vt:lpstr>PowerPoint Presentation</vt:lpstr>
      <vt:lpstr>Themes</vt:lpstr>
      <vt:lpstr>Business Rules Integration to User Stories </vt:lpstr>
      <vt:lpstr>Acceptance Criteria</vt:lpstr>
      <vt:lpstr>Acceptance Criteria</vt:lpstr>
      <vt:lpstr>Example of Good Acceptance Criteria</vt:lpstr>
      <vt:lpstr>Example of Bad Acceptance Criteria</vt:lpstr>
      <vt:lpstr>What, not How</vt:lpstr>
      <vt:lpstr>Summary</vt:lpstr>
    </vt:vector>
  </TitlesOfParts>
  <Company>Carleton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Resource Discovery and Scheduling in a Grid Environment</dc:title>
  <dc:creator>navdeepk</dc:creator>
  <cp:lastModifiedBy>Philip Dumaresq</cp:lastModifiedBy>
  <cp:revision>533</cp:revision>
  <cp:lastPrinted>2016-09-06T18:31:07Z</cp:lastPrinted>
  <dcterms:created xsi:type="dcterms:W3CDTF">2005-09-08T12:19:12Z</dcterms:created>
  <dcterms:modified xsi:type="dcterms:W3CDTF">2016-09-06T20:58:21Z</dcterms:modified>
</cp:coreProperties>
</file>