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lvl1pPr marL="40639" marR="40639">
      <a:defRPr sz="2400">
        <a:uFill>
          <a:solidFill/>
        </a:uFill>
        <a:latin typeface="+mn-lt"/>
        <a:ea typeface="+mn-ea"/>
        <a:cs typeface="+mn-cs"/>
        <a:sym typeface="Times Roman"/>
      </a:defRPr>
    </a:lvl1pPr>
    <a:lvl2pPr marL="40639" marR="40639" indent="342900">
      <a:defRPr sz="2400">
        <a:uFill>
          <a:solidFill/>
        </a:uFill>
        <a:latin typeface="+mn-lt"/>
        <a:ea typeface="+mn-ea"/>
        <a:cs typeface="+mn-cs"/>
        <a:sym typeface="Times Roman"/>
      </a:defRPr>
    </a:lvl2pPr>
    <a:lvl3pPr marL="40639" marR="40639" indent="685800">
      <a:defRPr sz="2400">
        <a:uFill>
          <a:solidFill/>
        </a:uFill>
        <a:latin typeface="+mn-lt"/>
        <a:ea typeface="+mn-ea"/>
        <a:cs typeface="+mn-cs"/>
        <a:sym typeface="Times Roman"/>
      </a:defRPr>
    </a:lvl3pPr>
    <a:lvl4pPr marL="40639" marR="40639" indent="1028700">
      <a:defRPr sz="2400">
        <a:uFill>
          <a:solidFill/>
        </a:uFill>
        <a:latin typeface="+mn-lt"/>
        <a:ea typeface="+mn-ea"/>
        <a:cs typeface="+mn-cs"/>
        <a:sym typeface="Times Roman"/>
      </a:defRPr>
    </a:lvl4pPr>
    <a:lvl5pPr marL="40639" marR="40639" indent="1371600">
      <a:defRPr sz="2400">
        <a:uFill>
          <a:solidFill/>
        </a:uFill>
        <a:latin typeface="+mn-lt"/>
        <a:ea typeface="+mn-ea"/>
        <a:cs typeface="+mn-cs"/>
        <a:sym typeface="Times Roman"/>
      </a:defRPr>
    </a:lvl5pPr>
    <a:lvl6pPr marL="40639" marR="40639" indent="1714500">
      <a:defRPr sz="2400">
        <a:uFill>
          <a:solidFill/>
        </a:uFill>
        <a:latin typeface="+mn-lt"/>
        <a:ea typeface="+mn-ea"/>
        <a:cs typeface="+mn-cs"/>
        <a:sym typeface="Times Roman"/>
      </a:defRPr>
    </a:lvl6pPr>
    <a:lvl7pPr marL="40639" marR="40639" indent="2057400">
      <a:defRPr sz="2400">
        <a:uFill>
          <a:solidFill/>
        </a:uFill>
        <a:latin typeface="+mn-lt"/>
        <a:ea typeface="+mn-ea"/>
        <a:cs typeface="+mn-cs"/>
        <a:sym typeface="Times Roman"/>
      </a:defRPr>
    </a:lvl7pPr>
    <a:lvl8pPr marL="40639" marR="40639" indent="2400300">
      <a:defRPr sz="2400">
        <a:uFill>
          <a:solidFill/>
        </a:uFill>
        <a:latin typeface="+mn-lt"/>
        <a:ea typeface="+mn-ea"/>
        <a:cs typeface="+mn-cs"/>
        <a:sym typeface="Times Roman"/>
      </a:defRPr>
    </a:lvl8pPr>
    <a:lvl9pPr marL="40639" marR="40639" indent="2743200">
      <a:defRPr sz="2400">
        <a:uFill>
          <a:solidFill/>
        </a:uFill>
        <a:latin typeface="+mn-lt"/>
        <a:ea typeface="+mn-ea"/>
        <a:cs typeface="+mn-cs"/>
        <a:sym typeface="Times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000000"/>
        </a:fontRef>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991" autoAdjust="0"/>
  </p:normalViewPr>
  <p:slideViewPr>
    <p:cSldViewPr snapToGrid="0">
      <p:cViewPr varScale="1">
        <p:scale>
          <a:sx n="45" d="100"/>
          <a:sy n="45" d="100"/>
        </p:scale>
        <p:origin x="19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0" name="Shape 10"/>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a:t>5</a:t>
            </a:r>
            <a:r>
              <a:rPr lang="en-CA" baseline="30000" dirty="0"/>
              <a:t>th</a:t>
            </a:r>
            <a:r>
              <a:rPr lang="en-CA" baseline="0" dirty="0"/>
              <a:t> largest religion in the world</a:t>
            </a:r>
          </a:p>
          <a:p>
            <a:r>
              <a:rPr lang="en-CA" baseline="0" dirty="0"/>
              <a:t>2600 years old</a:t>
            </a:r>
          </a:p>
          <a:p>
            <a:r>
              <a:rPr lang="en-CA" baseline="0" dirty="0"/>
              <a:t>Religion and philosophy</a:t>
            </a:r>
          </a:p>
          <a:p>
            <a:r>
              <a:rPr lang="en-CA" baseline="0" dirty="0"/>
              <a:t>Buddhism is against the Hindu cast view</a:t>
            </a:r>
          </a:p>
          <a:p>
            <a:r>
              <a:rPr lang="en-CA" baseline="0" dirty="0"/>
              <a:t>Buddhism begins with the problem of why we suffer, same as Hinduism</a:t>
            </a:r>
          </a:p>
          <a:p>
            <a:r>
              <a:rPr lang="en-CA" baseline="0" dirty="0"/>
              <a:t>Life sucks cause we’re attached to things, again, same as Hinduism</a:t>
            </a:r>
          </a:p>
          <a:p>
            <a:endParaRPr lang="en-CA" dirty="0"/>
          </a:p>
          <a:p>
            <a:r>
              <a:rPr lang="en-CA" dirty="0"/>
              <a:t>6</a:t>
            </a:r>
            <a:r>
              <a:rPr lang="en-CA" baseline="30000" dirty="0"/>
              <a:t>th</a:t>
            </a:r>
            <a:r>
              <a:rPr lang="en-CA" dirty="0"/>
              <a:t> century BC, northern</a:t>
            </a:r>
            <a:r>
              <a:rPr lang="en-CA" baseline="0" dirty="0"/>
              <a:t> India, very mountainous region, jungle, hot, raining non-stop for 3 months, but also incredibly over populated.</a:t>
            </a:r>
          </a:p>
          <a:p>
            <a:r>
              <a:rPr lang="en-CA" dirty="0"/>
              <a:t>Population was all Hindu and followed the cast system.</a:t>
            </a:r>
            <a:r>
              <a:rPr lang="en-CA" baseline="0" dirty="0"/>
              <a:t> This was the environment in which the first Buddha was born.</a:t>
            </a:r>
          </a:p>
          <a:p>
            <a:r>
              <a:rPr lang="en-CA" baseline="0" dirty="0"/>
              <a:t>The first Buddha, </a:t>
            </a:r>
            <a:r>
              <a:rPr lang="en-CA" baseline="0" dirty="0" err="1"/>
              <a:t>sedartha</a:t>
            </a:r>
            <a:r>
              <a:rPr lang="en-CA" baseline="0" dirty="0"/>
              <a:t>. </a:t>
            </a:r>
          </a:p>
          <a:p>
            <a:r>
              <a:rPr lang="en-CA" baseline="0" dirty="0"/>
              <a:t>Story of the Buddha started around the time the Buddha was conceived, his mother had a dream where she was playing with a baby </a:t>
            </a:r>
          </a:p>
          <a:p>
            <a:r>
              <a:rPr lang="en-CA" baseline="0" dirty="0"/>
              <a:t>Albino elephant, then woke up and was pregnant. Elephant is image of one of the gods. </a:t>
            </a:r>
          </a:p>
          <a:p>
            <a:endParaRPr lang="en-CA" baseline="0" dirty="0"/>
          </a:p>
          <a:p>
            <a:r>
              <a:rPr lang="en-CA" baseline="0" dirty="0"/>
              <a:t>Don’t make images of the Buddha cause the story isn’t about him, it’s about the people. Soothsayer comes down and said that the child was </a:t>
            </a:r>
          </a:p>
          <a:p>
            <a:r>
              <a:rPr lang="en-CA" baseline="0" dirty="0"/>
              <a:t>Going to grow up to be either a great warrior king, like his father, or a great religious man. </a:t>
            </a:r>
          </a:p>
          <a:p>
            <a:r>
              <a:rPr lang="en-CA" baseline="0" dirty="0"/>
              <a:t>When he was born the parents were travelling and she gave birth in a forest standing up. Birth with no pain, part of the story. </a:t>
            </a:r>
          </a:p>
          <a:p>
            <a:r>
              <a:rPr lang="en-CA" baseline="0" dirty="0"/>
              <a:t>Buddha was able to walk immediately and a lotus flower grew with every footstep. He spoke immediately from birth. I have come to liberate all beings from suffering. He then went back to being a normal baby. </a:t>
            </a:r>
          </a:p>
          <a:p>
            <a:endParaRPr lang="en-CA" baseline="0" dirty="0"/>
          </a:p>
          <a:p>
            <a:r>
              <a:rPr lang="en-CA" baseline="0" dirty="0"/>
              <a:t>Hi father was attempting to make his child a great warrior king, so he turned the palace into a huge war theme </a:t>
            </a:r>
            <a:r>
              <a:rPr lang="en-CA" baseline="0" dirty="0" err="1"/>
              <a:t>parkesque</a:t>
            </a:r>
            <a:r>
              <a:rPr lang="en-CA" baseline="0" dirty="0"/>
              <a:t> thing. Grew up in a </a:t>
            </a:r>
          </a:p>
          <a:p>
            <a:r>
              <a:rPr lang="en-CA" baseline="0" dirty="0"/>
              <a:t>Bubble where all he knew was how to learn to be a warrior. He had the best of everything that he ever could’ve wanted. Ideal life. But quite boring </a:t>
            </a:r>
          </a:p>
          <a:p>
            <a:r>
              <a:rPr lang="en-CA" baseline="0" dirty="0"/>
              <a:t>And he was heavily shielded. </a:t>
            </a:r>
          </a:p>
          <a:p>
            <a:endParaRPr lang="en-CA" baseline="0" dirty="0"/>
          </a:p>
          <a:p>
            <a:r>
              <a:rPr lang="en-CA" baseline="0" dirty="0"/>
              <a:t>Parents were on way to agricultural festival and he went with them and saw all sorts of things, like where his food comes from for the first time.</a:t>
            </a:r>
          </a:p>
          <a:p>
            <a:r>
              <a:rPr lang="en-CA" baseline="0" dirty="0"/>
              <a:t>He saw plowing and saw that everything in the soil turns up, a lot of it dead. This upset him quite a bit. He saw the death of small animals and </a:t>
            </a:r>
          </a:p>
          <a:p>
            <a:r>
              <a:rPr lang="en-CA" baseline="0" dirty="0"/>
              <a:t>Insects and stuff and was shocked by it. But then he saw birds sweeping down and eating it and he became aware of the cycle of life. When seeds are planted</a:t>
            </a:r>
          </a:p>
          <a:p>
            <a:r>
              <a:rPr lang="en-CA" baseline="0" dirty="0"/>
              <a:t> a few weeks later they sprout and then we eat them. He learned about cause and effect. Then his parents found him and he was sent back to the palace. </a:t>
            </a:r>
          </a:p>
          <a:p>
            <a:endParaRPr lang="en-CA" baseline="0" dirty="0"/>
          </a:p>
          <a:p>
            <a:r>
              <a:rPr lang="en-CA" baseline="0" dirty="0"/>
              <a:t>He then got married and had a son, still without ever leaving the palace again. He was surrounded by perfection at all time. He’s about 30 and lived in nothing but comfort and privilege and everything was perfect. But he still wasn’t allowed outside. So he persuades his parents to let him out, so his father arranges for everything outside the castle to be perfect when he leaves the castle. So his father attempted this and he saw a few things that were weird.</a:t>
            </a:r>
          </a:p>
          <a:p>
            <a:endParaRPr lang="en-CA" baseline="0" dirty="0"/>
          </a:p>
          <a:p>
            <a:r>
              <a:rPr lang="en-CA" baseline="0" dirty="0"/>
              <a:t>He saw a single sick man, covered in boils and stumbling around and he asked his charioteer and he told him about disease. </a:t>
            </a:r>
          </a:p>
          <a:p>
            <a:r>
              <a:rPr lang="en-CA" baseline="0" dirty="0"/>
              <a:t>He then saw an old man. His charioteer told him it was old age and it will come to all of us. </a:t>
            </a:r>
          </a:p>
          <a:p>
            <a:r>
              <a:rPr lang="en-CA" baseline="0" dirty="0"/>
              <a:t>He then saw a dead man. His charioteer told him that was death. We all eventually die. Either by sickness or age, we all die. </a:t>
            </a:r>
          </a:p>
          <a:p>
            <a:r>
              <a:rPr lang="en-CA" baseline="0" dirty="0"/>
              <a:t>He saw a homeless Hindi man. His charioteer told him that was a holy man, trying to find a solution to suffering. </a:t>
            </a:r>
          </a:p>
          <a:p>
            <a:endParaRPr lang="en-CA" baseline="0" dirty="0"/>
          </a:p>
          <a:p>
            <a:r>
              <a:rPr lang="en-CA" baseline="0" dirty="0" err="1"/>
              <a:t>Segartha</a:t>
            </a:r>
            <a:r>
              <a:rPr lang="en-CA" baseline="0" dirty="0"/>
              <a:t> was deeply disturbed by this, so he decided to become like the holy man. So he conspired to leave the castle and leave everything behind, all his wealth and privilege and wife and children, everything. He took with him just some clothes and a walking stick. </a:t>
            </a:r>
          </a:p>
          <a:p>
            <a:endParaRPr lang="en-CA" baseline="0" dirty="0"/>
          </a:p>
          <a:p>
            <a:r>
              <a:rPr lang="en-CA" baseline="0" dirty="0"/>
              <a:t>So he leaves and eventually ends up in an ashram, a Hindu monastery and trained with them for a bit. They thought the path to moksha was about renouncing everything of desire. They tried to abandon everything and live inside their mind and discipline their body to do nothing and live in meditation. He stayed with them for a while and went out once to beg for food and he heard a musician explaining music theory to his students. He was explaining string instruments and the tension on the harp. He thought this related to how we should take care of ourselves. People pulled too tight are going to break and people who are too relaxed will end up doing nothing. Maybe people need something in the middle. The middle way, something in between two extremes. He thought this was the right way of doing things. This was a super important moment in his life. </a:t>
            </a:r>
          </a:p>
          <a:p>
            <a:endParaRPr lang="en-CA" baseline="0" dirty="0"/>
          </a:p>
          <a:p>
            <a:r>
              <a:rPr lang="en-CA" baseline="0" dirty="0"/>
              <a:t>He took his begging bowl and rice and gave it away. It then came back to him super naturally and he chose the middle path to be the best. Not gluttonous and not renouncement. So he left the monastery and went back to travelling. </a:t>
            </a:r>
          </a:p>
          <a:p>
            <a:endParaRPr lang="en-CA" baseline="0" dirty="0"/>
          </a:p>
          <a:p>
            <a:r>
              <a:rPr lang="en-CA" baseline="0" dirty="0"/>
              <a:t>He now had the doctrine of cause and effect and that of the middle path. </a:t>
            </a:r>
          </a:p>
          <a:p>
            <a:endParaRPr lang="en-CA" baseline="0" dirty="0"/>
          </a:p>
          <a:p>
            <a:r>
              <a:rPr lang="en-CA" baseline="0" dirty="0"/>
              <a:t>He eventually came across a jungle in northern India and decided to settle down in the jungle. So he sat under a tree and told himself he wouldn’t stand up until he had an answer to suffering. So he sat there and meditated for a week and on the night of the seventh day, the god of death wanted him to fail, so he attacked Buddha. So he raised his hand and transformed all the danger around him into flower petals. So Mara had 3 daughters and told </a:t>
            </a:r>
            <a:r>
              <a:rPr lang="en-CA" baseline="0" dirty="0" err="1"/>
              <a:t>Sedartha</a:t>
            </a:r>
            <a:r>
              <a:rPr lang="en-CA" baseline="0" dirty="0"/>
              <a:t> that he could take all his daughters and have them so he would stop trying to find his solution. So Mara thought that he could talk the Buddha out of his enlightenment. “at last I have met the architect, you shall not rebuild this house.” So they have a bit of a debate and </a:t>
            </a:r>
            <a:r>
              <a:rPr lang="en-CA" baseline="0" dirty="0" err="1"/>
              <a:t>Sedartha</a:t>
            </a:r>
            <a:r>
              <a:rPr lang="en-CA" baseline="0" dirty="0"/>
              <a:t> denied everything Mara offered him and kept saying he was going to detach himself to material possession. So </a:t>
            </a:r>
            <a:r>
              <a:rPr lang="en-CA" baseline="0" dirty="0" err="1"/>
              <a:t>Sedartha</a:t>
            </a:r>
            <a:r>
              <a:rPr lang="en-CA" baseline="0" dirty="0"/>
              <a:t> said he has released himself. And then Mara disappears and the sun comes out and </a:t>
            </a:r>
            <a:r>
              <a:rPr lang="en-CA" baseline="0" dirty="0" err="1"/>
              <a:t>Sedathra</a:t>
            </a:r>
            <a:r>
              <a:rPr lang="en-CA" baseline="0" dirty="0"/>
              <a:t> becomes enlightened and became the Buddha. </a:t>
            </a:r>
          </a:p>
          <a:p>
            <a:endParaRPr lang="en-CA" baseline="0" dirty="0"/>
          </a:p>
          <a:p>
            <a:r>
              <a:rPr lang="en-CA" baseline="0" dirty="0"/>
              <a:t>The 4 noble truths were born of this. He became enlightened and his aura became visible for 10km around. He was so shocked by this and was wondering what the world looks like from a different point of view, he wandered around to re examine the world. The woman he saw on the way to town asked about his religion and he said he was ‘the victorious one’ and she just ignored him and thought he was a bit crazy. He continued to travel as a holy man and taught people about all of this. </a:t>
            </a:r>
          </a:p>
          <a:p>
            <a:endParaRPr lang="en-CA" baseline="0" dirty="0"/>
          </a:p>
          <a:p>
            <a:r>
              <a:rPr lang="en-CA" baseline="0" dirty="0"/>
              <a:t>Life is suffering </a:t>
            </a:r>
          </a:p>
          <a:p>
            <a:r>
              <a:rPr lang="en-CA" baseline="0" dirty="0"/>
              <a:t>Suffering is cause by attachments</a:t>
            </a:r>
          </a:p>
          <a:p>
            <a:r>
              <a:rPr lang="en-CA" baseline="0" dirty="0"/>
              <a:t>If we let go of our attachments, we won’t suffer.</a:t>
            </a:r>
          </a:p>
          <a:p>
            <a:r>
              <a:rPr lang="en-CA" baseline="0" dirty="0"/>
              <a:t>There is a way to let go of our attachment </a:t>
            </a:r>
          </a:p>
        </p:txBody>
      </p:sp>
    </p:spTree>
    <p:extLst>
      <p:ext uri="{BB962C8B-B14F-4D97-AF65-F5344CB8AC3E}">
        <p14:creationId xmlns:p14="http://schemas.microsoft.com/office/powerpoint/2010/main" val="2902791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Life</a:t>
            </a:r>
            <a:r>
              <a:rPr lang="en-CA" baseline="0" dirty="0"/>
              <a:t> is unsatisfactory, always uncomfortable, something troubling, something that will bother you, no matter how good things are for you.</a:t>
            </a:r>
          </a:p>
          <a:p>
            <a:r>
              <a:rPr lang="en-CA" baseline="0" dirty="0"/>
              <a:t>Why do we suffer? Because we’re attached to things, we desire things and we have things. Especially to things we cannot have.</a:t>
            </a:r>
          </a:p>
          <a:p>
            <a:r>
              <a:rPr lang="en-CA" baseline="0" dirty="0"/>
              <a:t>We can let go of everything that will eventually leave us and things we don’t have, we won’t suffer cause we won’t desire.</a:t>
            </a:r>
          </a:p>
          <a:p>
            <a:r>
              <a:rPr lang="en-CA" baseline="0" dirty="0"/>
              <a:t>The eight-fold path is the path to letting go. They all have to do with thinking and mediation. </a:t>
            </a:r>
          </a:p>
          <a:p>
            <a:endParaRPr lang="en-CA" baseline="0" dirty="0"/>
          </a:p>
          <a:p>
            <a:r>
              <a:rPr lang="en-CA" baseline="0" dirty="0"/>
              <a:t>To be a Buddhist you have to accept these 4 </a:t>
            </a:r>
            <a:r>
              <a:rPr lang="en-CA" baseline="0"/>
              <a:t>noble truths. </a:t>
            </a:r>
            <a:endParaRPr lang="en-CA" baseline="0" dirty="0"/>
          </a:p>
        </p:txBody>
      </p:sp>
    </p:spTree>
    <p:extLst>
      <p:ext uri="{BB962C8B-B14F-4D97-AF65-F5344CB8AC3E}">
        <p14:creationId xmlns:p14="http://schemas.microsoft.com/office/powerpoint/2010/main" val="1235249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 name="Shape 6"/>
          <p:cNvSpPr>
            <a:spLocks noGrp="1"/>
          </p:cNvSpPr>
          <p:nvPr>
            <p:ph type="title"/>
          </p:nvPr>
        </p:nvSpPr>
        <p:spPr>
          <a:prstGeom prst="rect">
            <a:avLst/>
          </a:prstGeom>
        </p:spPr>
        <p:txBody>
          <a:bodyPr/>
          <a:lstStyle/>
          <a:p>
            <a:pPr lvl="0">
              <a:defRPr sz="1800">
                <a:uFillTx/>
              </a:defRPr>
            </a:pPr>
            <a:r>
              <a:rPr sz="4400">
                <a:uFill>
                  <a:solidFill/>
                </a:uFill>
              </a:rPr>
              <a:t>Title Text</a:t>
            </a:r>
          </a:p>
        </p:txBody>
      </p:sp>
      <p:sp>
        <p:nvSpPr>
          <p:cNvPr id="7" name="Shape 7"/>
          <p:cNvSpPr>
            <a:spLocks noGrp="1"/>
          </p:cNvSpPr>
          <p:nvPr>
            <p:ph type="body" idx="1"/>
          </p:nvPr>
        </p:nvSpPr>
        <p:spPr>
          <a:prstGeom prst="rect">
            <a:avLst/>
          </a:prstGeom>
        </p:spPr>
        <p:txBody>
          <a:bodyPr/>
          <a:lstStyle>
            <a:lvl2pPr marL="783590" indent="-285750">
              <a:spcBef>
                <a:spcPts val="600"/>
              </a:spcBef>
              <a:buChar char="–"/>
              <a:defRPr sz="2800"/>
            </a:lvl2pPr>
            <a:lvl3pPr marL="1183639" indent="-228600">
              <a:spcBef>
                <a:spcPts val="500"/>
              </a:spcBef>
              <a:defRPr sz="2400"/>
            </a:lvl3pPr>
            <a:lvl4pPr marL="1640839" indent="-228600">
              <a:spcBef>
                <a:spcPts val="400"/>
              </a:spcBef>
              <a:buChar char="–"/>
              <a:defRPr sz="2000"/>
            </a:lvl4pPr>
            <a:lvl5pPr marL="2098039"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85800" y="381000"/>
            <a:ext cx="7772400" cy="1600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pPr lvl="0">
              <a:defRPr sz="1800">
                <a:uFillTx/>
              </a:defRPr>
            </a:pPr>
            <a:r>
              <a:rPr sz="4400">
                <a:uFill>
                  <a:solidFill/>
                </a:uFill>
              </a:rPr>
              <a:t>Title Text</a:t>
            </a:r>
          </a:p>
        </p:txBody>
      </p:sp>
      <p:sp>
        <p:nvSpPr>
          <p:cNvPr id="3" name="Shape 3"/>
          <p:cNvSpPr>
            <a:spLocks noGrp="1"/>
          </p:cNvSpPr>
          <p:nvPr>
            <p:ph type="body" idx="1"/>
          </p:nvPr>
        </p:nvSpPr>
        <p:spPr>
          <a:xfrm>
            <a:off x="685800" y="1981200"/>
            <a:ext cx="7772400" cy="4876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2pPr marL="783590" indent="-285750">
              <a:spcBef>
                <a:spcPts val="600"/>
              </a:spcBef>
              <a:buChar char="–"/>
              <a:defRPr sz="2800"/>
            </a:lvl2pPr>
            <a:lvl3pPr marL="1183639" indent="-228600">
              <a:spcBef>
                <a:spcPts val="500"/>
              </a:spcBef>
              <a:defRPr sz="2400"/>
            </a:lvl3pPr>
            <a:lvl4pPr marL="1640839" indent="-228600">
              <a:spcBef>
                <a:spcPts val="400"/>
              </a:spcBef>
              <a:buChar char="–"/>
              <a:defRPr sz="2000"/>
            </a:lvl4pPr>
            <a:lvl5pPr marL="2098039"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4" name="Shape 4"/>
          <p:cNvSpPr>
            <a:spLocks noGrp="1"/>
          </p:cNvSpPr>
          <p:nvPr>
            <p:ph type="sldNum" sz="quarter" idx="2"/>
          </p:nvPr>
        </p:nvSpPr>
        <p:spPr>
          <a:xfrm>
            <a:off x="7359650" y="6248400"/>
            <a:ext cx="292100" cy="330200"/>
          </a:xfrm>
          <a:prstGeom prst="rect">
            <a:avLst/>
          </a:prstGeom>
          <a:ln w="12700">
            <a:miter lim="400000"/>
          </a:ln>
        </p:spPr>
        <p:txBody>
          <a:bodyPr wrap="none" lIns="0" tIns="0" rIns="0" bIns="0">
            <a:spAutoFit/>
          </a:bodyPr>
          <a:lstStyle>
            <a:lvl1pPr marL="0" marR="0" algn="ctr" defTabSz="584200">
              <a:defRPr sz="1400"/>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40639" marR="40639" algn="ctr">
        <a:defRPr sz="4400">
          <a:uFill>
            <a:solidFill/>
          </a:uFill>
          <a:latin typeface="+mn-lt"/>
          <a:ea typeface="+mn-ea"/>
          <a:cs typeface="+mn-cs"/>
          <a:sym typeface="Times Roman"/>
        </a:defRPr>
      </a:lvl1pPr>
      <a:lvl2pPr marL="40639" marR="40639" indent="228600" algn="ctr">
        <a:defRPr sz="4400">
          <a:uFill>
            <a:solidFill/>
          </a:uFill>
          <a:latin typeface="+mn-lt"/>
          <a:ea typeface="+mn-ea"/>
          <a:cs typeface="+mn-cs"/>
          <a:sym typeface="Times Roman"/>
        </a:defRPr>
      </a:lvl2pPr>
      <a:lvl3pPr marL="40639" marR="40639" indent="457200" algn="ctr">
        <a:defRPr sz="4400">
          <a:uFill>
            <a:solidFill/>
          </a:uFill>
          <a:latin typeface="+mn-lt"/>
          <a:ea typeface="+mn-ea"/>
          <a:cs typeface="+mn-cs"/>
          <a:sym typeface="Times Roman"/>
        </a:defRPr>
      </a:lvl3pPr>
      <a:lvl4pPr marL="40639" marR="40639" indent="685800" algn="ctr">
        <a:defRPr sz="4400">
          <a:uFill>
            <a:solidFill/>
          </a:uFill>
          <a:latin typeface="+mn-lt"/>
          <a:ea typeface="+mn-ea"/>
          <a:cs typeface="+mn-cs"/>
          <a:sym typeface="Times Roman"/>
        </a:defRPr>
      </a:lvl4pPr>
      <a:lvl5pPr marL="40639" marR="40639" indent="914400" algn="ctr">
        <a:defRPr sz="4400">
          <a:uFill>
            <a:solidFill/>
          </a:uFill>
          <a:latin typeface="+mn-lt"/>
          <a:ea typeface="+mn-ea"/>
          <a:cs typeface="+mn-cs"/>
          <a:sym typeface="Times Roman"/>
        </a:defRPr>
      </a:lvl5pPr>
      <a:lvl6pPr marL="40639" marR="40639" indent="1143000" algn="ctr">
        <a:defRPr sz="4400">
          <a:uFill>
            <a:solidFill/>
          </a:uFill>
          <a:latin typeface="+mn-lt"/>
          <a:ea typeface="+mn-ea"/>
          <a:cs typeface="+mn-cs"/>
          <a:sym typeface="Times Roman"/>
        </a:defRPr>
      </a:lvl6pPr>
      <a:lvl7pPr marL="40639" marR="40639" indent="1371600" algn="ctr">
        <a:defRPr sz="4400">
          <a:uFill>
            <a:solidFill/>
          </a:uFill>
          <a:latin typeface="+mn-lt"/>
          <a:ea typeface="+mn-ea"/>
          <a:cs typeface="+mn-cs"/>
          <a:sym typeface="Times Roman"/>
        </a:defRPr>
      </a:lvl7pPr>
      <a:lvl8pPr marL="40639" marR="40639" indent="1600200" algn="ctr">
        <a:defRPr sz="4400">
          <a:uFill>
            <a:solidFill/>
          </a:uFill>
          <a:latin typeface="+mn-lt"/>
          <a:ea typeface="+mn-ea"/>
          <a:cs typeface="+mn-cs"/>
          <a:sym typeface="Times Roman"/>
        </a:defRPr>
      </a:lvl8pPr>
      <a:lvl9pPr marL="40639" marR="40639" indent="1828800" algn="ctr">
        <a:defRPr sz="4400">
          <a:uFill>
            <a:solidFill/>
          </a:uFill>
          <a:latin typeface="+mn-lt"/>
          <a:ea typeface="+mn-ea"/>
          <a:cs typeface="+mn-cs"/>
          <a:sym typeface="Times Roman"/>
        </a:defRPr>
      </a:lvl9pPr>
    </p:titleStyle>
    <p:bodyStyle>
      <a:lvl1pPr marL="383540" marR="40639" indent="-342900">
        <a:spcBef>
          <a:spcPts val="700"/>
        </a:spcBef>
        <a:buSzPct val="100000"/>
        <a:buChar char="•"/>
        <a:defRPr sz="3200">
          <a:uFill>
            <a:solidFill/>
          </a:uFill>
          <a:latin typeface="+mn-lt"/>
          <a:ea typeface="+mn-ea"/>
          <a:cs typeface="+mn-cs"/>
          <a:sym typeface="Times Roman"/>
        </a:defRPr>
      </a:lvl1pPr>
      <a:lvl2pPr marL="824411" marR="40639" indent="-326571">
        <a:spcBef>
          <a:spcPts val="700"/>
        </a:spcBef>
        <a:buSzPct val="100000"/>
        <a:buChar char="•"/>
        <a:defRPr sz="3200">
          <a:uFill>
            <a:solidFill/>
          </a:uFill>
          <a:latin typeface="+mn-lt"/>
          <a:ea typeface="+mn-ea"/>
          <a:cs typeface="+mn-cs"/>
          <a:sym typeface="Times Roman"/>
        </a:defRPr>
      </a:lvl2pPr>
      <a:lvl3pPr marL="1259839" marR="40639" indent="-304800">
        <a:spcBef>
          <a:spcPts val="700"/>
        </a:spcBef>
        <a:buSzPct val="100000"/>
        <a:buChar char="•"/>
        <a:defRPr sz="3200">
          <a:uFill>
            <a:solidFill/>
          </a:uFill>
          <a:latin typeface="+mn-lt"/>
          <a:ea typeface="+mn-ea"/>
          <a:cs typeface="+mn-cs"/>
          <a:sym typeface="Times Roman"/>
        </a:defRPr>
      </a:lvl3pPr>
      <a:lvl4pPr marL="1778000" marR="40639" indent="-365760">
        <a:spcBef>
          <a:spcPts val="700"/>
        </a:spcBef>
        <a:buSzPct val="100000"/>
        <a:buChar char="•"/>
        <a:defRPr sz="3200">
          <a:uFill>
            <a:solidFill/>
          </a:uFill>
          <a:latin typeface="+mn-lt"/>
          <a:ea typeface="+mn-ea"/>
          <a:cs typeface="+mn-cs"/>
          <a:sym typeface="Times Roman"/>
        </a:defRPr>
      </a:lvl4pPr>
      <a:lvl5pPr marL="2235200" marR="40639" indent="-365760">
        <a:spcBef>
          <a:spcPts val="700"/>
        </a:spcBef>
        <a:buSzPct val="100000"/>
        <a:buChar char="•"/>
        <a:defRPr sz="3200">
          <a:uFill>
            <a:solidFill/>
          </a:uFill>
          <a:latin typeface="+mn-lt"/>
          <a:ea typeface="+mn-ea"/>
          <a:cs typeface="+mn-cs"/>
          <a:sym typeface="Times Roman"/>
        </a:defRPr>
      </a:lvl5pPr>
      <a:lvl6pPr marL="2235200" marR="40639" indent="-365760">
        <a:spcBef>
          <a:spcPts val="700"/>
        </a:spcBef>
        <a:buSzPct val="100000"/>
        <a:buChar char="•"/>
        <a:defRPr sz="3200">
          <a:uFill>
            <a:solidFill/>
          </a:uFill>
          <a:latin typeface="+mn-lt"/>
          <a:ea typeface="+mn-ea"/>
          <a:cs typeface="+mn-cs"/>
          <a:sym typeface="Times Roman"/>
        </a:defRPr>
      </a:lvl6pPr>
      <a:lvl7pPr marL="2235200" marR="40639" indent="-365760">
        <a:spcBef>
          <a:spcPts val="700"/>
        </a:spcBef>
        <a:buSzPct val="100000"/>
        <a:buChar char="•"/>
        <a:defRPr sz="3200">
          <a:uFill>
            <a:solidFill/>
          </a:uFill>
          <a:latin typeface="+mn-lt"/>
          <a:ea typeface="+mn-ea"/>
          <a:cs typeface="+mn-cs"/>
          <a:sym typeface="Times Roman"/>
        </a:defRPr>
      </a:lvl7pPr>
      <a:lvl8pPr marL="2235200" marR="40639" indent="-365760">
        <a:spcBef>
          <a:spcPts val="700"/>
        </a:spcBef>
        <a:buSzPct val="100000"/>
        <a:buChar char="•"/>
        <a:defRPr sz="3200">
          <a:uFill>
            <a:solidFill/>
          </a:uFill>
          <a:latin typeface="+mn-lt"/>
          <a:ea typeface="+mn-ea"/>
          <a:cs typeface="+mn-cs"/>
          <a:sym typeface="Times Roman"/>
        </a:defRPr>
      </a:lvl8pPr>
      <a:lvl9pPr marL="2235200" marR="40639" indent="-365760">
        <a:spcBef>
          <a:spcPts val="700"/>
        </a:spcBef>
        <a:buSzPct val="100000"/>
        <a:buChar char="•"/>
        <a:defRPr sz="3200">
          <a:uFill>
            <a:solidFill/>
          </a:uFill>
          <a:latin typeface="+mn-lt"/>
          <a:ea typeface="+mn-ea"/>
          <a:cs typeface="+mn-cs"/>
          <a:sym typeface="Times Roman"/>
        </a:defRPr>
      </a:lvl9pPr>
    </p:bodyStyle>
    <p:otherStyle>
      <a:lvl1pPr algn="ctr" defTabSz="584200">
        <a:defRPr sz="1400">
          <a:solidFill>
            <a:schemeClr val="tx1"/>
          </a:solidFill>
          <a:uFill>
            <a:solidFill/>
          </a:uFill>
          <a:latin typeface="+mn-lt"/>
          <a:ea typeface="+mn-ea"/>
          <a:cs typeface="+mn-cs"/>
          <a:sym typeface="Times Roman"/>
        </a:defRPr>
      </a:lvl1pPr>
      <a:lvl2pPr indent="228600" algn="ctr" defTabSz="584200">
        <a:defRPr sz="1400">
          <a:solidFill>
            <a:schemeClr val="tx1"/>
          </a:solidFill>
          <a:uFill>
            <a:solidFill/>
          </a:uFill>
          <a:latin typeface="+mn-lt"/>
          <a:ea typeface="+mn-ea"/>
          <a:cs typeface="+mn-cs"/>
          <a:sym typeface="Times Roman"/>
        </a:defRPr>
      </a:lvl2pPr>
      <a:lvl3pPr indent="457200" algn="ctr" defTabSz="584200">
        <a:defRPr sz="1400">
          <a:solidFill>
            <a:schemeClr val="tx1"/>
          </a:solidFill>
          <a:uFill>
            <a:solidFill/>
          </a:uFill>
          <a:latin typeface="+mn-lt"/>
          <a:ea typeface="+mn-ea"/>
          <a:cs typeface="+mn-cs"/>
          <a:sym typeface="Times Roman"/>
        </a:defRPr>
      </a:lvl3pPr>
      <a:lvl4pPr indent="685800" algn="ctr" defTabSz="584200">
        <a:defRPr sz="1400">
          <a:solidFill>
            <a:schemeClr val="tx1"/>
          </a:solidFill>
          <a:uFill>
            <a:solidFill/>
          </a:uFill>
          <a:latin typeface="+mn-lt"/>
          <a:ea typeface="+mn-ea"/>
          <a:cs typeface="+mn-cs"/>
          <a:sym typeface="Times Roman"/>
        </a:defRPr>
      </a:lvl4pPr>
      <a:lvl5pPr indent="914400" algn="ctr" defTabSz="584200">
        <a:defRPr sz="1400">
          <a:solidFill>
            <a:schemeClr val="tx1"/>
          </a:solidFill>
          <a:uFill>
            <a:solidFill/>
          </a:uFill>
          <a:latin typeface="+mn-lt"/>
          <a:ea typeface="+mn-ea"/>
          <a:cs typeface="+mn-cs"/>
          <a:sym typeface="Times Roman"/>
        </a:defRPr>
      </a:lvl5pPr>
      <a:lvl6pPr indent="1143000" algn="ctr" defTabSz="584200">
        <a:defRPr sz="1400">
          <a:solidFill>
            <a:schemeClr val="tx1"/>
          </a:solidFill>
          <a:uFill>
            <a:solidFill/>
          </a:uFill>
          <a:latin typeface="+mn-lt"/>
          <a:ea typeface="+mn-ea"/>
          <a:cs typeface="+mn-cs"/>
          <a:sym typeface="Times Roman"/>
        </a:defRPr>
      </a:lvl6pPr>
      <a:lvl7pPr indent="1371600" algn="ctr" defTabSz="584200">
        <a:defRPr sz="1400">
          <a:solidFill>
            <a:schemeClr val="tx1"/>
          </a:solidFill>
          <a:uFill>
            <a:solidFill/>
          </a:uFill>
          <a:latin typeface="+mn-lt"/>
          <a:ea typeface="+mn-ea"/>
          <a:cs typeface="+mn-cs"/>
          <a:sym typeface="Times Roman"/>
        </a:defRPr>
      </a:lvl7pPr>
      <a:lvl8pPr indent="1600200" algn="ctr" defTabSz="584200">
        <a:defRPr sz="1400">
          <a:solidFill>
            <a:schemeClr val="tx1"/>
          </a:solidFill>
          <a:uFill>
            <a:solidFill/>
          </a:uFill>
          <a:latin typeface="+mn-lt"/>
          <a:ea typeface="+mn-ea"/>
          <a:cs typeface="+mn-cs"/>
          <a:sym typeface="Times Roman"/>
        </a:defRPr>
      </a:lvl8pPr>
      <a:lvl9pPr indent="1828800" algn="ctr" defTabSz="584200">
        <a:defRPr sz="1400">
          <a:solidFill>
            <a:schemeClr val="tx1"/>
          </a:solidFill>
          <a:uFill>
            <a:solidFill/>
          </a:uFill>
          <a:latin typeface="+mn-lt"/>
          <a:ea typeface="+mn-ea"/>
          <a:cs typeface="+mn-cs"/>
          <a:sym typeface="Times Roman"/>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uFillTx/>
              </a:defRPr>
            </a:pPr>
            <a:r>
              <a:rPr sz="4400">
                <a:uFill>
                  <a:solidFill/>
                </a:uFill>
              </a:rPr>
              <a:t>Buddhism</a:t>
            </a:r>
          </a:p>
        </p:txBody>
      </p:sp>
      <p:pic>
        <p:nvPicPr>
          <p:cNvPr id="13" name="600px-Dharma_Wheel.svg.png"/>
          <p:cNvPicPr/>
          <p:nvPr/>
        </p:nvPicPr>
        <p:blipFill>
          <a:blip r:embed="rId3">
            <a:extLst/>
          </a:blip>
          <a:stretch>
            <a:fillRect/>
          </a:stretch>
        </p:blipFill>
        <p:spPr>
          <a:xfrm>
            <a:off x="2590800" y="1828800"/>
            <a:ext cx="3962400" cy="396240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p:nvPr/>
        </p:nvSpPr>
        <p:spPr>
          <a:xfrm>
            <a:off x="190500" y="330200"/>
            <a:ext cx="7251065" cy="4699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uFillTx/>
              </a:defRPr>
            </a:pPr>
            <a:r>
              <a:rPr sz="2400" b="1">
                <a:uFill>
                  <a:solidFill/>
                </a:uFill>
              </a:rPr>
              <a:t>What </a:t>
            </a:r>
            <a:r>
              <a:rPr sz="2400" b="1" i="1">
                <a:uFill>
                  <a:solidFill/>
                </a:uFill>
              </a:rPr>
              <a:t>Nirvana</a:t>
            </a:r>
            <a:r>
              <a:rPr sz="2400" b="1">
                <a:uFill>
                  <a:solidFill/>
                </a:uFill>
              </a:rPr>
              <a:t> is “like” (although it isn’t like anything)</a:t>
            </a:r>
          </a:p>
        </p:txBody>
      </p:sp>
      <p:sp>
        <p:nvSpPr>
          <p:cNvPr id="41" name="Shape 41"/>
          <p:cNvSpPr/>
          <p:nvPr/>
        </p:nvSpPr>
        <p:spPr>
          <a:xfrm>
            <a:off x="871086" y="895350"/>
            <a:ext cx="7401829" cy="5257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uFillTx/>
              </a:defRPr>
            </a:pPr>
            <a:r>
              <a:rPr sz="2400">
                <a:uFill>
                  <a:solidFill/>
                </a:uFill>
              </a:rPr>
              <a:t>“What think you, Vaccha? Suppose a fire were to burn in front of you, would you be aware that the fire was burning in front of you?”</a:t>
            </a:r>
          </a:p>
          <a:p>
            <a:pPr lvl="0">
              <a:defRPr sz="1800">
                <a:uFillTx/>
              </a:defRPr>
            </a:pPr>
            <a:endParaRPr sz="2400">
              <a:uFill>
                <a:solidFill/>
              </a:uFill>
            </a:endParaRPr>
          </a:p>
          <a:p>
            <a:pPr lvl="0">
              <a:defRPr sz="1800">
                <a:uFillTx/>
              </a:defRPr>
            </a:pPr>
            <a:r>
              <a:rPr sz="2400">
                <a:uFill>
                  <a:solidFill/>
                </a:uFill>
              </a:rPr>
              <a:t>Gotama, if a fire were to burn in front of me, I should be aware that a fire was burning in front of me.”</a:t>
            </a:r>
          </a:p>
          <a:p>
            <a:pPr lvl="0">
              <a:defRPr sz="1800">
                <a:uFillTx/>
              </a:defRPr>
            </a:pPr>
            <a:endParaRPr sz="2400">
              <a:uFill>
                <a:solidFill/>
              </a:uFill>
            </a:endParaRPr>
          </a:p>
          <a:p>
            <a:pPr lvl="0">
              <a:defRPr sz="1800">
                <a:uFillTx/>
              </a:defRPr>
            </a:pPr>
            <a:r>
              <a:rPr sz="2400">
                <a:uFill>
                  <a:solidFill/>
                </a:uFill>
              </a:rPr>
              <a:t>“But suppose, Vaccha, someone were to ask you, ‘On what does this fire depend?’”</a:t>
            </a:r>
          </a:p>
          <a:p>
            <a:pPr lvl="0">
              <a:defRPr sz="1800">
                <a:uFillTx/>
              </a:defRPr>
            </a:pPr>
            <a:endParaRPr sz="2400">
              <a:uFill>
                <a:solidFill/>
              </a:uFill>
            </a:endParaRPr>
          </a:p>
          <a:p>
            <a:pPr lvl="0">
              <a:defRPr sz="1800">
                <a:uFillTx/>
              </a:defRPr>
            </a:pPr>
            <a:r>
              <a:rPr sz="2400">
                <a:uFill>
                  <a:solidFill/>
                </a:uFill>
              </a:rPr>
              <a:t>“I would answer, ‘It is on fuel of grass and wood.”</a:t>
            </a:r>
          </a:p>
          <a:p>
            <a:pPr lvl="0">
              <a:defRPr sz="1800">
                <a:uFillTx/>
              </a:defRPr>
            </a:pPr>
            <a:endParaRPr sz="2400">
              <a:uFill>
                <a:solidFill/>
              </a:uFill>
            </a:endParaRPr>
          </a:p>
          <a:p>
            <a:pPr lvl="0">
              <a:defRPr sz="1800">
                <a:uFillTx/>
              </a:defRPr>
            </a:pPr>
            <a:r>
              <a:rPr sz="2400">
                <a:uFill>
                  <a:solidFill/>
                </a:uFill>
              </a:rPr>
              <a:t>“But, Vaccha, if the fire were ot become extinct, would you be aware that it had become extinct?”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a:spLocks noGrp="1"/>
          </p:cNvSpPr>
          <p:nvPr>
            <p:ph type="sldNum" sz="quarter" idx="2"/>
          </p:nvPr>
        </p:nvSpPr>
        <p:spPr>
          <a:xfrm>
            <a:off x="7362905" y="6248400"/>
            <a:ext cx="285590" cy="3302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11</a:t>
            </a:fld>
            <a:endParaRPr sz="1400">
              <a:uFill>
                <a:solidFill/>
              </a:uFill>
            </a:endParaRPr>
          </a:p>
        </p:txBody>
      </p:sp>
      <p:sp>
        <p:nvSpPr>
          <p:cNvPr id="44" name="Shape 44"/>
          <p:cNvSpPr/>
          <p:nvPr/>
        </p:nvSpPr>
        <p:spPr>
          <a:xfrm>
            <a:off x="504795" y="882650"/>
            <a:ext cx="7869893" cy="4152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uFillTx/>
              </a:defRPr>
            </a:pPr>
            <a:r>
              <a:rPr sz="2400">
                <a:uFill>
                  <a:solidFill/>
                </a:uFill>
              </a:rPr>
              <a:t>“Gotama, if the fire became extinct, I should be aware that it had become extinct.”</a:t>
            </a:r>
          </a:p>
          <a:p>
            <a:pPr lvl="0">
              <a:defRPr sz="1800">
                <a:uFillTx/>
              </a:defRPr>
            </a:pPr>
            <a:endParaRPr sz="2400">
              <a:uFill>
                <a:solidFill/>
              </a:uFill>
            </a:endParaRPr>
          </a:p>
          <a:p>
            <a:pPr lvl="0">
              <a:defRPr sz="1800">
                <a:uFillTx/>
              </a:defRPr>
            </a:pPr>
            <a:r>
              <a:rPr sz="2400">
                <a:uFill>
                  <a:solidFill/>
                </a:uFill>
              </a:rPr>
              <a:t>But Vaccha, if someone were to ask you, ‘In which direction has that fire gone— east, or west, or north, or south?’ what would you say?” </a:t>
            </a:r>
          </a:p>
          <a:p>
            <a:pPr lvl="0">
              <a:defRPr sz="1800">
                <a:uFillTx/>
              </a:defRPr>
            </a:pPr>
            <a:endParaRPr sz="2400">
              <a:uFill>
                <a:solidFill/>
              </a:uFill>
            </a:endParaRPr>
          </a:p>
          <a:p>
            <a:pPr lvl="0">
              <a:defRPr sz="1800">
                <a:uFillTx/>
              </a:defRPr>
            </a:pPr>
            <a:r>
              <a:rPr sz="2400">
                <a:uFill>
                  <a:solidFill/>
                </a:uFill>
              </a:rPr>
              <a:t>“The question would not fit the case, Gotama. For the fire which depended on fuel of grass and wood, when that fule has all gone, and it can get no other, being thus without nutriment, it is said to be extinct.”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12</a:t>
            </a:fld>
            <a:endParaRPr sz="1400">
              <a:uFill>
                <a:solidFill/>
              </a:uFill>
            </a:endParaRPr>
          </a:p>
        </p:txBody>
      </p:sp>
      <p:sp>
        <p:nvSpPr>
          <p:cNvPr id="47" name="Shape 47"/>
          <p:cNvSpPr/>
          <p:nvPr/>
        </p:nvSpPr>
        <p:spPr>
          <a:xfrm>
            <a:off x="613836" y="419100"/>
            <a:ext cx="7916328" cy="4521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uFillTx/>
              </a:defRPr>
            </a:pPr>
            <a:r>
              <a:rPr sz="2400">
                <a:uFill>
                  <a:solidFill/>
                </a:uFill>
              </a:rPr>
              <a:t>“In exactly the same way, Vaccha, all form by which one could predicate the existence of the saint, all that form has been abandoned, uprooted, pulled out of the ground… The saint, O Vaccha, who has been released from what is styled form, is deep, immeasurable, unfathomable, like the mighty ocean. To say that he is reborn would not fit the case. To say that he is not reborn would not fit the case..</a:t>
            </a:r>
          </a:p>
          <a:p>
            <a:pPr lvl="0">
              <a:defRPr sz="1800">
                <a:uFillTx/>
              </a:defRPr>
            </a:pPr>
            <a:endParaRPr sz="2400">
              <a:uFill>
                <a:solidFill/>
              </a:uFill>
            </a:endParaRPr>
          </a:p>
          <a:p>
            <a:pPr lvl="0">
              <a:defRPr sz="1800">
                <a:uFillTx/>
              </a:defRPr>
            </a:pPr>
            <a:r>
              <a:rPr sz="2400">
                <a:uFill>
                  <a:solidFill/>
                </a:uFill>
              </a:rPr>
              <a:t>All sensation…</a:t>
            </a:r>
          </a:p>
          <a:p>
            <a:pPr lvl="0">
              <a:defRPr sz="1800">
                <a:uFillTx/>
              </a:defRPr>
            </a:pPr>
            <a:r>
              <a:rPr sz="2400">
                <a:uFill>
                  <a:solidFill/>
                </a:uFill>
              </a:rPr>
              <a:t>All perception…</a:t>
            </a:r>
          </a:p>
          <a:p>
            <a:pPr lvl="0">
              <a:defRPr sz="1800">
                <a:uFillTx/>
              </a:defRPr>
            </a:pPr>
            <a:r>
              <a:rPr sz="2400">
                <a:uFill>
                  <a:solidFill/>
                </a:uFill>
              </a:rPr>
              <a:t>All the predispositions…</a:t>
            </a:r>
          </a:p>
          <a:p>
            <a:pPr lvl="0">
              <a:defRPr sz="1800">
                <a:uFillTx/>
              </a:defRPr>
            </a:pPr>
            <a:r>
              <a:rPr sz="2400">
                <a:uFill>
                  <a:solidFill/>
                </a:uFill>
              </a:rPr>
              <a:t>All consciousness…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13</a:t>
            </a:fld>
            <a:endParaRPr sz="1400">
              <a:uFill>
                <a:solidFill/>
              </a:uFill>
            </a:endParaRPr>
          </a:p>
        </p:txBody>
      </p:sp>
      <p:sp>
        <p:nvSpPr>
          <p:cNvPr id="50" name="Shape 50"/>
          <p:cNvSpPr/>
          <p:nvPr/>
        </p:nvSpPr>
        <p:spPr>
          <a:xfrm>
            <a:off x="647700" y="355600"/>
            <a:ext cx="3177640" cy="4699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b="1"/>
            </a:lvl1pPr>
          </a:lstStyle>
          <a:p>
            <a:pPr lvl="0">
              <a:defRPr sz="1800" b="0">
                <a:uFillTx/>
              </a:defRPr>
            </a:pPr>
            <a:r>
              <a:rPr sz="2400" b="1">
                <a:uFill>
                  <a:solidFill/>
                </a:uFill>
              </a:rPr>
              <a:t>The doctrine of no-soul</a:t>
            </a:r>
          </a:p>
        </p:txBody>
      </p:sp>
      <p:sp>
        <p:nvSpPr>
          <p:cNvPr id="51" name="Shape 51"/>
          <p:cNvSpPr/>
          <p:nvPr/>
        </p:nvSpPr>
        <p:spPr>
          <a:xfrm>
            <a:off x="647700" y="1079500"/>
            <a:ext cx="7213600" cy="4152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Milinda the king spoke to the venerable Nagasena as follows: “How is your reverence called? </a:t>
            </a:r>
            <a:r>
              <a:rPr sz="2400" i="1">
                <a:uFill>
                  <a:solidFill/>
                </a:uFill>
              </a:rPr>
              <a:t>Bhante</a:t>
            </a:r>
            <a:r>
              <a:rPr sz="2400">
                <a:uFill>
                  <a:solidFill/>
                </a:uFill>
              </a:rPr>
              <a:t> [Lord], what is your name?”</a:t>
            </a:r>
          </a:p>
          <a:p>
            <a:pPr lvl="0">
              <a:defRPr sz="1800">
                <a:uFillTx/>
              </a:defRPr>
            </a:pPr>
            <a:endParaRPr sz="2400">
              <a:uFill>
                <a:solidFill/>
              </a:uFill>
            </a:endParaRPr>
          </a:p>
          <a:p>
            <a:pPr lvl="0">
              <a:defRPr sz="1800">
                <a:uFillTx/>
              </a:defRPr>
            </a:pPr>
            <a:r>
              <a:rPr sz="2400">
                <a:uFill>
                  <a:solidFill/>
                </a:uFill>
              </a:rPr>
              <a:t>Your majesty, I am called Nagasena; my fellow priests, your majesty, address me as Nagasena; but whether parents give one the name Nagasena, or Surasena, or Virasena, or Sihasena, it is, nevertheless, your majesty, but a way of counting, a term, an appelation, a convenient designation, a mere name, this Nagasena; for there is no ego to be found here.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14</a:t>
            </a:fld>
            <a:endParaRPr sz="1400">
              <a:uFill>
                <a:solidFill/>
              </a:uFill>
            </a:endParaRPr>
          </a:p>
        </p:txBody>
      </p:sp>
      <p:sp>
        <p:nvSpPr>
          <p:cNvPr id="54" name="Shape 54"/>
          <p:cNvSpPr/>
          <p:nvPr/>
        </p:nvSpPr>
        <p:spPr>
          <a:xfrm>
            <a:off x="927100" y="736600"/>
            <a:ext cx="6756400" cy="3048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And Milinda the king spoke to the venerable Nagasena as follows: “Bhante Nagasena, if there is no ego to be found, who is it, then, furnishes you priests with the priestly requisites - robes, food, bedding, and medicine, the reliance of the sick? Who is it makes use of the same? Who keeps the precepts? Who is it applies himself to meditation? Who is it realizes the Paths, the Fruits, of nirvana?... [etc.]</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15</a:t>
            </a:fld>
            <a:endParaRPr sz="1400">
              <a:uFill>
                <a:solidFill/>
              </a:uFill>
            </a:endParaRPr>
          </a:p>
        </p:txBody>
      </p:sp>
      <p:sp>
        <p:nvSpPr>
          <p:cNvPr id="57" name="Shape 57"/>
          <p:cNvSpPr/>
          <p:nvPr/>
        </p:nvSpPr>
        <p:spPr>
          <a:xfrm>
            <a:off x="635000" y="863600"/>
            <a:ext cx="7861300" cy="34163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[Milinda the king] When you say, ‘My fellow-priests address me as Nagasena, what, then, is this Nagasena? Is the hair of the head Nagasena?”</a:t>
            </a:r>
          </a:p>
          <a:p>
            <a:pPr lvl="0">
              <a:defRPr sz="1800">
                <a:uFillTx/>
              </a:defRPr>
            </a:pPr>
            <a:endParaRPr sz="2400">
              <a:uFill>
                <a:solidFill/>
              </a:uFill>
            </a:endParaRPr>
          </a:p>
          <a:p>
            <a:pPr lvl="0">
              <a:defRPr sz="1800">
                <a:uFillTx/>
              </a:defRPr>
            </a:pPr>
            <a:r>
              <a:rPr sz="2400">
                <a:uFill>
                  <a:solidFill/>
                </a:uFill>
              </a:rPr>
              <a:t>“Nay, verily, your majesty.”</a:t>
            </a:r>
          </a:p>
          <a:p>
            <a:pPr lvl="0">
              <a:defRPr sz="1800">
                <a:uFillTx/>
              </a:defRPr>
            </a:pPr>
            <a:endParaRPr sz="2400">
              <a:uFill>
                <a:solidFill/>
              </a:uFill>
            </a:endParaRPr>
          </a:p>
          <a:p>
            <a:pPr lvl="0">
              <a:defRPr sz="1800">
                <a:uFillTx/>
              </a:defRPr>
            </a:pPr>
            <a:r>
              <a:rPr sz="2400">
                <a:uFill>
                  <a:solidFill/>
                </a:uFill>
              </a:rPr>
              <a:t>“Are nails... teeth... skin... flesh... sinews... [etc.] Nagasena?”</a:t>
            </a:r>
          </a:p>
          <a:p>
            <a:pPr lvl="0">
              <a:defRPr sz="1800">
                <a:uFillTx/>
              </a:defRPr>
            </a:pPr>
            <a:endParaRPr sz="2400">
              <a:uFill>
                <a:solidFill/>
              </a:uFill>
            </a:endParaRPr>
          </a:p>
          <a:p>
            <a:pPr lvl="0">
              <a:defRPr sz="1800">
                <a:uFillTx/>
              </a:defRPr>
            </a:pPr>
            <a:r>
              <a:rPr sz="2400">
                <a:uFill>
                  <a:solidFill/>
                </a:uFill>
              </a:rPr>
              <a:t>“Nay, verily, your majesty.”</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16</a:t>
            </a:fld>
            <a:endParaRPr sz="1400">
              <a:uFill>
                <a:solidFill/>
              </a:uFill>
            </a:endParaRPr>
          </a:p>
        </p:txBody>
      </p:sp>
      <p:sp>
        <p:nvSpPr>
          <p:cNvPr id="60" name="Shape 60"/>
          <p:cNvSpPr/>
          <p:nvPr/>
        </p:nvSpPr>
        <p:spPr>
          <a:xfrm>
            <a:off x="393700" y="279400"/>
            <a:ext cx="7886700" cy="5994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“Is </a:t>
            </a:r>
            <a:r>
              <a:rPr sz="2400" b="1">
                <a:uFill>
                  <a:solidFill/>
                </a:uFill>
              </a:rPr>
              <a:t>form</a:t>
            </a:r>
            <a:r>
              <a:rPr sz="2400">
                <a:uFill>
                  <a:solidFill/>
                </a:uFill>
              </a:rPr>
              <a:t> Nagasena?”</a:t>
            </a:r>
          </a:p>
          <a:p>
            <a:pPr lvl="0">
              <a:defRPr sz="1800">
                <a:uFillTx/>
              </a:defRPr>
            </a:pPr>
            <a:r>
              <a:rPr sz="2400">
                <a:uFill>
                  <a:solidFill/>
                </a:uFill>
              </a:rPr>
              <a:t>“Nay, verily, your majesty.”</a:t>
            </a:r>
          </a:p>
          <a:p>
            <a:pPr lvl="0">
              <a:defRPr sz="1800">
                <a:uFillTx/>
              </a:defRPr>
            </a:pPr>
            <a:r>
              <a:rPr sz="2400">
                <a:uFill>
                  <a:solidFill/>
                </a:uFill>
              </a:rPr>
              <a:t>“Is </a:t>
            </a:r>
            <a:r>
              <a:rPr sz="2400" b="1">
                <a:uFill>
                  <a:solidFill/>
                </a:uFill>
              </a:rPr>
              <a:t>sensation</a:t>
            </a:r>
            <a:r>
              <a:rPr sz="2400">
                <a:uFill>
                  <a:solidFill/>
                </a:uFill>
              </a:rPr>
              <a:t> Nagasena?”</a:t>
            </a:r>
          </a:p>
          <a:p>
            <a:pPr lvl="0">
              <a:defRPr sz="1800">
                <a:uFillTx/>
              </a:defRPr>
            </a:pPr>
            <a:r>
              <a:rPr sz="2400">
                <a:uFill>
                  <a:solidFill/>
                </a:uFill>
              </a:rPr>
              <a:t>“Nay, verily, your majesty.”</a:t>
            </a:r>
          </a:p>
          <a:p>
            <a:pPr lvl="0">
              <a:defRPr sz="1800">
                <a:uFillTx/>
              </a:defRPr>
            </a:pPr>
            <a:r>
              <a:rPr sz="2400">
                <a:uFill>
                  <a:solidFill/>
                </a:uFill>
              </a:rPr>
              <a:t>“Is </a:t>
            </a:r>
            <a:r>
              <a:rPr sz="2400" b="1">
                <a:uFill>
                  <a:solidFill/>
                </a:uFill>
              </a:rPr>
              <a:t>perception</a:t>
            </a:r>
            <a:r>
              <a:rPr sz="2400">
                <a:uFill>
                  <a:solidFill/>
                </a:uFill>
              </a:rPr>
              <a:t> Nagasena?”</a:t>
            </a:r>
          </a:p>
          <a:p>
            <a:pPr lvl="0">
              <a:defRPr sz="1800">
                <a:uFillTx/>
              </a:defRPr>
            </a:pPr>
            <a:r>
              <a:rPr sz="2400">
                <a:uFill>
                  <a:solidFill/>
                </a:uFill>
              </a:rPr>
              <a:t>“Nay, verily, your majesty.”</a:t>
            </a:r>
          </a:p>
          <a:p>
            <a:pPr lvl="0">
              <a:defRPr sz="1800">
                <a:uFillTx/>
              </a:defRPr>
            </a:pPr>
            <a:r>
              <a:rPr sz="2400">
                <a:uFill>
                  <a:solidFill/>
                </a:uFill>
              </a:rPr>
              <a:t>“Are </a:t>
            </a:r>
            <a:r>
              <a:rPr sz="2400" b="1">
                <a:uFill>
                  <a:solidFill/>
                </a:uFill>
              </a:rPr>
              <a:t>the predispositions</a:t>
            </a:r>
            <a:r>
              <a:rPr sz="2400">
                <a:uFill>
                  <a:solidFill/>
                </a:uFill>
              </a:rPr>
              <a:t> Nagasena?”</a:t>
            </a:r>
          </a:p>
          <a:p>
            <a:pPr lvl="0">
              <a:defRPr sz="1800">
                <a:uFillTx/>
              </a:defRPr>
            </a:pPr>
            <a:r>
              <a:rPr sz="2400">
                <a:uFill>
                  <a:solidFill/>
                </a:uFill>
              </a:rPr>
              <a:t>“Nay, verily, your majesty.”</a:t>
            </a:r>
          </a:p>
          <a:p>
            <a:pPr lvl="0">
              <a:defRPr sz="1800">
                <a:uFillTx/>
              </a:defRPr>
            </a:pPr>
            <a:r>
              <a:rPr sz="2400">
                <a:uFill>
                  <a:solidFill/>
                </a:uFill>
              </a:rPr>
              <a:t>“Is </a:t>
            </a:r>
            <a:r>
              <a:rPr sz="2400" b="1">
                <a:uFill>
                  <a:solidFill/>
                </a:uFill>
              </a:rPr>
              <a:t>consciousness</a:t>
            </a:r>
            <a:r>
              <a:rPr sz="2400">
                <a:uFill>
                  <a:solidFill/>
                </a:uFill>
              </a:rPr>
              <a:t> Nagasena?”</a:t>
            </a:r>
          </a:p>
          <a:p>
            <a:pPr lvl="0">
              <a:defRPr sz="1800">
                <a:uFillTx/>
              </a:defRPr>
            </a:pPr>
            <a:r>
              <a:rPr sz="2400">
                <a:uFill>
                  <a:solidFill/>
                </a:uFill>
              </a:rPr>
              <a:t>“Nay, verily, your majesty.”</a:t>
            </a:r>
          </a:p>
          <a:p>
            <a:pPr lvl="0">
              <a:defRPr sz="1800">
                <a:uFillTx/>
              </a:defRPr>
            </a:pPr>
            <a:r>
              <a:rPr sz="2400">
                <a:uFill>
                  <a:solidFill/>
                </a:uFill>
              </a:rPr>
              <a:t>“Are then, form, sensation, perception, the predispositions, and consciousness unitedly Nagasena?”</a:t>
            </a:r>
          </a:p>
          <a:p>
            <a:pPr lvl="0">
              <a:defRPr sz="1800">
                <a:uFillTx/>
              </a:defRPr>
            </a:pPr>
            <a:r>
              <a:rPr sz="2400">
                <a:uFill>
                  <a:solidFill/>
                </a:uFill>
              </a:rPr>
              <a:t>“Nay, verily, your majesty.”</a:t>
            </a:r>
          </a:p>
          <a:p>
            <a:pPr lvl="0">
              <a:defRPr sz="1800">
                <a:uFillTx/>
              </a:defRPr>
            </a:pPr>
            <a:r>
              <a:rPr sz="2400">
                <a:uFill>
                  <a:solidFill/>
                </a:uFill>
              </a:rPr>
              <a:t>“Is it then something besides form, sensation, perception, the predispositions, and consciousness which is Nagasena?”</a:t>
            </a:r>
          </a:p>
          <a:p>
            <a:pPr lvl="0">
              <a:defRPr sz="1800">
                <a:uFillTx/>
              </a:defRPr>
            </a:pPr>
            <a:r>
              <a:rPr sz="2400">
                <a:uFill>
                  <a:solidFill/>
                </a:uFill>
              </a:rPr>
              <a:t>“Nay, verily, your majesty.”</a:t>
            </a:r>
          </a:p>
        </p:txBody>
      </p:sp>
      <p:sp>
        <p:nvSpPr>
          <p:cNvPr id="61" name="Shape 61"/>
          <p:cNvSpPr/>
          <p:nvPr/>
        </p:nvSpPr>
        <p:spPr>
          <a:xfrm>
            <a:off x="5918200" y="1409700"/>
            <a:ext cx="2585453" cy="8382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uFillTx/>
              </a:defRPr>
            </a:pPr>
            <a:r>
              <a:rPr sz="2400">
                <a:solidFill>
                  <a:srgbClr val="38571A"/>
                </a:solidFill>
                <a:uFill>
                  <a:solidFill>
                    <a:srgbClr val="38571A"/>
                  </a:solidFill>
                </a:uFill>
              </a:rPr>
              <a:t>These are called</a:t>
            </a:r>
          </a:p>
          <a:p>
            <a:pPr lvl="0">
              <a:defRPr sz="1800">
                <a:uFillTx/>
              </a:defRPr>
            </a:pPr>
            <a:r>
              <a:rPr sz="2400">
                <a:solidFill>
                  <a:srgbClr val="38571A"/>
                </a:solidFill>
                <a:uFill>
                  <a:solidFill>
                    <a:srgbClr val="38571A"/>
                  </a:solidFill>
                </a:uFill>
              </a:rPr>
              <a:t>the </a:t>
            </a:r>
            <a:r>
              <a:rPr sz="2400" b="1">
                <a:solidFill>
                  <a:srgbClr val="38571A"/>
                </a:solidFill>
                <a:uFill>
                  <a:solidFill>
                    <a:srgbClr val="38571A"/>
                  </a:solidFill>
                </a:uFill>
              </a:rPr>
              <a:t>Five Skandhas</a:t>
            </a:r>
            <a:r>
              <a:rPr sz="2400">
                <a:solidFill>
                  <a:srgbClr val="38571A"/>
                </a:solidFill>
                <a:uFill>
                  <a:solidFill>
                    <a:srgbClr val="38571A"/>
                  </a:solidFill>
                </a:uFill>
              </a:rPr>
              <a:t>.</a:t>
            </a:r>
          </a:p>
        </p:txBody>
      </p:sp>
      <p:pic>
        <p:nvPicPr>
          <p:cNvPr id="62" name="Picture 61"/>
          <p:cNvPicPr/>
          <p:nvPr/>
        </p:nvPicPr>
        <p:blipFill>
          <a:blip r:embed="rId2">
            <a:extLst/>
          </a:blip>
          <a:stretch>
            <a:fillRect/>
          </a:stretch>
        </p:blipFill>
        <p:spPr>
          <a:xfrm>
            <a:off x="4342457" y="1940966"/>
            <a:ext cx="1694905" cy="1570535"/>
          </a:xfrm>
          <a:prstGeom prst="rect">
            <a:avLst/>
          </a:prstGeom>
        </p:spPr>
      </p:pic>
      <p:pic>
        <p:nvPicPr>
          <p:cNvPr id="64" name="Picture 63"/>
          <p:cNvPicPr/>
          <p:nvPr/>
        </p:nvPicPr>
        <p:blipFill>
          <a:blip r:embed="rId3">
            <a:extLst/>
          </a:blip>
          <a:stretch>
            <a:fillRect/>
          </a:stretch>
        </p:blipFill>
        <p:spPr>
          <a:xfrm>
            <a:off x="4050896" y="1885892"/>
            <a:ext cx="1932349" cy="676922"/>
          </a:xfrm>
          <a:prstGeom prst="rect">
            <a:avLst/>
          </a:prstGeom>
        </p:spPr>
      </p:pic>
      <p:pic>
        <p:nvPicPr>
          <p:cNvPr id="66" name="Picture 65"/>
          <p:cNvPicPr/>
          <p:nvPr/>
        </p:nvPicPr>
        <p:blipFill>
          <a:blip r:embed="rId4">
            <a:extLst/>
          </a:blip>
          <a:stretch>
            <a:fillRect/>
          </a:stretch>
        </p:blipFill>
        <p:spPr>
          <a:xfrm>
            <a:off x="4006600" y="1834752"/>
            <a:ext cx="2005364" cy="267591"/>
          </a:xfrm>
          <a:prstGeom prst="rect">
            <a:avLst/>
          </a:prstGeom>
        </p:spPr>
      </p:pic>
      <p:pic>
        <p:nvPicPr>
          <p:cNvPr id="68" name="Picture 67"/>
          <p:cNvPicPr/>
          <p:nvPr/>
        </p:nvPicPr>
        <p:blipFill>
          <a:blip r:embed="rId5">
            <a:extLst/>
          </a:blip>
          <a:stretch>
            <a:fillRect/>
          </a:stretch>
        </p:blipFill>
        <p:spPr>
          <a:xfrm>
            <a:off x="3746246" y="1241957"/>
            <a:ext cx="2178062" cy="545872"/>
          </a:xfrm>
          <a:prstGeom prst="rect">
            <a:avLst/>
          </a:prstGeom>
        </p:spPr>
      </p:pic>
      <p:pic>
        <p:nvPicPr>
          <p:cNvPr id="70" name="Picture 69"/>
          <p:cNvPicPr/>
          <p:nvPr/>
        </p:nvPicPr>
        <p:blipFill>
          <a:blip r:embed="rId6">
            <a:extLst/>
          </a:blip>
          <a:stretch>
            <a:fillRect/>
          </a:stretch>
        </p:blipFill>
        <p:spPr>
          <a:xfrm>
            <a:off x="3628969" y="530073"/>
            <a:ext cx="2300300" cy="1152485"/>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1" animBg="1" advAuto="0"/>
      <p:bldP spid="62" grpId="2" animBg="1" advAuto="0"/>
      <p:bldP spid="64" grpId="3" animBg="1" advAuto="0"/>
      <p:bldP spid="66" grpId="4" animBg="1" advAuto="0"/>
      <p:bldP spid="68" grpId="5" animBg="1" advAuto="0"/>
      <p:bldP spid="70" grpId="6"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17</a:t>
            </a:fld>
            <a:endParaRPr sz="1400">
              <a:uFill>
                <a:solidFill/>
              </a:uFill>
            </a:endParaRPr>
          </a:p>
        </p:txBody>
      </p:sp>
      <p:sp>
        <p:nvSpPr>
          <p:cNvPr id="74" name="Shape 74"/>
          <p:cNvSpPr/>
          <p:nvPr/>
        </p:nvSpPr>
        <p:spPr>
          <a:xfrm>
            <a:off x="711200" y="1752600"/>
            <a:ext cx="7124700" cy="1943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i="1">
                <a:uFill>
                  <a:solidFill/>
                </a:uFill>
              </a:rPr>
              <a:t>[King Milinda concludes]</a:t>
            </a:r>
          </a:p>
          <a:p>
            <a:pPr lvl="0">
              <a:defRPr sz="1800">
                <a:uFillTx/>
              </a:defRPr>
            </a:pPr>
            <a:r>
              <a:rPr sz="2400" i="1">
                <a:uFill>
                  <a:solidFill/>
                </a:uFill>
              </a:rPr>
              <a:t>Bhante</a:t>
            </a:r>
            <a:r>
              <a:rPr sz="2400">
                <a:uFill>
                  <a:solidFill/>
                </a:uFill>
              </a:rPr>
              <a:t>, although I question you very closely, I fail to discover any Nagasena. Verily, Nagasena is a mere empty sound. What Nagasena is there here? </a:t>
            </a:r>
            <a:r>
              <a:rPr sz="2400" i="1">
                <a:uFill>
                  <a:solidFill/>
                </a:uFill>
              </a:rPr>
              <a:t>Bhante</a:t>
            </a:r>
            <a:r>
              <a:rPr sz="2400">
                <a:uFill>
                  <a:solidFill/>
                </a:uFill>
              </a:rPr>
              <a:t>, you speak a falsehood, a lie; there is no Nagasena.</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18</a:t>
            </a:fld>
            <a:endParaRPr sz="1400">
              <a:uFill>
                <a:solidFill/>
              </a:uFill>
            </a:endParaRPr>
          </a:p>
        </p:txBody>
      </p:sp>
      <p:sp>
        <p:nvSpPr>
          <p:cNvPr id="77" name="Shape 77"/>
          <p:cNvSpPr/>
          <p:nvPr/>
        </p:nvSpPr>
        <p:spPr>
          <a:xfrm>
            <a:off x="533400" y="241300"/>
            <a:ext cx="8026400" cy="5626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i="1">
                <a:uFill>
                  <a:solidFill/>
                </a:uFill>
              </a:rPr>
              <a:t>[Nagasena replies]</a:t>
            </a:r>
          </a:p>
          <a:p>
            <a:pPr lvl="0">
              <a:defRPr sz="1800">
                <a:uFillTx/>
              </a:defRPr>
            </a:pPr>
            <a:r>
              <a:rPr sz="2400">
                <a:uFill>
                  <a:solidFill/>
                </a:uFill>
              </a:rPr>
              <a:t>“Your majesty... did you come afoot, or riding?”</a:t>
            </a:r>
          </a:p>
          <a:p>
            <a:pPr lvl="0">
              <a:defRPr sz="1800">
                <a:uFillTx/>
              </a:defRPr>
            </a:pPr>
            <a:r>
              <a:rPr sz="2400">
                <a:uFill>
                  <a:solidFill/>
                </a:uFill>
              </a:rPr>
              <a:t>“</a:t>
            </a:r>
            <a:r>
              <a:rPr sz="2400" i="1">
                <a:uFill>
                  <a:solidFill/>
                </a:uFill>
              </a:rPr>
              <a:t>Bhante</a:t>
            </a:r>
            <a:r>
              <a:rPr sz="2400">
                <a:uFill>
                  <a:solidFill/>
                </a:uFill>
              </a:rPr>
              <a:t>, I do not go afoot; I came in a chariot.”</a:t>
            </a:r>
          </a:p>
          <a:p>
            <a:pPr lvl="0">
              <a:defRPr sz="1800">
                <a:uFillTx/>
              </a:defRPr>
            </a:pPr>
            <a:r>
              <a:rPr sz="2400">
                <a:uFill>
                  <a:solidFill/>
                </a:uFill>
              </a:rPr>
              <a:t>“Your majesty, if you came in a chariot, declare to me the chariot. Pray, your majesty, is the pole the chariot?”</a:t>
            </a:r>
          </a:p>
          <a:p>
            <a:pPr lvl="0">
              <a:defRPr sz="1800">
                <a:uFillTx/>
              </a:defRPr>
            </a:pPr>
            <a:r>
              <a:rPr sz="2400">
                <a:uFill>
                  <a:solidFill/>
                </a:uFill>
              </a:rPr>
              <a:t>“Nay, verily, </a:t>
            </a:r>
            <a:r>
              <a:rPr sz="2400" i="1">
                <a:uFill>
                  <a:solidFill/>
                </a:uFill>
              </a:rPr>
              <a:t>bhante</a:t>
            </a:r>
            <a:r>
              <a:rPr sz="2400">
                <a:uFill>
                  <a:solidFill/>
                </a:uFill>
              </a:rPr>
              <a:t>.”</a:t>
            </a:r>
          </a:p>
          <a:p>
            <a:pPr lvl="0">
              <a:defRPr sz="1800">
                <a:uFillTx/>
              </a:defRPr>
            </a:pPr>
            <a:r>
              <a:rPr sz="2400">
                <a:uFill>
                  <a:solidFill/>
                </a:uFill>
              </a:rPr>
              <a:t>“Is the axle... wheels... chariot-body... banner-staff... yoke... reins... goading stick...”</a:t>
            </a:r>
          </a:p>
          <a:p>
            <a:pPr lvl="0">
              <a:defRPr sz="1800">
                <a:uFillTx/>
              </a:defRPr>
            </a:pPr>
            <a:r>
              <a:rPr sz="2400">
                <a:uFill>
                  <a:solidFill/>
                </a:uFill>
              </a:rPr>
              <a:t>“Nay, verily, </a:t>
            </a:r>
            <a:r>
              <a:rPr sz="2400" i="1">
                <a:uFill>
                  <a:solidFill/>
                </a:uFill>
              </a:rPr>
              <a:t>bhante</a:t>
            </a:r>
            <a:r>
              <a:rPr sz="2400">
                <a:uFill>
                  <a:solidFill/>
                </a:uFill>
              </a:rPr>
              <a:t>.”</a:t>
            </a:r>
          </a:p>
          <a:p>
            <a:pPr lvl="0">
              <a:defRPr sz="1800">
                <a:uFillTx/>
              </a:defRPr>
            </a:pPr>
            <a:r>
              <a:rPr sz="2400">
                <a:uFill>
                  <a:solidFill/>
                </a:uFill>
              </a:rPr>
              <a:t>“Pray, your majesty, are pole, axle, wheels, chariot-body, banner-staff, yoke, reins, and goad unitedly the chariot?”</a:t>
            </a:r>
          </a:p>
          <a:p>
            <a:pPr lvl="0">
              <a:defRPr sz="1800">
                <a:uFillTx/>
              </a:defRPr>
            </a:pPr>
            <a:r>
              <a:rPr sz="2400">
                <a:uFill>
                  <a:solidFill/>
                </a:uFill>
              </a:rPr>
              <a:t>“Nay, verily, </a:t>
            </a:r>
            <a:r>
              <a:rPr sz="2400" i="1">
                <a:uFill>
                  <a:solidFill/>
                </a:uFill>
              </a:rPr>
              <a:t>bhante</a:t>
            </a:r>
            <a:r>
              <a:rPr sz="2400">
                <a:uFill>
                  <a:solidFill/>
                </a:uFill>
              </a:rPr>
              <a:t>.”</a:t>
            </a:r>
          </a:p>
          <a:p>
            <a:pPr lvl="0">
              <a:defRPr sz="1800">
                <a:uFillTx/>
              </a:defRPr>
            </a:pPr>
            <a:r>
              <a:rPr sz="2400">
                <a:uFill>
                  <a:solidFill/>
                </a:uFill>
              </a:rPr>
              <a:t>“Is it, then, something else besides pole, axle, wheels, chariot-body, banner-staff, yoke, reins, and goad which is the chariot?”</a:t>
            </a:r>
          </a:p>
          <a:p>
            <a:pPr lvl="0">
              <a:defRPr sz="1800">
                <a:uFillTx/>
              </a:defRPr>
            </a:pPr>
            <a:r>
              <a:rPr sz="2400">
                <a:uFill>
                  <a:solidFill/>
                </a:uFill>
              </a:rPr>
              <a:t>“Nay, verily, </a:t>
            </a:r>
            <a:r>
              <a:rPr sz="2400" i="1">
                <a:uFill>
                  <a:solidFill/>
                </a:uFill>
              </a:rPr>
              <a:t>bhante</a:t>
            </a:r>
            <a:r>
              <a:rPr sz="2400">
                <a:uFill>
                  <a:solidFill/>
                </a:uFill>
              </a:rPr>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19</a:t>
            </a:fld>
            <a:endParaRPr sz="1400">
              <a:uFill>
                <a:solidFill/>
              </a:uFill>
            </a:endParaRPr>
          </a:p>
        </p:txBody>
      </p:sp>
      <p:sp>
        <p:nvSpPr>
          <p:cNvPr id="80" name="Shape 80"/>
          <p:cNvSpPr/>
          <p:nvPr/>
        </p:nvSpPr>
        <p:spPr>
          <a:xfrm>
            <a:off x="787400" y="406400"/>
            <a:ext cx="7073900" cy="5626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“Your majesty, although I question you very closely, I fail to discover any chariot... You speak a falsehood, a lie; there is no chariot.”</a:t>
            </a:r>
          </a:p>
          <a:p>
            <a:pPr lvl="0">
              <a:defRPr sz="1800">
                <a:uFillTx/>
              </a:defRPr>
            </a:pPr>
            <a:endParaRPr sz="2400">
              <a:uFill>
                <a:solidFill/>
              </a:uFill>
            </a:endParaRPr>
          </a:p>
          <a:p>
            <a:pPr lvl="0">
              <a:defRPr sz="1800">
                <a:uFillTx/>
              </a:defRPr>
            </a:pPr>
            <a:r>
              <a:rPr sz="2400">
                <a:uFill>
                  <a:solidFill/>
                </a:uFill>
              </a:rPr>
              <a:t>“Bhante Nagasena, I speak no lie: the word ‘chariot’ is but a way of counting, an appellation, convenient designation, and name for pole, axle, wheels... [etc.]</a:t>
            </a:r>
          </a:p>
          <a:p>
            <a:pPr lvl="0">
              <a:defRPr sz="1800">
                <a:uFillTx/>
              </a:defRPr>
            </a:pPr>
            <a:endParaRPr sz="2400">
              <a:uFill>
                <a:solidFill/>
              </a:uFill>
            </a:endParaRPr>
          </a:p>
          <a:p>
            <a:pPr lvl="0">
              <a:defRPr sz="1800">
                <a:uFillTx/>
              </a:defRPr>
            </a:pPr>
            <a:r>
              <a:rPr sz="2400">
                <a:uFill>
                  <a:solidFill/>
                </a:uFill>
              </a:rPr>
              <a:t>“In exactly the same way, your majesty, in respect of me, Nagasena is but a way of counting, a term, appellation, convenient designation, a mere name for the hair of my head, hair of my body... [etc], form, sensation, perception, the predispositions, and consciousness. But in the absolute sense there is no ego to be found.”</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15"/>
          <p:cNvSpPr/>
          <p:nvPr/>
        </p:nvSpPr>
        <p:spPr>
          <a:xfrm>
            <a:off x="679450" y="1327150"/>
            <a:ext cx="7785100" cy="6184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spcBef>
                <a:spcPts val="1400"/>
              </a:spcBef>
              <a:buClr>
                <a:srgbClr val="000000"/>
              </a:buClr>
              <a:buFont typeface="Times Roman"/>
              <a:defRPr sz="1800">
                <a:uFillTx/>
              </a:defRPr>
            </a:pPr>
            <a:r>
              <a:rPr sz="2400">
                <a:uFill>
                  <a:solidFill/>
                </a:uFill>
              </a:rPr>
              <a:t>Buddhism begins more or less as a reform movement within Hinduism. It begins with some of the same first premises as Hinduism, such as the claim that human suffering is caused by attachment. But from there it reaches some radically different conclusions.</a:t>
            </a:r>
          </a:p>
          <a:p>
            <a:pPr lvl="0">
              <a:spcBef>
                <a:spcPts val="1400"/>
              </a:spcBef>
              <a:buClr>
                <a:srgbClr val="000000"/>
              </a:buClr>
              <a:buFont typeface="Times Roman"/>
              <a:defRPr sz="1800">
                <a:uFillTx/>
              </a:defRPr>
            </a:pPr>
            <a:r>
              <a:rPr sz="2400">
                <a:uFill>
                  <a:solidFill/>
                </a:uFill>
              </a:rPr>
              <a:t>Its chief founder is Siddartha Gautama, who lived in northern India some time in the 6th century BCE. He is said to have achieved a great spiritual enlightenment some time around the age of 30, after which he was called The Buddha.</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20</a:t>
            </a:fld>
            <a:endParaRPr sz="1400">
              <a:uFill>
                <a:solidFill/>
              </a:uFill>
            </a:endParaRPr>
          </a:p>
        </p:txBody>
      </p:sp>
      <p:sp>
        <p:nvSpPr>
          <p:cNvPr id="83" name="Shape 83"/>
          <p:cNvSpPr/>
          <p:nvPr/>
        </p:nvSpPr>
        <p:spPr>
          <a:xfrm>
            <a:off x="1206500" y="1181100"/>
            <a:ext cx="6337300" cy="2311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Therefore it has been said as follows--</a:t>
            </a:r>
          </a:p>
          <a:p>
            <a:pPr lvl="0">
              <a:defRPr sz="1800">
                <a:uFillTx/>
              </a:defRPr>
            </a:pPr>
            <a:endParaRPr sz="2400">
              <a:uFill>
                <a:solidFill/>
              </a:uFill>
            </a:endParaRPr>
          </a:p>
          <a:p>
            <a:pPr lvl="0">
              <a:defRPr sz="1800">
                <a:uFillTx/>
              </a:defRPr>
            </a:pPr>
            <a:r>
              <a:rPr sz="2400">
                <a:uFill>
                  <a:solidFill/>
                </a:uFill>
              </a:rPr>
              <a:t>Misery only doth exist, none miserable,</a:t>
            </a:r>
          </a:p>
          <a:p>
            <a:pPr lvl="0">
              <a:defRPr sz="1800">
                <a:uFillTx/>
              </a:defRPr>
            </a:pPr>
            <a:r>
              <a:rPr sz="2400">
                <a:uFill>
                  <a:solidFill/>
                </a:uFill>
              </a:rPr>
              <a:t>No doer is there; none save the deed is found.</a:t>
            </a:r>
          </a:p>
          <a:p>
            <a:pPr lvl="0">
              <a:defRPr sz="1800">
                <a:uFillTx/>
              </a:defRPr>
            </a:pPr>
            <a:r>
              <a:rPr sz="2400" i="1">
                <a:uFill>
                  <a:solidFill/>
                </a:uFill>
              </a:rPr>
              <a:t>Nirvana</a:t>
            </a:r>
            <a:r>
              <a:rPr sz="2400">
                <a:uFill>
                  <a:solidFill/>
                </a:uFill>
              </a:rPr>
              <a:t> is, but not the man who seeks it.</a:t>
            </a:r>
          </a:p>
          <a:p>
            <a:pPr lvl="0">
              <a:defRPr sz="1800">
                <a:uFillTx/>
              </a:defRPr>
            </a:pPr>
            <a:r>
              <a:rPr sz="2400">
                <a:uFill>
                  <a:solidFill/>
                </a:uFill>
              </a:rPr>
              <a:t>The Path exists, but not the traveller on it.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21</a:t>
            </a:fld>
            <a:endParaRPr sz="1400">
              <a:uFill>
                <a:solidFill/>
              </a:uFill>
            </a:endParaRPr>
          </a:p>
        </p:txBody>
      </p:sp>
      <p:sp>
        <p:nvSpPr>
          <p:cNvPr id="86" name="Shape 86"/>
          <p:cNvSpPr/>
          <p:nvPr/>
        </p:nvSpPr>
        <p:spPr>
          <a:xfrm>
            <a:off x="635000" y="393700"/>
            <a:ext cx="5294571" cy="4699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b="1"/>
            </a:lvl1pPr>
          </a:lstStyle>
          <a:p>
            <a:pPr lvl="0">
              <a:defRPr sz="1800" b="0">
                <a:uFillTx/>
              </a:defRPr>
            </a:pPr>
            <a:r>
              <a:rPr sz="2400" b="1">
                <a:uFill>
                  <a:solidFill/>
                </a:uFill>
              </a:rPr>
              <a:t>The Dhammapada (The Path of Virtue)</a:t>
            </a:r>
          </a:p>
        </p:txBody>
      </p:sp>
      <p:sp>
        <p:nvSpPr>
          <p:cNvPr id="87" name="Shape 87"/>
          <p:cNvSpPr/>
          <p:nvPr/>
        </p:nvSpPr>
        <p:spPr>
          <a:xfrm>
            <a:off x="1079500" y="1054100"/>
            <a:ext cx="7023100" cy="1943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Natures are the result of what we have thought, are chieftained by our thoughts, are made up of our thoughts. If a man speaks or acts with an evil thought, sorrow follows him, even as the wheel follows the foot of the ox that draws the cart.</a:t>
            </a:r>
          </a:p>
        </p:txBody>
      </p:sp>
      <p:sp>
        <p:nvSpPr>
          <p:cNvPr id="88" name="Shape 88"/>
          <p:cNvSpPr/>
          <p:nvPr/>
        </p:nvSpPr>
        <p:spPr>
          <a:xfrm>
            <a:off x="1092200" y="3403600"/>
            <a:ext cx="6172200" cy="1943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Natures are the result of what we have thought, are chieftained by our thoughts, are made up of our thoughts. If a man speaks or acts with a pure thought, happiness follows him, like a shadow that never leaves him.</a:t>
            </a:r>
          </a:p>
        </p:txBody>
      </p:sp>
      <p:sp>
        <p:nvSpPr>
          <p:cNvPr id="89" name="Shape 89"/>
          <p:cNvSpPr/>
          <p:nvPr/>
        </p:nvSpPr>
        <p:spPr>
          <a:xfrm>
            <a:off x="7035800" y="5549900"/>
            <a:ext cx="738942" cy="4699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uFillTx/>
              </a:defRPr>
            </a:pPr>
            <a:r>
              <a:rPr sz="2400">
                <a:uFill>
                  <a:solidFill/>
                </a:uFill>
              </a:rPr>
              <a:t>I.1-2</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22</a:t>
            </a:fld>
            <a:endParaRPr sz="1400">
              <a:uFill>
                <a:solidFill/>
              </a:uFill>
            </a:endParaRPr>
          </a:p>
        </p:txBody>
      </p:sp>
      <p:sp>
        <p:nvSpPr>
          <p:cNvPr id="92" name="Shape 92"/>
          <p:cNvSpPr/>
          <p:nvPr/>
        </p:nvSpPr>
        <p:spPr>
          <a:xfrm>
            <a:off x="1270000" y="901700"/>
            <a:ext cx="5613400" cy="1574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Just as a fletcher makes straight his arrow, the wise man makes straight his trembling, unsteady thought which is difficult to guard and difficult to hold back.</a:t>
            </a:r>
          </a:p>
        </p:txBody>
      </p:sp>
      <p:sp>
        <p:nvSpPr>
          <p:cNvPr id="93" name="Shape 93"/>
          <p:cNvSpPr/>
          <p:nvPr/>
        </p:nvSpPr>
        <p:spPr>
          <a:xfrm>
            <a:off x="6934200" y="4178300"/>
            <a:ext cx="688043" cy="4699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uFillTx/>
              </a:defRPr>
            </a:pPr>
            <a:r>
              <a:rPr sz="2400">
                <a:uFill>
                  <a:solidFill/>
                </a:uFill>
              </a:rPr>
              <a:t>III.1</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p:nvPr/>
        </p:nvSpPr>
        <p:spPr>
          <a:xfrm>
            <a:off x="508000" y="228600"/>
            <a:ext cx="7924800" cy="120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Even as a bee gathers honey from a flower and departs without injuring the flower of its colour or scent, so let a sage dwell in his village.</a:t>
            </a:r>
          </a:p>
        </p:txBody>
      </p:sp>
      <p:sp>
        <p:nvSpPr>
          <p:cNvPr id="96" name="Shape 96"/>
          <p:cNvSpPr/>
          <p:nvPr/>
        </p:nvSpPr>
        <p:spPr>
          <a:xfrm>
            <a:off x="482600" y="1562100"/>
            <a:ext cx="7924800" cy="120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Not the unworthy actions of others, not their deeds of commission or omission, but one’s own deeds of commission or omission should one regard.</a:t>
            </a:r>
          </a:p>
        </p:txBody>
      </p:sp>
      <p:sp>
        <p:nvSpPr>
          <p:cNvPr id="97" name="Shape 97"/>
          <p:cNvSpPr/>
          <p:nvPr/>
        </p:nvSpPr>
        <p:spPr>
          <a:xfrm>
            <a:off x="482600" y="2895600"/>
            <a:ext cx="8318500" cy="120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Like a beautiful flower, full of colour but without scent, are the well-spoken but fruitless words of him who does not act as he professes to.</a:t>
            </a:r>
          </a:p>
        </p:txBody>
      </p:sp>
      <p:sp>
        <p:nvSpPr>
          <p:cNvPr id="98" name="Shape 98"/>
          <p:cNvSpPr/>
          <p:nvPr/>
        </p:nvSpPr>
        <p:spPr>
          <a:xfrm>
            <a:off x="6756400" y="6134100"/>
            <a:ext cx="2146300" cy="469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IV.6-8, 15-16</a:t>
            </a:r>
          </a:p>
        </p:txBody>
      </p:sp>
      <p:sp>
        <p:nvSpPr>
          <p:cNvPr id="99" name="Shape 99"/>
          <p:cNvSpPr/>
          <p:nvPr/>
        </p:nvSpPr>
        <p:spPr>
          <a:xfrm>
            <a:off x="647700" y="4229100"/>
            <a:ext cx="8166100" cy="1943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Just as on a heap of rubbish thrown upon the highway grows the lotus sweetly fragrant and delighting the heart. Even so among those blinded mortals who are like rubbish the disciple of the truly enlightened Buddha shines with exceeding glory by his wisdom.</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24</a:t>
            </a:fld>
            <a:endParaRPr sz="1400">
              <a:uFill>
                <a:solidFill/>
              </a:uFill>
            </a:endParaRPr>
          </a:p>
        </p:txBody>
      </p:sp>
      <p:sp>
        <p:nvSpPr>
          <p:cNvPr id="102" name="Shape 102"/>
          <p:cNvSpPr/>
          <p:nvPr/>
        </p:nvSpPr>
        <p:spPr>
          <a:xfrm>
            <a:off x="622300" y="406400"/>
            <a:ext cx="7886700" cy="120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The fool is tormented thinking “These sons belong to me,” “this wealth belongs to m.” He himself does not belong to himself. How, then, can sons be his? How can wealth be his?</a:t>
            </a:r>
          </a:p>
        </p:txBody>
      </p:sp>
      <p:sp>
        <p:nvSpPr>
          <p:cNvPr id="103" name="Shape 103"/>
          <p:cNvSpPr/>
          <p:nvPr/>
        </p:nvSpPr>
        <p:spPr>
          <a:xfrm>
            <a:off x="596900" y="1778000"/>
            <a:ext cx="7683500" cy="838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Fools of little understanding, being enemies to themselves, wander about doing evil deeds which bear bitter fruits.</a:t>
            </a:r>
          </a:p>
        </p:txBody>
      </p:sp>
      <p:sp>
        <p:nvSpPr>
          <p:cNvPr id="104" name="Shape 104"/>
          <p:cNvSpPr/>
          <p:nvPr/>
        </p:nvSpPr>
        <p:spPr>
          <a:xfrm>
            <a:off x="533400" y="2819400"/>
            <a:ext cx="8077200" cy="120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That deed is not well done which, having been done, brings remorse, whose reward one receives weeping and with a tearful countenance.</a:t>
            </a:r>
          </a:p>
        </p:txBody>
      </p:sp>
      <p:sp>
        <p:nvSpPr>
          <p:cNvPr id="105" name="Shape 105"/>
          <p:cNvSpPr/>
          <p:nvPr/>
        </p:nvSpPr>
        <p:spPr>
          <a:xfrm>
            <a:off x="660400" y="4229100"/>
            <a:ext cx="7975600" cy="838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But that deed is well done which, having been done, does not bring remorse, whose reward one receives delighted and happy.</a:t>
            </a:r>
          </a:p>
        </p:txBody>
      </p:sp>
      <p:sp>
        <p:nvSpPr>
          <p:cNvPr id="106" name="Shape 106"/>
          <p:cNvSpPr/>
          <p:nvPr/>
        </p:nvSpPr>
        <p:spPr>
          <a:xfrm>
            <a:off x="6781800" y="5575300"/>
            <a:ext cx="1199267" cy="4699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uFillTx/>
              </a:defRPr>
            </a:pPr>
            <a:r>
              <a:rPr sz="2400">
                <a:uFill>
                  <a:solidFill/>
                </a:uFill>
              </a:rPr>
              <a:t>V. 3, 7-9</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p:nvPr/>
        </p:nvSpPr>
        <p:spPr>
          <a:xfrm>
            <a:off x="746095" y="977899"/>
            <a:ext cx="7651810" cy="304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defRPr sz="1800">
                <a:uFillTx/>
              </a:defRPr>
            </a:pPr>
            <a:r>
              <a:rPr sz="2400">
                <a:uFill>
                  <a:solidFill/>
                </a:uFill>
              </a:rPr>
              <a:t>Let the fool wish for false reputation, for precedence among the mendicants, for lordship in covents, and worship among groups…</a:t>
            </a:r>
          </a:p>
          <a:p>
            <a:pPr lvl="0">
              <a:defRPr sz="1800">
                <a:uFillTx/>
              </a:defRPr>
            </a:pPr>
            <a:endParaRPr sz="2400">
              <a:uFill>
                <a:solidFill/>
              </a:uFill>
            </a:endParaRPr>
          </a:p>
          <a:p>
            <a:pPr lvl="0">
              <a:defRPr sz="1800">
                <a:uFillTx/>
              </a:defRPr>
            </a:pPr>
            <a:r>
              <a:rPr sz="2400">
                <a:uFill>
                  <a:solidFill/>
                </a:uFill>
              </a:rPr>
              <a:t>One is the road that leads to gain; another is the road that leads to </a:t>
            </a:r>
            <a:r>
              <a:rPr sz="2400" i="1">
                <a:uFill>
                  <a:solidFill/>
                </a:uFill>
              </a:rPr>
              <a:t>nirvana</a:t>
            </a:r>
            <a:r>
              <a:rPr sz="2400">
                <a:uFill>
                  <a:solidFill/>
                </a:uFill>
              </a:rPr>
              <a:t>. Let the mendicant, the disciple of the Buddha, having learnt this, not seek the respect of men, but strive after wisdom.</a:t>
            </a:r>
          </a:p>
        </p:txBody>
      </p:sp>
      <p:sp>
        <p:nvSpPr>
          <p:cNvPr id="109" name="Shape 109"/>
          <p:cNvSpPr/>
          <p:nvPr/>
        </p:nvSpPr>
        <p:spPr>
          <a:xfrm>
            <a:off x="6781800" y="5575300"/>
            <a:ext cx="1275467" cy="4699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uFillTx/>
              </a:defRPr>
            </a:pPr>
            <a:r>
              <a:rPr sz="2400">
                <a:uFill>
                  <a:solidFill/>
                </a:uFill>
              </a:rPr>
              <a:t>V: 14, 16</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p:nvPr/>
        </p:nvSpPr>
        <p:spPr>
          <a:xfrm>
            <a:off x="660400" y="482600"/>
            <a:ext cx="7378700" cy="120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Engineers (who build canals and aqueducts) lead the water, fletchers make the arrow straight, carpenters carve the wood, wise people fashion themselves.</a:t>
            </a:r>
          </a:p>
        </p:txBody>
      </p:sp>
      <p:sp>
        <p:nvSpPr>
          <p:cNvPr id="112" name="Shape 112"/>
          <p:cNvSpPr/>
          <p:nvPr/>
        </p:nvSpPr>
        <p:spPr>
          <a:xfrm>
            <a:off x="711200" y="2095500"/>
            <a:ext cx="7632700" cy="838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As a solid rock is not shaken by the wind, so wise men are not moved amidst blame and praise.</a:t>
            </a:r>
          </a:p>
        </p:txBody>
      </p:sp>
      <p:sp>
        <p:nvSpPr>
          <p:cNvPr id="113" name="Shape 113"/>
          <p:cNvSpPr/>
          <p:nvPr/>
        </p:nvSpPr>
        <p:spPr>
          <a:xfrm>
            <a:off x="711200" y="3187700"/>
            <a:ext cx="7289800" cy="838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Even as a deep lake is clear and calm, so also wise men become tranquil after they have listened to these laws.</a:t>
            </a:r>
          </a:p>
        </p:txBody>
      </p:sp>
      <p:sp>
        <p:nvSpPr>
          <p:cNvPr id="114" name="Shape 114"/>
          <p:cNvSpPr/>
          <p:nvPr/>
        </p:nvSpPr>
        <p:spPr>
          <a:xfrm>
            <a:off x="685800" y="4279900"/>
            <a:ext cx="7759700" cy="1574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Good people walk on whatever happens to them. Good people do not prattle, yearning for pleasures. The wise do not show variation (elation or depression), when touched by happiness or else by sorrow.</a:t>
            </a:r>
          </a:p>
        </p:txBody>
      </p:sp>
      <p:sp>
        <p:nvSpPr>
          <p:cNvPr id="115" name="Shape 115"/>
          <p:cNvSpPr/>
          <p:nvPr/>
        </p:nvSpPr>
        <p:spPr>
          <a:xfrm>
            <a:off x="6210300" y="5892800"/>
            <a:ext cx="1035259" cy="4699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uFillTx/>
              </a:defRPr>
            </a:pPr>
            <a:r>
              <a:rPr sz="2400">
                <a:uFill>
                  <a:solidFill/>
                </a:uFill>
              </a:rPr>
              <a:t>VI. 5-8</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27</a:t>
            </a:fld>
            <a:endParaRPr sz="1400">
              <a:uFill>
                <a:solidFill/>
              </a:uFill>
            </a:endParaRPr>
          </a:p>
        </p:txBody>
      </p:sp>
      <p:sp>
        <p:nvSpPr>
          <p:cNvPr id="118" name="Shape 118"/>
          <p:cNvSpPr/>
          <p:nvPr/>
        </p:nvSpPr>
        <p:spPr>
          <a:xfrm>
            <a:off x="914400" y="622300"/>
            <a:ext cx="7302500" cy="120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If a man were to conquer in battle a thousand times a thousand men, and another conquer one, himself, he indeed is the greatest of conquerers.</a:t>
            </a:r>
          </a:p>
        </p:txBody>
      </p:sp>
      <p:sp>
        <p:nvSpPr>
          <p:cNvPr id="119" name="Shape 119"/>
          <p:cNvSpPr/>
          <p:nvPr/>
        </p:nvSpPr>
        <p:spPr>
          <a:xfrm>
            <a:off x="927100" y="2273300"/>
            <a:ext cx="6794500" cy="120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Conquest of self is indeed better than the conquest of other persons; of one who has disciplined himself, who always practices self-control.</a:t>
            </a:r>
          </a:p>
        </p:txBody>
      </p:sp>
      <p:sp>
        <p:nvSpPr>
          <p:cNvPr id="120" name="Shape 120"/>
          <p:cNvSpPr/>
          <p:nvPr/>
        </p:nvSpPr>
        <p:spPr>
          <a:xfrm>
            <a:off x="927100" y="3924300"/>
            <a:ext cx="6921500" cy="120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Not even a god nor a </a:t>
            </a:r>
            <a:r>
              <a:rPr sz="2400" i="1">
                <a:uFill>
                  <a:solidFill/>
                </a:uFill>
              </a:rPr>
              <a:t>ghandharva</a:t>
            </a:r>
            <a:r>
              <a:rPr sz="2400">
                <a:uFill>
                  <a:solidFill/>
                </a:uFill>
              </a:rPr>
              <a:t> [fairy] nor Mara along with Brahma could turn into defeat the victory of such a one who has conquered himself.</a:t>
            </a:r>
          </a:p>
        </p:txBody>
      </p:sp>
      <p:sp>
        <p:nvSpPr>
          <p:cNvPr id="121" name="Shape 121"/>
          <p:cNvSpPr/>
          <p:nvPr/>
        </p:nvSpPr>
        <p:spPr>
          <a:xfrm>
            <a:off x="5435600" y="5575300"/>
            <a:ext cx="1238260" cy="4699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uFillTx/>
              </a:defRPr>
            </a:pPr>
            <a:r>
              <a:rPr sz="2400">
                <a:uFill>
                  <a:solidFill/>
                </a:uFill>
              </a:rPr>
              <a:t>VIII. 4-6</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28</a:t>
            </a:fld>
            <a:endParaRPr sz="1400">
              <a:uFill>
                <a:solidFill/>
              </a:uFill>
            </a:endParaRPr>
          </a:p>
        </p:txBody>
      </p:sp>
      <p:sp>
        <p:nvSpPr>
          <p:cNvPr id="124" name="Shape 124"/>
          <p:cNvSpPr/>
          <p:nvPr/>
        </p:nvSpPr>
        <p:spPr>
          <a:xfrm>
            <a:off x="977900" y="711200"/>
            <a:ext cx="6578600" cy="120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I have run through a course of many births looking for the maker of this dwelling and finding him not; painful is birth again and again.</a:t>
            </a:r>
          </a:p>
        </p:txBody>
      </p:sp>
      <p:sp>
        <p:nvSpPr>
          <p:cNvPr id="125" name="Shape 125"/>
          <p:cNvSpPr/>
          <p:nvPr/>
        </p:nvSpPr>
        <p:spPr>
          <a:xfrm>
            <a:off x="1117600" y="2311400"/>
            <a:ext cx="6464300" cy="1943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Now are you seen, O builder of the house, you will not build this house again. All your rafters are broken, your ridge-pole is destroyed, your mind, set on the attainment of </a:t>
            </a:r>
            <a:r>
              <a:rPr sz="2400" b="1" i="1">
                <a:uFill>
                  <a:solidFill/>
                </a:uFill>
              </a:rPr>
              <a:t>nirvana</a:t>
            </a:r>
            <a:r>
              <a:rPr sz="2400">
                <a:uFill>
                  <a:solidFill/>
                </a:uFill>
              </a:rPr>
              <a:t>, has attained the extinction of desires.</a:t>
            </a:r>
          </a:p>
        </p:txBody>
      </p:sp>
      <p:sp>
        <p:nvSpPr>
          <p:cNvPr id="126" name="Shape 126"/>
          <p:cNvSpPr/>
          <p:nvPr/>
        </p:nvSpPr>
        <p:spPr>
          <a:xfrm>
            <a:off x="5613400" y="4902200"/>
            <a:ext cx="1035259" cy="4699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uFillTx/>
              </a:defRPr>
            </a:pPr>
            <a:r>
              <a:rPr sz="2400">
                <a:uFill>
                  <a:solidFill/>
                </a:uFill>
              </a:rPr>
              <a:t>XI. 8-9</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29</a:t>
            </a:fld>
            <a:endParaRPr sz="1400">
              <a:uFill>
                <a:solidFill/>
              </a:uFill>
            </a:endParaRPr>
          </a:p>
        </p:txBody>
      </p:sp>
      <p:sp>
        <p:nvSpPr>
          <p:cNvPr id="129" name="Shape 129"/>
          <p:cNvSpPr/>
          <p:nvPr/>
        </p:nvSpPr>
        <p:spPr>
          <a:xfrm>
            <a:off x="850900" y="749300"/>
            <a:ext cx="6972300" cy="120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Greediness is the worst of diseases, propensities are the greatest of sorrows. To him who has known this truly, </a:t>
            </a:r>
            <a:r>
              <a:rPr sz="2400" i="1">
                <a:uFill>
                  <a:solidFill/>
                </a:uFill>
              </a:rPr>
              <a:t>nirvana</a:t>
            </a:r>
            <a:r>
              <a:rPr sz="2400">
                <a:uFill>
                  <a:solidFill/>
                </a:uFill>
              </a:rPr>
              <a:t> is the highest happiness.</a:t>
            </a:r>
          </a:p>
        </p:txBody>
      </p:sp>
      <p:sp>
        <p:nvSpPr>
          <p:cNvPr id="130" name="Shape 130"/>
          <p:cNvSpPr/>
          <p:nvPr/>
        </p:nvSpPr>
        <p:spPr>
          <a:xfrm>
            <a:off x="927100" y="2298700"/>
            <a:ext cx="6794500" cy="120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Health is the greatest of gifts, contentment is the greatest wealth, trust is the best of relationships. </a:t>
            </a:r>
            <a:r>
              <a:rPr sz="2400" i="1">
                <a:uFill>
                  <a:solidFill/>
                </a:uFill>
              </a:rPr>
              <a:t>Nirvana</a:t>
            </a:r>
            <a:r>
              <a:rPr sz="2400">
                <a:uFill>
                  <a:solidFill/>
                </a:uFill>
              </a:rPr>
              <a:t> is the highest happiness.</a:t>
            </a:r>
          </a:p>
        </p:txBody>
      </p:sp>
      <p:sp>
        <p:nvSpPr>
          <p:cNvPr id="131" name="Shape 131"/>
          <p:cNvSpPr/>
          <p:nvPr/>
        </p:nvSpPr>
        <p:spPr>
          <a:xfrm>
            <a:off x="6375400" y="5232400"/>
            <a:ext cx="1114584" cy="4699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uFillTx/>
              </a:defRPr>
            </a:pPr>
            <a:r>
              <a:rPr sz="2400">
                <a:uFill>
                  <a:solidFill/>
                </a:uFill>
              </a:rPr>
              <a:t>XV. 7-8</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p:nvPr/>
        </p:nvSpPr>
        <p:spPr>
          <a:xfrm>
            <a:off x="910277" y="1368424"/>
            <a:ext cx="7323446" cy="249555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spcBef>
                <a:spcPts val="1400"/>
              </a:spcBef>
              <a:buClr>
                <a:srgbClr val="000000"/>
              </a:buClr>
              <a:buFont typeface="Times Roman"/>
              <a:defRPr sz="1800">
                <a:uFillTx/>
              </a:defRPr>
            </a:pPr>
            <a:r>
              <a:rPr sz="2400">
                <a:uFill>
                  <a:solidFill/>
                </a:uFill>
              </a:rPr>
              <a:t>The word “Buddha” means “The Awakened One”, or “The Victor”. Siddartha Gautama himself is only the first Buddha, and he was not the last. </a:t>
            </a:r>
          </a:p>
          <a:p>
            <a:pPr lvl="0">
              <a:spcBef>
                <a:spcPts val="1400"/>
              </a:spcBef>
              <a:buClr>
                <a:srgbClr val="000000"/>
              </a:buClr>
              <a:buFont typeface="Times Roman"/>
              <a:defRPr sz="1800">
                <a:uFillTx/>
              </a:defRPr>
            </a:pPr>
            <a:r>
              <a:rPr sz="2400">
                <a:uFill>
                  <a:solidFill/>
                </a:uFill>
              </a:rPr>
              <a:t>As much a philosophical system as a religion, it is not necessary to worship the Buddha to be a Buddhist. But it is necessary to accept a few core teachings, such as these:</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30</a:t>
            </a:fld>
            <a:endParaRPr sz="1400">
              <a:uFill>
                <a:solidFill/>
              </a:uFill>
            </a:endParaRPr>
          </a:p>
        </p:txBody>
      </p:sp>
      <p:sp>
        <p:nvSpPr>
          <p:cNvPr id="134" name="Shape 134"/>
          <p:cNvSpPr/>
          <p:nvPr/>
        </p:nvSpPr>
        <p:spPr>
          <a:xfrm>
            <a:off x="635000" y="635000"/>
            <a:ext cx="7251700" cy="120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An act carelessly performed, a vow improperly observed, unwilling obedience to the code of chastity, brings no great reward.</a:t>
            </a:r>
          </a:p>
        </p:txBody>
      </p:sp>
      <p:sp>
        <p:nvSpPr>
          <p:cNvPr id="135" name="Shape 135"/>
          <p:cNvSpPr/>
          <p:nvPr/>
        </p:nvSpPr>
        <p:spPr>
          <a:xfrm>
            <a:off x="736600" y="2057400"/>
            <a:ext cx="7251700" cy="120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If anything is to be done let one do it vigorously. A recluse who is careless only bespatters himself more with dust.</a:t>
            </a:r>
          </a:p>
        </p:txBody>
      </p:sp>
      <p:sp>
        <p:nvSpPr>
          <p:cNvPr id="136" name="Shape 136"/>
          <p:cNvSpPr/>
          <p:nvPr/>
        </p:nvSpPr>
        <p:spPr>
          <a:xfrm>
            <a:off x="5854700" y="4597400"/>
            <a:ext cx="1356876" cy="4699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uFillTx/>
              </a:defRPr>
            </a:pPr>
            <a:r>
              <a:rPr sz="2400">
                <a:uFill>
                  <a:solidFill/>
                </a:uFill>
              </a:rPr>
              <a:t>XXII. 7-8</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31</a:t>
            </a:fld>
            <a:endParaRPr sz="1400">
              <a:uFill>
                <a:solidFill/>
              </a:uFill>
            </a:endParaRPr>
          </a:p>
        </p:txBody>
      </p:sp>
      <p:sp>
        <p:nvSpPr>
          <p:cNvPr id="139" name="Shape 139"/>
          <p:cNvSpPr/>
          <p:nvPr/>
        </p:nvSpPr>
        <p:spPr>
          <a:xfrm>
            <a:off x="838200" y="546100"/>
            <a:ext cx="7213600" cy="120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It is no slight benefit to a </a:t>
            </a:r>
            <a:r>
              <a:rPr sz="2400" i="1">
                <a:uFill>
                  <a:solidFill/>
                </a:uFill>
              </a:rPr>
              <a:t>brahmin</a:t>
            </a:r>
            <a:r>
              <a:rPr sz="2400">
                <a:uFill>
                  <a:solidFill/>
                </a:uFill>
              </a:rPr>
              <a:t> when he holds his mind back from the pleasures of life. Wherever the wish to injure desists, even there is a cessation of suffering.</a:t>
            </a:r>
          </a:p>
        </p:txBody>
      </p:sp>
      <p:sp>
        <p:nvSpPr>
          <p:cNvPr id="140" name="Shape 140"/>
          <p:cNvSpPr/>
          <p:nvPr/>
        </p:nvSpPr>
        <p:spPr>
          <a:xfrm>
            <a:off x="965200" y="2070100"/>
            <a:ext cx="6743700" cy="8382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Him I call a </a:t>
            </a:r>
            <a:r>
              <a:rPr sz="2400" i="1">
                <a:uFill>
                  <a:solidFill/>
                </a:uFill>
              </a:rPr>
              <a:t>brahmin</a:t>
            </a:r>
            <a:r>
              <a:rPr sz="2400">
                <a:uFill>
                  <a:solidFill/>
                </a:uFill>
              </a:rPr>
              <a:t> who does not hurt by body, speech, or mind, who is controlled in these things.</a:t>
            </a:r>
          </a:p>
        </p:txBody>
      </p:sp>
      <p:sp>
        <p:nvSpPr>
          <p:cNvPr id="141" name="Shape 141"/>
          <p:cNvSpPr/>
          <p:nvPr/>
        </p:nvSpPr>
        <p:spPr>
          <a:xfrm>
            <a:off x="965200" y="3225800"/>
            <a:ext cx="6642100" cy="120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Not by matted hair, not by lineage, not by caste does one become a brahmin. He is a </a:t>
            </a:r>
            <a:r>
              <a:rPr sz="2400" i="1">
                <a:uFill>
                  <a:solidFill/>
                </a:uFill>
              </a:rPr>
              <a:t>brahmin</a:t>
            </a:r>
            <a:r>
              <a:rPr sz="2400">
                <a:uFill>
                  <a:solidFill/>
                </a:uFill>
              </a:rPr>
              <a:t> in whom there are truth and righteousness. He is blessed.</a:t>
            </a:r>
          </a:p>
        </p:txBody>
      </p:sp>
      <p:sp>
        <p:nvSpPr>
          <p:cNvPr id="142" name="Shape 142"/>
          <p:cNvSpPr/>
          <p:nvPr/>
        </p:nvSpPr>
        <p:spPr>
          <a:xfrm>
            <a:off x="5867400" y="4940300"/>
            <a:ext cx="1921530" cy="4699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uFillTx/>
              </a:defRPr>
            </a:pPr>
            <a:r>
              <a:rPr sz="2400">
                <a:uFill>
                  <a:solidFill/>
                </a:uFill>
              </a:rPr>
              <a:t>XXVI. 8-9, 11</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9"/>
          <p:cNvSpPr/>
          <p:nvPr/>
        </p:nvSpPr>
        <p:spPr>
          <a:xfrm>
            <a:off x="914400" y="1066800"/>
            <a:ext cx="7175500" cy="3784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497840" lvl="0" indent="-457200">
              <a:spcBef>
                <a:spcPts val="1400"/>
              </a:spcBef>
              <a:buClr>
                <a:srgbClr val="000000"/>
              </a:buClr>
              <a:buFont typeface="Times Roman"/>
              <a:defRPr sz="1800">
                <a:uFillTx/>
              </a:defRPr>
            </a:pPr>
            <a:r>
              <a:rPr sz="2400" b="1">
                <a:uFill>
                  <a:solidFill/>
                </a:uFill>
              </a:rPr>
              <a:t>The Four Noble Truths</a:t>
            </a:r>
          </a:p>
          <a:p>
            <a:pPr marL="497840" lvl="0" indent="-457200">
              <a:spcBef>
                <a:spcPts val="1400"/>
              </a:spcBef>
              <a:buClr>
                <a:srgbClr val="000000"/>
              </a:buClr>
              <a:buSzPct val="100000"/>
              <a:buFont typeface="Times Roman"/>
              <a:buAutoNum type="arabicPeriod"/>
              <a:defRPr sz="1800">
                <a:uFillTx/>
              </a:defRPr>
            </a:pPr>
            <a:r>
              <a:rPr sz="2400">
                <a:uFill>
                  <a:solidFill/>
                </a:uFill>
              </a:rPr>
              <a:t>Life is suffering</a:t>
            </a:r>
          </a:p>
          <a:p>
            <a:pPr marL="497840" lvl="0" indent="-457200">
              <a:spcBef>
                <a:spcPts val="1400"/>
              </a:spcBef>
              <a:buClr>
                <a:srgbClr val="000000"/>
              </a:buClr>
              <a:buSzPct val="100000"/>
              <a:buFont typeface="Times Roman"/>
              <a:buAutoNum type="arabicPeriod"/>
              <a:defRPr sz="1800">
                <a:uFillTx/>
              </a:defRPr>
            </a:pPr>
            <a:r>
              <a:rPr sz="2400">
                <a:uFill>
                  <a:solidFill/>
                </a:uFill>
              </a:rPr>
              <a:t>Suffering is caused by attachment</a:t>
            </a:r>
          </a:p>
          <a:p>
            <a:pPr marL="497840" lvl="0" indent="-457200">
              <a:spcBef>
                <a:spcPts val="1400"/>
              </a:spcBef>
              <a:buClr>
                <a:srgbClr val="000000"/>
              </a:buClr>
              <a:buSzPct val="100000"/>
              <a:buFont typeface="Times Roman"/>
              <a:buAutoNum type="arabicPeriod"/>
              <a:defRPr sz="1800">
                <a:uFillTx/>
              </a:defRPr>
            </a:pPr>
            <a:r>
              <a:rPr sz="2400">
                <a:uFill>
                  <a:solidFill/>
                </a:uFill>
              </a:rPr>
              <a:t>Suffering can be ended by non-attachment. </a:t>
            </a:r>
          </a:p>
          <a:p>
            <a:pPr marL="497840" lvl="0" indent="-457200">
              <a:spcBef>
                <a:spcPts val="1400"/>
              </a:spcBef>
              <a:buClr>
                <a:srgbClr val="000000"/>
              </a:buClr>
              <a:buSzPct val="100000"/>
              <a:buFont typeface="Times Roman"/>
              <a:buAutoNum type="arabicPeriod"/>
              <a:defRPr sz="1800">
                <a:uFillTx/>
              </a:defRPr>
            </a:pPr>
            <a:r>
              <a:rPr sz="2400">
                <a:uFill>
                  <a:solidFill/>
                </a:uFill>
              </a:rPr>
              <a:t>The eight-fold path (which leads to the cessation of suffering): right views, right intention, right speech, right action, right livelihood, right effort, right mindfulness, right concentration.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21"/>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5</a:t>
            </a:fld>
            <a:endParaRPr sz="1400">
              <a:uFill>
                <a:solidFill/>
              </a:uFill>
            </a:endParaRPr>
          </a:p>
        </p:txBody>
      </p:sp>
      <p:sp>
        <p:nvSpPr>
          <p:cNvPr id="22" name="Shape 22"/>
          <p:cNvSpPr/>
          <p:nvPr/>
        </p:nvSpPr>
        <p:spPr>
          <a:xfrm>
            <a:off x="596900" y="368300"/>
            <a:ext cx="2457609" cy="4699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b="1"/>
            </a:lvl1pPr>
          </a:lstStyle>
          <a:p>
            <a:pPr lvl="0">
              <a:defRPr sz="1800" b="0">
                <a:uFillTx/>
              </a:defRPr>
            </a:pPr>
            <a:r>
              <a:rPr sz="2400" b="1">
                <a:uFill>
                  <a:solidFill/>
                </a:uFill>
              </a:rPr>
              <a:t>The First Sermon</a:t>
            </a:r>
          </a:p>
        </p:txBody>
      </p:sp>
      <p:sp>
        <p:nvSpPr>
          <p:cNvPr id="23" name="Shape 23"/>
          <p:cNvSpPr/>
          <p:nvPr/>
        </p:nvSpPr>
        <p:spPr>
          <a:xfrm>
            <a:off x="1054100" y="1079500"/>
            <a:ext cx="6146800" cy="3784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These two extremes, O monks, are not to be practiced by one who has gone forth from the world. What are the two? That conjoined with the passions, low, vulgar, common, ignoble, and useless, and that conjoined by self-torture, painful, ignoble, and useless. Avoiding these two extremes the Tathagata [Buddha] has gained the knowledge of </a:t>
            </a:r>
            <a:r>
              <a:rPr sz="2400" b="1">
                <a:uFill>
                  <a:solidFill/>
                </a:uFill>
              </a:rPr>
              <a:t>the Middle Way</a:t>
            </a:r>
            <a:r>
              <a:rPr sz="2400">
                <a:uFill>
                  <a:solidFill/>
                </a:uFill>
              </a:rPr>
              <a:t>, which gives sight and knowledge, and tends to calm, to insight, enlightenment, </a:t>
            </a:r>
            <a:r>
              <a:rPr sz="2400" i="1">
                <a:uFill>
                  <a:solidFill/>
                </a:uFill>
              </a:rPr>
              <a:t>nirvana.</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25"/>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6</a:t>
            </a:fld>
            <a:endParaRPr sz="1400">
              <a:uFill>
                <a:solidFill/>
              </a:uFill>
            </a:endParaRPr>
          </a:p>
        </p:txBody>
      </p:sp>
      <p:sp>
        <p:nvSpPr>
          <p:cNvPr id="26" name="Shape 26"/>
          <p:cNvSpPr/>
          <p:nvPr/>
        </p:nvSpPr>
        <p:spPr>
          <a:xfrm>
            <a:off x="774700" y="787400"/>
            <a:ext cx="7112000" cy="1943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Now this, O monks, is the Middle Way, which gives sight... It is the noble </a:t>
            </a:r>
            <a:r>
              <a:rPr sz="2400" b="1">
                <a:uFill>
                  <a:solidFill/>
                </a:uFill>
              </a:rPr>
              <a:t>Eightfold Path</a:t>
            </a:r>
            <a:r>
              <a:rPr sz="2400">
                <a:uFill>
                  <a:solidFill/>
                </a:uFill>
              </a:rPr>
              <a:t>, namely, right views, right intention, right speech, right action, right livelihood, right effort, right mindfulness, right concentration. This, O monks, is the Middle Way...</a:t>
            </a:r>
          </a:p>
        </p:txBody>
      </p:sp>
      <p:sp>
        <p:nvSpPr>
          <p:cNvPr id="27" name="Shape 27"/>
          <p:cNvSpPr/>
          <p:nvPr/>
        </p:nvSpPr>
        <p:spPr>
          <a:xfrm>
            <a:off x="787400" y="3213100"/>
            <a:ext cx="6819900" cy="1943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Now this, O monks, is the noble truth of the cause of pain: that craving which leads to rebirth, combined with pleasure and lust, finding pleasure here and there, namely, the craving for passion, the craving for existence, the craving for non-existence.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7</a:t>
            </a:fld>
            <a:endParaRPr sz="1400">
              <a:uFill>
                <a:solidFill/>
              </a:uFill>
            </a:endParaRPr>
          </a:p>
        </p:txBody>
      </p:sp>
      <p:sp>
        <p:nvSpPr>
          <p:cNvPr id="30" name="Shape 30"/>
          <p:cNvSpPr/>
          <p:nvPr/>
        </p:nvSpPr>
        <p:spPr>
          <a:xfrm>
            <a:off x="698500" y="673100"/>
            <a:ext cx="6718300" cy="1574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Now this, O monks, is the noble truth of the cessation of pain: the cessation without a remainder of that craving, abandonment, forsaking, release, non-attachment.</a:t>
            </a:r>
          </a:p>
        </p:txBody>
      </p:sp>
      <p:sp>
        <p:nvSpPr>
          <p:cNvPr id="31" name="Shape 31"/>
          <p:cNvSpPr/>
          <p:nvPr/>
        </p:nvSpPr>
        <p:spPr>
          <a:xfrm>
            <a:off x="800100" y="2552700"/>
            <a:ext cx="6807200" cy="19431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Now this, O monks, is is the noble truth of the way that leads to the cessation of pain, that is the noble Eightfold Path, namely, right views, right intention, right speech, right action, right livelihood, right effort, right mindfulness, right concentration...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8</a:t>
            </a:fld>
            <a:endParaRPr sz="1400">
              <a:uFill>
                <a:solidFill/>
              </a:uFill>
            </a:endParaRPr>
          </a:p>
        </p:txBody>
      </p:sp>
      <p:sp>
        <p:nvSpPr>
          <p:cNvPr id="34" name="Shape 34"/>
          <p:cNvSpPr/>
          <p:nvPr/>
        </p:nvSpPr>
        <p:spPr>
          <a:xfrm>
            <a:off x="457200" y="342900"/>
            <a:ext cx="5099606" cy="469900"/>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b="1"/>
            </a:lvl1pPr>
          </a:lstStyle>
          <a:p>
            <a:pPr lvl="0">
              <a:defRPr sz="1800" b="0">
                <a:uFillTx/>
              </a:defRPr>
            </a:pPr>
            <a:r>
              <a:rPr sz="2400" b="1">
                <a:uFill>
                  <a:solidFill/>
                </a:uFill>
              </a:rPr>
              <a:t>The doctrine of dependent origination</a:t>
            </a:r>
          </a:p>
        </p:txBody>
      </p:sp>
      <p:sp>
        <p:nvSpPr>
          <p:cNvPr id="35" name="Shape 35"/>
          <p:cNvSpPr/>
          <p:nvPr/>
        </p:nvSpPr>
        <p:spPr>
          <a:xfrm>
            <a:off x="1079500" y="1066800"/>
            <a:ext cx="6515100" cy="5257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On ignorance depends </a:t>
            </a:r>
            <a:r>
              <a:rPr sz="2400" i="1">
                <a:uFill>
                  <a:solidFill/>
                </a:uFill>
              </a:rPr>
              <a:t>karma</a:t>
            </a:r>
            <a:r>
              <a:rPr sz="2400">
                <a:uFill>
                  <a:solidFill/>
                </a:uFill>
              </a:rPr>
              <a:t>,</a:t>
            </a:r>
          </a:p>
          <a:p>
            <a:pPr lvl="0">
              <a:defRPr sz="1800">
                <a:uFillTx/>
              </a:defRPr>
            </a:pPr>
            <a:r>
              <a:rPr sz="2400">
                <a:uFill>
                  <a:solidFill/>
                </a:uFill>
              </a:rPr>
              <a:t>On </a:t>
            </a:r>
            <a:r>
              <a:rPr sz="2400" i="1">
                <a:uFill>
                  <a:solidFill/>
                </a:uFill>
              </a:rPr>
              <a:t>karma</a:t>
            </a:r>
            <a:r>
              <a:rPr sz="2400">
                <a:uFill>
                  <a:solidFill/>
                </a:uFill>
              </a:rPr>
              <a:t> depends consciousness,</a:t>
            </a:r>
          </a:p>
          <a:p>
            <a:pPr lvl="0">
              <a:defRPr sz="1800">
                <a:uFillTx/>
              </a:defRPr>
            </a:pPr>
            <a:r>
              <a:rPr sz="2400">
                <a:uFill>
                  <a:solidFill/>
                </a:uFill>
              </a:rPr>
              <a:t>On consciousness depends name and form,</a:t>
            </a:r>
          </a:p>
          <a:p>
            <a:pPr lvl="0">
              <a:defRPr sz="1800">
                <a:uFillTx/>
              </a:defRPr>
            </a:pPr>
            <a:r>
              <a:rPr sz="2400">
                <a:uFill>
                  <a:solidFill/>
                </a:uFill>
              </a:rPr>
              <a:t>On name and form depend the six organs of sense,</a:t>
            </a:r>
          </a:p>
          <a:p>
            <a:pPr lvl="0">
              <a:defRPr sz="1800">
                <a:uFillTx/>
              </a:defRPr>
            </a:pPr>
            <a:r>
              <a:rPr sz="2400">
                <a:uFill>
                  <a:solidFill/>
                </a:uFill>
              </a:rPr>
              <a:t>On the six organs of sense depends contact,</a:t>
            </a:r>
          </a:p>
          <a:p>
            <a:pPr lvl="0">
              <a:defRPr sz="1800">
                <a:uFillTx/>
              </a:defRPr>
            </a:pPr>
            <a:r>
              <a:rPr sz="2400">
                <a:uFill>
                  <a:solidFill/>
                </a:uFill>
              </a:rPr>
              <a:t>On contact depends sensation,</a:t>
            </a:r>
          </a:p>
          <a:p>
            <a:pPr lvl="0">
              <a:defRPr sz="1800">
                <a:uFillTx/>
              </a:defRPr>
            </a:pPr>
            <a:r>
              <a:rPr sz="2400">
                <a:uFill>
                  <a:solidFill/>
                </a:uFill>
              </a:rPr>
              <a:t>On sensation depends desire,</a:t>
            </a:r>
          </a:p>
          <a:p>
            <a:pPr lvl="0">
              <a:defRPr sz="1800">
                <a:uFillTx/>
              </a:defRPr>
            </a:pPr>
            <a:r>
              <a:rPr sz="2400">
                <a:uFill>
                  <a:solidFill/>
                </a:uFill>
              </a:rPr>
              <a:t>On desire depends attachment,</a:t>
            </a:r>
          </a:p>
          <a:p>
            <a:pPr lvl="0">
              <a:defRPr sz="1800">
                <a:uFillTx/>
              </a:defRPr>
            </a:pPr>
            <a:r>
              <a:rPr sz="2400">
                <a:uFill>
                  <a:solidFill/>
                </a:uFill>
              </a:rPr>
              <a:t>On attachment depends existence,</a:t>
            </a:r>
          </a:p>
          <a:p>
            <a:pPr lvl="0">
              <a:defRPr sz="1800">
                <a:uFillTx/>
              </a:defRPr>
            </a:pPr>
            <a:r>
              <a:rPr sz="2400">
                <a:uFill>
                  <a:solidFill/>
                </a:uFill>
              </a:rPr>
              <a:t>On existence depends birth,</a:t>
            </a:r>
          </a:p>
          <a:p>
            <a:pPr lvl="0">
              <a:defRPr sz="1800">
                <a:uFillTx/>
              </a:defRPr>
            </a:pPr>
            <a:endParaRPr sz="2400">
              <a:uFill>
                <a:solidFill/>
              </a:uFill>
            </a:endParaRPr>
          </a:p>
          <a:p>
            <a:pPr lvl="0">
              <a:defRPr sz="1800">
                <a:uFillTx/>
              </a:defRPr>
            </a:pPr>
            <a:r>
              <a:rPr sz="2400">
                <a:uFill>
                  <a:solidFill/>
                </a:uFill>
              </a:rPr>
              <a:t>On birth depend old age and death, sorrow, lamentation, misery, grief, and despair. thus does this entire aggregation of misery arise.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sldNum" sz="quarter" idx="2"/>
          </p:nvPr>
        </p:nvSpPr>
        <p:spPr>
          <a:xfrm>
            <a:off x="7359650" y="6248400"/>
            <a:ext cx="292100" cy="342900"/>
          </a:xfrm>
          <a:prstGeom prst="rect">
            <a:avLst/>
          </a:prstGeom>
          <a:extLst>
            <a:ext uri="{C572A759-6A51-4108-AA02-DFA0A04FC94B}">
              <ma14:wrappingTextBoxFlag xmlns:ma14="http://schemas.microsoft.com/office/mac/drawingml/2011/main" xmlns="" val="1"/>
            </a:ext>
          </a:extLst>
        </p:spPr>
        <p:txBody>
          <a:bodyPr/>
          <a:lstStyle/>
          <a:p>
            <a:pPr lvl="0">
              <a:defRPr sz="1800">
                <a:uFillTx/>
              </a:defRPr>
            </a:pPr>
            <a:fld id="{86CB4B4D-7CA3-9044-876B-883B54F8677D}" type="slidenum">
              <a:rPr sz="1400">
                <a:uFill>
                  <a:solidFill/>
                </a:uFill>
              </a:rPr>
              <a:t>9</a:t>
            </a:fld>
            <a:endParaRPr sz="1400">
              <a:uFill>
                <a:solidFill/>
              </a:uFill>
            </a:endParaRPr>
          </a:p>
        </p:txBody>
      </p:sp>
      <p:sp>
        <p:nvSpPr>
          <p:cNvPr id="38" name="Shape 38"/>
          <p:cNvSpPr/>
          <p:nvPr/>
        </p:nvSpPr>
        <p:spPr>
          <a:xfrm>
            <a:off x="495300" y="622300"/>
            <a:ext cx="7531100" cy="34163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uFillTx/>
              </a:defRPr>
            </a:pPr>
            <a:r>
              <a:rPr sz="2400">
                <a:uFill>
                  <a:solidFill/>
                </a:uFill>
              </a:rPr>
              <a:t>But on the complete fading out and cessation of ignorance ceases </a:t>
            </a:r>
            <a:r>
              <a:rPr sz="2400" i="1">
                <a:uFill>
                  <a:solidFill/>
                </a:uFill>
              </a:rPr>
              <a:t>karma</a:t>
            </a:r>
            <a:r>
              <a:rPr sz="2400">
                <a:uFill>
                  <a:solidFill/>
                </a:uFill>
              </a:rPr>
              <a:t>,</a:t>
            </a:r>
          </a:p>
          <a:p>
            <a:pPr lvl="0">
              <a:defRPr sz="1800">
                <a:uFillTx/>
              </a:defRPr>
            </a:pPr>
            <a:r>
              <a:rPr sz="2400">
                <a:uFill>
                  <a:solidFill/>
                </a:uFill>
              </a:rPr>
              <a:t>On the cessation of </a:t>
            </a:r>
            <a:r>
              <a:rPr sz="2400" i="1">
                <a:uFill>
                  <a:solidFill/>
                </a:uFill>
              </a:rPr>
              <a:t>karma</a:t>
            </a:r>
            <a:r>
              <a:rPr sz="2400">
                <a:uFill>
                  <a:solidFill/>
                </a:uFill>
              </a:rPr>
              <a:t> ceases consciousness,</a:t>
            </a:r>
          </a:p>
          <a:p>
            <a:pPr lvl="0">
              <a:defRPr sz="1800">
                <a:uFillTx/>
              </a:defRPr>
            </a:pPr>
            <a:r>
              <a:rPr sz="2400">
                <a:uFill>
                  <a:solidFill/>
                </a:uFill>
              </a:rPr>
              <a:t>On the cessation of consciousness ceases name and form...</a:t>
            </a:r>
          </a:p>
          <a:p>
            <a:pPr lvl="0">
              <a:defRPr sz="1800">
                <a:uFillTx/>
              </a:defRPr>
            </a:pPr>
            <a:r>
              <a:rPr sz="2400">
                <a:uFill>
                  <a:solidFill/>
                </a:uFill>
              </a:rPr>
              <a:t>[etc...]</a:t>
            </a:r>
          </a:p>
          <a:p>
            <a:pPr lvl="0">
              <a:defRPr sz="1800">
                <a:uFillTx/>
              </a:defRPr>
            </a:pPr>
            <a:endParaRPr sz="2400">
              <a:uFill>
                <a:solidFill/>
              </a:uFill>
            </a:endParaRPr>
          </a:p>
          <a:p>
            <a:pPr lvl="0">
              <a:defRPr sz="1800">
                <a:uFillTx/>
              </a:defRPr>
            </a:pPr>
            <a:r>
              <a:rPr sz="2400">
                <a:uFill>
                  <a:solidFill/>
                </a:uFill>
              </a:rPr>
              <a:t>On the cessation of birth cease old age and death, sorrow, lamentation, misery, grief, and despair. thus does this entire aggregation of misery cease.</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Times Roman"/>
        <a:ea typeface="Times Roman"/>
        <a:cs typeface="Times Roman"/>
      </a:majorFont>
      <a:minorFont>
        <a:latin typeface="Times Roman"/>
        <a:ea typeface="Times Roman"/>
        <a:cs typeface="Times Roma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6E6E9"/>
        </a:solidFill>
        <a:ln w="9525" cap="flat">
          <a:solidFill>
            <a:srgbClr val="000000"/>
          </a:solidFill>
          <a:prstDash val="solid"/>
          <a:round/>
        </a:ln>
        <a:effectLst/>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000000"/>
          </a:solidFill>
          <a:prstDash val="solid"/>
          <a:round/>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Times Roman"/>
        <a:ea typeface="Times Roman"/>
        <a:cs typeface="Times Roman"/>
      </a:majorFont>
      <a:minorFont>
        <a:latin typeface="Times Roman"/>
        <a:ea typeface="Times Roman"/>
        <a:cs typeface="Times Roma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6E6E9"/>
        </a:solidFill>
        <a:ln w="9525" cap="flat">
          <a:solidFill>
            <a:srgbClr val="000000"/>
          </a:solidFill>
          <a:prstDash val="solid"/>
          <a:round/>
        </a:ln>
        <a:effectLst/>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000000"/>
          </a:solidFill>
          <a:prstDash val="solid"/>
          <a:round/>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40639" marR="40639"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TotalTime>
  <Words>4168</Words>
  <Application>Microsoft Office PowerPoint</Application>
  <PresentationFormat>On-screen Show (4:3)</PresentationFormat>
  <Paragraphs>229</Paragraphs>
  <Slides>31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Lucida Grande</vt:lpstr>
      <vt:lpstr>Times Roman</vt:lpstr>
      <vt:lpstr>White</vt:lpstr>
      <vt:lpstr>Buddhism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Buddhism</dc:title>
  <dc:creator>Philip Dumaresq</dc:creator>
  <cp:lastModifiedBy>Philip Dumaresq</cp:lastModifiedBy>
  <cp:revision>6</cp:revision>
  <dcterms:modified xsi:type="dcterms:W3CDTF">2016-09-23T17:46:11Z</dcterms:modified>
</cp:coreProperties>
</file>