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lvl1pPr>
      <a:defRPr sz="2400">
        <a:latin typeface="Times Roman"/>
        <a:ea typeface="Times Roman"/>
        <a:cs typeface="Times Roman"/>
        <a:sym typeface="Times Roman"/>
      </a:defRPr>
    </a:lvl1pPr>
    <a:lvl2pPr indent="457200">
      <a:defRPr sz="2400">
        <a:latin typeface="Times Roman"/>
        <a:ea typeface="Times Roman"/>
        <a:cs typeface="Times Roman"/>
        <a:sym typeface="Times Roman"/>
      </a:defRPr>
    </a:lvl2pPr>
    <a:lvl3pPr indent="914400">
      <a:defRPr sz="2400">
        <a:latin typeface="Times Roman"/>
        <a:ea typeface="Times Roman"/>
        <a:cs typeface="Times Roman"/>
        <a:sym typeface="Times Roman"/>
      </a:defRPr>
    </a:lvl3pPr>
    <a:lvl4pPr indent="1371600">
      <a:defRPr sz="2400">
        <a:latin typeface="Times Roman"/>
        <a:ea typeface="Times Roman"/>
        <a:cs typeface="Times Roman"/>
        <a:sym typeface="Times Roman"/>
      </a:defRPr>
    </a:lvl4pPr>
    <a:lvl5pPr indent="1828800">
      <a:defRPr sz="2400">
        <a:latin typeface="Times Roman"/>
        <a:ea typeface="Times Roman"/>
        <a:cs typeface="Times Roman"/>
        <a:sym typeface="Times Roman"/>
      </a:defRPr>
    </a:lvl5pPr>
    <a:lvl6pPr>
      <a:defRPr sz="2400">
        <a:latin typeface="Times Roman"/>
        <a:ea typeface="Times Roman"/>
        <a:cs typeface="Times Roman"/>
        <a:sym typeface="Times Roman"/>
      </a:defRPr>
    </a:lvl6pPr>
    <a:lvl7pPr>
      <a:defRPr sz="2400">
        <a:latin typeface="Times Roman"/>
        <a:ea typeface="Times Roman"/>
        <a:cs typeface="Times Roman"/>
        <a:sym typeface="Times Roman"/>
      </a:defRPr>
    </a:lvl7pPr>
    <a:lvl8pPr>
      <a:defRPr sz="2400">
        <a:latin typeface="Times Roman"/>
        <a:ea typeface="Times Roman"/>
        <a:cs typeface="Times Roman"/>
        <a:sym typeface="Times Roman"/>
      </a:defRPr>
    </a:lvl8pPr>
    <a:lvl9pPr>
      <a:defRPr sz="2400">
        <a:latin typeface="Times Roman"/>
        <a:ea typeface="Times Roman"/>
        <a:cs typeface="Times Roman"/>
        <a:sym typeface="Times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Times Roman"/>
          <a:ea typeface="Times Roman"/>
          <a:cs typeface="Times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imes Roman"/>
          <a:ea typeface="Times Roman"/>
          <a:cs typeface="Times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Times Roman"/>
          <a:ea typeface="Times Roman"/>
          <a:cs typeface="Times Roman"/>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Roman"/>
          <a:ea typeface="Times Roman"/>
          <a:cs typeface="Times Roman"/>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0" name="Shape 10"/>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 name="Shape 5"/>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6" name="Shape 6"/>
          <p:cNvSpPr>
            <a:spLocks noGrp="1"/>
          </p:cNvSpPr>
          <p:nvPr>
            <p:ph type="title"/>
          </p:nvPr>
        </p:nvSpPr>
        <p:spPr>
          <a:prstGeom prst="rect">
            <a:avLst/>
          </a:prstGeom>
        </p:spPr>
        <p:txBody>
          <a:bodyPr/>
          <a:lstStyle/>
          <a:p>
            <a:pPr lvl="0">
              <a:defRPr sz="1800"/>
            </a:pPr>
            <a:r>
              <a:rPr sz="4400"/>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6553200" y="6248400"/>
            <a:ext cx="1905000" cy="320040"/>
          </a:xfrm>
          <a:prstGeom prst="rect">
            <a:avLst/>
          </a:prstGeom>
          <a:ln w="12700">
            <a:miter lim="400000"/>
          </a:ln>
        </p:spPr>
        <p:txBody>
          <a:bodyPr lIns="45719" rIns="45719">
            <a:spAutoFit/>
          </a:bodyPr>
          <a:lstStyle>
            <a:lvl1pPr algn="r">
              <a:defRPr sz="1400"/>
            </a:lvl1pPr>
          </a:lstStyle>
          <a:p>
            <a:pPr lvl="0"/>
            <a:fld id="{86CB4B4D-7CA3-9044-876B-883B54F8677D}" type="slidenum">
              <a:t>‹#›</a:t>
            </a:fld>
            <a:endParaRPr/>
          </a:p>
        </p:txBody>
      </p:sp>
      <p:sp>
        <p:nvSpPr>
          <p:cNvPr id="3" name="Shape 3"/>
          <p:cNvSpPr>
            <a:spLocks noGrp="1"/>
          </p:cNvSpPr>
          <p:nvPr>
            <p:ph type="title"/>
          </p:nvPr>
        </p:nvSpPr>
        <p:spPr>
          <a:xfrm>
            <a:off x="685800" y="609600"/>
            <a:ext cx="7772400" cy="114300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pPr lvl="0">
              <a:defRPr sz="1800"/>
            </a:pPr>
            <a:r>
              <a:rPr sz="4400"/>
              <a:t>Title Text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lgn="ctr">
        <a:defRPr sz="4400">
          <a:latin typeface="Times Roman"/>
          <a:ea typeface="Times Roman"/>
          <a:cs typeface="Times Roman"/>
          <a:sym typeface="Times Roman"/>
        </a:defRPr>
      </a:lvl1pPr>
      <a:lvl2pPr algn="ctr">
        <a:defRPr sz="4400">
          <a:latin typeface="Times Roman"/>
          <a:ea typeface="Times Roman"/>
          <a:cs typeface="Times Roman"/>
          <a:sym typeface="Times Roman"/>
        </a:defRPr>
      </a:lvl2pPr>
      <a:lvl3pPr algn="ctr">
        <a:defRPr sz="4400">
          <a:latin typeface="Times Roman"/>
          <a:ea typeface="Times Roman"/>
          <a:cs typeface="Times Roman"/>
          <a:sym typeface="Times Roman"/>
        </a:defRPr>
      </a:lvl3pPr>
      <a:lvl4pPr algn="ctr">
        <a:defRPr sz="4400">
          <a:latin typeface="Times Roman"/>
          <a:ea typeface="Times Roman"/>
          <a:cs typeface="Times Roman"/>
          <a:sym typeface="Times Roman"/>
        </a:defRPr>
      </a:lvl4pPr>
      <a:lvl5pPr algn="ctr">
        <a:defRPr sz="4400">
          <a:latin typeface="Times Roman"/>
          <a:ea typeface="Times Roman"/>
          <a:cs typeface="Times Roman"/>
          <a:sym typeface="Times Roman"/>
        </a:defRPr>
      </a:lvl5pPr>
      <a:lvl6pPr indent="457200" algn="ctr">
        <a:defRPr sz="4400">
          <a:latin typeface="Times Roman"/>
          <a:ea typeface="Times Roman"/>
          <a:cs typeface="Times Roman"/>
          <a:sym typeface="Times Roman"/>
        </a:defRPr>
      </a:lvl6pPr>
      <a:lvl7pPr indent="914400" algn="ctr">
        <a:defRPr sz="4400">
          <a:latin typeface="Times Roman"/>
          <a:ea typeface="Times Roman"/>
          <a:cs typeface="Times Roman"/>
          <a:sym typeface="Times Roman"/>
        </a:defRPr>
      </a:lvl7pPr>
      <a:lvl8pPr indent="1371600" algn="ctr">
        <a:defRPr sz="4400">
          <a:latin typeface="Times Roman"/>
          <a:ea typeface="Times Roman"/>
          <a:cs typeface="Times Roman"/>
          <a:sym typeface="Times Roman"/>
        </a:defRPr>
      </a:lvl8pPr>
      <a:lvl9pPr indent="1828800" algn="ctr">
        <a:defRPr sz="4400">
          <a:latin typeface="Times Roman"/>
          <a:ea typeface="Times Roman"/>
          <a:cs typeface="Times Roman"/>
          <a:sym typeface="Times Roman"/>
        </a:defRPr>
      </a:lvl9pPr>
    </p:titleStyle>
    <p:bodyStyle>
      <a:lvl1pPr marL="342900" indent="-342900">
        <a:spcBef>
          <a:spcPts val="700"/>
        </a:spcBef>
        <a:buSzPct val="100000"/>
        <a:buChar char="»"/>
        <a:defRPr sz="3200">
          <a:latin typeface="Times Roman"/>
          <a:ea typeface="Times Roman"/>
          <a:cs typeface="Times Roman"/>
          <a:sym typeface="Times Roman"/>
        </a:defRPr>
      </a:lvl1pPr>
      <a:lvl2pPr marL="783771" indent="-326571">
        <a:spcBef>
          <a:spcPts val="700"/>
        </a:spcBef>
        <a:buSzPct val="100000"/>
        <a:buChar char="–"/>
        <a:defRPr sz="3200">
          <a:latin typeface="Times Roman"/>
          <a:ea typeface="Times Roman"/>
          <a:cs typeface="Times Roman"/>
          <a:sym typeface="Times Roman"/>
        </a:defRPr>
      </a:lvl2pPr>
      <a:lvl3pPr marL="1219200" indent="-304800">
        <a:spcBef>
          <a:spcPts val="700"/>
        </a:spcBef>
        <a:buSzPct val="100000"/>
        <a:buChar char="•"/>
        <a:defRPr sz="3200">
          <a:latin typeface="Times Roman"/>
          <a:ea typeface="Times Roman"/>
          <a:cs typeface="Times Roman"/>
          <a:sym typeface="Times Roman"/>
        </a:defRPr>
      </a:lvl3pPr>
      <a:lvl4pPr marL="1737360" indent="-365760">
        <a:spcBef>
          <a:spcPts val="700"/>
        </a:spcBef>
        <a:buSzPct val="100000"/>
        <a:buChar char="–"/>
        <a:defRPr sz="3200">
          <a:latin typeface="Times Roman"/>
          <a:ea typeface="Times Roman"/>
          <a:cs typeface="Times Roman"/>
          <a:sym typeface="Times Roman"/>
        </a:defRPr>
      </a:lvl4pPr>
      <a:lvl5pPr marL="2235200" indent="-406400">
        <a:spcBef>
          <a:spcPts val="700"/>
        </a:spcBef>
        <a:buSzPct val="100000"/>
        <a:buChar char="»"/>
        <a:defRPr sz="3200">
          <a:latin typeface="Times Roman"/>
          <a:ea typeface="Times Roman"/>
          <a:cs typeface="Times Roman"/>
          <a:sym typeface="Times Roman"/>
        </a:defRPr>
      </a:lvl5pPr>
      <a:lvl6pPr marL="2692400" indent="-406400">
        <a:spcBef>
          <a:spcPts val="700"/>
        </a:spcBef>
        <a:buSzPct val="100000"/>
        <a:buChar char="•"/>
        <a:defRPr sz="3200">
          <a:latin typeface="Times Roman"/>
          <a:ea typeface="Times Roman"/>
          <a:cs typeface="Times Roman"/>
          <a:sym typeface="Times Roman"/>
        </a:defRPr>
      </a:lvl6pPr>
      <a:lvl7pPr marL="3149600" indent="-406400">
        <a:spcBef>
          <a:spcPts val="700"/>
        </a:spcBef>
        <a:buSzPct val="100000"/>
        <a:buChar char="•"/>
        <a:defRPr sz="3200">
          <a:latin typeface="Times Roman"/>
          <a:ea typeface="Times Roman"/>
          <a:cs typeface="Times Roman"/>
          <a:sym typeface="Times Roman"/>
        </a:defRPr>
      </a:lvl7pPr>
      <a:lvl8pPr marL="3606800" indent="-406400">
        <a:spcBef>
          <a:spcPts val="700"/>
        </a:spcBef>
        <a:buSzPct val="100000"/>
        <a:buChar char="•"/>
        <a:defRPr sz="3200">
          <a:latin typeface="Times Roman"/>
          <a:ea typeface="Times Roman"/>
          <a:cs typeface="Times Roman"/>
          <a:sym typeface="Times Roman"/>
        </a:defRPr>
      </a:lvl8pPr>
      <a:lvl9pPr marL="4064000" indent="-406400">
        <a:spcBef>
          <a:spcPts val="700"/>
        </a:spcBef>
        <a:buSzPct val="100000"/>
        <a:buChar char="•"/>
        <a:defRPr sz="3200">
          <a:latin typeface="Times Roman"/>
          <a:ea typeface="Times Roman"/>
          <a:cs typeface="Times Roman"/>
          <a:sym typeface="Times Roman"/>
        </a:defRPr>
      </a:lvl9pPr>
    </p:bodyStyle>
    <p:otherStyle>
      <a:lvl1pPr algn="r">
        <a:defRPr sz="1400">
          <a:solidFill>
            <a:schemeClr val="tx1"/>
          </a:solidFill>
          <a:latin typeface="+mn-lt"/>
          <a:ea typeface="+mn-ea"/>
          <a:cs typeface="+mn-cs"/>
          <a:sym typeface="Times Roman"/>
        </a:defRPr>
      </a:lvl1pPr>
      <a:lvl2pPr indent="457200" algn="r">
        <a:defRPr sz="1400">
          <a:solidFill>
            <a:schemeClr val="tx1"/>
          </a:solidFill>
          <a:latin typeface="+mn-lt"/>
          <a:ea typeface="+mn-ea"/>
          <a:cs typeface="+mn-cs"/>
          <a:sym typeface="Times Roman"/>
        </a:defRPr>
      </a:lvl2pPr>
      <a:lvl3pPr indent="914400" algn="r">
        <a:defRPr sz="1400">
          <a:solidFill>
            <a:schemeClr val="tx1"/>
          </a:solidFill>
          <a:latin typeface="+mn-lt"/>
          <a:ea typeface="+mn-ea"/>
          <a:cs typeface="+mn-cs"/>
          <a:sym typeface="Times Roman"/>
        </a:defRPr>
      </a:lvl3pPr>
      <a:lvl4pPr indent="1371600" algn="r">
        <a:defRPr sz="1400">
          <a:solidFill>
            <a:schemeClr val="tx1"/>
          </a:solidFill>
          <a:latin typeface="+mn-lt"/>
          <a:ea typeface="+mn-ea"/>
          <a:cs typeface="+mn-cs"/>
          <a:sym typeface="Times Roman"/>
        </a:defRPr>
      </a:lvl4pPr>
      <a:lvl5pPr indent="1828800" algn="r">
        <a:defRPr sz="1400">
          <a:solidFill>
            <a:schemeClr val="tx1"/>
          </a:solidFill>
          <a:latin typeface="+mn-lt"/>
          <a:ea typeface="+mn-ea"/>
          <a:cs typeface="+mn-cs"/>
          <a:sym typeface="Times Roman"/>
        </a:defRPr>
      </a:lvl5pPr>
      <a:lvl6pPr algn="r">
        <a:defRPr sz="1400">
          <a:solidFill>
            <a:schemeClr val="tx1"/>
          </a:solidFill>
          <a:latin typeface="+mn-lt"/>
          <a:ea typeface="+mn-ea"/>
          <a:cs typeface="+mn-cs"/>
          <a:sym typeface="Times Roman"/>
        </a:defRPr>
      </a:lvl6pPr>
      <a:lvl7pPr algn="r">
        <a:defRPr sz="1400">
          <a:solidFill>
            <a:schemeClr val="tx1"/>
          </a:solidFill>
          <a:latin typeface="+mn-lt"/>
          <a:ea typeface="+mn-ea"/>
          <a:cs typeface="+mn-cs"/>
          <a:sym typeface="Times Roman"/>
        </a:defRPr>
      </a:lvl7pPr>
      <a:lvl8pPr algn="r">
        <a:defRPr sz="1400">
          <a:solidFill>
            <a:schemeClr val="tx1"/>
          </a:solidFill>
          <a:latin typeface="+mn-lt"/>
          <a:ea typeface="+mn-ea"/>
          <a:cs typeface="+mn-cs"/>
          <a:sym typeface="Times Roman"/>
        </a:defRPr>
      </a:lvl8pPr>
      <a:lvl9pPr algn="r">
        <a:defRPr sz="1400">
          <a:solidFill>
            <a:schemeClr val="tx1"/>
          </a:solidFill>
          <a:latin typeface="+mn-lt"/>
          <a:ea typeface="+mn-ea"/>
          <a:cs typeface="+mn-cs"/>
          <a:sym typeface="Times Roman"/>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a:spLocks noGrp="1"/>
          </p:cNvSpPr>
          <p:nvPr>
            <p:ph type="title"/>
          </p:nvPr>
        </p:nvSpPr>
        <p:spPr>
          <a:xfrm>
            <a:off x="685800" y="609599"/>
            <a:ext cx="7772400" cy="1143002"/>
          </a:xfrm>
          <a:prstGeom prst="rect">
            <a:avLst/>
          </a:prstGeom>
        </p:spPr>
        <p:txBody>
          <a:bodyPr lIns="0" tIns="0" rIns="0" bIns="0">
            <a:normAutofit/>
          </a:bodyPr>
          <a:lstStyle/>
          <a:p>
            <a:pPr lvl="0">
              <a:defRPr sz="1800"/>
            </a:pPr>
            <a:r>
              <a:rPr sz="4400"/>
              <a:t>The Bible</a:t>
            </a:r>
          </a:p>
        </p:txBody>
      </p:sp>
      <p:pic>
        <p:nvPicPr>
          <p:cNvPr id="13" name="tetragramaton_cropped.jpeg"/>
          <p:cNvPicPr/>
          <p:nvPr/>
        </p:nvPicPr>
        <p:blipFill>
          <a:blip r:embed="rId2">
            <a:extLst/>
          </a:blip>
          <a:stretch>
            <a:fillRect/>
          </a:stretch>
        </p:blipFill>
        <p:spPr>
          <a:xfrm>
            <a:off x="2743200" y="2794000"/>
            <a:ext cx="3657600" cy="12700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p:nvPr/>
        </p:nvSpPr>
        <p:spPr>
          <a:xfrm>
            <a:off x="762000" y="685800"/>
            <a:ext cx="7239000" cy="2669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To the woman he said,</a:t>
            </a:r>
          </a:p>
          <a:p>
            <a:pPr lvl="0">
              <a:defRPr sz="1800"/>
            </a:pPr>
            <a:endParaRPr sz="2400">
              <a:solidFill>
                <a:srgbClr val="333399"/>
              </a:solidFill>
            </a:endParaRPr>
          </a:p>
          <a:p>
            <a:pPr lvl="0">
              <a:defRPr sz="1800"/>
            </a:pPr>
            <a:r>
              <a:rPr sz="2400">
                <a:solidFill>
                  <a:srgbClr val="333399"/>
                </a:solidFill>
              </a:rPr>
              <a:t>   “I will make your pains in childbearing very severe;</a:t>
            </a:r>
          </a:p>
          <a:p>
            <a:pPr lvl="0">
              <a:defRPr sz="1800"/>
            </a:pPr>
            <a:r>
              <a:rPr sz="2400">
                <a:solidFill>
                  <a:srgbClr val="333399"/>
                </a:solidFill>
              </a:rPr>
              <a:t>   with painful labor you will give birth to children.</a:t>
            </a:r>
          </a:p>
          <a:p>
            <a:pPr lvl="0">
              <a:defRPr sz="1800"/>
            </a:pPr>
            <a:r>
              <a:rPr sz="2400">
                <a:solidFill>
                  <a:srgbClr val="333399"/>
                </a:solidFill>
              </a:rPr>
              <a:t>Your desire will be for your husband,</a:t>
            </a:r>
          </a:p>
          <a:p>
            <a:pPr lvl="0">
              <a:defRPr sz="1800"/>
            </a:pPr>
            <a:r>
              <a:rPr sz="2400">
                <a:solidFill>
                  <a:srgbClr val="333399"/>
                </a:solidFill>
              </a:rPr>
              <a:t>   and he will rule over you.”</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nvSpPr>
        <p:spPr>
          <a:xfrm>
            <a:off x="762000" y="761999"/>
            <a:ext cx="7086600" cy="5615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To Adam he said, “Because you listened to your wife and ate fruit from the tree about which I commanded you, ‘You must not eat from it,’</a:t>
            </a:r>
          </a:p>
          <a:p>
            <a:pPr lvl="0">
              <a:defRPr sz="1800"/>
            </a:pPr>
            <a:endParaRPr sz="2400">
              <a:solidFill>
                <a:srgbClr val="333399"/>
              </a:solidFill>
            </a:endParaRPr>
          </a:p>
          <a:p>
            <a:pPr lvl="0">
              <a:defRPr sz="1800"/>
            </a:pPr>
            <a:r>
              <a:rPr sz="2400">
                <a:solidFill>
                  <a:srgbClr val="333399"/>
                </a:solidFill>
              </a:rPr>
              <a:t>   “Cursed is the ground because of you;</a:t>
            </a:r>
          </a:p>
          <a:p>
            <a:pPr lvl="0">
              <a:defRPr sz="1800"/>
            </a:pPr>
            <a:r>
              <a:rPr sz="2400">
                <a:solidFill>
                  <a:srgbClr val="333399"/>
                </a:solidFill>
              </a:rPr>
              <a:t>   through painful toil you will eat food from it</a:t>
            </a:r>
          </a:p>
          <a:p>
            <a:pPr lvl="0">
              <a:defRPr sz="1800"/>
            </a:pPr>
            <a:r>
              <a:rPr sz="2400">
                <a:solidFill>
                  <a:srgbClr val="333399"/>
                </a:solidFill>
              </a:rPr>
              <a:t>   all the days of your life.</a:t>
            </a:r>
          </a:p>
          <a:p>
            <a:pPr lvl="0">
              <a:defRPr sz="1800"/>
            </a:pPr>
            <a:r>
              <a:rPr sz="2400">
                <a:solidFill>
                  <a:srgbClr val="333399"/>
                </a:solidFill>
              </a:rPr>
              <a:t>   It will produce thorns and thistles for you,</a:t>
            </a:r>
          </a:p>
          <a:p>
            <a:pPr lvl="0">
              <a:defRPr sz="1800"/>
            </a:pPr>
            <a:r>
              <a:rPr sz="2400">
                <a:solidFill>
                  <a:srgbClr val="333399"/>
                </a:solidFill>
              </a:rPr>
              <a:t>   and you will eat the plants of the field.</a:t>
            </a:r>
          </a:p>
          <a:p>
            <a:pPr lvl="0">
              <a:defRPr sz="1800"/>
            </a:pPr>
            <a:endParaRPr sz="2400">
              <a:solidFill>
                <a:srgbClr val="333399"/>
              </a:solidFill>
            </a:endParaRPr>
          </a:p>
          <a:p>
            <a:pPr lvl="0">
              <a:defRPr sz="1800"/>
            </a:pPr>
            <a:r>
              <a:rPr sz="2400">
                <a:solidFill>
                  <a:srgbClr val="333399"/>
                </a:solidFill>
              </a:rPr>
              <a:t>By the sweat of your brow you will eat your food</a:t>
            </a:r>
          </a:p>
          <a:p>
            <a:pPr lvl="0">
              <a:defRPr sz="1800"/>
            </a:pPr>
            <a:r>
              <a:rPr sz="2400">
                <a:solidFill>
                  <a:srgbClr val="333399"/>
                </a:solidFill>
              </a:rPr>
              <a:t>until you return to the ground, since from it you were taken; for dust you are, and to dust you will return.” </a:t>
            </a:r>
          </a:p>
          <a:p>
            <a:pPr lvl="0">
              <a:defRPr sz="1800"/>
            </a:pPr>
            <a:endParaRPr sz="2400">
              <a:solidFill>
                <a:srgbClr val="333399"/>
              </a:solidFill>
            </a:endParaRPr>
          </a:p>
          <a:p>
            <a:pPr lvl="0" algn="r">
              <a:defRPr sz="1800"/>
            </a:pPr>
            <a:r>
              <a:rPr sz="2400"/>
              <a:t>(Genesis 2:16-19)</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nvSpPr>
        <p:spPr>
          <a:xfrm>
            <a:off x="762000" y="685800"/>
            <a:ext cx="7772400" cy="28524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solidFill>
                  <a:srgbClr val="333399"/>
                </a:solidFill>
              </a:rPr>
              <a:t>My inner being delights in the law of God. But I see a different law at work in my body – a law that fights against the law which my mind approves of. It makes me a prisoner to the law of sin which is at work in my body. What an unhappy man I am! Who will rescue me from this body that is taking me to death?</a:t>
            </a:r>
          </a:p>
          <a:p>
            <a:pPr lvl="0" algn="r">
              <a:spcBef>
                <a:spcPts val="1400"/>
              </a:spcBef>
              <a:defRPr sz="1800"/>
            </a:pPr>
            <a:r>
              <a:rPr sz="2400"/>
              <a:t>(Paul’s letter to the Romans, 7:22-24)</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p:nvPr/>
        </p:nvSpPr>
        <p:spPr>
          <a:xfrm>
            <a:off x="228600" y="457200"/>
            <a:ext cx="8534400" cy="1196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lvl1pPr>
          </a:lstStyle>
          <a:p>
            <a:pPr lvl="0">
              <a:defRPr sz="1800"/>
            </a:pPr>
            <a:r>
              <a:rPr sz="2400"/>
              <a:t>Yet the doctrine of Original Sin also exists in a curious tension with another important idea concerning human nature, which is that we are “made in the image of God”.</a:t>
            </a:r>
          </a:p>
        </p:txBody>
      </p:sp>
      <p:sp>
        <p:nvSpPr>
          <p:cNvPr id="43" name="Shape 43"/>
          <p:cNvSpPr/>
          <p:nvPr/>
        </p:nvSpPr>
        <p:spPr>
          <a:xfrm>
            <a:off x="838200" y="1981200"/>
            <a:ext cx="7391400" cy="41427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Then God said, “Let us make mankind in our image, in our likeness, so that they may rule over the fish in the sea and the birds in the sky, over the livestock and all the wild animals, and over all the creatures that move along the ground.”</a:t>
            </a:r>
          </a:p>
          <a:p>
            <a:pPr lvl="0">
              <a:defRPr sz="1800"/>
            </a:pPr>
            <a:endParaRPr sz="2400">
              <a:solidFill>
                <a:srgbClr val="333399"/>
              </a:solidFill>
            </a:endParaRPr>
          </a:p>
          <a:p>
            <a:pPr lvl="0">
              <a:defRPr sz="1800"/>
            </a:pPr>
            <a:r>
              <a:rPr sz="2400">
                <a:solidFill>
                  <a:srgbClr val="333399"/>
                </a:solidFill>
              </a:rPr>
              <a:t> So God created mankind in his own image, </a:t>
            </a:r>
          </a:p>
          <a:p>
            <a:pPr lvl="0">
              <a:defRPr sz="1800"/>
            </a:pPr>
            <a:r>
              <a:rPr sz="2400">
                <a:solidFill>
                  <a:srgbClr val="333399"/>
                </a:solidFill>
              </a:rPr>
              <a:t>   in the image of God he created them;</a:t>
            </a:r>
          </a:p>
          <a:p>
            <a:pPr lvl="0">
              <a:defRPr sz="1800"/>
            </a:pPr>
            <a:r>
              <a:rPr sz="2400">
                <a:solidFill>
                  <a:srgbClr val="333399"/>
                </a:solidFill>
              </a:rPr>
              <a:t>   male and female he created them.</a:t>
            </a:r>
          </a:p>
          <a:p>
            <a:pPr lvl="0">
              <a:defRPr sz="1800"/>
            </a:pPr>
            <a:endParaRPr sz="2400">
              <a:solidFill>
                <a:srgbClr val="333399"/>
              </a:solidFill>
            </a:endParaRPr>
          </a:p>
          <a:p>
            <a:pPr lvl="0" algn="r">
              <a:defRPr sz="1800"/>
            </a:pPr>
            <a:r>
              <a:rPr sz="2400"/>
              <a:t>(Genesis 1:26-27)</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p:nvPr/>
        </p:nvSpPr>
        <p:spPr>
          <a:xfrm>
            <a:off x="762000" y="381000"/>
            <a:ext cx="7162800" cy="5984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Sinfulness is like a broken contract with God: the sinful person separates himself from God’s presence and grace.</a:t>
            </a:r>
            <a:endParaRPr sz="2400">
              <a:solidFill>
                <a:srgbClr val="333399"/>
              </a:solidFill>
            </a:endParaRPr>
          </a:p>
          <a:p>
            <a:pPr lvl="0">
              <a:defRPr sz="1800"/>
            </a:pPr>
            <a:endParaRPr sz="2400">
              <a:solidFill>
                <a:srgbClr val="333399"/>
              </a:solidFill>
            </a:endParaRPr>
          </a:p>
          <a:p>
            <a:pPr lvl="0">
              <a:defRPr sz="1800"/>
            </a:pPr>
            <a:r>
              <a:rPr sz="2400">
                <a:solidFill>
                  <a:srgbClr val="333399"/>
                </a:solidFill>
              </a:rPr>
              <a:t>Surely the arm of the LORD is not too short to save,</a:t>
            </a:r>
          </a:p>
          <a:p>
            <a:pPr lvl="0">
              <a:defRPr sz="1800"/>
            </a:pPr>
            <a:r>
              <a:rPr sz="2400">
                <a:solidFill>
                  <a:srgbClr val="333399"/>
                </a:solidFill>
              </a:rPr>
              <a:t>   nor his ear too dull to hear.</a:t>
            </a:r>
          </a:p>
          <a:p>
            <a:pPr lvl="0">
              <a:defRPr sz="1800"/>
            </a:pPr>
            <a:r>
              <a:rPr sz="2400">
                <a:solidFill>
                  <a:srgbClr val="333399"/>
                </a:solidFill>
              </a:rPr>
              <a:t>But your iniquities have separated</a:t>
            </a:r>
          </a:p>
          <a:p>
            <a:pPr lvl="0">
              <a:defRPr sz="1800"/>
            </a:pPr>
            <a:r>
              <a:rPr sz="2400">
                <a:solidFill>
                  <a:srgbClr val="333399"/>
                </a:solidFill>
              </a:rPr>
              <a:t>   you from your God;</a:t>
            </a:r>
          </a:p>
          <a:p>
            <a:pPr lvl="0">
              <a:defRPr sz="1800"/>
            </a:pPr>
            <a:r>
              <a:rPr sz="2400">
                <a:solidFill>
                  <a:srgbClr val="333399"/>
                </a:solidFill>
              </a:rPr>
              <a:t>your sins have hidden his face from you,</a:t>
            </a:r>
          </a:p>
          <a:p>
            <a:pPr lvl="0">
              <a:defRPr sz="1800"/>
            </a:pPr>
            <a:r>
              <a:rPr sz="2400">
                <a:solidFill>
                  <a:srgbClr val="333399"/>
                </a:solidFill>
              </a:rPr>
              <a:t>   so that he will not hear.</a:t>
            </a:r>
          </a:p>
          <a:p>
            <a:pPr lvl="0">
              <a:defRPr sz="1800"/>
            </a:pPr>
            <a:r>
              <a:rPr sz="2400">
                <a:solidFill>
                  <a:srgbClr val="333399"/>
                </a:solidFill>
              </a:rPr>
              <a:t>For your hands are stained with blood,</a:t>
            </a:r>
          </a:p>
          <a:p>
            <a:pPr lvl="0">
              <a:defRPr sz="1800"/>
            </a:pPr>
            <a:r>
              <a:rPr sz="2400">
                <a:solidFill>
                  <a:srgbClr val="333399"/>
                </a:solidFill>
              </a:rPr>
              <a:t>   your fingers with guilt.</a:t>
            </a:r>
          </a:p>
          <a:p>
            <a:pPr lvl="0">
              <a:defRPr sz="1800"/>
            </a:pPr>
            <a:r>
              <a:rPr sz="2400">
                <a:solidFill>
                  <a:srgbClr val="333399"/>
                </a:solidFill>
              </a:rPr>
              <a:t>Your lips have spoken falsely,</a:t>
            </a:r>
          </a:p>
          <a:p>
            <a:pPr lvl="0">
              <a:defRPr sz="1800"/>
            </a:pPr>
            <a:r>
              <a:rPr sz="2400">
                <a:solidFill>
                  <a:srgbClr val="333399"/>
                </a:solidFill>
              </a:rPr>
              <a:t>   and your tongue mutters wicked things.</a:t>
            </a:r>
          </a:p>
          <a:p>
            <a:pPr lvl="0">
              <a:defRPr sz="1800"/>
            </a:pPr>
            <a:endParaRPr sz="2400">
              <a:solidFill>
                <a:srgbClr val="333399"/>
              </a:solidFill>
            </a:endParaRPr>
          </a:p>
          <a:p>
            <a:pPr lvl="0">
              <a:defRPr sz="1800"/>
            </a:pPr>
            <a:endParaRPr sz="2400">
              <a:solidFill>
                <a:srgbClr val="333399"/>
              </a:solidFill>
            </a:endParaRPr>
          </a:p>
          <a:p>
            <a:pPr lvl="0" algn="r">
              <a:defRPr sz="1800"/>
            </a:pPr>
            <a:r>
              <a:rPr sz="2400"/>
              <a:t>(Isaiah 59:2-3)</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381000" y="381000"/>
            <a:ext cx="8001000" cy="8280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lvl1pPr>
          </a:lstStyle>
          <a:p>
            <a:pPr lvl="0">
              <a:defRPr sz="1800"/>
            </a:pPr>
            <a:r>
              <a:rPr sz="2400"/>
              <a:t>About that “contract”… Here’s a paraphrase from Deuteronomy 5:6-21.</a:t>
            </a:r>
          </a:p>
        </p:txBody>
      </p:sp>
      <p:sp>
        <p:nvSpPr>
          <p:cNvPr id="48" name="Shape 48"/>
          <p:cNvSpPr/>
          <p:nvPr/>
        </p:nvSpPr>
        <p:spPr>
          <a:xfrm>
            <a:off x="762000" y="5257800"/>
            <a:ext cx="6934200" cy="4597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457200" indent="-457200">
              <a:spcBef>
                <a:spcPts val="1400"/>
              </a:spcBef>
              <a:defRPr>
                <a:solidFill>
                  <a:srgbClr val="333399"/>
                </a:solidFill>
              </a:defRPr>
            </a:lvl1pPr>
          </a:lstStyle>
          <a:p>
            <a:pPr lvl="0">
              <a:defRPr sz="1800">
                <a:solidFill>
                  <a:srgbClr val="000000"/>
                </a:solidFill>
              </a:defRPr>
            </a:pPr>
            <a:r>
              <a:rPr sz="2400">
                <a:solidFill>
                  <a:srgbClr val="333399"/>
                </a:solidFill>
              </a:rPr>
              <a:t>5. Honor your father and your mother.</a:t>
            </a:r>
          </a:p>
        </p:txBody>
      </p:sp>
      <p:sp>
        <p:nvSpPr>
          <p:cNvPr id="49" name="Shape 49"/>
          <p:cNvSpPr/>
          <p:nvPr/>
        </p:nvSpPr>
        <p:spPr>
          <a:xfrm>
            <a:off x="746125" y="1355725"/>
            <a:ext cx="5310595" cy="4597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333399"/>
                </a:solidFill>
              </a:defRPr>
            </a:lvl1pPr>
          </a:lstStyle>
          <a:p>
            <a:pPr lvl="0">
              <a:defRPr sz="1800">
                <a:solidFill>
                  <a:srgbClr val="000000"/>
                </a:solidFill>
              </a:defRPr>
            </a:pPr>
            <a:r>
              <a:rPr sz="2400">
                <a:solidFill>
                  <a:srgbClr val="333399"/>
                </a:solidFill>
              </a:rPr>
              <a:t>1. You shall have no other gods before me.</a:t>
            </a:r>
          </a:p>
        </p:txBody>
      </p:sp>
      <p:sp>
        <p:nvSpPr>
          <p:cNvPr id="50" name="Shape 50"/>
          <p:cNvSpPr/>
          <p:nvPr/>
        </p:nvSpPr>
        <p:spPr>
          <a:xfrm>
            <a:off x="762000" y="2057400"/>
            <a:ext cx="7750175" cy="11963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defRPr>
                <a:solidFill>
                  <a:srgbClr val="333399"/>
                </a:solidFill>
              </a:defRPr>
            </a:lvl1pPr>
          </a:lstStyle>
          <a:p>
            <a:pPr lvl="0">
              <a:defRPr sz="1800">
                <a:solidFill>
                  <a:srgbClr val="000000"/>
                </a:solidFill>
              </a:defRPr>
            </a:pPr>
            <a:r>
              <a:rPr sz="2400">
                <a:solidFill>
                  <a:srgbClr val="333399"/>
                </a:solidFill>
              </a:rPr>
              <a:t>2. You shall not make for yourself an image in the form of anything in heaven above or on the earth beneath, or in the waters below.</a:t>
            </a:r>
          </a:p>
        </p:txBody>
      </p:sp>
      <p:sp>
        <p:nvSpPr>
          <p:cNvPr id="51" name="Shape 51"/>
          <p:cNvSpPr/>
          <p:nvPr/>
        </p:nvSpPr>
        <p:spPr>
          <a:xfrm>
            <a:off x="762000" y="3429000"/>
            <a:ext cx="6629400" cy="8280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defRPr>
                <a:solidFill>
                  <a:srgbClr val="333399"/>
                </a:solidFill>
              </a:defRPr>
            </a:lvl1pPr>
          </a:lstStyle>
          <a:p>
            <a:pPr lvl="0">
              <a:defRPr sz="1800">
                <a:solidFill>
                  <a:srgbClr val="000000"/>
                </a:solidFill>
              </a:defRPr>
            </a:pPr>
            <a:r>
              <a:rPr sz="2400">
                <a:solidFill>
                  <a:srgbClr val="333399"/>
                </a:solidFill>
              </a:rPr>
              <a:t>3. You shall not mis-use the name of the Lord your God.</a:t>
            </a:r>
          </a:p>
        </p:txBody>
      </p:sp>
      <p:sp>
        <p:nvSpPr>
          <p:cNvPr id="52" name="Shape 52"/>
          <p:cNvSpPr/>
          <p:nvPr/>
        </p:nvSpPr>
        <p:spPr>
          <a:xfrm>
            <a:off x="762000" y="4495800"/>
            <a:ext cx="6324600" cy="4597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defRPr>
                <a:solidFill>
                  <a:srgbClr val="333399"/>
                </a:solidFill>
              </a:defRPr>
            </a:lvl1pPr>
          </a:lstStyle>
          <a:p>
            <a:pPr lvl="0">
              <a:defRPr sz="1800">
                <a:solidFill>
                  <a:srgbClr val="000000"/>
                </a:solidFill>
              </a:defRPr>
            </a:pPr>
            <a:r>
              <a:rPr sz="2400">
                <a:solidFill>
                  <a:srgbClr val="333399"/>
                </a:solidFill>
              </a:rPr>
              <a:t>4. Observe the Sabbath day by keeping it holy.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p:tmAbs val="0"/>
                                  </p:iterate>
                                  <p:childTnLst>
                                    <p:set>
                                      <p:cBhvr>
                                        <p:cTn id="11" fill="hold"/>
                                        <p:tgtEl>
                                          <p:spTgt spid="50"/>
                                        </p:tgtEl>
                                        <p:attrNameLst>
                                          <p:attrName>style.visibility</p:attrName>
                                        </p:attrNameLst>
                                      </p:cBhvr>
                                      <p:to>
                                        <p:strVal val="visible"/>
                                      </p:to>
                                    </p:set>
                                    <p:animEffect transition="in" filter="fade">
                                      <p:cBhvr>
                                        <p:cTn id="12" dur="10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p:tmAbs val="0"/>
                                  </p:iterate>
                                  <p:childTnLst>
                                    <p:set>
                                      <p:cBhvr>
                                        <p:cTn id="16" fill="hold"/>
                                        <p:tgtEl>
                                          <p:spTgt spid="51"/>
                                        </p:tgtEl>
                                        <p:attrNameLst>
                                          <p:attrName>style.visibility</p:attrName>
                                        </p:attrNameLst>
                                      </p:cBhvr>
                                      <p:to>
                                        <p:strVal val="visible"/>
                                      </p:to>
                                    </p:set>
                                    <p:animEffect transition="in" filter="fade">
                                      <p:cBhvr>
                                        <p:cTn id="17" dur="10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4" nodeType="clickEffect">
                                  <p:stCondLst>
                                    <p:cond delay="0"/>
                                  </p:stCondLst>
                                  <p:iterate>
                                    <p:tmAbs val="0"/>
                                  </p:iterate>
                                  <p:childTnLst>
                                    <p:set>
                                      <p:cBhvr>
                                        <p:cTn id="21" fill="hold"/>
                                        <p:tgtEl>
                                          <p:spTgt spid="52"/>
                                        </p:tgtEl>
                                        <p:attrNameLst>
                                          <p:attrName>style.visibility</p:attrName>
                                        </p:attrNameLst>
                                      </p:cBhvr>
                                      <p:to>
                                        <p:strVal val="visible"/>
                                      </p:to>
                                    </p:set>
                                    <p:animEffect transition="in" filter="fade">
                                      <p:cBhvr>
                                        <p:cTn id="22" dur="10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5" nodeType="clickEffect">
                                  <p:stCondLst>
                                    <p:cond delay="0"/>
                                  </p:stCondLst>
                                  <p:iterate>
                                    <p:tmAbs val="0"/>
                                  </p:iterate>
                                  <p:childTnLst>
                                    <p:set>
                                      <p:cBhvr>
                                        <p:cTn id="26" fill="hold"/>
                                        <p:tgtEl>
                                          <p:spTgt spid="48"/>
                                        </p:tgtEl>
                                        <p:attrNameLst>
                                          <p:attrName>style.visibility</p:attrName>
                                        </p:attrNameLst>
                                      </p:cBhvr>
                                      <p:to>
                                        <p:strVal val="visible"/>
                                      </p:to>
                                    </p:set>
                                    <p:animEffect transition="in" filter="fade">
                                      <p:cBhvr>
                                        <p:cTn id="2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5" animBg="1" advAuto="0"/>
      <p:bldP spid="49" grpId="1" animBg="1" advAuto="0"/>
      <p:bldP spid="50" grpId="2" animBg="1" advAuto="0"/>
      <p:bldP spid="51" grpId="3" animBg="1" advAuto="0"/>
      <p:bldP spid="52" grpId="4"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p:nvPr/>
        </p:nvSpPr>
        <p:spPr>
          <a:xfrm>
            <a:off x="517524" y="517525"/>
            <a:ext cx="3101986" cy="4597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333399"/>
                </a:solidFill>
              </a:defRPr>
            </a:lvl1pPr>
          </a:lstStyle>
          <a:p>
            <a:pPr lvl="0">
              <a:defRPr sz="1800">
                <a:solidFill>
                  <a:srgbClr val="000000"/>
                </a:solidFill>
              </a:defRPr>
            </a:pPr>
            <a:r>
              <a:rPr sz="2400">
                <a:solidFill>
                  <a:srgbClr val="333399"/>
                </a:solidFill>
              </a:rPr>
              <a:t>6.  You shall not murder.</a:t>
            </a:r>
          </a:p>
        </p:txBody>
      </p:sp>
      <p:sp>
        <p:nvSpPr>
          <p:cNvPr id="55" name="Shape 55"/>
          <p:cNvSpPr/>
          <p:nvPr/>
        </p:nvSpPr>
        <p:spPr>
          <a:xfrm>
            <a:off x="533400" y="1219200"/>
            <a:ext cx="6683375" cy="4597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defRPr>
                <a:solidFill>
                  <a:srgbClr val="333399"/>
                </a:solidFill>
              </a:defRPr>
            </a:lvl1pPr>
          </a:lstStyle>
          <a:p>
            <a:pPr lvl="0">
              <a:defRPr sz="1800">
                <a:solidFill>
                  <a:srgbClr val="000000"/>
                </a:solidFill>
              </a:defRPr>
            </a:pPr>
            <a:r>
              <a:rPr sz="2400">
                <a:solidFill>
                  <a:srgbClr val="333399"/>
                </a:solidFill>
              </a:rPr>
              <a:t>7. You shall not commit adultery.</a:t>
            </a:r>
          </a:p>
        </p:txBody>
      </p:sp>
      <p:sp>
        <p:nvSpPr>
          <p:cNvPr id="56" name="Shape 56"/>
          <p:cNvSpPr/>
          <p:nvPr/>
        </p:nvSpPr>
        <p:spPr>
          <a:xfrm>
            <a:off x="533400" y="1981200"/>
            <a:ext cx="7086600" cy="4597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defRPr>
                <a:solidFill>
                  <a:srgbClr val="333399"/>
                </a:solidFill>
              </a:defRPr>
            </a:lvl1pPr>
          </a:lstStyle>
          <a:p>
            <a:pPr lvl="0">
              <a:defRPr sz="1800">
                <a:solidFill>
                  <a:srgbClr val="000000"/>
                </a:solidFill>
              </a:defRPr>
            </a:pPr>
            <a:r>
              <a:rPr sz="2400">
                <a:solidFill>
                  <a:srgbClr val="333399"/>
                </a:solidFill>
              </a:rPr>
              <a:t>8. You shall not steal.</a:t>
            </a:r>
          </a:p>
        </p:txBody>
      </p:sp>
      <p:sp>
        <p:nvSpPr>
          <p:cNvPr id="57" name="Shape 57"/>
          <p:cNvSpPr/>
          <p:nvPr/>
        </p:nvSpPr>
        <p:spPr>
          <a:xfrm>
            <a:off x="533400" y="2743200"/>
            <a:ext cx="7239000" cy="8280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defRPr>
                <a:solidFill>
                  <a:srgbClr val="333399"/>
                </a:solidFill>
              </a:defRPr>
            </a:lvl1pPr>
          </a:lstStyle>
          <a:p>
            <a:pPr lvl="0">
              <a:defRPr sz="1800">
                <a:solidFill>
                  <a:srgbClr val="000000"/>
                </a:solidFill>
              </a:defRPr>
            </a:pPr>
            <a:r>
              <a:rPr sz="2400">
                <a:solidFill>
                  <a:srgbClr val="333399"/>
                </a:solidFill>
              </a:rPr>
              <a:t>9. You shall not give false testimony against your neighbour.</a:t>
            </a:r>
          </a:p>
        </p:txBody>
      </p:sp>
      <p:sp>
        <p:nvSpPr>
          <p:cNvPr id="58" name="Shape 58"/>
          <p:cNvSpPr/>
          <p:nvPr/>
        </p:nvSpPr>
        <p:spPr>
          <a:xfrm>
            <a:off x="533400" y="3886200"/>
            <a:ext cx="7635875" cy="1564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a:solidFill>
                  <a:srgbClr val="333399"/>
                </a:solidFill>
              </a:defRPr>
            </a:lvl1pPr>
          </a:lstStyle>
          <a:p>
            <a:pPr lvl="0">
              <a:defRPr sz="1800">
                <a:solidFill>
                  <a:srgbClr val="000000"/>
                </a:solidFill>
              </a:defRPr>
            </a:pPr>
            <a:r>
              <a:rPr sz="2400">
                <a:solidFill>
                  <a:srgbClr val="333399"/>
                </a:solidFill>
              </a:rPr>
              <a:t>10. You shall not covet your neighbour’s wife. You shall not set your desire on your neighbour’s house or land, his male or female servant, his ox or donkey, or anything that belongs to your neighbour.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55"/>
                                        </p:tgtEl>
                                        <p:attrNameLst>
                                          <p:attrName>style.visibility</p:attrName>
                                        </p:attrNameLst>
                                      </p:cBhvr>
                                      <p:to>
                                        <p:strVal val="visible"/>
                                      </p:to>
                                    </p:set>
                                    <p:animEffect transition="in" filter="fade">
                                      <p:cBhvr>
                                        <p:cTn id="7" dur="10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p:tmAbs val="0"/>
                                  </p:iterate>
                                  <p:childTnLst>
                                    <p:set>
                                      <p:cBhvr>
                                        <p:cTn id="11" fill="hold"/>
                                        <p:tgtEl>
                                          <p:spTgt spid="56"/>
                                        </p:tgtEl>
                                        <p:attrNameLst>
                                          <p:attrName>style.visibility</p:attrName>
                                        </p:attrNameLst>
                                      </p:cBhvr>
                                      <p:to>
                                        <p:strVal val="visible"/>
                                      </p:to>
                                    </p:set>
                                    <p:animEffect transition="in" filter="fade">
                                      <p:cBhvr>
                                        <p:cTn id="12" dur="10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p:tmAbs val="0"/>
                                  </p:iterate>
                                  <p:childTnLst>
                                    <p:set>
                                      <p:cBhvr>
                                        <p:cTn id="16" fill="hold"/>
                                        <p:tgtEl>
                                          <p:spTgt spid="57"/>
                                        </p:tgtEl>
                                        <p:attrNameLst>
                                          <p:attrName>style.visibility</p:attrName>
                                        </p:attrNameLst>
                                      </p:cBhvr>
                                      <p:to>
                                        <p:strVal val="visible"/>
                                      </p:to>
                                    </p:set>
                                    <p:animEffect transition="in" filter="fade">
                                      <p:cBhvr>
                                        <p:cTn id="17" dur="10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4" nodeType="clickEffect">
                                  <p:stCondLst>
                                    <p:cond delay="0"/>
                                  </p:stCondLst>
                                  <p:iterate>
                                    <p:tmAbs val="0"/>
                                  </p:iterate>
                                  <p:childTnLst>
                                    <p:set>
                                      <p:cBhvr>
                                        <p:cTn id="21" fill="hold"/>
                                        <p:tgtEl>
                                          <p:spTgt spid="58"/>
                                        </p:tgtEl>
                                        <p:attrNameLst>
                                          <p:attrName>style.visibility</p:attrName>
                                        </p:attrNameLst>
                                      </p:cBhvr>
                                      <p:to>
                                        <p:strVal val="visible"/>
                                      </p:to>
                                    </p:set>
                                    <p:animEffect transition="in" filter="fade">
                                      <p:cBhvr>
                                        <p:cTn id="22"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1" animBg="1" advAuto="0"/>
      <p:bldP spid="56" grpId="2" animBg="1" advAuto="0"/>
      <p:bldP spid="57" grpId="3" animBg="1" advAuto="0"/>
      <p:bldP spid="58" grpId="4"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p:nvPr/>
        </p:nvSpPr>
        <p:spPr>
          <a:xfrm>
            <a:off x="990600" y="609599"/>
            <a:ext cx="7315200" cy="5615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“Is not this the kind of fasting I have chosen:</a:t>
            </a:r>
          </a:p>
          <a:p>
            <a:pPr lvl="0">
              <a:defRPr sz="1800"/>
            </a:pPr>
            <a:r>
              <a:rPr sz="2400">
                <a:solidFill>
                  <a:srgbClr val="333399"/>
                </a:solidFill>
              </a:rPr>
              <a:t>to loose the chains of injustice</a:t>
            </a:r>
          </a:p>
          <a:p>
            <a:pPr lvl="0">
              <a:defRPr sz="1800"/>
            </a:pPr>
            <a:r>
              <a:rPr sz="2400">
                <a:solidFill>
                  <a:srgbClr val="333399"/>
                </a:solidFill>
              </a:rPr>
              <a:t>   and untie the cords of the yoke,</a:t>
            </a:r>
          </a:p>
          <a:p>
            <a:pPr lvl="0">
              <a:defRPr sz="1800"/>
            </a:pPr>
            <a:r>
              <a:rPr sz="2400">
                <a:solidFill>
                  <a:srgbClr val="333399"/>
                </a:solidFill>
              </a:rPr>
              <a:t>to set the oppressed free</a:t>
            </a:r>
          </a:p>
          <a:p>
            <a:pPr lvl="0">
              <a:defRPr sz="1800"/>
            </a:pPr>
            <a:r>
              <a:rPr sz="2400">
                <a:solidFill>
                  <a:srgbClr val="333399"/>
                </a:solidFill>
              </a:rPr>
              <a:t>   and break every yoke?</a:t>
            </a:r>
          </a:p>
          <a:p>
            <a:pPr lvl="0">
              <a:defRPr sz="1800"/>
            </a:pPr>
            <a:r>
              <a:rPr sz="2400">
                <a:solidFill>
                  <a:srgbClr val="333399"/>
                </a:solidFill>
              </a:rPr>
              <a:t>Is it not to share your food with the hungry</a:t>
            </a:r>
          </a:p>
          <a:p>
            <a:pPr lvl="0">
              <a:defRPr sz="1800"/>
            </a:pPr>
            <a:r>
              <a:rPr sz="2400">
                <a:solidFill>
                  <a:srgbClr val="333399"/>
                </a:solidFill>
              </a:rPr>
              <a:t>   and to provide the poor wanderer with shelter—</a:t>
            </a:r>
          </a:p>
          <a:p>
            <a:pPr lvl="0">
              <a:defRPr sz="1800"/>
            </a:pPr>
            <a:r>
              <a:rPr sz="2400">
                <a:solidFill>
                  <a:srgbClr val="333399"/>
                </a:solidFill>
              </a:rPr>
              <a:t>when you see the naked, to clothe them,</a:t>
            </a:r>
          </a:p>
          <a:p>
            <a:pPr lvl="0">
              <a:defRPr sz="1800"/>
            </a:pPr>
            <a:r>
              <a:rPr sz="2400">
                <a:solidFill>
                  <a:srgbClr val="333399"/>
                </a:solidFill>
              </a:rPr>
              <a:t>   and not to turn away from your own flesh and blood?</a:t>
            </a:r>
          </a:p>
          <a:p>
            <a:pPr lvl="0">
              <a:defRPr sz="1800"/>
            </a:pPr>
            <a:r>
              <a:rPr sz="2400">
                <a:solidFill>
                  <a:srgbClr val="333399"/>
                </a:solidFill>
              </a:rPr>
              <a:t>Then your light will break forth like the dawn,</a:t>
            </a:r>
          </a:p>
          <a:p>
            <a:pPr lvl="0">
              <a:defRPr sz="1800"/>
            </a:pPr>
            <a:r>
              <a:rPr sz="2400">
                <a:solidFill>
                  <a:srgbClr val="333399"/>
                </a:solidFill>
              </a:rPr>
              <a:t>   and your healing will quickly appear;</a:t>
            </a:r>
          </a:p>
          <a:p>
            <a:pPr lvl="0">
              <a:defRPr sz="1800"/>
            </a:pPr>
            <a:r>
              <a:rPr sz="2400">
                <a:solidFill>
                  <a:srgbClr val="333399"/>
                </a:solidFill>
              </a:rPr>
              <a:t>then your righteousness[a] will go before you,</a:t>
            </a:r>
          </a:p>
          <a:p>
            <a:pPr lvl="0">
              <a:defRPr sz="1800"/>
            </a:pPr>
            <a:r>
              <a:rPr sz="2400">
                <a:solidFill>
                  <a:srgbClr val="333399"/>
                </a:solidFill>
              </a:rPr>
              <a:t>   and the glory of the LORD will be your rear guard.</a:t>
            </a:r>
            <a:r>
              <a:rPr sz="2400"/>
              <a:t> </a:t>
            </a:r>
          </a:p>
          <a:p>
            <a:pPr lvl="0">
              <a:defRPr sz="1800"/>
            </a:pPr>
            <a:endParaRPr sz="2400"/>
          </a:p>
          <a:p>
            <a:pPr lvl="0" algn="r">
              <a:defRPr sz="1800"/>
            </a:pPr>
            <a:r>
              <a:rPr sz="2400"/>
              <a:t>(Isaiah 58:6-8)</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609600" y="914400"/>
            <a:ext cx="7543800" cy="34061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The LORD enters into judgment</a:t>
            </a:r>
          </a:p>
          <a:p>
            <a:pPr lvl="0">
              <a:defRPr sz="1800"/>
            </a:pPr>
            <a:r>
              <a:rPr sz="2400">
                <a:solidFill>
                  <a:srgbClr val="333399"/>
                </a:solidFill>
              </a:rPr>
              <a:t>   against the elders and leaders of his people:</a:t>
            </a:r>
          </a:p>
          <a:p>
            <a:pPr lvl="0">
              <a:defRPr sz="1800"/>
            </a:pPr>
            <a:r>
              <a:rPr sz="2400">
                <a:solidFill>
                  <a:srgbClr val="333399"/>
                </a:solidFill>
              </a:rPr>
              <a:t>“It is you who have ruined my vineyard;</a:t>
            </a:r>
          </a:p>
          <a:p>
            <a:pPr lvl="0">
              <a:defRPr sz="1800"/>
            </a:pPr>
            <a:r>
              <a:rPr sz="2400">
                <a:solidFill>
                  <a:srgbClr val="333399"/>
                </a:solidFill>
              </a:rPr>
              <a:t>   the plunder from the poor is in your houses.</a:t>
            </a:r>
          </a:p>
          <a:p>
            <a:pPr lvl="0">
              <a:defRPr sz="1800"/>
            </a:pPr>
            <a:r>
              <a:rPr sz="2400">
                <a:solidFill>
                  <a:srgbClr val="333399"/>
                </a:solidFill>
              </a:rPr>
              <a:t>“What do you mean by crushing my people</a:t>
            </a:r>
          </a:p>
          <a:p>
            <a:pPr lvl="0">
              <a:defRPr sz="1800"/>
            </a:pPr>
            <a:r>
              <a:rPr sz="2400">
                <a:solidFill>
                  <a:srgbClr val="333399"/>
                </a:solidFill>
              </a:rPr>
              <a:t>   and grinding the faces of the poor?”</a:t>
            </a:r>
          </a:p>
          <a:p>
            <a:pPr lvl="0">
              <a:defRPr sz="1800"/>
            </a:pPr>
            <a:r>
              <a:rPr sz="2400">
                <a:solidFill>
                  <a:srgbClr val="333399"/>
                </a:solidFill>
              </a:rPr>
              <a:t>            declares the Lord, the LORD Almighty.</a:t>
            </a:r>
            <a:r>
              <a:rPr sz="2400"/>
              <a:t> </a:t>
            </a:r>
          </a:p>
          <a:p>
            <a:pPr lvl="0">
              <a:defRPr sz="1800"/>
            </a:pPr>
            <a:endParaRPr sz="2400"/>
          </a:p>
          <a:p>
            <a:pPr lvl="0" algn="r">
              <a:defRPr sz="1800"/>
            </a:pPr>
            <a:r>
              <a:rPr sz="2400"/>
              <a:t>(Isaiah 3:14-15)</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p:nvPr/>
        </p:nvSpPr>
        <p:spPr>
          <a:xfrm>
            <a:off x="399226" y="313690"/>
            <a:ext cx="6214438" cy="828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Some of the legal punishments for breaking this contract can be very severe. For instance:</a:t>
            </a:r>
          </a:p>
        </p:txBody>
      </p:sp>
      <p:sp>
        <p:nvSpPr>
          <p:cNvPr id="65" name="Shape 65"/>
          <p:cNvSpPr/>
          <p:nvPr/>
        </p:nvSpPr>
        <p:spPr>
          <a:xfrm>
            <a:off x="949811" y="1278889"/>
            <a:ext cx="7451260" cy="4511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“If any man has a stubborn and rebellious son who will not obey his father or his mother, and when they chastise him, he will not even listen to them, then his father and mother shall seize him, and bring him out to the elders of his city at the gateway of his home town. And they shall say to the elders of his city, ‘This son of ours is stubborn and rebellious, he will not obey us, he is a glutton and a drunkard.’ Then all the men of his city shall stone him to death; so you shall remove the evil from your midst, and all Israel shall hear of it and fear.” </a:t>
            </a:r>
          </a:p>
          <a:p>
            <a:pPr lvl="0">
              <a:defRPr sz="1800"/>
            </a:pPr>
            <a:endParaRPr sz="2400"/>
          </a:p>
          <a:p>
            <a:pPr lvl="0">
              <a:defRPr sz="1800"/>
            </a:pPr>
            <a:r>
              <a:rPr sz="2400"/>
              <a:t>Deuteronomy 21:18-21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15"/>
          <p:cNvSpPr/>
          <p:nvPr/>
        </p:nvSpPr>
        <p:spPr>
          <a:xfrm>
            <a:off x="762000" y="762000"/>
            <a:ext cx="7620000" cy="340360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t>The Bible was written by (an estimated) 40 different people, over the space of around one thousand years.</a:t>
            </a:r>
          </a:p>
          <a:p>
            <a:pPr lvl="0">
              <a:spcBef>
                <a:spcPts val="1400"/>
              </a:spcBef>
              <a:defRPr sz="1800"/>
            </a:pPr>
            <a:r>
              <a:rPr sz="2400"/>
              <a:t>It is certainly the most influential book in European and Western civilization.</a:t>
            </a:r>
          </a:p>
          <a:p>
            <a:pPr lvl="0">
              <a:spcBef>
                <a:spcPts val="1400"/>
              </a:spcBef>
              <a:defRPr sz="1800"/>
            </a:pPr>
            <a:r>
              <a:rPr sz="2400"/>
              <a:t>Christianity begins as one of many new religious groups appearing in the Hellenistic-Roman period. Its central ideas are certainly Jewish (specifically Essene), it also relies heavily on important Greek concepts and ideas. For example: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p:nvPr/>
        </p:nvSpPr>
        <p:spPr>
          <a:xfrm>
            <a:off x="330279" y="1173480"/>
            <a:ext cx="8483442" cy="5247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If your very own brother, or your son or daughter, or the wife you love, or your closest friend secretly entices you, saying, “Let us go and worship other gods” (gods that neither you nor your ancestors have known, gods of the peoples around you, whether near or far, from one end of the land to the other), do not yield to them or listen to them. Show them no pity. Do not spare them or shield them. You must certainly put them to death. Your hand must be the first in putting them to death, and then the hands of all the people. Stone them to death, because they tried to turn you away from the Lord your God, who brought you out of Egypt, out of the land of slavery. Then all Israel will hear and be afraid, and no one among you will do such an evil thing again.</a:t>
            </a:r>
          </a:p>
          <a:p>
            <a:pPr lvl="0">
              <a:defRPr sz="1800"/>
            </a:pPr>
            <a:endParaRPr sz="2400"/>
          </a:p>
          <a:p>
            <a:pPr lvl="0" algn="r">
              <a:defRPr sz="1800"/>
            </a:pPr>
            <a:r>
              <a:rPr sz="2400"/>
              <a:t>Deuteronomy 13:6-11</a:t>
            </a:r>
          </a:p>
        </p:txBody>
      </p:sp>
      <p:sp>
        <p:nvSpPr>
          <p:cNvPr id="68" name="Shape 68"/>
          <p:cNvSpPr/>
          <p:nvPr/>
        </p:nvSpPr>
        <p:spPr>
          <a:xfrm>
            <a:off x="1000105" y="191770"/>
            <a:ext cx="7143790" cy="828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The Old Testament offers its most severe punishments to people who worship different gods: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942766" y="2055495"/>
            <a:ext cx="6920925" cy="4066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Slaves, obey your earthly masters with respect and fear, and with sincerity of heart, just as you would obey Christ. Obey them not only to win their favour when their eye is on you, but as slaves of Christ, doing the will of God from your heart. Serve wholeheartedly, as if you were serving the Lord, not people, because you know that the Lord will reward each one for whatever good they do, whether they are slave or free.</a:t>
            </a:r>
          </a:p>
          <a:p>
            <a:pPr lvl="0">
              <a:defRPr sz="1800"/>
            </a:pPr>
            <a:endParaRPr sz="2400">
              <a:solidFill>
                <a:srgbClr val="333399"/>
              </a:solidFill>
            </a:endParaRPr>
          </a:p>
          <a:p>
            <a:pPr lvl="0" algn="r">
              <a:defRPr sz="1800"/>
            </a:pPr>
            <a:r>
              <a:rPr sz="2400"/>
              <a:t>Ephesians 6:5-8</a:t>
            </a:r>
          </a:p>
          <a:p>
            <a:pPr lvl="0" algn="r">
              <a:defRPr sz="1800"/>
            </a:pPr>
            <a:r>
              <a:t>See also 1-Timothy 6:1, Titus 2:9-10,  Deut. 15:12-17</a:t>
            </a:r>
          </a:p>
        </p:txBody>
      </p:sp>
      <p:sp>
        <p:nvSpPr>
          <p:cNvPr id="71" name="Shape 71"/>
          <p:cNvSpPr/>
          <p:nvPr/>
        </p:nvSpPr>
        <p:spPr>
          <a:xfrm>
            <a:off x="513625" y="364490"/>
            <a:ext cx="7645380" cy="1564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The entire Bible has not a single word against slavery, anywhere, in the Old or New Testaments. In several places, it claims that God fully endorses slavery, and commands slaves to obey their masters: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p:nvPr/>
        </p:nvSpPr>
        <p:spPr>
          <a:xfrm>
            <a:off x="428516" y="455929"/>
            <a:ext cx="8654951" cy="5984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An example of how the Bible treats women: it is often the female characters who demonstrate their commitment to God in the strongest, and most poetic terms. When her husband and her father-in-law died in a famine, Ruth was urged by her mother-in-law Naomi to return to her own natal family. But Ruth had adopted her (deceased) husband’s religion, and wanted to follow Naomi back to Judah.</a:t>
            </a:r>
          </a:p>
          <a:p>
            <a:pPr lvl="0">
              <a:defRPr sz="1800"/>
            </a:pPr>
            <a:endParaRPr sz="2400"/>
          </a:p>
          <a:p>
            <a:pPr lvl="0">
              <a:defRPr sz="1800"/>
            </a:pPr>
            <a:r>
              <a:rPr sz="2400">
                <a:solidFill>
                  <a:srgbClr val="333399"/>
                </a:solidFill>
              </a:rPr>
              <a:t>“Look,” said Naomi, “your sister-in-law is going back to her people and her gods. Go back with her.”</a:t>
            </a:r>
          </a:p>
          <a:p>
            <a:pPr lvl="0">
              <a:defRPr sz="1800"/>
            </a:pPr>
            <a:endParaRPr sz="2400">
              <a:solidFill>
                <a:srgbClr val="333399"/>
              </a:solidFill>
            </a:endParaRPr>
          </a:p>
          <a:p>
            <a:pPr lvl="0">
              <a:defRPr sz="1800"/>
            </a:pPr>
            <a:r>
              <a:rPr sz="2400">
                <a:solidFill>
                  <a:srgbClr val="333399"/>
                </a:solidFill>
              </a:rPr>
              <a:t>But Ruth replied, “Don’t urge me to leave you or to turn back from you. Where you go I will go, and where you stay I will stay. Your people will be my people, and your God shall be my God.” </a:t>
            </a:r>
          </a:p>
          <a:p>
            <a:pPr lvl="0">
              <a:defRPr sz="1800"/>
            </a:pPr>
            <a:endParaRPr sz="2400">
              <a:solidFill>
                <a:srgbClr val="333399"/>
              </a:solidFill>
            </a:endParaRPr>
          </a:p>
          <a:p>
            <a:pPr lvl="0" algn="r">
              <a:defRPr sz="1800"/>
            </a:pPr>
            <a:r>
              <a:rPr sz="2400"/>
              <a:t>Ruth 1:15-16</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p:nvPr/>
        </p:nvSpPr>
        <p:spPr>
          <a:xfrm>
            <a:off x="242525" y="436880"/>
            <a:ext cx="8444836" cy="5984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Another example: The book of Judges has a story about a priest and his wife who were traveling the country. They stayed for a night with a local old man. A gang of drunkards came to the house, and demanded </a:t>
            </a:r>
            <a:r>
              <a:rPr sz="2400">
                <a:solidFill>
                  <a:srgbClr val="333399"/>
                </a:solidFill>
              </a:rPr>
              <a:t>“Bring out the man who came to your house so we can have sex with him.” </a:t>
            </a:r>
          </a:p>
          <a:p>
            <a:pPr lvl="0">
              <a:defRPr sz="1800"/>
            </a:pPr>
            <a:endParaRPr sz="2400">
              <a:solidFill>
                <a:srgbClr val="333399"/>
              </a:solidFill>
            </a:endParaRPr>
          </a:p>
          <a:p>
            <a:pPr lvl="0">
              <a:defRPr sz="1800"/>
            </a:pPr>
            <a:r>
              <a:rPr sz="2400">
                <a:solidFill>
                  <a:srgbClr val="333399"/>
                </a:solidFill>
              </a:rPr>
              <a:t>The owner of the house went outside and said to them, “No, my friends, don’t be so vile. Since this man is my guest, don’t do this outrageous thing. Look, here is my virgin daughter, and his concubine. I will bring them out to you now, and you can use them and do to them whatever you wish. But as for this man, don’t do such an outrageous thing.”</a:t>
            </a:r>
            <a:endParaRPr sz="2400"/>
          </a:p>
          <a:p>
            <a:pPr lvl="0">
              <a:defRPr sz="1800"/>
            </a:pPr>
            <a:endParaRPr sz="2400"/>
          </a:p>
          <a:p>
            <a:pPr lvl="0" algn="r">
              <a:defRPr sz="1800"/>
            </a:pPr>
            <a:r>
              <a:rPr sz="2400"/>
              <a:t>Judges 19:22-24</a:t>
            </a:r>
          </a:p>
          <a:p>
            <a:pPr lvl="0" algn="r">
              <a:defRPr sz="1800"/>
            </a:pPr>
            <a:endParaRPr sz="2400"/>
          </a:p>
          <a:p>
            <a:pPr lvl="0">
              <a:defRPr sz="1800"/>
            </a:pPr>
            <a:r>
              <a:rPr sz="2400"/>
              <a:t>The gang, by the way, murdered the concubine.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p:nvPr/>
        </p:nvSpPr>
        <p:spPr>
          <a:xfrm>
            <a:off x="228600" y="228600"/>
            <a:ext cx="8610600" cy="1196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lvl1pPr>
          </a:lstStyle>
          <a:p>
            <a:pPr lvl="0">
              <a:defRPr sz="1800"/>
            </a:pPr>
            <a:r>
              <a:rPr sz="2400"/>
              <a:t>In the Christian point of view, Jesus fulfills various prophesies made in the Old Testament, and presents a new kind of ‘law’, written directly on the hearts and minds of people. </a:t>
            </a:r>
          </a:p>
        </p:txBody>
      </p:sp>
      <p:sp>
        <p:nvSpPr>
          <p:cNvPr id="78" name="Shape 78"/>
          <p:cNvSpPr/>
          <p:nvPr/>
        </p:nvSpPr>
        <p:spPr>
          <a:xfrm>
            <a:off x="685800" y="1676400"/>
            <a:ext cx="7772400" cy="193040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t>Some should be familiar to you, such as the Golden Rule:</a:t>
            </a:r>
          </a:p>
          <a:p>
            <a:pPr lvl="0">
              <a:spcBef>
                <a:spcPts val="1400"/>
              </a:spcBef>
              <a:defRPr sz="1800"/>
            </a:pPr>
            <a:r>
              <a:rPr sz="2400">
                <a:solidFill>
                  <a:srgbClr val="333399"/>
                </a:solidFill>
              </a:rPr>
              <a:t>So whatever you wish that others would do to you, do also to them, for this is the Law of the Prophets.</a:t>
            </a:r>
          </a:p>
          <a:p>
            <a:pPr lvl="0" algn="r">
              <a:spcBef>
                <a:spcPts val="1400"/>
              </a:spcBef>
              <a:defRPr sz="1800"/>
            </a:pPr>
            <a:r>
              <a:rPr sz="2400"/>
              <a:t>(Matthew 7:12)</a:t>
            </a:r>
          </a:p>
        </p:txBody>
      </p:sp>
      <p:sp>
        <p:nvSpPr>
          <p:cNvPr id="79" name="Shape 79"/>
          <p:cNvSpPr/>
          <p:nvPr/>
        </p:nvSpPr>
        <p:spPr>
          <a:xfrm>
            <a:off x="762000" y="3581400"/>
            <a:ext cx="7848600" cy="266700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t>And the Great Commandment:</a:t>
            </a:r>
          </a:p>
          <a:p>
            <a:pPr lvl="0">
              <a:spcBef>
                <a:spcPts val="1400"/>
              </a:spcBef>
              <a:defRPr sz="1800"/>
            </a:pPr>
            <a:r>
              <a:rPr sz="2400">
                <a:solidFill>
                  <a:srgbClr val="333399"/>
                </a:solidFill>
              </a:rPr>
              <a:t>You shall love the Lord your God with all your heart and all your soul and with al your mind. This is the great and first commandment. And a second is like it: you shall love your neighbour as yourself.</a:t>
            </a:r>
          </a:p>
          <a:p>
            <a:pPr lvl="0" algn="r">
              <a:spcBef>
                <a:spcPts val="1400"/>
              </a:spcBef>
              <a:defRPr sz="1800"/>
            </a:pPr>
            <a:r>
              <a:rPr sz="2400"/>
              <a:t>(Matthew 22:37-39)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p:tmAbs val="0"/>
                                  </p:iterate>
                                  <p:childTnLst>
                                    <p:set>
                                      <p:cBhvr>
                                        <p:cTn id="11" fill="hold"/>
                                        <p:tgtEl>
                                          <p:spTgt spid="79"/>
                                        </p:tgtEl>
                                        <p:attrNameLst>
                                          <p:attrName>style.visibility</p:attrName>
                                        </p:attrNameLst>
                                      </p:cBhvr>
                                      <p:to>
                                        <p:strVal val="visible"/>
                                      </p:to>
                                    </p:set>
                                    <p:animEffect transition="in" filter="fade">
                                      <p:cBhvr>
                                        <p:cTn id="12"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1" animBg="1" advAuto="0"/>
      <p:bldP spid="79" grpId="2"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p:nvPr/>
        </p:nvSpPr>
        <p:spPr>
          <a:xfrm>
            <a:off x="609600" y="685800"/>
            <a:ext cx="7696200" cy="2301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lvl1pPr>
          </a:lstStyle>
          <a:p>
            <a:pPr lvl="0">
              <a:defRPr sz="1800"/>
            </a:pPr>
            <a:r>
              <a:rPr sz="2400"/>
              <a:t>And you probably already know most of the major events in his life, such as the Christmas story, and his passion, death by crucifixion, and resurrection. The idea is that Jesus took upon himself the punishment for everyone’s sins, and especially Original Sin. Then rose again from the dead, having emerged victorious from the struggle with sin.</a:t>
            </a:r>
          </a:p>
        </p:txBody>
      </p:sp>
      <p:sp>
        <p:nvSpPr>
          <p:cNvPr id="82" name="Shape 82"/>
          <p:cNvSpPr/>
          <p:nvPr/>
        </p:nvSpPr>
        <p:spPr>
          <a:xfrm>
            <a:off x="1143000" y="3200400"/>
            <a:ext cx="6705600" cy="24841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solidFill>
                  <a:srgbClr val="333399"/>
                </a:solidFill>
              </a:rPr>
              <a:t>For God so loved the world that he gave his only Son, that whoever believes in him should not perish but have eternal life. For God did not send his Son into the world to condemn the world, but in order that the world might be saved through him.</a:t>
            </a:r>
          </a:p>
          <a:p>
            <a:pPr lvl="0" algn="r">
              <a:spcBef>
                <a:spcPts val="1400"/>
              </a:spcBef>
              <a:defRPr sz="1800"/>
            </a:pPr>
            <a:r>
              <a:rPr sz="2400"/>
              <a:t>John 3:16-17</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p:nvPr/>
        </p:nvSpPr>
        <p:spPr>
          <a:xfrm>
            <a:off x="609600" y="1752600"/>
            <a:ext cx="7924800" cy="1379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solidFill>
                  <a:srgbClr val="333399"/>
                </a:solidFill>
              </a:rPr>
              <a:t>“Now faith is the substance of things hoped for, the evidence of things not seen.”</a:t>
            </a:r>
            <a:r>
              <a:rPr sz="2400"/>
              <a:t> </a:t>
            </a:r>
          </a:p>
          <a:p>
            <a:pPr lvl="0" algn="r">
              <a:spcBef>
                <a:spcPts val="1400"/>
              </a:spcBef>
              <a:defRPr sz="1800"/>
            </a:pPr>
            <a:r>
              <a:rPr sz="2400"/>
              <a:t>Paul’s letter to the Hebrews, 11:1.</a:t>
            </a:r>
          </a:p>
        </p:txBody>
      </p:sp>
      <p:sp>
        <p:nvSpPr>
          <p:cNvPr id="85" name="Shape 85"/>
          <p:cNvSpPr/>
          <p:nvPr/>
        </p:nvSpPr>
        <p:spPr>
          <a:xfrm>
            <a:off x="609600" y="381000"/>
            <a:ext cx="7848600" cy="1196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lvl1pPr>
          </a:lstStyle>
          <a:p>
            <a:pPr lvl="0">
              <a:defRPr sz="1800"/>
            </a:pPr>
            <a:r>
              <a:rPr sz="2400"/>
              <a:t>And this is something we should understand not by reason and evidence, nor like a contract between humanity and God, but rather by an inner emotional knowing, that is, by “faith”:</a:t>
            </a:r>
          </a:p>
        </p:txBody>
      </p:sp>
      <p:sp>
        <p:nvSpPr>
          <p:cNvPr id="86" name="Shape 86"/>
          <p:cNvSpPr/>
          <p:nvPr/>
        </p:nvSpPr>
        <p:spPr>
          <a:xfrm>
            <a:off x="609600" y="3429000"/>
            <a:ext cx="7848600" cy="28524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solidFill>
                  <a:srgbClr val="333399"/>
                </a:solidFill>
              </a:rPr>
              <a:t>For all have sinned and fall short of the glory of God, and are justified by his grace as a gift through the redemption that is in Christ Jesus, whom God put forward as a propitiation by his blood, to be received by faith… It was to show his righteousness at the present time, so that he might be just and the justifier of the one who has faith in Jesus.</a:t>
            </a:r>
          </a:p>
          <a:p>
            <a:pPr lvl="0" algn="r">
              <a:spcBef>
                <a:spcPts val="1400"/>
              </a:spcBef>
              <a:defRPr sz="1800"/>
            </a:pPr>
            <a:r>
              <a:rPr sz="2400"/>
              <a:t>Paul’s letter to the Romans, 3:23-26</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84"/>
                                        </p:tgtEl>
                                        <p:attrNameLst>
                                          <p:attrName>style.visibility</p:attrName>
                                        </p:attrNameLst>
                                      </p:cBhvr>
                                      <p:to>
                                        <p:strVal val="visible"/>
                                      </p:to>
                                    </p:set>
                                    <p:animEffect transition="in" filter="fade">
                                      <p:cBhvr>
                                        <p:cTn id="7" dur="10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p:tmAbs val="0"/>
                                  </p:iterate>
                                  <p:childTnLst>
                                    <p:set>
                                      <p:cBhvr>
                                        <p:cTn id="11" fill="hold"/>
                                        <p:tgtEl>
                                          <p:spTgt spid="86"/>
                                        </p:tgtEl>
                                        <p:attrNameLst>
                                          <p:attrName>style.visibility</p:attrName>
                                        </p:attrNameLst>
                                      </p:cBhvr>
                                      <p:to>
                                        <p:strVal val="visible"/>
                                      </p:to>
                                    </p:set>
                                    <p:animEffect transition="in" filter="fade">
                                      <p:cBhvr>
                                        <p:cTn id="12"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advAuto="0"/>
      <p:bldP spid="86" grpId="2"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p:nvPr/>
        </p:nvSpPr>
        <p:spPr>
          <a:xfrm>
            <a:off x="609600" y="838200"/>
            <a:ext cx="7848600" cy="11963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lvl1pPr>
          </a:lstStyle>
          <a:p>
            <a:pPr lvl="0">
              <a:defRPr sz="1800"/>
            </a:pPr>
            <a:r>
              <a:rPr sz="2400"/>
              <a:t>Also, in contrast with the Old Testament, Jesus’ teachings include the idea that you can sin with your thoughts, not just your acts.</a:t>
            </a:r>
          </a:p>
        </p:txBody>
      </p:sp>
      <p:sp>
        <p:nvSpPr>
          <p:cNvPr id="89" name="Shape 89"/>
          <p:cNvSpPr/>
          <p:nvPr/>
        </p:nvSpPr>
        <p:spPr>
          <a:xfrm>
            <a:off x="914400" y="2286000"/>
            <a:ext cx="7010400" cy="340360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solidFill>
                  <a:srgbClr val="333399"/>
                </a:solidFill>
              </a:rPr>
              <a:t>You have heard that it was said, ‘You shall not commit adultery’. But I say to you that everyone who looks at a woman with lustful intent has already committed adultery with her in his heart.</a:t>
            </a:r>
          </a:p>
          <a:p>
            <a:pPr lvl="0">
              <a:spcBef>
                <a:spcPts val="1400"/>
              </a:spcBef>
              <a:defRPr sz="1800"/>
            </a:pPr>
            <a:r>
              <a:rPr sz="2400">
                <a:solidFill>
                  <a:srgbClr val="333399"/>
                </a:solidFill>
              </a:rPr>
              <a:t>If your right eye causes you to sin, tear it out and throw it away. For it is better that you lose one of your members than that your whole body be thrown into hell.</a:t>
            </a:r>
          </a:p>
          <a:p>
            <a:pPr lvl="0" algn="r">
              <a:spcBef>
                <a:spcPts val="1400"/>
              </a:spcBef>
              <a:defRPr sz="1800"/>
            </a:pPr>
            <a:r>
              <a:rPr sz="2400"/>
              <a:t>Matthew 5:27-30</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p:nvPr/>
        </p:nvSpPr>
        <p:spPr>
          <a:xfrm>
            <a:off x="533400" y="762000"/>
            <a:ext cx="7924800" cy="4597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lvl1pPr>
          </a:lstStyle>
          <a:p>
            <a:pPr lvl="0">
              <a:defRPr sz="1800"/>
            </a:pPr>
            <a:r>
              <a:rPr sz="2400"/>
              <a:t>Various other New Testament teachings.</a:t>
            </a:r>
          </a:p>
        </p:txBody>
      </p:sp>
      <p:sp>
        <p:nvSpPr>
          <p:cNvPr id="92" name="Shape 92"/>
          <p:cNvSpPr/>
          <p:nvPr/>
        </p:nvSpPr>
        <p:spPr>
          <a:xfrm>
            <a:off x="990600" y="1524000"/>
            <a:ext cx="7010400" cy="17475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solidFill>
                  <a:srgbClr val="333399"/>
                </a:solidFill>
              </a:rPr>
              <a:t>You have heard that it was said, ‘You shall love your neighbour and hate your enemy’. But I say to you ‘love your enemies and pray for those who persecute you.’</a:t>
            </a:r>
          </a:p>
          <a:p>
            <a:pPr lvl="0">
              <a:spcBef>
                <a:spcPts val="1400"/>
              </a:spcBef>
              <a:defRPr sz="1800"/>
            </a:pPr>
            <a:r>
              <a:rPr sz="2400"/>
              <a:t>Matt 5:43</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nvSpPr>
        <p:spPr>
          <a:xfrm>
            <a:off x="685800" y="685800"/>
            <a:ext cx="7924800" cy="266700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solidFill>
                  <a:srgbClr val="333399"/>
                </a:solidFill>
              </a:rPr>
              <a:t>Judge not, that you be not judged. For with the the judgment you pronounce you will be judged, and with the measure you use it will be measured to you. </a:t>
            </a:r>
          </a:p>
          <a:p>
            <a:pPr lvl="0">
              <a:spcBef>
                <a:spcPts val="1400"/>
              </a:spcBef>
              <a:defRPr sz="1800"/>
            </a:pPr>
            <a:r>
              <a:rPr sz="2400">
                <a:solidFill>
                  <a:srgbClr val="333399"/>
                </a:solidFill>
              </a:rPr>
              <a:t>Why do you see the speck that is in your brother’s eye, but not notice the log that is in your own eye?</a:t>
            </a:r>
            <a:r>
              <a:rPr sz="2400"/>
              <a:t> </a:t>
            </a:r>
          </a:p>
          <a:p>
            <a:pPr lvl="0" algn="r">
              <a:spcBef>
                <a:spcPts val="1400"/>
              </a:spcBef>
              <a:defRPr sz="1800"/>
            </a:pPr>
            <a:r>
              <a:rPr sz="2400"/>
              <a:t>Matt 7:1-3</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nvSpPr>
        <p:spPr>
          <a:xfrm>
            <a:off x="4038600" y="4114800"/>
            <a:ext cx="4724400" cy="211328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t>“In the beginning was the Word</a:t>
            </a:r>
          </a:p>
          <a:p>
            <a:pPr lvl="0">
              <a:spcBef>
                <a:spcPts val="1400"/>
              </a:spcBef>
              <a:defRPr sz="1800"/>
            </a:pPr>
            <a:r>
              <a:rPr sz="2400"/>
              <a:t>And the word was with God,</a:t>
            </a:r>
          </a:p>
          <a:p>
            <a:pPr lvl="0">
              <a:spcBef>
                <a:spcPts val="1400"/>
              </a:spcBef>
              <a:defRPr sz="1800"/>
            </a:pPr>
            <a:r>
              <a:rPr sz="2400"/>
              <a:t>And the word was God.”</a:t>
            </a:r>
          </a:p>
          <a:p>
            <a:pPr lvl="0" algn="r">
              <a:spcBef>
                <a:spcPts val="1400"/>
              </a:spcBef>
              <a:defRPr sz="1800"/>
            </a:pPr>
            <a:r>
              <a:rPr sz="2400"/>
              <a:t>(John 1:1)</a:t>
            </a:r>
          </a:p>
        </p:txBody>
      </p:sp>
      <p:sp>
        <p:nvSpPr>
          <p:cNvPr id="18" name="Shape 18"/>
          <p:cNvSpPr/>
          <p:nvPr/>
        </p:nvSpPr>
        <p:spPr>
          <a:xfrm>
            <a:off x="2514600" y="2133600"/>
            <a:ext cx="4191000" cy="156210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t>In principio erat Verbum,</a:t>
            </a:r>
          </a:p>
          <a:p>
            <a:pPr lvl="0">
              <a:spcBef>
                <a:spcPts val="1400"/>
              </a:spcBef>
              <a:defRPr sz="1800"/>
            </a:pPr>
            <a:r>
              <a:rPr sz="2400"/>
              <a:t>Et Verbum erat apud Deum,</a:t>
            </a:r>
          </a:p>
          <a:p>
            <a:pPr lvl="0">
              <a:spcBef>
                <a:spcPts val="1400"/>
              </a:spcBef>
              <a:defRPr sz="1800"/>
            </a:pPr>
            <a:r>
              <a:rPr sz="2400"/>
              <a:t>Et Deus erat Verbum.</a:t>
            </a:r>
          </a:p>
        </p:txBody>
      </p:sp>
      <p:sp>
        <p:nvSpPr>
          <p:cNvPr id="19" name="Shape 19"/>
          <p:cNvSpPr/>
          <p:nvPr/>
        </p:nvSpPr>
        <p:spPr>
          <a:xfrm>
            <a:off x="228600" y="381000"/>
            <a:ext cx="5867400" cy="156210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t>En arche en ho Logos,</a:t>
            </a:r>
          </a:p>
          <a:p>
            <a:pPr lvl="0">
              <a:spcBef>
                <a:spcPts val="1400"/>
              </a:spcBef>
              <a:defRPr sz="1800"/>
            </a:pPr>
            <a:r>
              <a:rPr sz="2400"/>
              <a:t>Kai ho logos en pithos to Deos,</a:t>
            </a:r>
          </a:p>
          <a:p>
            <a:pPr lvl="0">
              <a:spcBef>
                <a:spcPts val="1400"/>
              </a:spcBef>
              <a:defRPr sz="1800"/>
            </a:pPr>
            <a:r>
              <a:rPr sz="2400"/>
              <a:t>Kai Deos en ho Logos.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p:tmAbs val="0"/>
                                  </p:iterate>
                                  <p:childTnLst>
                                    <p:set>
                                      <p:cBhvr>
                                        <p:cTn id="11" fill="hold"/>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p:tmAbs val="0"/>
                                  </p:iterate>
                                  <p:childTnLst>
                                    <p:set>
                                      <p:cBhvr>
                                        <p:cTn id="16" fill="hold"/>
                                        <p:tgtEl>
                                          <p:spTgt spid="17"/>
                                        </p:tgtEl>
                                        <p:attrNameLst>
                                          <p:attrName>style.visibility</p:attrName>
                                        </p:attrNameLst>
                                      </p:cBhvr>
                                      <p:to>
                                        <p:strVal val="visible"/>
                                      </p:to>
                                    </p:set>
                                    <p:animEffect transition="in" filter="fade">
                                      <p:cBhvr>
                                        <p:cTn id="1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3" animBg="1" advAuto="0"/>
      <p:bldP spid="18" grpId="2" animBg="1" advAuto="0"/>
      <p:bldP spid="19" grpId="1"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762000" y="685800"/>
            <a:ext cx="7696200" cy="5984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On paying taxes:</a:t>
            </a:r>
          </a:p>
          <a:p>
            <a:pPr lvl="0">
              <a:defRPr sz="1800"/>
            </a:pPr>
            <a:endParaRPr sz="2400"/>
          </a:p>
          <a:p>
            <a:pPr lvl="0">
              <a:defRPr sz="1800"/>
            </a:pPr>
            <a:r>
              <a:rPr sz="2400">
                <a:solidFill>
                  <a:srgbClr val="333399"/>
                </a:solidFill>
              </a:rPr>
              <a:t>So the spies questioned him: “Teacher, we know that you speak and teach what is right, and that you do not show partiality but teach the way of God in accordance with the truth. Is it right for us to pay taxes to Caesar or not?”</a:t>
            </a:r>
          </a:p>
          <a:p>
            <a:pPr lvl="0">
              <a:defRPr sz="1800"/>
            </a:pPr>
            <a:endParaRPr sz="2400">
              <a:solidFill>
                <a:srgbClr val="333399"/>
              </a:solidFill>
            </a:endParaRPr>
          </a:p>
          <a:p>
            <a:pPr lvl="0">
              <a:defRPr sz="1800"/>
            </a:pPr>
            <a:r>
              <a:rPr sz="2400">
                <a:solidFill>
                  <a:srgbClr val="333399"/>
                </a:solidFill>
              </a:rPr>
              <a:t>He saw through their duplicity and said to them, “Show me a denarius. Whose image and inscription are on it?”</a:t>
            </a:r>
          </a:p>
          <a:p>
            <a:pPr lvl="0">
              <a:defRPr sz="1800"/>
            </a:pPr>
            <a:endParaRPr sz="2400">
              <a:solidFill>
                <a:srgbClr val="333399"/>
              </a:solidFill>
            </a:endParaRPr>
          </a:p>
          <a:p>
            <a:pPr lvl="0">
              <a:defRPr sz="1800"/>
            </a:pPr>
            <a:r>
              <a:rPr sz="2400">
                <a:solidFill>
                  <a:srgbClr val="333399"/>
                </a:solidFill>
              </a:rPr>
              <a:t>   “Caesar’s,” they replied.</a:t>
            </a:r>
          </a:p>
          <a:p>
            <a:pPr lvl="0">
              <a:defRPr sz="1800"/>
            </a:pPr>
            <a:endParaRPr sz="2400">
              <a:solidFill>
                <a:srgbClr val="333399"/>
              </a:solidFill>
            </a:endParaRPr>
          </a:p>
          <a:p>
            <a:pPr lvl="0">
              <a:defRPr sz="1800"/>
            </a:pPr>
            <a:r>
              <a:rPr sz="2400">
                <a:solidFill>
                  <a:srgbClr val="333399"/>
                </a:solidFill>
              </a:rPr>
              <a:t>He said to them, “Then give back to Caesar what is Caesar’s, and to God what is God’s.”</a:t>
            </a:r>
          </a:p>
          <a:p>
            <a:pPr lvl="0">
              <a:defRPr sz="1800"/>
            </a:pPr>
            <a:endParaRPr sz="2400">
              <a:solidFill>
                <a:srgbClr val="333399"/>
              </a:solidFill>
            </a:endParaRPr>
          </a:p>
          <a:p>
            <a:pPr lvl="0" algn="r">
              <a:defRPr sz="1800"/>
            </a:pPr>
            <a:r>
              <a:rPr sz="2400"/>
              <a:t>Luke 20:22-25</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p:nvPr/>
        </p:nvSpPr>
        <p:spPr>
          <a:xfrm>
            <a:off x="533400" y="533400"/>
            <a:ext cx="7696200" cy="4597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lvl1pPr>
          </a:lstStyle>
          <a:p>
            <a:pPr lvl="0">
              <a:defRPr sz="1800"/>
            </a:pPr>
            <a:r>
              <a:rPr sz="2400"/>
              <a:t>The Beatitudes</a:t>
            </a:r>
          </a:p>
        </p:txBody>
      </p:sp>
      <p:sp>
        <p:nvSpPr>
          <p:cNvPr id="99" name="Shape 99"/>
          <p:cNvSpPr/>
          <p:nvPr/>
        </p:nvSpPr>
        <p:spPr>
          <a:xfrm>
            <a:off x="228600" y="1143000"/>
            <a:ext cx="8534400" cy="45110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Blessed are the poor in spirit, for theirs is the kingdom of heaven.</a:t>
            </a:r>
          </a:p>
          <a:p>
            <a:pPr lvl="0">
              <a:defRPr sz="1800"/>
            </a:pPr>
            <a:r>
              <a:rPr sz="2400">
                <a:solidFill>
                  <a:srgbClr val="333399"/>
                </a:solidFill>
              </a:rPr>
              <a:t>Blessed are those who mourn, for they will be comforted.</a:t>
            </a:r>
          </a:p>
          <a:p>
            <a:pPr lvl="0">
              <a:defRPr sz="1800"/>
            </a:pPr>
            <a:r>
              <a:rPr sz="2400">
                <a:solidFill>
                  <a:srgbClr val="333399"/>
                </a:solidFill>
              </a:rPr>
              <a:t>Blessed are the meek, for they will inherit the earth.</a:t>
            </a:r>
          </a:p>
          <a:p>
            <a:pPr lvl="0">
              <a:defRPr sz="1800"/>
            </a:pPr>
            <a:r>
              <a:rPr sz="2400">
                <a:solidFill>
                  <a:srgbClr val="333399"/>
                </a:solidFill>
              </a:rPr>
              <a:t>Blessed are those who hunger and thirst for righteousness, for they will be filled.</a:t>
            </a:r>
          </a:p>
          <a:p>
            <a:pPr lvl="0">
              <a:defRPr sz="1800"/>
            </a:pPr>
            <a:r>
              <a:rPr sz="2400">
                <a:solidFill>
                  <a:srgbClr val="333399"/>
                </a:solidFill>
              </a:rPr>
              <a:t>Blessed are the merciful, for they will be shown mercy.</a:t>
            </a:r>
          </a:p>
          <a:p>
            <a:pPr lvl="0">
              <a:defRPr sz="1800"/>
            </a:pPr>
            <a:r>
              <a:rPr sz="2400">
                <a:solidFill>
                  <a:srgbClr val="333399"/>
                </a:solidFill>
              </a:rPr>
              <a:t>Blessed are the pure in heart, for they will see God.</a:t>
            </a:r>
          </a:p>
          <a:p>
            <a:pPr lvl="0">
              <a:defRPr sz="1800"/>
            </a:pPr>
            <a:r>
              <a:rPr sz="2400">
                <a:solidFill>
                  <a:srgbClr val="333399"/>
                </a:solidFill>
              </a:rPr>
              <a:t>Blessed are the peacemakers, for they will be called children of God.</a:t>
            </a:r>
          </a:p>
          <a:p>
            <a:pPr lvl="0">
              <a:defRPr sz="1800"/>
            </a:pPr>
            <a:r>
              <a:rPr sz="2400">
                <a:solidFill>
                  <a:srgbClr val="333399"/>
                </a:solidFill>
              </a:rPr>
              <a:t>Blessed are those who are persecuted because of righteousness, for theirs is the kingdom of heaven.</a:t>
            </a:r>
          </a:p>
          <a:p>
            <a:pPr lvl="0">
              <a:defRPr sz="1800"/>
            </a:pPr>
            <a:endParaRPr sz="2400">
              <a:solidFill>
                <a:srgbClr val="333399"/>
              </a:solidFill>
            </a:endParaRPr>
          </a:p>
          <a:p>
            <a:pPr lvl="0" algn="r">
              <a:defRPr sz="1800"/>
            </a:pPr>
            <a:r>
              <a:rPr sz="2400"/>
              <a:t>Matthew 5:3-10</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nvSpPr>
        <p:spPr>
          <a:xfrm>
            <a:off x="365125" y="288925"/>
            <a:ext cx="2973547" cy="4597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defRPr sz="1800"/>
            </a:pPr>
            <a:r>
              <a:rPr sz="2400"/>
              <a:t>Jesus meets a rich man.</a:t>
            </a:r>
          </a:p>
        </p:txBody>
      </p:sp>
      <p:sp>
        <p:nvSpPr>
          <p:cNvPr id="102" name="Shape 102"/>
          <p:cNvSpPr/>
          <p:nvPr/>
        </p:nvSpPr>
        <p:spPr>
          <a:xfrm>
            <a:off x="228600" y="838199"/>
            <a:ext cx="8534400" cy="5615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“Teacher,” he declared, “all these [the laws] I have kept since I was a boy.”</a:t>
            </a:r>
          </a:p>
          <a:p>
            <a:pPr lvl="0">
              <a:defRPr sz="1800"/>
            </a:pPr>
            <a:r>
              <a:rPr sz="2400">
                <a:solidFill>
                  <a:srgbClr val="333399"/>
                </a:solidFill>
              </a:rPr>
              <a:t>Jesus looked at him and loved him. “One thing you lack,” he said. “Go, sell everything you have and give to the poor, and you will have treasure in heaven. Then come, follow me.”</a:t>
            </a:r>
          </a:p>
          <a:p>
            <a:pPr lvl="0">
              <a:defRPr sz="1800"/>
            </a:pPr>
            <a:r>
              <a:rPr sz="2400">
                <a:solidFill>
                  <a:srgbClr val="333399"/>
                </a:solidFill>
              </a:rPr>
              <a:t>At this the man’s face fell. He went away sad, because he had great wealth.</a:t>
            </a:r>
          </a:p>
          <a:p>
            <a:pPr lvl="0">
              <a:defRPr sz="1800"/>
            </a:pPr>
            <a:r>
              <a:rPr sz="2400">
                <a:solidFill>
                  <a:srgbClr val="333399"/>
                </a:solidFill>
              </a:rPr>
              <a:t>Jesus looked around and said to his disciples, “How hard it is for the rich to enter the kingdom of God!”</a:t>
            </a:r>
          </a:p>
          <a:p>
            <a:pPr lvl="0">
              <a:defRPr sz="1800"/>
            </a:pPr>
            <a:r>
              <a:rPr sz="2400">
                <a:solidFill>
                  <a:srgbClr val="333399"/>
                </a:solidFill>
              </a:rPr>
              <a:t>The disciples were amazed at his words. But Jesus said again, “Children, how hard it is to enter the kingdom of God! It is easier for a camel to go through the eye of a needle than for someone who is rich to enter the kingdom of God.”</a:t>
            </a:r>
            <a:r>
              <a:rPr sz="2400"/>
              <a:t> </a:t>
            </a:r>
          </a:p>
          <a:p>
            <a:pPr lvl="0">
              <a:defRPr sz="1800"/>
            </a:pPr>
            <a:endParaRPr sz="2400"/>
          </a:p>
          <a:p>
            <a:pPr lvl="0" algn="r">
              <a:defRPr sz="1800"/>
            </a:pPr>
            <a:r>
              <a:rPr sz="2400"/>
              <a:t>Mark 10:19-25</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p:nvPr/>
        </p:nvSpPr>
        <p:spPr>
          <a:xfrm>
            <a:off x="381000" y="381000"/>
            <a:ext cx="8382000" cy="6352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“Then the King will say to those on his right, ‘Come, you who are blessed by my Father; take your inheritance, the kingdom prepared for you since the creation of the world.  For I was hungry and you gave me something to eat, I was thirsty and you gave me something to drink, I was a stranger and you invited me in, I needed clothes and you clothed me, I was sick and you looked after me, I was in prison and you came to visit me.’</a:t>
            </a:r>
          </a:p>
          <a:p>
            <a:pPr lvl="0">
              <a:defRPr sz="1800"/>
            </a:pPr>
            <a:endParaRPr sz="2400">
              <a:solidFill>
                <a:srgbClr val="333399"/>
              </a:solidFill>
            </a:endParaRPr>
          </a:p>
          <a:p>
            <a:pPr lvl="0">
              <a:defRPr sz="1800"/>
            </a:pPr>
            <a:r>
              <a:rPr sz="2400">
                <a:solidFill>
                  <a:srgbClr val="333399"/>
                </a:solidFill>
              </a:rPr>
              <a:t>“Then the righteous will answer him, ‘Lord, when did we see you hungry and feed you, or thirsty and give you something to drink? When did we see you a stranger and invite you in, or needing clothes and clothe you? When did we see you sick or in prison and go to visit you?’</a:t>
            </a:r>
          </a:p>
          <a:p>
            <a:pPr lvl="0">
              <a:defRPr sz="1800"/>
            </a:pPr>
            <a:endParaRPr sz="2400">
              <a:solidFill>
                <a:srgbClr val="333399"/>
              </a:solidFill>
            </a:endParaRPr>
          </a:p>
          <a:p>
            <a:pPr lvl="0">
              <a:defRPr sz="1800"/>
            </a:pPr>
            <a:r>
              <a:rPr sz="2400">
                <a:solidFill>
                  <a:srgbClr val="333399"/>
                </a:solidFill>
              </a:rPr>
              <a:t>“The King will reply, ‘Truly I tell you, whatever you did for one of the least of these brothers and sisters of mine, you did for me.’</a:t>
            </a:r>
            <a:r>
              <a:rPr sz="2400"/>
              <a:t> </a:t>
            </a:r>
          </a:p>
          <a:p>
            <a:pPr lvl="0" algn="r">
              <a:defRPr sz="1800"/>
            </a:pPr>
            <a:r>
              <a:rPr sz="2400"/>
              <a:t>Matthew 25:34-40</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nvSpPr>
        <p:spPr>
          <a:xfrm>
            <a:off x="685800" y="838200"/>
            <a:ext cx="7620000" cy="17475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solidFill>
                  <a:srgbClr val="333399"/>
                </a:solidFill>
              </a:rPr>
              <a:t>So Jesus said to the Jews who had believed in him, “If you abide in my word, you are truly my disciples, and you will know the truth, and the truth will set you free.”</a:t>
            </a:r>
          </a:p>
          <a:p>
            <a:pPr lvl="0" algn="r">
              <a:spcBef>
                <a:spcPts val="1400"/>
              </a:spcBef>
              <a:defRPr sz="1800"/>
            </a:pPr>
            <a:r>
              <a:rPr sz="2400"/>
              <a:t>John 8:31-32</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1"/>
          <p:cNvSpPr/>
          <p:nvPr/>
        </p:nvSpPr>
        <p:spPr>
          <a:xfrm>
            <a:off x="685800" y="381000"/>
            <a:ext cx="7696200" cy="56108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t>The </a:t>
            </a:r>
            <a:r>
              <a:rPr sz="2400" b="1"/>
              <a:t>Old Testament</a:t>
            </a:r>
            <a:r>
              <a:rPr sz="2400"/>
              <a:t> contains 39 so-called “books”, including:</a:t>
            </a:r>
          </a:p>
          <a:p>
            <a:pPr lvl="0">
              <a:spcBef>
                <a:spcPts val="1400"/>
              </a:spcBef>
              <a:buSzPct val="100000"/>
              <a:buChar char="-"/>
              <a:defRPr sz="1800"/>
            </a:pPr>
            <a:r>
              <a:rPr sz="2400"/>
              <a:t> the Pentatauch or Torah, the first five books, also known as the </a:t>
            </a:r>
            <a:r>
              <a:rPr sz="2400" b="1"/>
              <a:t>Books of the Law</a:t>
            </a:r>
            <a:r>
              <a:rPr sz="2400"/>
              <a:t>, of which the best known is Exodus (written around 400-350 BCE)</a:t>
            </a:r>
          </a:p>
          <a:p>
            <a:pPr lvl="0">
              <a:spcBef>
                <a:spcPts val="1400"/>
              </a:spcBef>
              <a:buSzPct val="100000"/>
              <a:buChar char="-"/>
              <a:defRPr sz="1800"/>
            </a:pPr>
            <a:r>
              <a:rPr sz="2400"/>
              <a:t> accounts of important monotheist prophets, such as Amos (written around 765-750 BCE), Isaiah (740-701), Jeremiah (who lived c. 625-575).</a:t>
            </a:r>
          </a:p>
          <a:p>
            <a:pPr lvl="0">
              <a:spcBef>
                <a:spcPts val="1400"/>
              </a:spcBef>
              <a:buSzPct val="100000"/>
              <a:buChar char="-"/>
              <a:defRPr sz="1800"/>
            </a:pPr>
            <a:r>
              <a:rPr sz="2400"/>
              <a:t> Historical accounts of the movements and wars of the tribes of the area, mostly from the point of view of the tribe of Israel.</a:t>
            </a:r>
          </a:p>
          <a:p>
            <a:pPr lvl="0">
              <a:spcBef>
                <a:spcPts val="1400"/>
              </a:spcBef>
              <a:buSzPct val="100000"/>
              <a:buChar char="-"/>
              <a:defRPr sz="1800"/>
            </a:pPr>
            <a:r>
              <a:rPr sz="2400"/>
              <a:t> Other texts of philosophical or poetic significance, such as the books of Psalms, Proverbs, Ecclesiastes, and Song of Songs.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23"/>
          <p:cNvSpPr/>
          <p:nvPr/>
        </p:nvSpPr>
        <p:spPr>
          <a:xfrm>
            <a:off x="685800" y="762000"/>
            <a:ext cx="7467600" cy="505968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t>The </a:t>
            </a:r>
            <a:r>
              <a:rPr sz="2400" b="1"/>
              <a:t>New Testament,</a:t>
            </a:r>
            <a:r>
              <a:rPr sz="2400"/>
              <a:t> which has 27 “books”, and includes:</a:t>
            </a:r>
          </a:p>
          <a:p>
            <a:pPr lvl="0">
              <a:spcBef>
                <a:spcPts val="1400"/>
              </a:spcBef>
              <a:buSzPct val="100000"/>
              <a:buChar char="-"/>
              <a:defRPr sz="1800"/>
            </a:pPr>
            <a:r>
              <a:rPr sz="2400"/>
              <a:t>the four </a:t>
            </a:r>
            <a:r>
              <a:rPr sz="2400" b="1"/>
              <a:t>Gospels</a:t>
            </a:r>
            <a:r>
              <a:rPr sz="2400"/>
              <a:t> (from a Greek word for ‘good news’), which describe major events in the life of Jesus, and his teachings; probably written between 60 and 100 CE.</a:t>
            </a:r>
          </a:p>
          <a:p>
            <a:pPr lvl="0">
              <a:spcBef>
                <a:spcPts val="1400"/>
              </a:spcBef>
              <a:buSzPct val="100000"/>
              <a:buChar char="-"/>
              <a:defRPr sz="1800"/>
            </a:pPr>
            <a:r>
              <a:rPr sz="2400"/>
              <a:t> the book of the </a:t>
            </a:r>
            <a:r>
              <a:rPr sz="2400" b="1"/>
              <a:t>Acts of the Apostles</a:t>
            </a:r>
            <a:r>
              <a:rPr sz="2400"/>
              <a:t>, (written by the same author as wrote the Gospel of Luke) which describes events in the lives of Jesus’ immediate followers after his death and resurrection, and in particular the career of St. Paul.</a:t>
            </a:r>
          </a:p>
          <a:p>
            <a:pPr lvl="0">
              <a:spcBef>
                <a:spcPts val="1400"/>
              </a:spcBef>
              <a:buSzPct val="100000"/>
              <a:buChar char="-"/>
              <a:defRPr sz="1800"/>
            </a:pPr>
            <a:r>
              <a:rPr sz="2400"/>
              <a:t> </a:t>
            </a:r>
            <a:r>
              <a:rPr sz="2400" b="1"/>
              <a:t>Letters written by</a:t>
            </a:r>
            <a:r>
              <a:rPr sz="2400"/>
              <a:t> </a:t>
            </a:r>
            <a:r>
              <a:rPr sz="2400" b="1"/>
              <a:t>St. Paul </a:t>
            </a:r>
            <a:r>
              <a:rPr sz="2400"/>
              <a:t>to his associates, and to whole communities of early Christians in various cities around the Mediterranean Sea. (The weirdest of which is the book of Revelation).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p:nvPr/>
        </p:nvSpPr>
        <p:spPr>
          <a:xfrm>
            <a:off x="457200" y="336550"/>
            <a:ext cx="7924800" cy="4597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lvl1pPr>
          </a:lstStyle>
          <a:p>
            <a:pPr lvl="0">
              <a:defRPr sz="1800"/>
            </a:pPr>
            <a:r>
              <a:rPr sz="2400"/>
              <a:t>There are more ‘Biblical’ texts than these, including:</a:t>
            </a:r>
          </a:p>
        </p:txBody>
      </p:sp>
      <p:sp>
        <p:nvSpPr>
          <p:cNvPr id="26" name="Shape 26"/>
          <p:cNvSpPr/>
          <p:nvPr/>
        </p:nvSpPr>
        <p:spPr>
          <a:xfrm>
            <a:off x="533400" y="914400"/>
            <a:ext cx="7924800" cy="1564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t>The </a:t>
            </a:r>
            <a:r>
              <a:rPr sz="2400" b="1"/>
              <a:t>Dead Sea Scrolls</a:t>
            </a:r>
            <a:r>
              <a:rPr sz="2400"/>
              <a:t>: ancient manuscripts discovered in a cave near Qumran in 1947. They are Essene texts written in the centuries immediately before Jesus, and are the source of much Christian thought.</a:t>
            </a:r>
          </a:p>
        </p:txBody>
      </p:sp>
      <p:sp>
        <p:nvSpPr>
          <p:cNvPr id="27" name="Shape 27"/>
          <p:cNvSpPr/>
          <p:nvPr/>
        </p:nvSpPr>
        <p:spPr>
          <a:xfrm>
            <a:off x="533400" y="2667000"/>
            <a:ext cx="8153400" cy="2301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t>The </a:t>
            </a:r>
            <a:r>
              <a:rPr sz="2400" b="1"/>
              <a:t>Gnostic Gospels</a:t>
            </a:r>
            <a:r>
              <a:rPr sz="2400"/>
              <a:t>, manuscripts discovered in a cave at Nag Hammadi in December 1945. Some were written as early as 50-100 CE, some definitely as early as 120-150 CE. Some are Christian / Jewish, such as the Gospel of Thomas The Twin, the Gospel of Mary, and other apocrypha. And some are philosophical, among them were excerpts from Plato’s </a:t>
            </a:r>
            <a:r>
              <a:rPr sz="2400" i="1"/>
              <a:t>Republic</a:t>
            </a:r>
            <a:r>
              <a:rPr sz="2400"/>
              <a:t>.</a:t>
            </a:r>
          </a:p>
        </p:txBody>
      </p:sp>
      <p:sp>
        <p:nvSpPr>
          <p:cNvPr id="28" name="Shape 28"/>
          <p:cNvSpPr/>
          <p:nvPr/>
        </p:nvSpPr>
        <p:spPr>
          <a:xfrm>
            <a:off x="571500" y="5156200"/>
            <a:ext cx="8001000" cy="11963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1400"/>
              </a:spcBef>
            </a:lvl1pPr>
          </a:lstStyle>
          <a:p>
            <a:pPr lvl="0">
              <a:defRPr sz="1800"/>
            </a:pPr>
            <a:r>
              <a:rPr sz="2400"/>
              <a:t>There are around 25 non-canonical Gospels. Most recently, in 1986 archaeologists discovered the Gospel of Judas; it was published by the National Geographic Society in 2006.</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26"/>
                                        </p:tgtEl>
                                        <p:attrNameLst>
                                          <p:attrName>style.visibility</p:attrName>
                                        </p:attrNameLst>
                                      </p:cBhvr>
                                      <p:to>
                                        <p:strVal val="visible"/>
                                      </p:to>
                                    </p:set>
                                    <p:animEffect transition="in" filter="fade">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p:tmAbs val="0"/>
                                  </p:iterate>
                                  <p:childTnLst>
                                    <p:set>
                                      <p:cBhvr>
                                        <p:cTn id="11" fill="hold"/>
                                        <p:tgtEl>
                                          <p:spTgt spid="27"/>
                                        </p:tgtEl>
                                        <p:attrNameLst>
                                          <p:attrName>style.visibility</p:attrName>
                                        </p:attrNameLst>
                                      </p:cBhvr>
                                      <p:to>
                                        <p:strVal val="visible"/>
                                      </p:to>
                                    </p:set>
                                    <p:animEffect transition="in" filter="fade">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p:tmAbs val="0"/>
                                  </p:iterate>
                                  <p:childTnLst>
                                    <p:set>
                                      <p:cBhvr>
                                        <p:cTn id="16" fill="hold"/>
                                        <p:tgtEl>
                                          <p:spTgt spid="28"/>
                                        </p:tgtEl>
                                        <p:attrNameLst>
                                          <p:attrName>style.visibility</p:attrName>
                                        </p:attrNameLst>
                                      </p:cBhvr>
                                      <p:to>
                                        <p:strVal val="visible"/>
                                      </p:to>
                                    </p:set>
                                    <p:animEffect transition="in" filter="fade">
                                      <p:cBhvr>
                                        <p:cTn id="1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1" animBg="1" advAuto="0"/>
      <p:bldP spid="27" grpId="2" animBg="1" advAuto="0"/>
      <p:bldP spid="28" grpId="3"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533400" y="685800"/>
            <a:ext cx="7696200" cy="32207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t>Probably the most important Biblical idea is the </a:t>
            </a:r>
            <a:r>
              <a:rPr sz="2400" b="1"/>
              <a:t>Doctrine of Original Sin</a:t>
            </a:r>
            <a:r>
              <a:rPr sz="2400"/>
              <a:t>. This is the idea that all human beings are by nature predisposed to be sinful, selfish, unjust to each other, and disobedient against God.</a:t>
            </a:r>
          </a:p>
          <a:p>
            <a:pPr lvl="0">
              <a:spcBef>
                <a:spcPts val="1400"/>
              </a:spcBef>
              <a:defRPr sz="1800"/>
            </a:pPr>
            <a:r>
              <a:rPr sz="2400"/>
              <a:t>This doctrine was put into its most well known form by the philosopher Augustine, in his book “The City of God”, written in the early part of the 5th century CE., but using precedents in the books of Genesis, and the letters of St. Paul.</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nvSpPr>
        <p:spPr>
          <a:xfrm>
            <a:off x="533400" y="685800"/>
            <a:ext cx="7543800" cy="48793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solidFill>
                  <a:srgbClr val="333399"/>
                </a:solidFill>
              </a:rPr>
              <a:t>Now the serpent was more crafty than any of the wild animals the LORD God had made. He said to the woman, “Did God really say, ‘You must not eat from any tree in the garden’?”</a:t>
            </a:r>
          </a:p>
          <a:p>
            <a:pPr lvl="0">
              <a:defRPr sz="1800"/>
            </a:pPr>
            <a:endParaRPr sz="2400">
              <a:solidFill>
                <a:srgbClr val="333399"/>
              </a:solidFill>
            </a:endParaRPr>
          </a:p>
          <a:p>
            <a:pPr lvl="0">
              <a:defRPr sz="1800"/>
            </a:pPr>
            <a:r>
              <a:rPr sz="2400">
                <a:solidFill>
                  <a:srgbClr val="333399"/>
                </a:solidFill>
              </a:rPr>
              <a:t> The woman said to the serpent, “We may eat fruit from the trees in the garden,  but God did say, ‘You must not eat fruit from the tree that is in the middle of the garden, and you must not touch it, or you will die.’”</a:t>
            </a:r>
          </a:p>
          <a:p>
            <a:pPr lvl="0">
              <a:defRPr sz="1800"/>
            </a:pPr>
            <a:endParaRPr sz="2400">
              <a:solidFill>
                <a:srgbClr val="333399"/>
              </a:solidFill>
            </a:endParaRPr>
          </a:p>
          <a:p>
            <a:pPr lvl="0">
              <a:defRPr sz="1800"/>
            </a:pPr>
            <a:r>
              <a:rPr sz="2400">
                <a:solidFill>
                  <a:srgbClr val="333399"/>
                </a:solidFill>
              </a:rPr>
              <a:t> “You will not certainly die,” the serpent said to the woman. “For God knows that when you eat from it your eyes will be opened, and you will be like God, knowing good and evil.”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762000" y="838200"/>
            <a:ext cx="7543800" cy="395478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400"/>
              </a:spcBef>
              <a:defRPr sz="1800"/>
            </a:pPr>
            <a:r>
              <a:rPr sz="2400">
                <a:solidFill>
                  <a:srgbClr val="333399"/>
                </a:solidFill>
              </a:rPr>
              <a:t>When the woman saw that the fruit of the tree was good for food and pleasing to the eye, and also desirable for gaining wisdom, she took some and ate it. She also gave some to her husband, who was with her, and he ate it.</a:t>
            </a:r>
          </a:p>
          <a:p>
            <a:pPr lvl="0">
              <a:spcBef>
                <a:spcPts val="1400"/>
              </a:spcBef>
              <a:defRPr sz="1800"/>
            </a:pPr>
            <a:r>
              <a:rPr sz="2400">
                <a:solidFill>
                  <a:srgbClr val="333399"/>
                </a:solidFill>
              </a:rPr>
              <a:t>Then the eyes of both of them were opened, and they realized they were naked; so they sewed fig leaves together and made coverings for themselves.</a:t>
            </a:r>
            <a:r>
              <a:rPr sz="2400"/>
              <a:t> </a:t>
            </a:r>
          </a:p>
          <a:p>
            <a:pPr lvl="0">
              <a:spcBef>
                <a:spcPts val="1400"/>
              </a:spcBef>
              <a:defRPr sz="1800"/>
            </a:pPr>
            <a:endParaRPr sz="2400"/>
          </a:p>
          <a:p>
            <a:pPr lvl="0">
              <a:spcBef>
                <a:spcPts val="1400"/>
              </a:spcBef>
              <a:defRPr sz="1800"/>
            </a:pPr>
            <a:r>
              <a:rPr sz="2400"/>
              <a:t>(Genesis 2:1-7)</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3733</Words>
  <Application>Microsoft Office PowerPoint</Application>
  <PresentationFormat>On-screen Show (4:3)</PresentationFormat>
  <Paragraphs>206</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Avenir Roman</vt:lpstr>
      <vt:lpstr>Times Roman</vt:lpstr>
      <vt:lpstr>Default</vt:lpstr>
      <vt:lpstr>The Bible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Bible</dc:title>
  <dc:creator>Philip Dumaresq</dc:creator>
  <cp:lastModifiedBy>Philip Dumaresq</cp:lastModifiedBy>
  <cp:revision>1</cp:revision>
  <dcterms:modified xsi:type="dcterms:W3CDTF">2016-10-14T17:06:06Z</dcterms:modified>
</cp:coreProperties>
</file>