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lvl1pPr>
      <a:defRPr sz="2400">
        <a:latin typeface="Times Roman"/>
        <a:ea typeface="Times Roman"/>
        <a:cs typeface="Times Roman"/>
        <a:sym typeface="Times Roman"/>
      </a:defRPr>
    </a:lvl1pPr>
    <a:lvl2pPr indent="457200">
      <a:defRPr sz="2400">
        <a:latin typeface="Times Roman"/>
        <a:ea typeface="Times Roman"/>
        <a:cs typeface="Times Roman"/>
        <a:sym typeface="Times Roman"/>
      </a:defRPr>
    </a:lvl2pPr>
    <a:lvl3pPr indent="914400">
      <a:defRPr sz="2400">
        <a:latin typeface="Times Roman"/>
        <a:ea typeface="Times Roman"/>
        <a:cs typeface="Times Roman"/>
        <a:sym typeface="Times Roman"/>
      </a:defRPr>
    </a:lvl3pPr>
    <a:lvl4pPr indent="1371600">
      <a:defRPr sz="2400">
        <a:latin typeface="Times Roman"/>
        <a:ea typeface="Times Roman"/>
        <a:cs typeface="Times Roman"/>
        <a:sym typeface="Times Roman"/>
      </a:defRPr>
    </a:lvl4pPr>
    <a:lvl5pPr indent="1828800">
      <a:defRPr sz="2400">
        <a:latin typeface="Times Roman"/>
        <a:ea typeface="Times Roman"/>
        <a:cs typeface="Times Roman"/>
        <a:sym typeface="Times Roman"/>
      </a:defRPr>
    </a:lvl5pPr>
    <a:lvl6pPr>
      <a:defRPr sz="2400">
        <a:latin typeface="Times Roman"/>
        <a:ea typeface="Times Roman"/>
        <a:cs typeface="Times Roman"/>
        <a:sym typeface="Times Roman"/>
      </a:defRPr>
    </a:lvl6pPr>
    <a:lvl7pPr>
      <a:defRPr sz="2400">
        <a:latin typeface="Times Roman"/>
        <a:ea typeface="Times Roman"/>
        <a:cs typeface="Times Roman"/>
        <a:sym typeface="Times Roman"/>
      </a:defRPr>
    </a:lvl7pPr>
    <a:lvl8pPr>
      <a:defRPr sz="2400">
        <a:latin typeface="Times Roman"/>
        <a:ea typeface="Times Roman"/>
        <a:cs typeface="Times Roman"/>
        <a:sym typeface="Times Roman"/>
      </a:defRPr>
    </a:lvl8pPr>
    <a:lvl9pPr>
      <a:defRPr sz="2400">
        <a:latin typeface="Times Roman"/>
        <a:ea typeface="Times Roman"/>
        <a:cs typeface="Times Roman"/>
        <a:sym typeface="Times Roman"/>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E7F3F4"/>
          </a:solidFill>
        </a:fill>
      </a:tcStyle>
    </a:wholeTbl>
    <a:band2H>
      <a:tcTxStyle/>
      <a:tcStyle>
        <a:tcBdr/>
        <a:fill>
          <a:solidFill>
            <a:srgbClr val="F3F9FA"/>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BBE0E3"/>
          </a:solidFill>
        </a:fill>
      </a:tcStyle>
    </a:firstRow>
  </a:tblStyle>
  <a:tblStyle styleId="{C7B018BB-80A7-4F77-B60F-C8B233D01FF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CCCDA"/>
          </a:solidFill>
        </a:fill>
      </a:tcStyle>
    </a:wholeTbl>
    <a:band2H>
      <a:tcTxStyle/>
      <a:tcStyle>
        <a:tcBdr/>
        <a:fill>
          <a:solidFill>
            <a:srgbClr val="E7E7ED"/>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2E2E8B"/>
          </a:solidFill>
        </a:fill>
      </a:tcStyle>
    </a:firstRow>
  </a:tblStyle>
  <a:tblStyle styleId="{CF821DB8-F4EB-4A41-A1BA-3FCAFE7338EE}" styleName="">
    <a:tblBg/>
    <a:wholeTbl>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BBE0E3"/>
          </a:solidFill>
        </a:fill>
      </a:tcStyle>
    </a:firstCol>
    <a:lastRow>
      <a:tcTxStyle b="on" i="on">
        <a:font>
          <a:latin typeface="Times Roman"/>
          <a:ea typeface="Times Roman"/>
          <a:cs typeface="Times Roman"/>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Times Roman"/>
          <a:ea typeface="Times Roman"/>
          <a:cs typeface="Times Roman"/>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BBE0E3"/>
          </a:solidFill>
        </a:fill>
      </a:tcStyle>
    </a:firstRow>
  </a:tblStyle>
  <a:tblStyle styleId="{33BA23B1-9221-436E-865A-0063620EA4FD}" styleName="">
    <a:tblBg/>
    <a:wholeTbl>
      <a:tcTxStyle b="on" i="on">
        <a:font>
          <a:latin typeface="Times Roman"/>
          <a:ea typeface="Times Roman"/>
          <a:cs typeface="Times Roman"/>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Times Roman"/>
          <a:ea typeface="Times Roman"/>
          <a:cs typeface="Times Roman"/>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Times Roman"/>
          <a:ea typeface="Times Roman"/>
          <a:cs typeface="Times Roman"/>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Shape 11"/>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12" name="Shape 12"/>
          <p:cNvSpPr>
            <a:spLocks noGrp="1"/>
          </p:cNvSpPr>
          <p:nvPr>
            <p:ph type="body" sz="quarter" idx="1"/>
          </p:nvPr>
        </p:nvSpPr>
        <p:spPr>
          <a:xfrm>
            <a:off x="914400" y="4343400"/>
            <a:ext cx="5029200" cy="4114800"/>
          </a:xfrm>
          <a:prstGeom prst="rect">
            <a:avLst/>
          </a:prstGeom>
        </p:spPr>
        <p:txBody>
          <a:bodyPr/>
          <a:lstStyle/>
          <a:p>
            <a:pPr lvl="0"/>
            <a:endParaRPr/>
          </a:p>
        </p:txBody>
      </p:sp>
    </p:spTree>
  </p:cSld>
  <p:clrMap bg1="lt1" tx1="dk1" bg2="lt2" tx2="dk2" accent1="accent1" accent2="accent2" accent3="accent3" accent4="accent4" accent5="accent5" accent6="accent6" hlink="hlink" folHlink="folHlink"/>
  <p:notesStyle>
    <a:lvl1pPr defTabSz="457200">
      <a:lnSpc>
        <a:spcPct val="125000"/>
      </a:lnSpc>
      <a:defRPr sz="2400">
        <a:latin typeface="+mn-lt"/>
        <a:ea typeface="+mn-ea"/>
        <a:cs typeface="+mn-cs"/>
        <a:sym typeface="Avenir Roman"/>
      </a:defRPr>
    </a:lvl1pPr>
    <a:lvl2pPr indent="228600" defTabSz="457200">
      <a:lnSpc>
        <a:spcPct val="125000"/>
      </a:lnSpc>
      <a:defRPr sz="2400">
        <a:latin typeface="+mn-lt"/>
        <a:ea typeface="+mn-ea"/>
        <a:cs typeface="+mn-cs"/>
        <a:sym typeface="Avenir Roman"/>
      </a:defRPr>
    </a:lvl2pPr>
    <a:lvl3pPr indent="457200" defTabSz="457200">
      <a:lnSpc>
        <a:spcPct val="125000"/>
      </a:lnSpc>
      <a:defRPr sz="2400">
        <a:latin typeface="+mn-lt"/>
        <a:ea typeface="+mn-ea"/>
        <a:cs typeface="+mn-cs"/>
        <a:sym typeface="Avenir Roman"/>
      </a:defRPr>
    </a:lvl3pPr>
    <a:lvl4pPr indent="685800" defTabSz="457200">
      <a:lnSpc>
        <a:spcPct val="125000"/>
      </a:lnSpc>
      <a:defRPr sz="2400">
        <a:latin typeface="+mn-lt"/>
        <a:ea typeface="+mn-ea"/>
        <a:cs typeface="+mn-cs"/>
        <a:sym typeface="Avenir Roman"/>
      </a:defRPr>
    </a:lvl4pPr>
    <a:lvl5pPr indent="914400" defTabSz="457200">
      <a:lnSpc>
        <a:spcPct val="125000"/>
      </a:lnSpc>
      <a:defRPr sz="2400">
        <a:latin typeface="+mn-lt"/>
        <a:ea typeface="+mn-ea"/>
        <a:cs typeface="+mn-cs"/>
        <a:sym typeface="Avenir Roman"/>
      </a:defRPr>
    </a:lvl5pPr>
    <a:lvl6pPr indent="1143000" defTabSz="457200">
      <a:lnSpc>
        <a:spcPct val="125000"/>
      </a:lnSpc>
      <a:defRPr sz="2400">
        <a:latin typeface="+mn-lt"/>
        <a:ea typeface="+mn-ea"/>
        <a:cs typeface="+mn-cs"/>
        <a:sym typeface="Avenir Roman"/>
      </a:defRPr>
    </a:lvl6pPr>
    <a:lvl7pPr indent="1371600" defTabSz="457200">
      <a:lnSpc>
        <a:spcPct val="125000"/>
      </a:lnSpc>
      <a:defRPr sz="2400">
        <a:latin typeface="+mn-lt"/>
        <a:ea typeface="+mn-ea"/>
        <a:cs typeface="+mn-cs"/>
        <a:sym typeface="Avenir Roman"/>
      </a:defRPr>
    </a:lvl7pPr>
    <a:lvl8pPr indent="1600200" defTabSz="457200">
      <a:lnSpc>
        <a:spcPct val="125000"/>
      </a:lnSpc>
      <a:defRPr sz="2400">
        <a:latin typeface="+mn-lt"/>
        <a:ea typeface="+mn-ea"/>
        <a:cs typeface="+mn-cs"/>
        <a:sym typeface="Avenir Roman"/>
      </a:defRPr>
    </a:lvl8pPr>
    <a:lvl9pPr indent="1828800" defTabSz="457200">
      <a:lnSpc>
        <a:spcPct val="125000"/>
      </a:lnSpc>
      <a:defRPr sz="2400">
        <a:latin typeface="+mn-lt"/>
        <a:ea typeface="+mn-ea"/>
        <a:cs typeface="+mn-cs"/>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6" name="Shape 6"/>
          <p:cNvSpPr>
            <a:spLocks noGrp="1"/>
          </p:cNvSpPr>
          <p:nvPr>
            <p:ph type="sldNum" sz="quarter" idx="2"/>
          </p:nvPr>
        </p:nvSpPr>
        <p:spPr>
          <a:prstGeom prst="rect">
            <a:avLst/>
          </a:prstGeom>
        </p:spPr>
        <p:txBody>
          <a:bodyPr/>
          <a:lstStyle/>
          <a:p>
            <a:pPr lvl="0"/>
            <a:fld id="{86CB4B4D-7CA3-9044-876B-883B54F8677D}" type="slidenum">
              <a:t>‹#›</a:t>
            </a:fld>
            <a:endParaRPr/>
          </a:p>
        </p:txBody>
      </p:sp>
      <p:sp>
        <p:nvSpPr>
          <p:cNvPr id="7" name="Shape 7"/>
          <p:cNvSpPr>
            <a:spLocks noGrp="1"/>
          </p:cNvSpPr>
          <p:nvPr>
            <p:ph type="title"/>
          </p:nvPr>
        </p:nvSpPr>
        <p:spPr>
          <a:prstGeom prst="rect">
            <a:avLst/>
          </a:prstGeom>
        </p:spPr>
        <p:txBody>
          <a:bodyPr/>
          <a:lstStyle/>
          <a:p>
            <a:pPr lvl="0"/>
            <a:endParaRPr/>
          </a:p>
        </p:txBody>
      </p:sp>
      <p:sp>
        <p:nvSpPr>
          <p:cNvPr id="8" name="Shape 8"/>
          <p:cNvSpPr>
            <a:spLocks noGrp="1"/>
          </p:cNvSpPr>
          <p:nvPr>
            <p:ph type="body" idx="1"/>
          </p:nvPr>
        </p:nvSpPr>
        <p:spPr>
          <a:prstGeom prst="rect">
            <a:avLst/>
          </a:prstGeom>
        </p:spPr>
        <p:txBody>
          <a:bodyPr/>
          <a:lstStyle/>
          <a:p>
            <a:pPr lvl="0"/>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0" name="Shape 10"/>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6553200" y="6248400"/>
            <a:ext cx="1905000" cy="320040"/>
          </a:xfrm>
          <a:prstGeom prst="rect">
            <a:avLst/>
          </a:prstGeom>
          <a:ln w="12700">
            <a:miter lim="400000"/>
          </a:ln>
        </p:spPr>
        <p:txBody>
          <a:bodyPr lIns="45719" rIns="45719">
            <a:spAutoFit/>
          </a:bodyPr>
          <a:lstStyle>
            <a:lvl1pPr algn="r">
              <a:defRPr sz="1400"/>
            </a:lvl1pPr>
          </a:lstStyle>
          <a:p>
            <a:pPr lvl="0"/>
            <a:fld id="{86CB4B4D-7CA3-9044-876B-883B54F8677D}" type="slidenum">
              <a:t>‹#›</a:t>
            </a:fld>
            <a:endParaRPr/>
          </a:p>
        </p:txBody>
      </p:sp>
      <p:sp>
        <p:nvSpPr>
          <p:cNvPr id="3" name="Shape 3"/>
          <p:cNvSpPr>
            <a:spLocks noGrp="1"/>
          </p:cNvSpPr>
          <p:nvPr>
            <p:ph type="title"/>
          </p:nvPr>
        </p:nvSpPr>
        <p:spPr>
          <a:xfrm>
            <a:off x="685800" y="1844675"/>
            <a:ext cx="7772400" cy="2041525"/>
          </a:xfrm>
          <a:prstGeom prst="rect">
            <a:avLst/>
          </a:prstGeom>
          <a:ln w="12700">
            <a:miter lim="400000"/>
          </a:ln>
        </p:spPr>
        <p:txBody>
          <a:bodyPr lIns="45719" rIns="45719" anchor="ctr"/>
          <a:lstStyle/>
          <a:p>
            <a:pPr lvl="0"/>
            <a:endParaRPr/>
          </a:p>
        </p:txBody>
      </p:sp>
      <p:sp>
        <p:nvSpPr>
          <p:cNvPr id="4" name="Shape 4"/>
          <p:cNvSpPr>
            <a:spLocks noGrp="1"/>
          </p:cNvSpPr>
          <p:nvPr>
            <p:ph type="body" idx="1"/>
          </p:nvPr>
        </p:nvSpPr>
        <p:spPr>
          <a:xfrm>
            <a:off x="1371600" y="3886200"/>
            <a:ext cx="6400800" cy="2971800"/>
          </a:xfrm>
          <a:prstGeom prst="rect">
            <a:avLst/>
          </a:prstGeom>
          <a:ln w="12700">
            <a:miter lim="400000"/>
          </a:ln>
        </p:spPr>
        <p:txBody>
          <a:bodyPr lIns="45719" rIns="45719"/>
          <a:lstStyle/>
          <a:p>
            <a:pPr lvl="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algn="ctr">
        <a:defRPr sz="4400">
          <a:latin typeface="Times Roman"/>
          <a:ea typeface="Times Roman"/>
          <a:cs typeface="Times Roman"/>
          <a:sym typeface="Times Roman"/>
        </a:defRPr>
      </a:lvl1pPr>
      <a:lvl2pPr algn="ctr">
        <a:defRPr sz="4400">
          <a:latin typeface="Times Roman"/>
          <a:ea typeface="Times Roman"/>
          <a:cs typeface="Times Roman"/>
          <a:sym typeface="Times Roman"/>
        </a:defRPr>
      </a:lvl2pPr>
      <a:lvl3pPr algn="ctr">
        <a:defRPr sz="4400">
          <a:latin typeface="Times Roman"/>
          <a:ea typeface="Times Roman"/>
          <a:cs typeface="Times Roman"/>
          <a:sym typeface="Times Roman"/>
        </a:defRPr>
      </a:lvl3pPr>
      <a:lvl4pPr algn="ctr">
        <a:defRPr sz="4400">
          <a:latin typeface="Times Roman"/>
          <a:ea typeface="Times Roman"/>
          <a:cs typeface="Times Roman"/>
          <a:sym typeface="Times Roman"/>
        </a:defRPr>
      </a:lvl4pPr>
      <a:lvl5pPr algn="ctr">
        <a:defRPr sz="4400">
          <a:latin typeface="Times Roman"/>
          <a:ea typeface="Times Roman"/>
          <a:cs typeface="Times Roman"/>
          <a:sym typeface="Times Roman"/>
        </a:defRPr>
      </a:lvl5pPr>
      <a:lvl6pPr indent="457200" algn="ctr">
        <a:defRPr sz="4400">
          <a:latin typeface="Times Roman"/>
          <a:ea typeface="Times Roman"/>
          <a:cs typeface="Times Roman"/>
          <a:sym typeface="Times Roman"/>
        </a:defRPr>
      </a:lvl6pPr>
      <a:lvl7pPr indent="914400" algn="ctr">
        <a:defRPr sz="4400">
          <a:latin typeface="Times Roman"/>
          <a:ea typeface="Times Roman"/>
          <a:cs typeface="Times Roman"/>
          <a:sym typeface="Times Roman"/>
        </a:defRPr>
      </a:lvl7pPr>
      <a:lvl8pPr indent="1371600" algn="ctr">
        <a:defRPr sz="4400">
          <a:latin typeface="Times Roman"/>
          <a:ea typeface="Times Roman"/>
          <a:cs typeface="Times Roman"/>
          <a:sym typeface="Times Roman"/>
        </a:defRPr>
      </a:lvl8pPr>
      <a:lvl9pPr indent="1828800" algn="ctr">
        <a:defRPr sz="4400">
          <a:latin typeface="Times Roman"/>
          <a:ea typeface="Times Roman"/>
          <a:cs typeface="Times Roman"/>
          <a:sym typeface="Times Roman"/>
        </a:defRPr>
      </a:lvl9pPr>
    </p:titleStyle>
    <p:bodyStyle>
      <a:lvl1pPr algn="ctr">
        <a:spcBef>
          <a:spcPts val="700"/>
        </a:spcBef>
        <a:defRPr sz="3200">
          <a:latin typeface="Times Roman"/>
          <a:ea typeface="Times Roman"/>
          <a:cs typeface="Times Roman"/>
          <a:sym typeface="Times Roman"/>
        </a:defRPr>
      </a:lvl1pPr>
      <a:lvl2pPr indent="457200" algn="ctr">
        <a:spcBef>
          <a:spcPts val="700"/>
        </a:spcBef>
        <a:defRPr sz="3200">
          <a:latin typeface="Times Roman"/>
          <a:ea typeface="Times Roman"/>
          <a:cs typeface="Times Roman"/>
          <a:sym typeface="Times Roman"/>
        </a:defRPr>
      </a:lvl2pPr>
      <a:lvl3pPr indent="914400" algn="ctr">
        <a:spcBef>
          <a:spcPts val="700"/>
        </a:spcBef>
        <a:defRPr sz="3200">
          <a:latin typeface="Times Roman"/>
          <a:ea typeface="Times Roman"/>
          <a:cs typeface="Times Roman"/>
          <a:sym typeface="Times Roman"/>
        </a:defRPr>
      </a:lvl3pPr>
      <a:lvl4pPr indent="1371600" algn="ctr">
        <a:spcBef>
          <a:spcPts val="700"/>
        </a:spcBef>
        <a:defRPr sz="3200">
          <a:latin typeface="Times Roman"/>
          <a:ea typeface="Times Roman"/>
          <a:cs typeface="Times Roman"/>
          <a:sym typeface="Times Roman"/>
        </a:defRPr>
      </a:lvl4pPr>
      <a:lvl5pPr indent="1828800" algn="ctr">
        <a:spcBef>
          <a:spcPts val="700"/>
        </a:spcBef>
        <a:defRPr sz="3200">
          <a:latin typeface="Times Roman"/>
          <a:ea typeface="Times Roman"/>
          <a:cs typeface="Times Roman"/>
          <a:sym typeface="Times Roman"/>
        </a:defRPr>
      </a:lvl5pPr>
      <a:lvl6pPr indent="2286000" algn="ctr">
        <a:spcBef>
          <a:spcPts val="700"/>
        </a:spcBef>
        <a:defRPr sz="3200">
          <a:latin typeface="Times Roman"/>
          <a:ea typeface="Times Roman"/>
          <a:cs typeface="Times Roman"/>
          <a:sym typeface="Times Roman"/>
        </a:defRPr>
      </a:lvl6pPr>
      <a:lvl7pPr indent="2743200" algn="ctr">
        <a:spcBef>
          <a:spcPts val="700"/>
        </a:spcBef>
        <a:defRPr sz="3200">
          <a:latin typeface="Times Roman"/>
          <a:ea typeface="Times Roman"/>
          <a:cs typeface="Times Roman"/>
          <a:sym typeface="Times Roman"/>
        </a:defRPr>
      </a:lvl7pPr>
      <a:lvl8pPr indent="3200400" algn="ctr">
        <a:spcBef>
          <a:spcPts val="700"/>
        </a:spcBef>
        <a:defRPr sz="3200">
          <a:latin typeface="Times Roman"/>
          <a:ea typeface="Times Roman"/>
          <a:cs typeface="Times Roman"/>
          <a:sym typeface="Times Roman"/>
        </a:defRPr>
      </a:lvl8pPr>
      <a:lvl9pPr indent="3657600" algn="ctr">
        <a:spcBef>
          <a:spcPts val="700"/>
        </a:spcBef>
        <a:defRPr sz="3200">
          <a:latin typeface="Times Roman"/>
          <a:ea typeface="Times Roman"/>
          <a:cs typeface="Times Roman"/>
          <a:sym typeface="Times Roman"/>
        </a:defRPr>
      </a:lvl9pPr>
    </p:bodyStyle>
    <p:otherStyle>
      <a:lvl1pPr algn="r">
        <a:defRPr sz="1400">
          <a:solidFill>
            <a:schemeClr val="tx1"/>
          </a:solidFill>
          <a:latin typeface="+mn-lt"/>
          <a:ea typeface="+mn-ea"/>
          <a:cs typeface="+mn-cs"/>
          <a:sym typeface="Times Roman"/>
        </a:defRPr>
      </a:lvl1pPr>
      <a:lvl2pPr indent="457200" algn="r">
        <a:defRPr sz="1400">
          <a:solidFill>
            <a:schemeClr val="tx1"/>
          </a:solidFill>
          <a:latin typeface="+mn-lt"/>
          <a:ea typeface="+mn-ea"/>
          <a:cs typeface="+mn-cs"/>
          <a:sym typeface="Times Roman"/>
        </a:defRPr>
      </a:lvl2pPr>
      <a:lvl3pPr indent="914400" algn="r">
        <a:defRPr sz="1400">
          <a:solidFill>
            <a:schemeClr val="tx1"/>
          </a:solidFill>
          <a:latin typeface="+mn-lt"/>
          <a:ea typeface="+mn-ea"/>
          <a:cs typeface="+mn-cs"/>
          <a:sym typeface="Times Roman"/>
        </a:defRPr>
      </a:lvl3pPr>
      <a:lvl4pPr indent="1371600" algn="r">
        <a:defRPr sz="1400">
          <a:solidFill>
            <a:schemeClr val="tx1"/>
          </a:solidFill>
          <a:latin typeface="+mn-lt"/>
          <a:ea typeface="+mn-ea"/>
          <a:cs typeface="+mn-cs"/>
          <a:sym typeface="Times Roman"/>
        </a:defRPr>
      </a:lvl4pPr>
      <a:lvl5pPr indent="1828800" algn="r">
        <a:defRPr sz="1400">
          <a:solidFill>
            <a:schemeClr val="tx1"/>
          </a:solidFill>
          <a:latin typeface="+mn-lt"/>
          <a:ea typeface="+mn-ea"/>
          <a:cs typeface="+mn-cs"/>
          <a:sym typeface="Times Roman"/>
        </a:defRPr>
      </a:lvl5pPr>
      <a:lvl6pPr algn="r">
        <a:defRPr sz="1400">
          <a:solidFill>
            <a:schemeClr val="tx1"/>
          </a:solidFill>
          <a:latin typeface="+mn-lt"/>
          <a:ea typeface="+mn-ea"/>
          <a:cs typeface="+mn-cs"/>
          <a:sym typeface="Times Roman"/>
        </a:defRPr>
      </a:lvl6pPr>
      <a:lvl7pPr algn="r">
        <a:defRPr sz="1400">
          <a:solidFill>
            <a:schemeClr val="tx1"/>
          </a:solidFill>
          <a:latin typeface="+mn-lt"/>
          <a:ea typeface="+mn-ea"/>
          <a:cs typeface="+mn-cs"/>
          <a:sym typeface="Times Roman"/>
        </a:defRPr>
      </a:lvl7pPr>
      <a:lvl8pPr algn="r">
        <a:defRPr sz="1400">
          <a:solidFill>
            <a:schemeClr val="tx1"/>
          </a:solidFill>
          <a:latin typeface="+mn-lt"/>
          <a:ea typeface="+mn-ea"/>
          <a:cs typeface="+mn-cs"/>
          <a:sym typeface="Times Roman"/>
        </a:defRPr>
      </a:lvl8pPr>
      <a:lvl9pPr algn="r">
        <a:defRPr sz="1400">
          <a:solidFill>
            <a:schemeClr val="tx1"/>
          </a:solidFill>
          <a:latin typeface="+mn-lt"/>
          <a:ea typeface="+mn-ea"/>
          <a:cs typeface="+mn-cs"/>
          <a:sym typeface="Times Roman"/>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hape 14"/>
          <p:cNvSpPr>
            <a:spLocks noGrp="1"/>
          </p:cNvSpPr>
          <p:nvPr>
            <p:ph type="title"/>
          </p:nvPr>
        </p:nvSpPr>
        <p:spPr>
          <a:xfrm>
            <a:off x="685800" y="1358899"/>
            <a:ext cx="7772400" cy="1143002"/>
          </a:xfrm>
          <a:prstGeom prst="rect">
            <a:avLst/>
          </a:prstGeom>
          <a:extLst>
            <a:ext uri="{C572A759-6A51-4108-AA02-DFA0A04FC94B}">
              <ma14:wrappingTextBoxFlag xmlns:ma14="http://schemas.microsoft.com/office/mac/drawingml/2011/main" xmlns="" val="1"/>
            </a:ext>
          </a:extLst>
        </p:spPr>
        <p:txBody>
          <a:bodyPr lIns="0" tIns="0" rIns="0" bIns="0">
            <a:normAutofit/>
          </a:bodyPr>
          <a:lstStyle/>
          <a:p>
            <a:pPr lvl="0">
              <a:defRPr sz="1800"/>
            </a:pPr>
            <a:r>
              <a:rPr sz="4400"/>
              <a:t>Confucianism</a:t>
            </a:r>
          </a:p>
        </p:txBody>
      </p:sp>
      <p:pic>
        <p:nvPicPr>
          <p:cNvPr id="15" name="confucius_name.png"/>
          <p:cNvPicPr/>
          <p:nvPr/>
        </p:nvPicPr>
        <p:blipFill>
          <a:blip r:embed="rId2">
            <a:extLst/>
          </a:blip>
          <a:stretch>
            <a:fillRect/>
          </a:stretch>
        </p:blipFill>
        <p:spPr>
          <a:xfrm>
            <a:off x="3168212" y="2752873"/>
            <a:ext cx="2807576" cy="3006776"/>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hape 36"/>
          <p:cNvSpPr/>
          <p:nvPr/>
        </p:nvSpPr>
        <p:spPr>
          <a:xfrm>
            <a:off x="838200" y="2438400"/>
            <a:ext cx="7178675" cy="11963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“A good man does not worry about not being known by others, but rather worries about not knowing them.” (1:16)</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Shape 38"/>
          <p:cNvSpPr/>
          <p:nvPr/>
        </p:nvSpPr>
        <p:spPr>
          <a:xfrm>
            <a:off x="762000" y="2438400"/>
            <a:ext cx="7559675" cy="15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 superior man is broadminded but not partisan, the inferior man is partisan but not broadminded.”</a:t>
            </a:r>
          </a:p>
          <a:p>
            <a:pPr lvl="0">
              <a:defRPr sz="1800"/>
            </a:pPr>
            <a:endParaRPr sz="2400"/>
          </a:p>
          <a:p>
            <a:pPr lvl="0">
              <a:defRPr sz="1800"/>
            </a:pPr>
            <a:r>
              <a:rPr sz="2400"/>
              <a:t>(2:14)</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hape 40"/>
          <p:cNvSpPr/>
          <p:nvPr/>
        </p:nvSpPr>
        <p:spPr>
          <a:xfrm>
            <a:off x="838200" y="2590800"/>
            <a:ext cx="6873875" cy="266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“Yu, shall I teach you [the way to acquire] knowledge? To say that you know when you do know, and to say that you do not know when you do not know -- that is the way to acquire knowledge.”</a:t>
            </a:r>
          </a:p>
          <a:p>
            <a:pPr lvl="0">
              <a:defRPr sz="1800"/>
            </a:pPr>
            <a:endParaRPr sz="2400"/>
          </a:p>
          <a:p>
            <a:pPr lvl="0">
              <a:defRPr sz="1800"/>
            </a:pPr>
            <a:r>
              <a:rPr sz="2400"/>
              <a:t>(2:17)</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ape 42"/>
          <p:cNvSpPr/>
          <p:nvPr/>
        </p:nvSpPr>
        <p:spPr>
          <a:xfrm>
            <a:off x="914400" y="2743200"/>
            <a:ext cx="7026275" cy="19329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“It is flattery to offer sacrifice to ancestral spirits other than one’s own. To see what is right and not to do it is cowardice.”</a:t>
            </a:r>
          </a:p>
          <a:p>
            <a:pPr lvl="0">
              <a:defRPr sz="1800"/>
            </a:pPr>
            <a:endParaRPr sz="2400"/>
          </a:p>
          <a:p>
            <a:pPr lvl="0">
              <a:defRPr sz="1800"/>
            </a:pPr>
            <a:r>
              <a:rPr sz="2400"/>
              <a:t>(2:24)</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hape 44"/>
          <p:cNvSpPr/>
          <p:nvPr/>
        </p:nvSpPr>
        <p:spPr>
          <a:xfrm>
            <a:off x="457200" y="1371600"/>
            <a:ext cx="8397875" cy="3406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Tzu-kung wanted to do away with the sacrificing of a lamb at the ceremony in which the beginning of each month is reported to ancestors. Confucius said, “Tz’u! You love the lamb but I love the ceremony.”  (3:17)</a:t>
            </a:r>
          </a:p>
          <a:p>
            <a:pPr lvl="0">
              <a:defRPr sz="1800"/>
            </a:pPr>
            <a:endParaRPr sz="2400"/>
          </a:p>
          <a:p>
            <a:pPr lvl="0">
              <a:defRPr sz="1800"/>
            </a:pPr>
            <a:r>
              <a:rPr sz="2400"/>
              <a:t>Confucius said, “If a man is not humane (</a:t>
            </a:r>
            <a:r>
              <a:rPr sz="2400" i="1"/>
              <a:t>jen</a:t>
            </a:r>
            <a:r>
              <a:rPr sz="2400"/>
              <a:t>), what has he to do with ceremonies (</a:t>
            </a:r>
            <a:r>
              <a:rPr sz="2400" i="1"/>
              <a:t>li</a:t>
            </a:r>
            <a:r>
              <a:rPr sz="2400"/>
              <a:t>)? If he is not humane, what has he to do with music?  (3:3)</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Shape 46"/>
          <p:cNvSpPr/>
          <p:nvPr/>
        </p:nvSpPr>
        <p:spPr>
          <a:xfrm>
            <a:off x="457200" y="1066800"/>
            <a:ext cx="7010400" cy="4511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“Wealth and honour are what every man desires. But if they have been obtained in violation of moral principles, they must not be kept. Poverty and humble station are what every man dislikes. But if they can be avoided only in violation of moral principles, they must not be avoided. If a superior man departs from humanity, how can he fulfill that name? A superior man never abandons humanity even for the lapse of a single meal. In moments of haste, he acts according to it. In times of difficulty or confusion, he acts according to it.”  (4:5)</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hape 48"/>
          <p:cNvSpPr/>
          <p:nvPr/>
        </p:nvSpPr>
        <p:spPr>
          <a:xfrm>
            <a:off x="517525" y="1508125"/>
            <a:ext cx="809307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 superior man thinks of virtue; the inferior man thinks of profit.”  (4:11)</a:t>
            </a:r>
          </a:p>
          <a:p>
            <a:pPr lvl="0">
              <a:defRPr sz="1800"/>
            </a:pPr>
            <a:endParaRPr sz="2400"/>
          </a:p>
          <a:p>
            <a:pPr lvl="0">
              <a:defRPr sz="1800"/>
            </a:pPr>
            <a:r>
              <a:rPr sz="2400"/>
              <a:t>Confucius said, “If one’s acts are motivated by profit, he will have many enemies.”  (4:12)</a:t>
            </a:r>
          </a:p>
          <a:p>
            <a:pPr lvl="0">
              <a:defRPr sz="1800"/>
            </a:pPr>
            <a:endParaRPr sz="2400"/>
          </a:p>
          <a:p>
            <a:pPr lvl="0">
              <a:defRPr sz="1800"/>
            </a:pPr>
            <a:r>
              <a:rPr sz="2400"/>
              <a:t>Confucius said, “The superior man understands righteousness, the inferior man understands profit.”  (4:16)</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Shape 50"/>
          <p:cNvSpPr/>
          <p:nvPr/>
        </p:nvSpPr>
        <p:spPr>
          <a:xfrm>
            <a:off x="381000" y="914400"/>
            <a:ext cx="8001000" cy="4511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Tzu-kung said, “If a ruler extensively confers benefit on the people and can bring salvation to all, what do you think of him? Would you call him a man of humanity?”  Confucius said, “Why only a man of humanity? He is without doubt a sage. Even sage-emperors Yao and Shun fell short of it. A man of humanity, wishing to establish his own character, also establishes the character of others, and wishing to be prominent himself, also helps others to be prominent. To be able to judge others by what is near to ourselves may be called the method of realizing humanity.”  </a:t>
            </a:r>
          </a:p>
          <a:p>
            <a:pPr lvl="0">
              <a:defRPr sz="1800"/>
            </a:pPr>
            <a:endParaRPr sz="2400"/>
          </a:p>
          <a:p>
            <a:pPr lvl="0">
              <a:defRPr sz="1800"/>
            </a:pPr>
            <a:r>
              <a:rPr sz="2400"/>
              <a:t>(6:28)</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Shape 52"/>
          <p:cNvSpPr/>
          <p:nvPr/>
        </p:nvSpPr>
        <p:spPr>
          <a:xfrm>
            <a:off x="441325" y="1584325"/>
            <a:ext cx="7788275" cy="19329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“There has never been anyone who came with as little a present as dried meat [for tuition] that I have refused to teach him something.”</a:t>
            </a:r>
          </a:p>
          <a:p>
            <a:pPr lvl="0">
              <a:defRPr sz="1800"/>
            </a:pPr>
            <a:endParaRPr sz="2400"/>
          </a:p>
          <a:p>
            <a:pPr lvl="0">
              <a:defRPr sz="1800"/>
            </a:pPr>
            <a:r>
              <a:rPr sz="2400"/>
              <a:t>(7:7)</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Shape 54"/>
          <p:cNvSpPr/>
          <p:nvPr/>
        </p:nvSpPr>
        <p:spPr>
          <a:xfrm>
            <a:off x="533400" y="609600"/>
            <a:ext cx="8093075" cy="4879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never discussed strange phenomena, physical exploits, disorder, or spiritual beings. (7:20)</a:t>
            </a:r>
          </a:p>
          <a:p>
            <a:pPr lvl="0">
              <a:defRPr sz="1800"/>
            </a:pPr>
            <a:endParaRPr sz="2400"/>
          </a:p>
          <a:p>
            <a:pPr lvl="0">
              <a:defRPr sz="1800"/>
            </a:pPr>
            <a:endParaRPr sz="2400"/>
          </a:p>
          <a:p>
            <a:pPr lvl="0">
              <a:defRPr sz="1800"/>
            </a:pPr>
            <a:r>
              <a:rPr sz="2400"/>
              <a:t>Chi-lu asked about serving the spiritual beings. Confucius said, “If we are not yet able to serve man, how can we serve spiritual beings?”</a:t>
            </a:r>
          </a:p>
          <a:p>
            <a:pPr lvl="0">
              <a:defRPr sz="1800"/>
            </a:pPr>
            <a:endParaRPr sz="2400"/>
          </a:p>
          <a:p>
            <a:pPr lvl="0">
              <a:defRPr sz="1800"/>
            </a:pPr>
            <a:r>
              <a:rPr sz="2400"/>
              <a:t>[Chi-lu asked], “I venture to ask about death.” Confucius said, “If we do not yet know about life, how can we know about death?”</a:t>
            </a:r>
          </a:p>
          <a:p>
            <a:pPr lvl="0">
              <a:defRPr sz="1800"/>
            </a:pPr>
            <a:endParaRPr sz="2400"/>
          </a:p>
          <a:p>
            <a:pPr lvl="0">
              <a:defRPr sz="1800"/>
            </a:pPr>
            <a:r>
              <a:rPr sz="2400"/>
              <a:t>(11:11)</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Confucius_Tang_Dynasty.jpg"/>
          <p:cNvPicPr/>
          <p:nvPr/>
        </p:nvPicPr>
        <p:blipFill>
          <a:blip r:embed="rId2">
            <a:extLst/>
          </a:blip>
          <a:stretch>
            <a:fillRect/>
          </a:stretch>
        </p:blipFill>
        <p:spPr>
          <a:xfrm>
            <a:off x="2698750" y="0"/>
            <a:ext cx="3748088" cy="6858000"/>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Shape 56"/>
          <p:cNvSpPr/>
          <p:nvPr/>
        </p:nvSpPr>
        <p:spPr>
          <a:xfrm>
            <a:off x="822325" y="746124"/>
            <a:ext cx="7331075" cy="56159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Tzu-kung asked about government. Confucius said, “Sufficient food, sufficient armament, and sufficient confidence of the people.”</a:t>
            </a:r>
          </a:p>
          <a:p>
            <a:pPr lvl="0">
              <a:defRPr sz="1800"/>
            </a:pPr>
            <a:endParaRPr sz="2400"/>
          </a:p>
          <a:p>
            <a:pPr lvl="0">
              <a:defRPr sz="1800"/>
            </a:pPr>
            <a:r>
              <a:rPr sz="2400"/>
              <a:t>Tzu-kung said, “Forced to give up one of these, which would you abandon first?”  Confucius said, “I would abandon the armament.”</a:t>
            </a:r>
          </a:p>
          <a:p>
            <a:pPr lvl="0">
              <a:defRPr sz="1800"/>
            </a:pPr>
            <a:endParaRPr sz="2400"/>
          </a:p>
          <a:p>
            <a:pPr lvl="0">
              <a:defRPr sz="1800"/>
            </a:pPr>
            <a:r>
              <a:rPr sz="2400"/>
              <a:t>Tzu-kung said, “Forced to give up one of the remaining two, which would you abandon first?” Confucius said, “I would abandon food. There have been deaths from time immemorial, but no state can exist without the confidence of the people.”   </a:t>
            </a:r>
          </a:p>
          <a:p>
            <a:pPr lvl="0">
              <a:defRPr sz="1800"/>
            </a:pPr>
            <a:endParaRPr sz="2400"/>
          </a:p>
          <a:p>
            <a:pPr lvl="0">
              <a:defRPr sz="1800"/>
            </a:pPr>
            <a:r>
              <a:rPr sz="2400"/>
              <a:t>	(12:7)</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Shape 58"/>
          <p:cNvSpPr/>
          <p:nvPr/>
        </p:nvSpPr>
        <p:spPr>
          <a:xfrm>
            <a:off x="517525" y="593725"/>
            <a:ext cx="7864475"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Tzu-lu said, “The ruler of Wei is waiting for you to serve in his administration. What will be your first measure?” Confucius said, “It will certainly be the rectification of names…  If names are not rectified, then language will not be in accord with truth. If language is not in accord with truth, then things cannot be accomplished. If things cannot be accomplished, then ceremonies and music will not flourish. If ceremonies and music do not flourish, then punishment will not be just. If punishments are not just, then the people will not know how to move hand or foot.</a:t>
            </a:r>
          </a:p>
          <a:p>
            <a:pPr lvl="0">
              <a:defRPr sz="1800"/>
            </a:pPr>
            <a:endParaRPr sz="2400"/>
          </a:p>
          <a:p>
            <a:pPr lvl="0">
              <a:defRPr sz="1800"/>
            </a:pPr>
            <a:r>
              <a:rPr sz="2400"/>
              <a:t>Therefore the superior man will give only names that can be described in speech and say only what can be carried out in practice. With regard to his speech, the superior man does not take it lightly. That is all. “ </a:t>
            </a:r>
          </a:p>
          <a:p>
            <a:pPr lvl="0">
              <a:defRPr sz="1800"/>
            </a:pPr>
            <a:r>
              <a:rPr sz="2400"/>
              <a:t>					(13:3)</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Shape 60"/>
          <p:cNvSpPr/>
          <p:nvPr/>
        </p:nvSpPr>
        <p:spPr>
          <a:xfrm>
            <a:off x="593725" y="212725"/>
            <a:ext cx="7635875" cy="5247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When the sage-kings instituted names, the names were fixed and actually distinguished. The sage-kings’ principles were carried out and their wills understood. Then the people were carefully led and unified. Therefore, the practice of splitting terms and arbitrarily creating names to confuse correct names, thus causing much doubt in people’s minds and bringing about much litigation, was called great wickedness. It was a crime, like private manufacturing of credentials and measurements, and therefore the people dared not rely on strange terms created to confuse correct names. Hence the people were honest. Being honest, they were easily employed. Being easily employed, they achieved results…</a:t>
            </a:r>
          </a:p>
          <a:p>
            <a:pPr lvl="0">
              <a:defRPr sz="1800"/>
            </a:pPr>
            <a:endParaRPr sz="2400"/>
          </a:p>
          <a:p>
            <a:pPr lvl="0">
              <a:defRPr sz="1800"/>
            </a:pPr>
            <a:r>
              <a:rPr sz="2400"/>
              <a:t>(Hsün-Tzu, </a:t>
            </a:r>
            <a:r>
              <a:rPr sz="2400" i="1"/>
              <a:t>On the Rectification of Names</a:t>
            </a:r>
            <a:r>
              <a:rPr sz="2400"/>
              <a:t>, ch.22)</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p:nvPr/>
        </p:nvSpPr>
        <p:spPr>
          <a:xfrm>
            <a:off x="609600" y="2133600"/>
            <a:ext cx="801687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“There are three kinds of friendship which are beneficial and three kinds which are harmful. Friendship with the upright, with the truthful, and with the well-informed is beneficial. Friendship with those who flatter, with those who are meek and with those who compromise with principles, and with those who talk cleverly is harmful.”  </a:t>
            </a:r>
          </a:p>
          <a:p>
            <a:pPr lvl="0">
              <a:defRPr sz="1800"/>
            </a:pPr>
            <a:endParaRPr sz="2400"/>
          </a:p>
          <a:p>
            <a:pPr lvl="0">
              <a:defRPr sz="1800"/>
            </a:pPr>
            <a:r>
              <a:rPr sz="2400"/>
              <a:t>(</a:t>
            </a:r>
            <a:r>
              <a:rPr sz="2400" i="1"/>
              <a:t>Analects of Confucius</a:t>
            </a:r>
            <a:r>
              <a:rPr sz="2400"/>
              <a:t>, 16:4)</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hape 64"/>
          <p:cNvSpPr/>
          <p:nvPr/>
        </p:nvSpPr>
        <p:spPr>
          <a:xfrm>
            <a:off x="457200" y="1371600"/>
            <a:ext cx="8321675" cy="3774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 superior man has nine wishes. In seeing, he wishes to see clearly. In hearing, he wishes to hear distinctly. In his expression, he wishes to be warm. In his appearance, he wishes to be respectful. In his speech, he wishes to be sincere. In handling affairs, he wishes to be serious. When in doubt, he wishes to ask. When he is angry, he wishes to think of the resultant difficulties. And when he sees an opportunity for gain, he wishes to think of righteousness.”  </a:t>
            </a:r>
          </a:p>
          <a:p>
            <a:pPr lvl="0">
              <a:defRPr sz="1800"/>
            </a:pPr>
            <a:endParaRPr sz="2400"/>
          </a:p>
          <a:p>
            <a:pPr lvl="0">
              <a:defRPr sz="1800"/>
            </a:pPr>
            <a:r>
              <a:rPr sz="2400"/>
              <a:t>(16:10)</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Shape 66"/>
          <p:cNvSpPr/>
          <p:nvPr/>
        </p:nvSpPr>
        <p:spPr>
          <a:xfrm>
            <a:off x="457200" y="1828800"/>
            <a:ext cx="809307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Tzu-lu asked, “Does the superior man esteem courage?”</a:t>
            </a:r>
          </a:p>
          <a:p>
            <a:pPr lvl="0">
              <a:defRPr sz="1800"/>
            </a:pPr>
            <a:endParaRPr sz="2400"/>
          </a:p>
          <a:p>
            <a:pPr lvl="0">
              <a:defRPr sz="1800"/>
            </a:pPr>
            <a:r>
              <a:rPr sz="2400"/>
              <a:t>Confucius said, “The superior man considers righteousness as the most important.  When the superior man has courage but no righteousness, he becomes turbulent. When the inferior man has courage but no righteousness, he becomes a thief.”</a:t>
            </a:r>
          </a:p>
          <a:p>
            <a:pPr lvl="0">
              <a:defRPr sz="1800"/>
            </a:pPr>
            <a:endParaRPr sz="2400"/>
          </a:p>
          <a:p>
            <a:pPr lvl="0">
              <a:defRPr sz="1800"/>
            </a:pPr>
            <a:r>
              <a:rPr sz="2400"/>
              <a:t>	(17:23)</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Shape 68"/>
          <p:cNvSpPr/>
          <p:nvPr/>
        </p:nvSpPr>
        <p:spPr>
          <a:xfrm>
            <a:off x="457200" y="1371600"/>
            <a:ext cx="8093075" cy="266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Tzu-king asked, “Is there one word which can serve as the guiding principle for conduct throughout life?”</a:t>
            </a:r>
          </a:p>
          <a:p>
            <a:pPr lvl="0">
              <a:defRPr sz="1800"/>
            </a:pPr>
            <a:r>
              <a:rPr sz="2400"/>
              <a:t> </a:t>
            </a:r>
          </a:p>
          <a:p>
            <a:pPr lvl="0">
              <a:defRPr sz="1800"/>
            </a:pPr>
            <a:r>
              <a:rPr sz="2400"/>
              <a:t>Confucius said, “It is the word altruism.  Do not do to others what you do not want them to do to you.”</a:t>
            </a:r>
          </a:p>
          <a:p>
            <a:pPr lvl="0">
              <a:defRPr sz="1800"/>
            </a:pPr>
            <a:endParaRPr sz="2400"/>
          </a:p>
          <a:p>
            <a:pPr lvl="0">
              <a:defRPr sz="1800"/>
            </a:pPr>
            <a:r>
              <a:rPr sz="2400"/>
              <a:t>(15:23)</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Shape 70"/>
          <p:cNvSpPr/>
          <p:nvPr/>
        </p:nvSpPr>
        <p:spPr>
          <a:xfrm>
            <a:off x="381000" y="1371600"/>
            <a:ext cx="8169275" cy="41427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“Tzu-lu, have you heard about the six virtues and the six obscurations?”  Tzu-lu replied, “I have not.” Confucius said, “Sit down, then. I will tell you. One who loves humanity but not learning will be obscured by ignorance. One who loves wisdom but not learning will be obscured by lack of principle. One who loves faithfulness but not learning will be obscured by heartlessness. One who loves uprightness but not learning will be obscured by violence. One who loves strength of character but not learning will be obscured by recklessness.”</a:t>
            </a:r>
          </a:p>
          <a:p>
            <a:pPr lvl="0">
              <a:defRPr sz="1800"/>
            </a:pPr>
            <a:endParaRPr sz="2400"/>
          </a:p>
          <a:p>
            <a:pPr lvl="0">
              <a:defRPr sz="1800"/>
            </a:pPr>
            <a:r>
              <a:rPr sz="2400"/>
              <a:t>(17:8)</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Shape 72"/>
          <p:cNvSpPr/>
          <p:nvPr/>
        </p:nvSpPr>
        <p:spPr>
          <a:xfrm>
            <a:off x="441325" y="822325"/>
            <a:ext cx="8169275" cy="266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 common people may be made to follow it (the Way) but may not be made to understand it.”  (8:9)</a:t>
            </a:r>
          </a:p>
          <a:p>
            <a:pPr lvl="0">
              <a:defRPr sz="1800"/>
            </a:pPr>
            <a:endParaRPr sz="2400"/>
          </a:p>
          <a:p>
            <a:pPr lvl="0">
              <a:defRPr sz="1800"/>
            </a:pPr>
            <a:endParaRPr sz="2400"/>
          </a:p>
          <a:p>
            <a:pPr lvl="0">
              <a:defRPr sz="1800"/>
            </a:pPr>
            <a:r>
              <a:rPr sz="2400"/>
              <a:t>Confucius said, “Women and servants are most difficult to deal with. If you are familiar with them, they cease to be humble. If you keep a distance from them, they resent it.”  (17:25)</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593725" y="593725"/>
            <a:ext cx="8016875" cy="3774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What a man dislikes in his superiors, let him not show it in dealing with his inferiors. What he dislikes in those in front of him, let him not show it in preceding those who are behind; what he dislikes in those behind him, let him not show it in following those in front of him; what he dislikes in those on the right, let him not apply it to those on the left; and what he dislikes in those on the left, let him not apply it to those on the right. This is the principle of the measuring square.</a:t>
            </a:r>
          </a:p>
          <a:p>
            <a:pPr lvl="0">
              <a:defRPr sz="1800"/>
            </a:pPr>
            <a:endParaRPr sz="2400"/>
          </a:p>
          <a:p>
            <a:pPr lvl="0">
              <a:defRPr sz="1800"/>
            </a:pPr>
            <a:r>
              <a:rPr sz="2400"/>
              <a:t>(Mencius, </a:t>
            </a:r>
            <a:r>
              <a:rPr sz="2400" i="1"/>
              <a:t>The Great Learning</a:t>
            </a:r>
            <a:r>
              <a:rPr sz="2400"/>
              <a:t>)</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9"/>
          <p:cNvSpPr/>
          <p:nvPr/>
        </p:nvSpPr>
        <p:spPr>
          <a:xfrm>
            <a:off x="822325" y="898525"/>
            <a:ext cx="7483475" cy="45110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Born 28 September (traditionally ascribed date), 551 BC, in the State of Lu (now Shandong Province). Died 479 BC.</a:t>
            </a:r>
          </a:p>
          <a:p>
            <a:pPr lvl="0">
              <a:defRPr sz="1800"/>
            </a:pPr>
            <a:endParaRPr sz="2400"/>
          </a:p>
          <a:p>
            <a:pPr lvl="0">
              <a:defRPr sz="1800"/>
            </a:pPr>
            <a:r>
              <a:rPr sz="2400"/>
              <a:t>Probably the most important philosopher in ancient China; certainly the most influential, even to this day.</a:t>
            </a:r>
          </a:p>
          <a:p>
            <a:pPr lvl="0">
              <a:defRPr sz="1800"/>
            </a:pPr>
            <a:endParaRPr sz="2400"/>
          </a:p>
          <a:p>
            <a:pPr lvl="0">
              <a:defRPr sz="1800"/>
            </a:pPr>
            <a:r>
              <a:rPr sz="2400"/>
              <a:t>Did not write his own books: rather, his thought is known to us through fragments and aphorisms attributed to him by those who wrote them down.</a:t>
            </a:r>
          </a:p>
          <a:p>
            <a:pPr lvl="0">
              <a:defRPr sz="1800"/>
            </a:pPr>
            <a:endParaRPr sz="2400"/>
          </a:p>
          <a:p>
            <a:pPr lvl="0">
              <a:defRPr sz="1800"/>
            </a:pPr>
            <a:r>
              <a:rPr sz="2400"/>
              <a:t>Did not say much about human nature! But did provide a generally coherent world view.</a:t>
            </a: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hape 76"/>
          <p:cNvSpPr/>
          <p:nvPr/>
        </p:nvSpPr>
        <p:spPr>
          <a:xfrm>
            <a:off x="365125" y="441325"/>
            <a:ext cx="8321675" cy="6352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Kao tzu said, “Man’s nature is like whirling water. If a breach in the pool is made to the east it will flow to the east. If a breach is made to the west it will flow to the west. Man’s nature is indifferent to good and evil, just a water is indifferent to east and west.”</a:t>
            </a:r>
          </a:p>
          <a:p>
            <a:pPr lvl="0">
              <a:defRPr sz="1800"/>
            </a:pPr>
            <a:endParaRPr sz="2400"/>
          </a:p>
          <a:p>
            <a:pPr lvl="0">
              <a:defRPr sz="1800"/>
            </a:pPr>
            <a:r>
              <a:rPr sz="2400"/>
              <a:t>Mencius said, “Water, indeed, is indifferent to the east and west, but is it indifferent to high and low? Man’s nature is naturally good just as water naturally flows downward. There is no man without this good nature; neither is there water that does not flow downward. Now you can strike water and cause it to splash upward over your forehead, and by damming and leading it you can force it uphill. Is this the nature of water? It is the forced circumstance that makes it do so. Man can be made to do evil, for his nature can be treated the same way.”</a:t>
            </a:r>
          </a:p>
          <a:p>
            <a:pPr lvl="0">
              <a:defRPr sz="1800"/>
            </a:pPr>
            <a:endParaRPr sz="2400"/>
          </a:p>
          <a:p>
            <a:pPr lvl="0">
              <a:defRPr sz="1800"/>
            </a:pPr>
            <a:r>
              <a:rPr sz="2400"/>
              <a:t>(</a:t>
            </a:r>
            <a:r>
              <a:rPr sz="2400" i="1"/>
              <a:t>The Book of Mencius</a:t>
            </a:r>
            <a:r>
              <a:rPr sz="2400"/>
              <a:t>, 6A:2)</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p:nvPr/>
        </p:nvSpPr>
        <p:spPr>
          <a:xfrm>
            <a:off x="441325" y="517525"/>
            <a:ext cx="8397875"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Mencius said, “The trees of the Niu Mountain were once beautiful. But can the mountain be regarded any longer as beautiful since, being in the borders of a big state, the trees have been hewed down with axes and hatches? Still with the rest given them by the days and nights and the nourishment provided them by the rains and the dew, they were not without buds and sprouts springing forth. But then the cattle and the sheep pastured upon them once and again. That is why the mountain looks so bald. When people see that it is so bald, they think that there was never any timbre on the mountain. Is this the true nature of the mountain? </a:t>
            </a:r>
          </a:p>
          <a:p>
            <a:pPr lvl="0">
              <a:defRPr sz="1800"/>
            </a:pPr>
            <a:endParaRPr sz="2400"/>
          </a:p>
          <a:p>
            <a:pPr lvl="0">
              <a:defRPr sz="1800"/>
            </a:pPr>
            <a:r>
              <a:rPr sz="2400"/>
              <a:t>Is there not [also?] a heart of humanity and righteousness originally existing in man? The way in which he loses his originally good mind is like the way in which trees are hewed down with axes and hatchets….</a:t>
            </a:r>
          </a:p>
          <a:p>
            <a:pPr lvl="0" algn="r">
              <a:defRPr sz="1800"/>
            </a:pPr>
            <a:r>
              <a:rPr sz="2400" i="1"/>
              <a:t>(continued)</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hape 80"/>
          <p:cNvSpPr/>
          <p:nvPr/>
        </p:nvSpPr>
        <p:spPr>
          <a:xfrm>
            <a:off x="593725" y="517525"/>
            <a:ext cx="8016875" cy="4511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i="1"/>
              <a:t>(continued)</a:t>
            </a:r>
          </a:p>
          <a:p>
            <a:pPr lvl="0">
              <a:defRPr sz="1800"/>
            </a:pPr>
            <a:endParaRPr sz="2400" i="1"/>
          </a:p>
          <a:p>
            <a:pPr lvl="0">
              <a:defRPr sz="1800"/>
            </a:pPr>
            <a:r>
              <a:rPr sz="2400"/>
              <a:t>To be sure, the days and nights do the healing, and there is the nourishing air of the calm morning which keeps him normal in his likes and dislikes. But the effect is slight, and is disturbed and destroyed by what he does during the day. When there is repeated disturbance, the restorative influence of the night will not be sufficient to preserve the proper goodness of the mind. When the influence of the night is not sufficient to preserve it, man becomes not much different from the beast.  </a:t>
            </a:r>
          </a:p>
          <a:p>
            <a:pPr lvl="0">
              <a:defRPr sz="1800"/>
            </a:pPr>
            <a:endParaRPr sz="2400"/>
          </a:p>
          <a:p>
            <a:pPr lvl="0">
              <a:defRPr sz="1800"/>
            </a:pPr>
            <a:r>
              <a:rPr sz="2400"/>
              <a:t>(</a:t>
            </a:r>
            <a:r>
              <a:rPr sz="2400" i="1"/>
              <a:t>Book of Mencius</a:t>
            </a:r>
            <a:r>
              <a:rPr sz="2400"/>
              <a:t>, 6A:8)</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Shape 82"/>
          <p:cNvSpPr/>
          <p:nvPr/>
        </p:nvSpPr>
        <p:spPr>
          <a:xfrm>
            <a:off x="457200" y="304800"/>
            <a:ext cx="8321675"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When I say that all men have a mind which cannot bear to see the suffering of others, my meaning is illustrated thus: Now, when men suddenly see a child about to fall into a well, they all have a feeling of alarm and distress, not to gain friendship with the child’s parents, nor to seek the praise of the neighbors and friends, nor because they dislike the reputation [of lack of humanity if they did not rescue the child]. From such a case, we see that a man without the feeling of commiseration is not a man: a man without the feeling of shame and dislike is not a man; a man without the feeling of deference and compliance is not a man; a man without the feeling of right and wrong is not a man.</a:t>
            </a:r>
          </a:p>
          <a:p>
            <a:pPr lvl="0">
              <a:defRPr sz="1800"/>
            </a:pPr>
            <a:endParaRPr sz="2400"/>
          </a:p>
          <a:p>
            <a:pPr lvl="0">
              <a:defRPr sz="1800"/>
            </a:pPr>
            <a:r>
              <a:rPr sz="2400"/>
              <a:t>The feeling of commiseration is the beginning of humanity; the feeling of shame and dislike is the beginning of righteousness; the feeling of deference and compliance is the beginning of propriety; the feeling of right and wrong is the beginning of wisdom.” (2A:6)</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 name="Shape 84"/>
          <p:cNvSpPr/>
          <p:nvPr/>
        </p:nvSpPr>
        <p:spPr>
          <a:xfrm>
            <a:off x="441325" y="365125"/>
            <a:ext cx="8093075"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…When he sees a child about to fall into a well, he cannot help a feeling of alarm and commiseration.  This shows that his humanity forms one body with the child.  It may be objected that the child belongs to the same species.  Again, when he observes the pitiful cries and frightened appearance of birds and animals about to be slaughtered, he cannot help feeling an “inability to bear” their sufferings.  This shows that his humanity forms one body with birds and animals.  It may be objected that birds and animals are sentient beings as he is.  But when he sees plants broken and destroyed, he cannot help a feeling of pity.  This shows that his humanity forms one body with plants.  It may be said that plants are living things as he is.  Yet even when he sees tiles and stones shattered and crushed, he cannot help a feeling of regret.</a:t>
            </a:r>
          </a:p>
          <a:p>
            <a:pPr lvl="0">
              <a:defRPr sz="1800"/>
            </a:pPr>
            <a:endParaRPr sz="2400"/>
          </a:p>
          <a:p>
            <a:pPr lvl="0">
              <a:defRPr sz="1800"/>
            </a:pPr>
            <a:r>
              <a:rPr sz="2400"/>
              <a:t>(Wang Yang-Ming, </a:t>
            </a:r>
            <a:r>
              <a:rPr sz="2400" i="1"/>
              <a:t>Inquiry on The Great Learning</a:t>
            </a:r>
            <a:r>
              <a:rPr sz="2400"/>
              <a:t>)</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Shape 86"/>
          <p:cNvSpPr/>
          <p:nvPr/>
        </p:nvSpPr>
        <p:spPr>
          <a:xfrm>
            <a:off x="593725" y="517525"/>
            <a:ext cx="8016875" cy="48793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There are five things which in common practice are considered unfilial. The first is laziness in the use of one’s body, without attending to the support and care of one’s parents. The second is chess-playing and fondness for wine, without attending to the support and care of one’s parents. The third is love of things and money and being exclusively attached to one’s wife and children, without attending to the support and care of one’s parents. The fourth is following the desires of one’s eyes and ears, thus bringing his parents to disgrace. And the fifth is being fond of bravery, fighting, and quarrelling, thus endangering one’s parents.</a:t>
            </a:r>
          </a:p>
          <a:p>
            <a:pPr lvl="0">
              <a:defRPr sz="1800"/>
            </a:pPr>
            <a:endParaRPr sz="2400"/>
          </a:p>
          <a:p>
            <a:pPr lvl="0">
              <a:defRPr sz="1800"/>
            </a:pPr>
            <a:r>
              <a:rPr sz="2400"/>
              <a:t>(</a:t>
            </a:r>
            <a:r>
              <a:rPr sz="2400" i="1"/>
              <a:t>Book of </a:t>
            </a:r>
            <a:r>
              <a:rPr sz="2400"/>
              <a:t>Mencius, 4B:30)</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p:nvPr/>
        </p:nvSpPr>
        <p:spPr>
          <a:xfrm>
            <a:off x="746125" y="593725"/>
            <a:ext cx="7026275" cy="52476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Shun-yü K’un said, “Is it a rule of propriety that men and women should not touch hands when they give or receive things?”  Mencius said, “It is a rule of propriety.”</a:t>
            </a:r>
          </a:p>
          <a:p>
            <a:pPr lvl="0">
              <a:defRPr sz="1800"/>
            </a:pPr>
            <a:endParaRPr sz="2400"/>
          </a:p>
          <a:p>
            <a:pPr lvl="0">
              <a:defRPr sz="1800"/>
            </a:pPr>
            <a:r>
              <a:rPr sz="2400"/>
              <a:t>“If someone’s sister-in-law is drowning, should he rescue her with his hand?” Mencius said, “He who does not rescue his drowning sister-in-law is a wolf. It is a rule of propriety for men and women not to touch hands when giving and receiving things, but it is a matter of expediency to rescue one’s drowning sister-in-law with hands.”</a:t>
            </a:r>
          </a:p>
          <a:p>
            <a:pPr lvl="0">
              <a:defRPr sz="1800"/>
            </a:pPr>
            <a:endParaRPr sz="2400"/>
          </a:p>
          <a:p>
            <a:pPr lvl="0">
              <a:defRPr sz="1800"/>
            </a:pPr>
            <a:r>
              <a:rPr sz="2400"/>
              <a:t>(4A:17)</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Shape 90"/>
          <p:cNvSpPr/>
          <p:nvPr/>
        </p:nvSpPr>
        <p:spPr>
          <a:xfrm>
            <a:off x="746125" y="517525"/>
            <a:ext cx="7712075" cy="3774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Mencius said, “It is not enough to remonstrate the government officials, nor is it enough to criticize the governmental measures. It is only the great man who can rectify what is wrong in the ruler’s mind. Let the ruler be humane, and all his people will be humane. Let the ruler be righteous, and all his people will be righteous. Let the ruler be correct, and all his people will be correct. Once the ruler is rectified, the whole kingdom will be at peace.”</a:t>
            </a:r>
          </a:p>
          <a:p>
            <a:pPr lvl="0">
              <a:defRPr sz="1800"/>
            </a:pPr>
            <a:endParaRPr sz="2400"/>
          </a:p>
          <a:p>
            <a:pPr lvl="0">
              <a:defRPr sz="1800"/>
            </a:pPr>
            <a:r>
              <a:rPr sz="2400"/>
              <a:t>(4A: 20)</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Shape 92"/>
          <p:cNvSpPr/>
          <p:nvPr/>
        </p:nvSpPr>
        <p:spPr>
          <a:xfrm>
            <a:off x="441325" y="441325"/>
            <a:ext cx="7407275" cy="45110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King Hsüan of Ch’I asked, “Was it a fact that T’ang banished King Chieh and that King Wen punished King Chou?”  Mencius replied, “Yes, according to records.”  </a:t>
            </a:r>
          </a:p>
          <a:p>
            <a:pPr lvl="0">
              <a:defRPr sz="1800"/>
            </a:pPr>
            <a:endParaRPr sz="2400"/>
          </a:p>
          <a:p>
            <a:pPr lvl="0">
              <a:defRPr sz="1800"/>
            </a:pPr>
            <a:r>
              <a:rPr sz="2400"/>
              <a:t>The King asked, “Is it all right for a minister to murder his king?”  Mencius said, “He who injures humanity is a bandit. He who injures righteousness is a destructive person. Such a person is a mere fellow. I have heard of killing a mere fellow named Chou, but I have not heard of murdering him as the ruler.”</a:t>
            </a:r>
          </a:p>
          <a:p>
            <a:pPr lvl="0">
              <a:defRPr sz="1800"/>
            </a:pPr>
            <a:endParaRPr sz="2400"/>
          </a:p>
          <a:p>
            <a:pPr lvl="0">
              <a:defRPr sz="1800"/>
            </a:pPr>
            <a:r>
              <a:rPr sz="2400"/>
              <a:t>(1B:8)</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Shape 94"/>
          <p:cNvSpPr/>
          <p:nvPr/>
        </p:nvSpPr>
        <p:spPr>
          <a:xfrm>
            <a:off x="762000" y="1981200"/>
            <a:ext cx="7483475" cy="15646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Mencius said, “The great man is one who does not lose his child’s heart.”</a:t>
            </a:r>
          </a:p>
          <a:p>
            <a:pPr lvl="0">
              <a:defRPr sz="1800"/>
            </a:pPr>
            <a:endParaRPr sz="2400"/>
          </a:p>
          <a:p>
            <a:pPr lvl="0">
              <a:defRPr sz="1800"/>
            </a:pPr>
            <a:r>
              <a:rPr sz="2400"/>
              <a:t>(4B:12)</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hape 21"/>
          <p:cNvSpPr/>
          <p:nvPr/>
        </p:nvSpPr>
        <p:spPr>
          <a:xfrm>
            <a:off x="593725" y="517524"/>
            <a:ext cx="5390218" cy="46253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defRPr sz="1800"/>
            </a:pPr>
            <a:r>
              <a:rPr sz="2400" b="1"/>
              <a:t>Some Major Concepts in Confucianism:</a:t>
            </a:r>
          </a:p>
          <a:p>
            <a:pPr lvl="0">
              <a:defRPr sz="1800"/>
            </a:pPr>
            <a:endParaRPr sz="2400" b="1"/>
          </a:p>
          <a:p>
            <a:pPr lvl="1">
              <a:defRPr sz="1800"/>
            </a:pPr>
            <a:r>
              <a:t>The Mandate of Heaven</a:t>
            </a:r>
          </a:p>
          <a:p>
            <a:pPr lvl="1">
              <a:defRPr sz="1800"/>
            </a:pPr>
            <a:endParaRPr/>
          </a:p>
          <a:p>
            <a:pPr lvl="1">
              <a:defRPr sz="1800"/>
            </a:pPr>
            <a:r>
              <a:t>Humanity (</a:t>
            </a:r>
            <a:r>
              <a:rPr i="1"/>
              <a:t>ren</a:t>
            </a:r>
            <a:r>
              <a:t>) and Righteousness (</a:t>
            </a:r>
            <a:r>
              <a:rPr i="1"/>
              <a:t>li</a:t>
            </a:r>
            <a:r>
              <a:t>)</a:t>
            </a:r>
          </a:p>
          <a:p>
            <a:pPr lvl="1">
              <a:defRPr sz="1800"/>
            </a:pPr>
            <a:endParaRPr/>
          </a:p>
          <a:p>
            <a:pPr lvl="1">
              <a:defRPr sz="1800"/>
            </a:pPr>
            <a:r>
              <a:t>Filial Piety; The Five Relations</a:t>
            </a:r>
          </a:p>
          <a:p>
            <a:pPr lvl="1">
              <a:defRPr sz="1800"/>
            </a:pPr>
            <a:endParaRPr/>
          </a:p>
          <a:p>
            <a:pPr lvl="1">
              <a:defRPr sz="1800"/>
            </a:pPr>
            <a:r>
              <a:t>Education</a:t>
            </a:r>
          </a:p>
          <a:p>
            <a:pPr lvl="1">
              <a:defRPr sz="1800"/>
            </a:pPr>
            <a:endParaRPr/>
          </a:p>
          <a:p>
            <a:pPr lvl="1">
              <a:defRPr sz="1800"/>
            </a:pPr>
            <a:r>
              <a:t>The Rectification of Names</a:t>
            </a:r>
          </a:p>
          <a:p>
            <a:pPr lvl="1">
              <a:defRPr sz="1800"/>
            </a:pPr>
            <a:endParaRPr/>
          </a:p>
          <a:p>
            <a:pPr lvl="1">
              <a:defRPr sz="1800"/>
            </a:pPr>
            <a:r>
              <a:t>Original goodness of humanity.</a:t>
            </a:r>
          </a:p>
          <a:p>
            <a:pPr lvl="1">
              <a:defRPr sz="1800"/>
            </a:pPr>
            <a:endParaRPr/>
          </a:p>
          <a:p>
            <a:pPr lvl="1">
              <a:defRPr sz="1800"/>
            </a:pPr>
            <a:r>
              <a:t>The Sage Gentleman (</a:t>
            </a:r>
            <a:r>
              <a:rPr i="1"/>
              <a:t>junzi</a:t>
            </a:r>
            <a:r>
              <a:t>, lit. “the lord’s son”)</a:t>
            </a:r>
          </a:p>
        </p:txBody>
      </p:sp>
      <p:sp>
        <p:nvSpPr>
          <p:cNvPr id="22" name="Shape 22"/>
          <p:cNvSpPr/>
          <p:nvPr/>
        </p:nvSpPr>
        <p:spPr>
          <a:xfrm>
            <a:off x="5620355" y="2834639"/>
            <a:ext cx="3372718" cy="18440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defRPr sz="1800"/>
            </a:pPr>
            <a:r>
              <a:t>The five relations are:</a:t>
            </a:r>
          </a:p>
          <a:p>
            <a:pPr marL="240631" lvl="0" indent="-240631">
              <a:buSzPct val="100000"/>
              <a:buChar char="-"/>
              <a:defRPr sz="1800"/>
            </a:pPr>
            <a:r>
              <a:t>Rule and minister</a:t>
            </a:r>
          </a:p>
          <a:p>
            <a:pPr marL="240631" lvl="0" indent="-240631">
              <a:buSzPct val="100000"/>
              <a:buChar char="-"/>
              <a:defRPr sz="1800"/>
            </a:pPr>
            <a:r>
              <a:t>Parent and child</a:t>
            </a:r>
          </a:p>
          <a:p>
            <a:pPr marL="240631" lvl="0" indent="-240631">
              <a:buSzPct val="100000"/>
              <a:buChar char="-"/>
              <a:defRPr sz="1800"/>
            </a:pPr>
            <a:r>
              <a:t>Husband and wife</a:t>
            </a:r>
          </a:p>
          <a:p>
            <a:pPr marL="240631" lvl="0" indent="-240631">
              <a:buSzPct val="100000"/>
              <a:buChar char="-"/>
              <a:defRPr sz="1800"/>
            </a:pPr>
            <a:r>
              <a:t>Elder brother to younger brother</a:t>
            </a:r>
          </a:p>
          <a:p>
            <a:pPr marL="240631" lvl="0" indent="-240631">
              <a:buSzPct val="100000"/>
              <a:buChar char="-"/>
              <a:defRPr sz="1800"/>
            </a:pPr>
            <a:r>
              <a:t>Between friends.</a:t>
            </a:r>
          </a:p>
        </p:txBody>
      </p:sp>
      <p:sp>
        <p:nvSpPr>
          <p:cNvPr id="23" name="Shape 23"/>
          <p:cNvSpPr/>
          <p:nvPr/>
        </p:nvSpPr>
        <p:spPr>
          <a:xfrm>
            <a:off x="4106981" y="2646084"/>
            <a:ext cx="1462485" cy="342745"/>
          </a:xfrm>
          <a:prstGeom prst="line">
            <a:avLst/>
          </a:prstGeom>
          <a:ln w="25400">
            <a:solidFill/>
            <a:tailEnd type="triangle"/>
          </a:ln>
          <a:effectLst>
            <a:outerShdw blurRad="38100" dist="20000" dir="5400000" rotWithShape="0">
              <a:srgbClr val="000000">
                <a:alpha val="38000"/>
              </a:srgbClr>
            </a:outerShdw>
          </a:effectLst>
        </p:spPr>
        <p:txBody>
          <a:bodyPr lIns="0" tIns="0" rIns="0" bIns="0"/>
          <a:lstStyle/>
          <a:p>
            <a:pPr lvl="0" defTabSz="457200">
              <a:defRPr sz="1200">
                <a:latin typeface="+mj-lt"/>
                <a:ea typeface="+mj-ea"/>
                <a:cs typeface="+mj-cs"/>
                <a:sym typeface="Helvetica"/>
              </a:defRPr>
            </a:pPr>
            <a:endParaRPr/>
          </a:p>
        </p:txBody>
      </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p:tmAbs val="0"/>
                                  </p:iterate>
                                  <p:childTnLst>
                                    <p:set>
                                      <p:cBhvr>
                                        <p:cTn id="10" fill="hold"/>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2" animBg="1" advAuto="0"/>
      <p:bldP spid="23" grpId="1" animBg="1" advAuto="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Shape 96"/>
          <p:cNvSpPr/>
          <p:nvPr/>
        </p:nvSpPr>
        <p:spPr>
          <a:xfrm>
            <a:off x="746125" y="898525"/>
            <a:ext cx="794067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Mencius said, “When Heaven is about to confer a great responsibility on any man, it will exercise his mind with suffering, subject his sinews and bones to hard work, expose his body to hunger, put him to poverty, place obstacles in the path of his deeds, so as to stimulate his mind, harden his nature, and improve wherever he is incompetent.”</a:t>
            </a:r>
          </a:p>
          <a:p>
            <a:pPr lvl="0">
              <a:defRPr sz="1800"/>
            </a:pPr>
            <a:endParaRPr sz="2400"/>
          </a:p>
          <a:p>
            <a:pPr lvl="0">
              <a:defRPr sz="1800"/>
            </a:pPr>
            <a:r>
              <a:rPr sz="2400"/>
              <a:t>(6B:15)</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Shape 98"/>
          <p:cNvSpPr/>
          <p:nvPr/>
        </p:nvSpPr>
        <p:spPr>
          <a:xfrm>
            <a:off x="517525" y="746125"/>
            <a:ext cx="8169275" cy="34061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Mencius said, “He who exerts his mind to the utmost knows his nature. He who knows his nature knows Heaven. To preserve one’s mind and to nourish one’s nature is the way to serve Heaven. Not to allow any double-mindedness regardless of longevity or brevity of life, but to cultivate one’s person and wait for the Mandate of Heaven to take its own course, is the way to fulfill one’s destiny.”</a:t>
            </a:r>
          </a:p>
          <a:p>
            <a:pPr lvl="0">
              <a:defRPr sz="1800"/>
            </a:pPr>
            <a:endParaRPr sz="2400"/>
          </a:p>
          <a:p>
            <a:pPr lvl="0">
              <a:defRPr sz="1800"/>
            </a:pPr>
            <a:r>
              <a:rPr sz="2400"/>
              <a:t>(7A:1)</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Shape 100"/>
          <p:cNvSpPr/>
          <p:nvPr/>
        </p:nvSpPr>
        <p:spPr>
          <a:xfrm>
            <a:off x="593725" y="441325"/>
            <a:ext cx="7940675" cy="59842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According to the way of man, if they are well fed, warmly clothed, and comfortably lodged, but without education, they will become almost like animals.</a:t>
            </a:r>
          </a:p>
          <a:p>
            <a:pPr lvl="0">
              <a:defRPr sz="1800"/>
            </a:pPr>
            <a:endParaRPr sz="2400"/>
          </a:p>
          <a:p>
            <a:pPr lvl="0">
              <a:defRPr sz="1800"/>
            </a:pPr>
            <a:r>
              <a:rPr sz="2400"/>
              <a:t>The Sage (Emperor Shun) worried about it and he appointed Hsieh to be minister of education and to teach people human relations, that between father and son there should be affection; between ruler and minister there should be righteousness; between husband and wife there should be attention to their separate functions; between old and young there should be a proper order; and between friends there should be faithfulness. Emperor Yao said, ‘Encourage them, lead them on, rectify them, straighten them, help them, aid them, so they discover for themselves their moral nature, and in addition stimulate them and confer kindness upon them.’</a:t>
            </a:r>
          </a:p>
          <a:p>
            <a:pPr lvl="0">
              <a:defRPr sz="1800"/>
            </a:pPr>
            <a:r>
              <a:rPr sz="2400"/>
              <a:t>(3A:4)</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p:nvPr/>
        </p:nvSpPr>
        <p:spPr>
          <a:xfrm>
            <a:off x="441325" y="517525"/>
            <a:ext cx="8169275" cy="3774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There are five universal ways [in human relations], and the way by which they are practiced is three. The five are those governing the relationship between ruler and minister, between father and son, between husband and wife, between elder and younger brothers, and those in the intercourse between friends. These five are universal paths in the world. Wisdom, humanity, and courage, these three are the universal virtues. The way by which they are practiced is one.</a:t>
            </a:r>
          </a:p>
          <a:p>
            <a:pPr lvl="0">
              <a:defRPr sz="1800"/>
            </a:pPr>
            <a:endParaRPr sz="2400"/>
          </a:p>
          <a:p>
            <a:pPr lvl="0">
              <a:defRPr sz="1800"/>
            </a:pPr>
            <a:r>
              <a:rPr sz="2400"/>
              <a:t>(</a:t>
            </a:r>
            <a:r>
              <a:rPr sz="2400" i="1"/>
              <a:t>Doctrine of the Mean</a:t>
            </a:r>
            <a:r>
              <a:rPr sz="2400"/>
              <a:t>, §20)</a:t>
            </a:r>
          </a:p>
        </p:txBody>
      </p:sp>
      <p:sp>
        <p:nvSpPr>
          <p:cNvPr id="103" name="Shape 103"/>
          <p:cNvSpPr/>
          <p:nvPr/>
        </p:nvSpPr>
        <p:spPr>
          <a:xfrm>
            <a:off x="6778595" y="5840730"/>
            <a:ext cx="586455" cy="38354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1800" i="1"/>
            </a:lvl1pPr>
          </a:lstStyle>
          <a:p>
            <a:pPr lvl="0">
              <a:defRPr i="0"/>
            </a:pPr>
            <a:r>
              <a:rPr i="1"/>
              <a:t>(end)</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hape 25"/>
          <p:cNvSpPr/>
          <p:nvPr/>
        </p:nvSpPr>
        <p:spPr>
          <a:xfrm>
            <a:off x="838200" y="1447800"/>
            <a:ext cx="7307422" cy="3774440"/>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p>
            <a:pPr lvl="0">
              <a:defRPr sz="1800"/>
            </a:pPr>
            <a:r>
              <a:rPr sz="2400"/>
              <a:t>Don’t you mind your ancestors!</a:t>
            </a:r>
          </a:p>
          <a:p>
            <a:pPr lvl="0">
              <a:defRPr sz="1800"/>
            </a:pPr>
            <a:r>
              <a:rPr sz="2400"/>
              <a:t>Cultivate your virtue.</a:t>
            </a:r>
          </a:p>
          <a:p>
            <a:pPr lvl="0">
              <a:defRPr sz="1800"/>
            </a:pPr>
            <a:r>
              <a:rPr sz="2400"/>
              <a:t>Always strive to be in harmony with Heaven’s Mandate.</a:t>
            </a:r>
          </a:p>
          <a:p>
            <a:pPr lvl="0">
              <a:defRPr sz="1800"/>
            </a:pPr>
            <a:r>
              <a:rPr sz="2400"/>
              <a:t>Seek for yourselves the many blessings.</a:t>
            </a:r>
          </a:p>
          <a:p>
            <a:pPr lvl="0">
              <a:defRPr sz="1800"/>
            </a:pPr>
            <a:r>
              <a:rPr sz="2400"/>
              <a:t>Before Yin lost its army,</a:t>
            </a:r>
          </a:p>
          <a:p>
            <a:pPr lvl="0">
              <a:defRPr sz="1800"/>
            </a:pPr>
            <a:r>
              <a:rPr sz="2400"/>
              <a:t>Its kings were able to be counterparts to the Lord on High.</a:t>
            </a:r>
          </a:p>
          <a:p>
            <a:pPr lvl="0">
              <a:defRPr sz="1800"/>
            </a:pPr>
            <a:r>
              <a:rPr sz="2400"/>
              <a:t>In Yin you should see as in a mirror.</a:t>
            </a:r>
          </a:p>
          <a:p>
            <a:pPr lvl="0">
              <a:defRPr sz="1800"/>
            </a:pPr>
            <a:r>
              <a:rPr sz="2400"/>
              <a:t>That the great mandate is not easy to keep.</a:t>
            </a:r>
          </a:p>
          <a:p>
            <a:pPr lvl="0">
              <a:defRPr sz="1800"/>
            </a:pPr>
            <a:endParaRPr sz="2400"/>
          </a:p>
          <a:p>
            <a:pPr lvl="0">
              <a:defRPr sz="1800"/>
            </a:pPr>
            <a:r>
              <a:rPr sz="2400"/>
              <a:t>	(</a:t>
            </a:r>
            <a:r>
              <a:rPr sz="2400" i="1"/>
              <a:t>Book of Odes, 235)</a:t>
            </a:r>
          </a:p>
        </p:txBody>
      </p:sp>
      <p:sp>
        <p:nvSpPr>
          <p:cNvPr id="26" name="Shape 26"/>
          <p:cNvSpPr/>
          <p:nvPr/>
        </p:nvSpPr>
        <p:spPr>
          <a:xfrm>
            <a:off x="631825" y="6240462"/>
            <a:ext cx="8207375" cy="3962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spcBef>
                <a:spcPts val="1200"/>
              </a:spcBef>
              <a:defRPr sz="1800"/>
            </a:pPr>
            <a:r>
              <a:rPr sz="2000"/>
              <a:t>Wing Tsit-Chan, </a:t>
            </a:r>
            <a:r>
              <a:rPr sz="2000" i="1"/>
              <a:t>Chinese Philosophy</a:t>
            </a:r>
            <a:r>
              <a:rPr sz="2000"/>
              <a:t>, (Princeton University Press, 1963)</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Shape 28"/>
          <p:cNvSpPr/>
          <p:nvPr/>
        </p:nvSpPr>
        <p:spPr>
          <a:xfrm>
            <a:off x="457200" y="1447800"/>
            <a:ext cx="7940675" cy="37744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“The Mandate of Heaven is not easily [preserved]. Heaven is hard to depend on. Those who have lost the mandate of heaven did so because they could not practice and carry on the reverence and the brilliant virtue of their forefathers. As for the present, it is not that I, a little one, have a way of correcting our king. My way of leading him would be merely to make it possible to apply the glory of the forefathers to our young king.”</a:t>
            </a:r>
          </a:p>
          <a:p>
            <a:pPr lvl="0">
              <a:defRPr sz="1800"/>
            </a:pPr>
            <a:endParaRPr sz="2400"/>
          </a:p>
          <a:p>
            <a:pPr lvl="0">
              <a:defRPr sz="1800"/>
            </a:pPr>
            <a:r>
              <a:rPr sz="2400"/>
              <a:t>(</a:t>
            </a:r>
            <a:r>
              <a:rPr sz="2400" i="1"/>
              <a:t>Book of History</a:t>
            </a:r>
            <a:r>
              <a:rPr sz="2400"/>
              <a:t>)</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30"/>
          <p:cNvSpPr/>
          <p:nvPr/>
        </p:nvSpPr>
        <p:spPr>
          <a:xfrm>
            <a:off x="685800" y="2209800"/>
            <a:ext cx="7864475" cy="26695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“When a man’s father is alive, look at the bent of his will. When his father is dead, look at his conduct. If for three years [of mourning] he does not change from the way of his father, he may be called filial.”  </a:t>
            </a:r>
          </a:p>
          <a:p>
            <a:pPr lvl="0">
              <a:defRPr sz="1800"/>
            </a:pPr>
            <a:endParaRPr sz="2400"/>
          </a:p>
          <a:p>
            <a:pPr lvl="0">
              <a:defRPr sz="1800"/>
            </a:pPr>
            <a:r>
              <a:rPr sz="2400"/>
              <a:t>(</a:t>
            </a:r>
            <a:r>
              <a:rPr sz="2400" i="1"/>
              <a:t>Analects of Confucius</a:t>
            </a:r>
            <a:r>
              <a:rPr sz="2400"/>
              <a:t> 1:11)</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Shape 32"/>
          <p:cNvSpPr/>
          <p:nvPr/>
        </p:nvSpPr>
        <p:spPr>
          <a:xfrm>
            <a:off x="533400" y="1447800"/>
            <a:ext cx="7940675" cy="3037841"/>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Yu Tzu said, “Among the functions of propriety (</a:t>
            </a:r>
            <a:r>
              <a:rPr sz="2400" i="1"/>
              <a:t>li</a:t>
            </a:r>
            <a:r>
              <a:rPr sz="2400"/>
              <a:t>) the most valuable is that it establishes harmony. The excellence of the ways of ancient kings consists of this. It is the guiding principle of all things great and small. If things go amiss, and you, understanding harmony, try to achieve it without regulating it by the rules of propriety, they will still go amiss.” </a:t>
            </a:r>
          </a:p>
          <a:p>
            <a:pPr lvl="0">
              <a:defRPr sz="1800"/>
            </a:pPr>
            <a:endParaRPr sz="2400"/>
          </a:p>
          <a:p>
            <a:pPr lvl="0">
              <a:defRPr sz="1800"/>
            </a:pPr>
            <a:r>
              <a:rPr sz="2400"/>
              <a:t> (</a:t>
            </a:r>
            <a:r>
              <a:rPr sz="2400" i="1"/>
              <a:t>Analects of Confucius, </a:t>
            </a:r>
            <a:r>
              <a:rPr sz="2400"/>
              <a:t>1:12)</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Shape 34"/>
          <p:cNvSpPr/>
          <p:nvPr/>
        </p:nvSpPr>
        <p:spPr>
          <a:xfrm>
            <a:off x="381000" y="2514600"/>
            <a:ext cx="8093075" cy="193294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defRPr sz="1800"/>
            </a:pPr>
            <a:r>
              <a:rPr sz="2400"/>
              <a:t>Confucius said, “The superior man does not seek fulfillment of his appetite nor comfort in his lodging. He is diligent in his duties and careful in his speech. He associates with men of moral principles and thereby realizes himself. Such a person may be said to love learning.” (</a:t>
            </a:r>
            <a:r>
              <a:rPr sz="2400" i="1"/>
              <a:t>Analects</a:t>
            </a:r>
            <a:r>
              <a:rPr sz="2400"/>
              <a:t> 1:14)</a:t>
            </a:r>
          </a:p>
        </p:txBody>
      </p:sp>
    </p:spTree>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8ECED"/>
      </a:accent5>
      <a:accent6>
        <a:srgbClr val="2E2E8B"/>
      </a:accent6>
      <a:hlink>
        <a:srgbClr val="0000FF"/>
      </a:hlink>
      <a:folHlink>
        <a:srgbClr val="FF00FF"/>
      </a:folHlink>
    </a:clrScheme>
    <a:fontScheme name="Default">
      <a:majorFont>
        <a:latin typeface="Helvetica"/>
        <a:ea typeface="Helvetica"/>
        <a:cs typeface="Helvetica"/>
      </a:majorFont>
      <a:minorFont>
        <a:latin typeface="Avenir Roman"/>
        <a:ea typeface="Avenir Roman"/>
        <a:cs typeface="Avenir Roman"/>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BBE0E3"/>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Times Roman"/>
            <a:ea typeface="Times Roman"/>
            <a:cs typeface="Times Roman"/>
            <a:sym typeface="Times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3893</Words>
  <Application>Microsoft Office PowerPoint</Application>
  <PresentationFormat>On-screen Show (4:3)</PresentationFormat>
  <Paragraphs>176</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Avenir Roman</vt:lpstr>
      <vt:lpstr>Helvetica</vt:lpstr>
      <vt:lpstr>Times Roman</vt:lpstr>
      <vt:lpstr>Default</vt:lpstr>
      <vt:lpstr>Confucianism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Confucianism</dc:title>
  <dc:creator>Philip Dumaresq</dc:creator>
  <cp:lastModifiedBy>Philip Dumaresq</cp:lastModifiedBy>
  <cp:revision>1</cp:revision>
  <dcterms:modified xsi:type="dcterms:W3CDTF">2016-09-15T11:02:01Z</dcterms:modified>
</cp:coreProperties>
</file>