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6858000" type="screen4x3"/>
  <p:notesSz cx="6858000" cy="9144000"/>
  <p:defaultTextStyle>
    <a:lvl1pPr>
      <a:defRPr sz="2400">
        <a:latin typeface="Times Roman"/>
        <a:ea typeface="Times Roman"/>
        <a:cs typeface="Times Roman"/>
        <a:sym typeface="Times Roman"/>
      </a:defRPr>
    </a:lvl1pPr>
    <a:lvl2pPr indent="457200">
      <a:defRPr sz="2400">
        <a:latin typeface="Times Roman"/>
        <a:ea typeface="Times Roman"/>
        <a:cs typeface="Times Roman"/>
        <a:sym typeface="Times Roman"/>
      </a:defRPr>
    </a:lvl2pPr>
    <a:lvl3pPr indent="914400">
      <a:defRPr sz="2400">
        <a:latin typeface="Times Roman"/>
        <a:ea typeface="Times Roman"/>
        <a:cs typeface="Times Roman"/>
        <a:sym typeface="Times Roman"/>
      </a:defRPr>
    </a:lvl3pPr>
    <a:lvl4pPr indent="1371600">
      <a:defRPr sz="2400">
        <a:latin typeface="Times Roman"/>
        <a:ea typeface="Times Roman"/>
        <a:cs typeface="Times Roman"/>
        <a:sym typeface="Times Roman"/>
      </a:defRPr>
    </a:lvl4pPr>
    <a:lvl5pPr indent="1828800">
      <a:defRPr sz="2400">
        <a:latin typeface="Times Roman"/>
        <a:ea typeface="Times Roman"/>
        <a:cs typeface="Times Roman"/>
        <a:sym typeface="Times Roman"/>
      </a:defRPr>
    </a:lvl5pPr>
    <a:lvl6pPr>
      <a:defRPr sz="2400">
        <a:latin typeface="Times Roman"/>
        <a:ea typeface="Times Roman"/>
        <a:cs typeface="Times Roman"/>
        <a:sym typeface="Times Roman"/>
      </a:defRPr>
    </a:lvl6pPr>
    <a:lvl7pPr>
      <a:defRPr sz="2400">
        <a:latin typeface="Times Roman"/>
        <a:ea typeface="Times Roman"/>
        <a:cs typeface="Times Roman"/>
        <a:sym typeface="Times Roman"/>
      </a:defRPr>
    </a:lvl7pPr>
    <a:lvl8pPr>
      <a:defRPr sz="2400">
        <a:latin typeface="Times Roman"/>
        <a:ea typeface="Times Roman"/>
        <a:cs typeface="Times Roman"/>
        <a:sym typeface="Times Roman"/>
      </a:defRPr>
    </a:lvl8pPr>
    <a:lvl9pPr>
      <a:defRPr sz="2400">
        <a:latin typeface="Times Roman"/>
        <a:ea typeface="Times Roman"/>
        <a:cs typeface="Times Roman"/>
        <a:sym typeface="Times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Times Roman"/>
          <a:ea typeface="Times Roman"/>
          <a:cs typeface="Times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F3F4"/>
          </a:solidFill>
        </a:fill>
      </a:tcStyle>
    </a:wholeTbl>
    <a:band2H>
      <a:tcTxStyle/>
      <a:tcStyle>
        <a:tcBdr/>
        <a:fill>
          <a:solidFill>
            <a:srgbClr val="F3F9FA"/>
          </a:solidFill>
        </a:fill>
      </a:tcStyle>
    </a:band2H>
    <a:firstCol>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Col>
    <a:la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lastRow>
    <a:fir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Row>
  </a:tblStyle>
  <a:tblStyle styleId="{C7B018BB-80A7-4F77-B60F-C8B233D01FF8}" styleName="">
    <a:tblBg/>
    <a:wholeTbl>
      <a:tcTxStyle b="on" i="on">
        <a:font>
          <a:latin typeface="Times Roman"/>
          <a:ea typeface="Times Roman"/>
          <a:cs typeface="Times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Times Roman"/>
          <a:ea typeface="Times Roman"/>
          <a:cs typeface="Times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a:tcStyle>
        <a:tcBdr/>
        <a:fill>
          <a:solidFill>
            <a:srgbClr val="E7E7ED"/>
          </a:solidFill>
        </a:fill>
      </a:tcStyle>
    </a:band2H>
    <a:firstCol>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CF821DB8-F4EB-4A41-A1BA-3FCAFE7338EE}" styleName="">
    <a:tblBg/>
    <a:wholeTbl>
      <a:tcTxStyle b="on" i="on">
        <a:font>
          <a:latin typeface="Times Roman"/>
          <a:ea typeface="Times Roman"/>
          <a:cs typeface="Times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imes Roman"/>
          <a:ea typeface="Times Roman"/>
          <a:cs typeface="Times Roman"/>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
          <a:latin typeface="Times Roman"/>
          <a:ea typeface="Times Roman"/>
          <a:cs typeface="Times Roman"/>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imes Roman"/>
          <a:ea typeface="Times Roman"/>
          <a:cs typeface="Times Roman"/>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
          <a:latin typeface="Times Roman"/>
          <a:ea typeface="Times Roman"/>
          <a:cs typeface="Times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imes Roman"/>
          <a:ea typeface="Times Roman"/>
          <a:cs typeface="Times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Times Roman"/>
          <a:ea typeface="Times Roman"/>
          <a:cs typeface="Times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imes Roman"/>
          <a:ea typeface="Times Roman"/>
          <a:cs typeface="Times Roman"/>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imes Roman"/>
          <a:ea typeface="Times Roman"/>
          <a:cs typeface="Times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061" autoAdjust="0"/>
    <p:restoredTop sz="94849" autoAdjust="0"/>
  </p:normalViewPr>
  <p:slideViewPr>
    <p:cSldViewPr snapToGrid="0">
      <p:cViewPr varScale="1">
        <p:scale>
          <a:sx n="76" d="100"/>
          <a:sy n="76" d="100"/>
        </p:scale>
        <p:origin x="7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Shape 3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0" name="Shape 40"/>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111603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Criteria</a:t>
            </a:r>
            <a:r>
              <a:rPr lang="en-CA" baseline="0" dirty="0"/>
              <a:t> for a world view:</a:t>
            </a:r>
          </a:p>
          <a:p>
            <a:pPr marL="0" indent="0">
              <a:buFontTx/>
              <a:buNone/>
            </a:pPr>
            <a:r>
              <a:rPr lang="en-CA" baseline="0" dirty="0"/>
              <a:t>- A world view must be rational, it is realistic and is something capable of having in our society</a:t>
            </a:r>
          </a:p>
          <a:p>
            <a:pPr marL="0" indent="0">
              <a:buFontTx/>
              <a:buNone/>
            </a:pPr>
            <a:r>
              <a:rPr lang="en-CA" dirty="0"/>
              <a:t>- A world view must be ethical- tells you something about what right/wrong</a:t>
            </a:r>
            <a:r>
              <a:rPr lang="en-CA" baseline="0" dirty="0"/>
              <a:t> is. Helps us become better people.</a:t>
            </a:r>
          </a:p>
          <a:p>
            <a:pPr marL="0" indent="0">
              <a:buFontTx/>
              <a:buNone/>
            </a:pPr>
            <a:r>
              <a:rPr lang="en-CA" baseline="0" dirty="0"/>
              <a:t>- A world view must be optimistic. It has to generally assume that it is better to be alive and than to die. Life is worth living. It is bad to kill was also part of it. </a:t>
            </a:r>
          </a:p>
          <a:p>
            <a:pPr marL="0" indent="0">
              <a:buFontTx/>
              <a:buNone/>
            </a:pPr>
            <a:endParaRPr lang="en-CA" baseline="0" dirty="0"/>
          </a:p>
          <a:p>
            <a:pPr marL="0" indent="0">
              <a:buFontTx/>
              <a:buNone/>
            </a:pPr>
            <a:endParaRPr lang="en-CA" baseline="0" dirty="0"/>
          </a:p>
        </p:txBody>
      </p:sp>
    </p:spTree>
    <p:extLst>
      <p:ext uri="{BB962C8B-B14F-4D97-AF65-F5344CB8AC3E}">
        <p14:creationId xmlns:p14="http://schemas.microsoft.com/office/powerpoint/2010/main" val="3774967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 intellectual environment,</a:t>
            </a:r>
            <a:r>
              <a:rPr lang="en-CA" baseline="0" dirty="0"/>
              <a:t> simply put, is a community where people talk to each other about their thoughts and their answers to their big questions in life. </a:t>
            </a:r>
          </a:p>
          <a:p>
            <a:endParaRPr lang="en-CA" baseline="0" dirty="0"/>
          </a:p>
          <a:p>
            <a:r>
              <a:rPr lang="en-CA" baseline="0" dirty="0"/>
              <a:t>We develop our world views based on our problems and our limit situations</a:t>
            </a:r>
          </a:p>
          <a:p>
            <a:endParaRPr lang="en-CA" baseline="0" dirty="0"/>
          </a:p>
          <a:p>
            <a:r>
              <a:rPr lang="en-CA" baseline="0" dirty="0"/>
              <a:t>A limit situation is an event that force people to realize the way they usually think of things needs to change. A decision that you make that will irreversibly change your life. </a:t>
            </a:r>
          </a:p>
          <a:p>
            <a:r>
              <a:rPr lang="en-CA" baseline="0" dirty="0"/>
              <a:t>When you’re confronted with a massive decision/problem/circumstance that forces you to think about things in a new way. </a:t>
            </a:r>
          </a:p>
          <a:p>
            <a:endParaRPr lang="en-CA" baseline="0" dirty="0"/>
          </a:p>
          <a:p>
            <a:r>
              <a:rPr lang="en-CA" baseline="0" dirty="0"/>
              <a:t>Our world views also come from our questions. </a:t>
            </a:r>
            <a:endParaRPr lang="en-CA" dirty="0"/>
          </a:p>
        </p:txBody>
      </p:sp>
    </p:spTree>
    <p:extLst>
      <p:ext uri="{BB962C8B-B14F-4D97-AF65-F5344CB8AC3E}">
        <p14:creationId xmlns:p14="http://schemas.microsoft.com/office/powerpoint/2010/main" val="419631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Being</a:t>
            </a:r>
            <a:r>
              <a:rPr lang="en-CA" baseline="0" dirty="0"/>
              <a:t> objective means you look at things as 100% fact based as possible, you don’t let emotions or personal biases influence your decisions.</a:t>
            </a:r>
            <a:endParaRPr lang="en-CA" dirty="0"/>
          </a:p>
        </p:txBody>
      </p:sp>
    </p:spTree>
    <p:extLst>
      <p:ext uri="{BB962C8B-B14F-4D97-AF65-F5344CB8AC3E}">
        <p14:creationId xmlns:p14="http://schemas.microsoft.com/office/powerpoint/2010/main" val="2953848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382419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Direct: the question is asked</a:t>
            </a:r>
            <a:r>
              <a:rPr lang="en-CA" baseline="0" dirty="0"/>
              <a:t> in the most simple way</a:t>
            </a:r>
          </a:p>
          <a:p>
            <a:r>
              <a:rPr lang="en-CA" baseline="0" dirty="0"/>
              <a:t>Open: the question has more than one answer</a:t>
            </a:r>
          </a:p>
          <a:p>
            <a:r>
              <a:rPr lang="en-CA" baseline="0" dirty="0"/>
              <a:t>Fertile: The question can lead to more questions </a:t>
            </a:r>
          </a:p>
          <a:p>
            <a:r>
              <a:rPr lang="en-CA" baseline="0" dirty="0"/>
              <a:t>Controversial: A question where someone with power don’t necessarily want you to ask. A controversial question is one that very few people are asking. (Is trump racist?)</a:t>
            </a:r>
            <a:endParaRPr lang="en-CA" dirty="0"/>
          </a:p>
        </p:txBody>
      </p:sp>
    </p:spTree>
    <p:extLst>
      <p:ext uri="{BB962C8B-B14F-4D97-AF65-F5344CB8AC3E}">
        <p14:creationId xmlns:p14="http://schemas.microsoft.com/office/powerpoint/2010/main" val="288959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Rhetorical Question:</a:t>
            </a:r>
            <a:r>
              <a:rPr lang="en-CA" baseline="0" dirty="0"/>
              <a:t> A question that is a statement disguised as a question. It makes people think about something that they wouldn’t otherwise. </a:t>
            </a:r>
          </a:p>
          <a:p>
            <a:r>
              <a:rPr lang="en-CA" baseline="0" dirty="0"/>
              <a:t>Leading Question: Appears in a series of questions that is build in a way to make you think in one way and pull an answer out of you that you wouldn’t otherwise answer. </a:t>
            </a:r>
          </a:p>
          <a:p>
            <a:r>
              <a:rPr lang="en-CA" baseline="0" dirty="0"/>
              <a:t>Loaded Question: A question where you cannot give a straight answer unless you assume something implied in the question that you don’t want to assume.</a:t>
            </a:r>
          </a:p>
          <a:p>
            <a:r>
              <a:rPr lang="en-CA" baseline="0" dirty="0"/>
              <a:t>Obstructionist Question: Question where the question isn’t appropriate and the context in which it is asked, but would be totally appropriate in another context. Derails the conversation.</a:t>
            </a:r>
          </a:p>
          <a:p>
            <a:r>
              <a:rPr lang="en-CA" baseline="0" dirty="0"/>
              <a:t>Framing Question: not possible unless you accept the same frame in which the question is posed. </a:t>
            </a:r>
          </a:p>
          <a:p>
            <a:r>
              <a:rPr lang="en-CA" baseline="0"/>
              <a:t>Empty </a:t>
            </a:r>
            <a:r>
              <a:rPr lang="en-CA" baseline="0" dirty="0"/>
              <a:t>Questions: A question that has no answer. A question that any answer you might give is kind of pointless, they teach you nothing you might not already know. </a:t>
            </a:r>
            <a:endParaRPr lang="en-CA" dirty="0"/>
          </a:p>
        </p:txBody>
      </p:sp>
    </p:spTree>
    <p:extLst>
      <p:ext uri="{BB962C8B-B14F-4D97-AF65-F5344CB8AC3E}">
        <p14:creationId xmlns:p14="http://schemas.microsoft.com/office/powerpoint/2010/main" val="3362684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 name="Shape 5"/>
          <p:cNvSpPr>
            <a:spLocks noGrp="1"/>
          </p:cNvSpPr>
          <p:nvPr>
            <p:ph type="sldNum" sz="quarter" idx="2"/>
          </p:nvPr>
        </p:nvSpPr>
        <p:spPr>
          <a:xfrm>
            <a:off x="7364729" y="6248400"/>
            <a:ext cx="281941" cy="320040"/>
          </a:xfrm>
          <a:prstGeom prst="rect">
            <a:avLst/>
          </a:prstGeom>
          <a:ln w="12700">
            <a:miter lim="400000"/>
          </a:ln>
        </p:spPr>
        <p:txBody>
          <a:bodyPr wrap="none" lIns="45719" rIns="45719">
            <a:spAutoFit/>
          </a:bodyPr>
          <a:lstStyle>
            <a:lvl1pPr algn="ctr">
              <a:defRPr sz="1400"/>
            </a:lvl1pPr>
          </a:lstStyle>
          <a:p>
            <a:pPr lvl="0"/>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5" name="Shape 25"/>
          <p:cNvSpPr>
            <a:spLocks noGrp="1"/>
          </p:cNvSpPr>
          <p:nvPr>
            <p:ph type="title"/>
          </p:nvPr>
        </p:nvSpPr>
        <p:spPr>
          <a:xfrm>
            <a:off x="889000" y="177800"/>
            <a:ext cx="7366000" cy="1714500"/>
          </a:xfrm>
          <a:prstGeom prst="rect">
            <a:avLst/>
          </a:prstGeom>
        </p:spPr>
        <p:txBody>
          <a:bodyPr/>
          <a:lstStyle/>
          <a:p>
            <a:pPr lvl="0">
              <a:defRPr sz="1800"/>
            </a:pPr>
            <a:r>
              <a:rPr sz="5600"/>
              <a:t>Title Text</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8" name="Shape 28"/>
          <p:cNvSpPr>
            <a:spLocks noGrp="1"/>
          </p:cNvSpPr>
          <p:nvPr>
            <p:ph type="title"/>
          </p:nvPr>
        </p:nvSpPr>
        <p:spPr>
          <a:xfrm>
            <a:off x="889000" y="169073"/>
            <a:ext cx="7366000" cy="1731954"/>
          </a:xfrm>
          <a:prstGeom prst="rect">
            <a:avLst/>
          </a:prstGeom>
        </p:spPr>
        <p:txBody>
          <a:bodyPr/>
          <a:lstStyle/>
          <a:p>
            <a:pPr lvl="0">
              <a:defRPr sz="1800"/>
            </a:pPr>
            <a:r>
              <a:rPr sz="5600"/>
              <a:t>Title Text</a:t>
            </a:r>
          </a:p>
        </p:txBody>
      </p:sp>
      <p:sp>
        <p:nvSpPr>
          <p:cNvPr id="29" name="Shape 29"/>
          <p:cNvSpPr>
            <a:spLocks noGrp="1"/>
          </p:cNvSpPr>
          <p:nvPr>
            <p:ph type="body" idx="1"/>
          </p:nvPr>
        </p:nvSpPr>
        <p:spPr>
          <a:xfrm>
            <a:off x="889000" y="1901026"/>
            <a:ext cx="3543300" cy="4110048"/>
          </a:xfrm>
          <a:prstGeom prst="rect">
            <a:avLst/>
          </a:prstGeom>
        </p:spPr>
        <p:txBody>
          <a:bodyPr anchor="ctr"/>
          <a:lstStyle/>
          <a:p>
            <a:pPr lvl="0">
              <a:defRPr sz="1800"/>
            </a:pPr>
            <a:r>
              <a:rPr sz="2000"/>
              <a:t>Body Level One</a:t>
            </a:r>
          </a:p>
          <a:p>
            <a:pPr lvl="1">
              <a:defRPr sz="1800"/>
            </a:pPr>
            <a:r>
              <a:rPr sz="2000"/>
              <a:t>Body Level Two</a:t>
            </a:r>
          </a:p>
          <a:p>
            <a:pPr lvl="2">
              <a:defRPr sz="1800"/>
            </a:pPr>
            <a:r>
              <a:rPr sz="2000"/>
              <a:t>Body Level Three</a:t>
            </a:r>
          </a:p>
          <a:p>
            <a:pPr lvl="3">
              <a:defRPr sz="1800"/>
            </a:pPr>
            <a:r>
              <a:rPr sz="2000"/>
              <a:t>Body Level Four</a:t>
            </a:r>
          </a:p>
          <a:p>
            <a:pPr lvl="4">
              <a:defRPr sz="1800"/>
            </a:pPr>
            <a:r>
              <a:rPr sz="2000"/>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1" name="Shape 31"/>
          <p:cNvSpPr>
            <a:spLocks noGrp="1"/>
          </p:cNvSpPr>
          <p:nvPr>
            <p:ph type="title"/>
          </p:nvPr>
        </p:nvSpPr>
        <p:spPr>
          <a:prstGeom prst="rect">
            <a:avLst/>
          </a:prstGeom>
        </p:spPr>
        <p:txBody>
          <a:bodyPr/>
          <a:lstStyle/>
          <a:p>
            <a:pPr lvl="0">
              <a:defRPr sz="1800"/>
            </a:pPr>
            <a:r>
              <a:rPr sz="5600"/>
              <a:t>Title Text</a:t>
            </a:r>
          </a:p>
        </p:txBody>
      </p:sp>
      <p:sp>
        <p:nvSpPr>
          <p:cNvPr id="32" name="Shape 32"/>
          <p:cNvSpPr>
            <a:spLocks noGrp="1"/>
          </p:cNvSpPr>
          <p:nvPr>
            <p:ph type="body" idx="1"/>
          </p:nvPr>
        </p:nvSpPr>
        <p:spPr>
          <a:prstGeom prst="rect">
            <a:avLst/>
          </a:prstGeom>
        </p:spPr>
        <p:txBody>
          <a:bodyPr/>
          <a:lstStyle/>
          <a:p>
            <a:pPr lvl="0">
              <a:defRPr sz="1800"/>
            </a:pPr>
            <a:r>
              <a:rPr sz="2000"/>
              <a:t>Body Level One</a:t>
            </a:r>
          </a:p>
          <a:p>
            <a:pPr lvl="1">
              <a:defRPr sz="1800"/>
            </a:pPr>
            <a:r>
              <a:rPr sz="2000"/>
              <a:t>Body Level Two</a:t>
            </a:r>
          </a:p>
          <a:p>
            <a:pPr lvl="2">
              <a:defRPr sz="1800"/>
            </a:pPr>
            <a:r>
              <a:rPr sz="2000"/>
              <a:t>Body Level Three</a:t>
            </a:r>
          </a:p>
          <a:p>
            <a:pPr lvl="3">
              <a:defRPr sz="1800"/>
            </a:pPr>
            <a:r>
              <a:rPr sz="2000"/>
              <a:t>Body Level Four</a:t>
            </a:r>
          </a:p>
          <a:p>
            <a:pPr lvl="4">
              <a:defRPr sz="1800"/>
            </a:pPr>
            <a:r>
              <a:rPr sz="2000"/>
              <a:t>Body Level Five</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4" name="Shape 34"/>
          <p:cNvSpPr>
            <a:spLocks noGrp="1"/>
          </p:cNvSpPr>
          <p:nvPr>
            <p:ph type="title"/>
          </p:nvPr>
        </p:nvSpPr>
        <p:spPr>
          <a:xfrm>
            <a:off x="889000" y="169073"/>
            <a:ext cx="7366000" cy="1731954"/>
          </a:xfrm>
          <a:prstGeom prst="rect">
            <a:avLst/>
          </a:prstGeom>
        </p:spPr>
        <p:txBody>
          <a:bodyPr/>
          <a:lstStyle/>
          <a:p>
            <a:pPr lvl="0">
              <a:defRPr sz="1800"/>
            </a:pPr>
            <a:r>
              <a:rPr sz="5600"/>
              <a:t>Title Text</a:t>
            </a:r>
          </a:p>
        </p:txBody>
      </p:sp>
      <p:sp>
        <p:nvSpPr>
          <p:cNvPr id="35" name="Shape 35"/>
          <p:cNvSpPr>
            <a:spLocks noGrp="1"/>
          </p:cNvSpPr>
          <p:nvPr>
            <p:ph type="body" idx="1"/>
          </p:nvPr>
        </p:nvSpPr>
        <p:spPr>
          <a:xfrm>
            <a:off x="5461000" y="1901026"/>
            <a:ext cx="2794000" cy="4110048"/>
          </a:xfrm>
          <a:prstGeom prst="rect">
            <a:avLst/>
          </a:prstGeom>
        </p:spPr>
        <p:txBody>
          <a:bodyPr anchor="ctr"/>
          <a:lstStyle/>
          <a:p>
            <a:pPr lvl="0">
              <a:defRPr sz="1800"/>
            </a:pPr>
            <a:r>
              <a:rPr sz="2000"/>
              <a:t>Body Level One</a:t>
            </a:r>
          </a:p>
          <a:p>
            <a:pPr lvl="1">
              <a:defRPr sz="1800"/>
            </a:pPr>
            <a:r>
              <a:rPr sz="2000"/>
              <a:t>Body Level Two</a:t>
            </a:r>
          </a:p>
          <a:p>
            <a:pPr lvl="2">
              <a:defRPr sz="1800"/>
            </a:pPr>
            <a:r>
              <a:rPr sz="2000"/>
              <a:t>Body Level Three</a:t>
            </a:r>
          </a:p>
          <a:p>
            <a:pPr lvl="3">
              <a:defRPr sz="1800"/>
            </a:pPr>
            <a:r>
              <a:rPr sz="2000"/>
              <a:t>Body Level Four</a:t>
            </a:r>
          </a:p>
          <a:p>
            <a:pPr lvl="4">
              <a:defRPr sz="1800"/>
            </a:pPr>
            <a:r>
              <a:rPr sz="2000"/>
              <a:t>Body Level Five</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7" name="Shape 37"/>
          <p:cNvSpPr>
            <a:spLocks noGrp="1"/>
          </p:cNvSpPr>
          <p:nvPr>
            <p:ph type="title"/>
          </p:nvPr>
        </p:nvSpPr>
        <p:spPr>
          <a:xfrm>
            <a:off x="889000" y="169073"/>
            <a:ext cx="7366000" cy="1731954"/>
          </a:xfrm>
          <a:prstGeom prst="rect">
            <a:avLst/>
          </a:prstGeom>
        </p:spPr>
        <p:txBody>
          <a:bodyPr/>
          <a:lstStyle/>
          <a:p>
            <a:pPr lvl="0">
              <a:defRPr sz="1800"/>
            </a:pPr>
            <a:r>
              <a:rPr sz="5600"/>
              <a:t>Title Text</a:t>
            </a:r>
          </a:p>
        </p:txBody>
      </p:sp>
      <p:sp>
        <p:nvSpPr>
          <p:cNvPr id="38" name="Shape 38"/>
          <p:cNvSpPr>
            <a:spLocks noGrp="1"/>
          </p:cNvSpPr>
          <p:nvPr>
            <p:ph type="body" idx="1"/>
          </p:nvPr>
        </p:nvSpPr>
        <p:spPr>
          <a:xfrm>
            <a:off x="889000" y="1901026"/>
            <a:ext cx="3543300" cy="4110048"/>
          </a:xfrm>
          <a:prstGeom prst="rect">
            <a:avLst/>
          </a:prstGeom>
        </p:spPr>
        <p:txBody>
          <a:bodyPr anchor="ctr"/>
          <a:lstStyle/>
          <a:p>
            <a:pPr lvl="0">
              <a:defRPr sz="1800"/>
            </a:pPr>
            <a:r>
              <a:rPr sz="2000"/>
              <a:t>Body Level One</a:t>
            </a:r>
          </a:p>
          <a:p>
            <a:pPr lvl="1">
              <a:defRPr sz="1800"/>
            </a:pPr>
            <a:r>
              <a:rPr sz="2000"/>
              <a:t>Body Level Two</a:t>
            </a:r>
          </a:p>
          <a:p>
            <a:pPr lvl="2">
              <a:defRPr sz="1800"/>
            </a:pPr>
            <a:r>
              <a:rPr sz="2000"/>
              <a:t>Body Level Three</a:t>
            </a:r>
          </a:p>
          <a:p>
            <a:pPr lvl="3">
              <a:defRPr sz="1800"/>
            </a:pPr>
            <a:r>
              <a:rPr sz="2000"/>
              <a:t>Body Level Four</a:t>
            </a:r>
          </a:p>
          <a:p>
            <a:pPr lvl="4">
              <a:defRPr sz="1800"/>
            </a:pPr>
            <a:r>
              <a:rPr sz="2000"/>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8" name="Shape 8"/>
          <p:cNvSpPr>
            <a:spLocks noGrp="1"/>
          </p:cNvSpPr>
          <p:nvPr>
            <p:ph type="body" idx="1"/>
          </p:nvPr>
        </p:nvSpPr>
        <p:spPr>
          <a:xfrm>
            <a:off x="889000" y="889000"/>
            <a:ext cx="7366000" cy="5080000"/>
          </a:xfrm>
          <a:prstGeom prst="rect">
            <a:avLst/>
          </a:prstGeom>
        </p:spPr>
        <p:txBody>
          <a:bodyPr anchor="ctr"/>
          <a:lstStyle>
            <a:lvl1pPr marL="660400" indent="-444500">
              <a:spcBef>
                <a:spcPts val="3300"/>
              </a:spcBef>
              <a:defRPr sz="2800"/>
            </a:lvl1pPr>
            <a:lvl2pPr marL="1250244" indent="-691444">
              <a:spcBef>
                <a:spcPts val="3300"/>
              </a:spcBef>
              <a:defRPr sz="2800"/>
            </a:lvl2pPr>
            <a:lvl3pPr marL="1593144" indent="-691444">
              <a:spcBef>
                <a:spcPts val="3300"/>
              </a:spcBef>
              <a:defRPr sz="2800"/>
            </a:lvl3pPr>
            <a:lvl4pPr marL="1948744" indent="-691444">
              <a:spcBef>
                <a:spcPts val="3300"/>
              </a:spcBef>
              <a:defRPr sz="2800"/>
            </a:lvl4pPr>
            <a:lvl5pPr marL="2291644" indent="-691444">
              <a:spcBef>
                <a:spcPts val="33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0" name="Shape 10"/>
          <p:cNvSpPr>
            <a:spLocks noGrp="1"/>
          </p:cNvSpPr>
          <p:nvPr>
            <p:ph type="title"/>
          </p:nvPr>
        </p:nvSpPr>
        <p:spPr>
          <a:xfrm>
            <a:off x="889000" y="2095500"/>
            <a:ext cx="7366000" cy="2679700"/>
          </a:xfrm>
          <a:prstGeom prst="rect">
            <a:avLst/>
          </a:prstGeom>
        </p:spPr>
        <p:txBody>
          <a:bodyPr/>
          <a:lstStyle/>
          <a:p>
            <a:pPr lvl="0">
              <a:defRPr sz="1800"/>
            </a:pPr>
            <a:r>
              <a:rPr sz="5600"/>
              <a:t>Title Text</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Shape 12"/>
          <p:cNvSpPr>
            <a:spLocks noGrp="1"/>
          </p:cNvSpPr>
          <p:nvPr>
            <p:ph type="body" idx="1"/>
          </p:nvPr>
        </p:nvSpPr>
        <p:spPr>
          <a:xfrm>
            <a:off x="889000" y="3530600"/>
            <a:ext cx="7366000" cy="2514600"/>
          </a:xfrm>
          <a:prstGeom prst="rect">
            <a:avLst/>
          </a:prstGeom>
        </p:spPr>
        <p:txBody>
          <a:bodyPr/>
          <a:lstStyle>
            <a:lvl1pPr marL="342900" indent="-342900" algn="ctr">
              <a:spcBef>
                <a:spcPts val="0"/>
              </a:spcBef>
              <a:buSzTx/>
              <a:buFontTx/>
              <a:buNone/>
              <a:defRPr sz="2400"/>
            </a:lvl1pPr>
            <a:lvl2pPr marL="342900" indent="114300" algn="ctr">
              <a:spcBef>
                <a:spcPts val="0"/>
              </a:spcBef>
              <a:buSzTx/>
              <a:buFontTx/>
              <a:buNone/>
              <a:defRPr sz="2400"/>
            </a:lvl2pPr>
            <a:lvl3pPr marL="342900" indent="571500" algn="ctr">
              <a:spcBef>
                <a:spcPts val="0"/>
              </a:spcBef>
              <a:buSzTx/>
              <a:buFontTx/>
              <a:buNone/>
              <a:defRPr sz="2400"/>
            </a:lvl3pPr>
            <a:lvl4pPr marL="342900" indent="1028700" algn="ctr">
              <a:spcBef>
                <a:spcPts val="0"/>
              </a:spcBef>
              <a:buSzTx/>
              <a:buFontTx/>
              <a:buNone/>
              <a:defRPr sz="2400"/>
            </a:lvl4pPr>
            <a:lvl5pPr marL="342900" indent="1485900" algn="ctr">
              <a:spcBef>
                <a:spcPts val="0"/>
              </a:spcBef>
              <a:buSzTx/>
              <a:buFont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13" name="Shape 13"/>
          <p:cNvSpPr>
            <a:spLocks noGrp="1"/>
          </p:cNvSpPr>
          <p:nvPr>
            <p:ph type="title"/>
          </p:nvPr>
        </p:nvSpPr>
        <p:spPr>
          <a:xfrm>
            <a:off x="889000" y="0"/>
            <a:ext cx="7366000" cy="3479800"/>
          </a:xfrm>
          <a:prstGeom prst="rect">
            <a:avLst/>
          </a:prstGeom>
        </p:spPr>
        <p:txBody>
          <a:bodyPr anchor="b"/>
          <a:lstStyle/>
          <a:p>
            <a:pPr lvl="0">
              <a:defRPr sz="1800"/>
            </a:pPr>
            <a:r>
              <a:rPr sz="5600"/>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5" name="Shape 15"/>
          <p:cNvSpPr>
            <a:spLocks noGrp="1"/>
          </p:cNvSpPr>
          <p:nvPr>
            <p:ph type="title"/>
          </p:nvPr>
        </p:nvSpPr>
        <p:spPr>
          <a:xfrm>
            <a:off x="889000" y="5181600"/>
            <a:ext cx="7366000" cy="1206500"/>
          </a:xfrm>
          <a:prstGeom prst="rect">
            <a:avLst/>
          </a:prstGeom>
        </p:spPr>
        <p:txBody>
          <a:bodyPr/>
          <a:lstStyle/>
          <a:p>
            <a:pPr lvl="0">
              <a:defRPr sz="1800"/>
            </a:pPr>
            <a:r>
              <a:rPr sz="5600"/>
              <a:t>Title Text</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7" name="Shape 17"/>
          <p:cNvSpPr>
            <a:spLocks noGrp="1"/>
          </p:cNvSpPr>
          <p:nvPr>
            <p:ph type="title"/>
          </p:nvPr>
        </p:nvSpPr>
        <p:spPr>
          <a:xfrm>
            <a:off x="889000" y="5181600"/>
            <a:ext cx="7366000" cy="1206500"/>
          </a:xfrm>
          <a:prstGeom prst="rect">
            <a:avLst/>
          </a:prstGeom>
        </p:spPr>
        <p:txBody>
          <a:bodyPr/>
          <a:lstStyle/>
          <a:p>
            <a:pPr lvl="0">
              <a:defRPr sz="1800"/>
            </a:pPr>
            <a:r>
              <a:rPr sz="5600"/>
              <a:t>Title Text</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9" name="Shape 19"/>
          <p:cNvSpPr>
            <a:spLocks noGrp="1"/>
          </p:cNvSpPr>
          <p:nvPr>
            <p:ph type="body" idx="1"/>
          </p:nvPr>
        </p:nvSpPr>
        <p:spPr>
          <a:xfrm>
            <a:off x="444500" y="3378200"/>
            <a:ext cx="4127500" cy="3479800"/>
          </a:xfrm>
          <a:prstGeom prst="rect">
            <a:avLst/>
          </a:prstGeom>
        </p:spPr>
        <p:txBody>
          <a:bodyPr/>
          <a:lstStyle>
            <a:lvl1pPr marL="342900" indent="-342900" algn="ctr">
              <a:spcBef>
                <a:spcPts val="0"/>
              </a:spcBef>
              <a:buSzTx/>
              <a:buFontTx/>
              <a:buNone/>
              <a:defRPr sz="2200"/>
            </a:lvl1pPr>
            <a:lvl2pPr marL="342900" indent="114300" algn="ctr">
              <a:spcBef>
                <a:spcPts val="0"/>
              </a:spcBef>
              <a:buSzTx/>
              <a:buFontTx/>
              <a:buNone/>
              <a:defRPr sz="2200"/>
            </a:lvl2pPr>
            <a:lvl3pPr marL="342900" indent="571500" algn="ctr">
              <a:spcBef>
                <a:spcPts val="0"/>
              </a:spcBef>
              <a:buSzTx/>
              <a:buFontTx/>
              <a:buNone/>
              <a:defRPr sz="2200"/>
            </a:lvl3pPr>
            <a:lvl4pPr marL="342900" indent="1028700" algn="ctr">
              <a:spcBef>
                <a:spcPts val="0"/>
              </a:spcBef>
              <a:buSzTx/>
              <a:buFontTx/>
              <a:buNone/>
              <a:defRPr sz="2200"/>
            </a:lvl4pPr>
            <a:lvl5pPr marL="342900" indent="1485900" algn="ctr">
              <a:spcBef>
                <a:spcPts val="0"/>
              </a:spcBef>
              <a:buSzTx/>
              <a:buFontTx/>
              <a:buNone/>
              <a:defRPr sz="2200"/>
            </a:lvl5pPr>
          </a:lstStyle>
          <a:p>
            <a:pPr lvl="0">
              <a:defRPr sz="1800"/>
            </a:pPr>
            <a:r>
              <a:rPr sz="2200"/>
              <a:t>Body Level One</a:t>
            </a:r>
          </a:p>
          <a:p>
            <a:pPr lvl="1">
              <a:defRPr sz="1800"/>
            </a:pPr>
            <a:r>
              <a:rPr sz="2200"/>
              <a:t>Body Level Two</a:t>
            </a:r>
          </a:p>
          <a:p>
            <a:pPr lvl="2">
              <a:defRPr sz="1800"/>
            </a:pPr>
            <a:r>
              <a:rPr sz="2200"/>
              <a:t>Body Level Three</a:t>
            </a:r>
          </a:p>
          <a:p>
            <a:pPr lvl="3">
              <a:defRPr sz="1800"/>
            </a:pPr>
            <a:r>
              <a:rPr sz="2200"/>
              <a:t>Body Level Four</a:t>
            </a:r>
          </a:p>
          <a:p>
            <a:pPr lvl="4">
              <a:defRPr sz="1800"/>
            </a:pPr>
            <a:r>
              <a:rPr sz="2200"/>
              <a:t>Body Level Five</a:t>
            </a:r>
          </a:p>
        </p:txBody>
      </p:sp>
      <p:sp>
        <p:nvSpPr>
          <p:cNvPr id="20" name="Shape 20"/>
          <p:cNvSpPr>
            <a:spLocks noGrp="1"/>
          </p:cNvSpPr>
          <p:nvPr>
            <p:ph type="title"/>
          </p:nvPr>
        </p:nvSpPr>
        <p:spPr>
          <a:xfrm>
            <a:off x="444500" y="0"/>
            <a:ext cx="4127500" cy="3314700"/>
          </a:xfrm>
          <a:prstGeom prst="rect">
            <a:avLst/>
          </a:prstGeom>
        </p:spPr>
        <p:txBody>
          <a:bodyPr anchor="b"/>
          <a:lstStyle>
            <a:lvl1pPr>
              <a:defRPr sz="4800"/>
            </a:lvl1pPr>
          </a:lstStyle>
          <a:p>
            <a:pPr lvl="0">
              <a:defRPr sz="1800"/>
            </a:pPr>
            <a:r>
              <a:rPr sz="4800"/>
              <a:t>Title Text</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2" name="Shape 22"/>
          <p:cNvSpPr>
            <a:spLocks noGrp="1"/>
          </p:cNvSpPr>
          <p:nvPr>
            <p:ph type="body" idx="1"/>
          </p:nvPr>
        </p:nvSpPr>
        <p:spPr>
          <a:xfrm>
            <a:off x="444500" y="3378200"/>
            <a:ext cx="4127500" cy="3479800"/>
          </a:xfrm>
          <a:prstGeom prst="rect">
            <a:avLst/>
          </a:prstGeom>
        </p:spPr>
        <p:txBody>
          <a:bodyPr/>
          <a:lstStyle>
            <a:lvl1pPr marL="342900" indent="-342900" algn="ctr">
              <a:spcBef>
                <a:spcPts val="0"/>
              </a:spcBef>
              <a:buSzTx/>
              <a:buFontTx/>
              <a:buNone/>
              <a:defRPr sz="2200"/>
            </a:lvl1pPr>
            <a:lvl2pPr marL="342900" indent="114300" algn="ctr">
              <a:spcBef>
                <a:spcPts val="0"/>
              </a:spcBef>
              <a:buSzTx/>
              <a:buFontTx/>
              <a:buNone/>
              <a:defRPr sz="2200"/>
            </a:lvl2pPr>
            <a:lvl3pPr marL="342900" indent="571500" algn="ctr">
              <a:spcBef>
                <a:spcPts val="0"/>
              </a:spcBef>
              <a:buSzTx/>
              <a:buFontTx/>
              <a:buNone/>
              <a:defRPr sz="2200"/>
            </a:lvl3pPr>
            <a:lvl4pPr marL="342900" indent="1028700" algn="ctr">
              <a:spcBef>
                <a:spcPts val="0"/>
              </a:spcBef>
              <a:buSzTx/>
              <a:buFontTx/>
              <a:buNone/>
              <a:defRPr sz="2200"/>
            </a:lvl4pPr>
            <a:lvl5pPr marL="342900" indent="1485900" algn="ctr">
              <a:spcBef>
                <a:spcPts val="0"/>
              </a:spcBef>
              <a:buSzTx/>
              <a:buFontTx/>
              <a:buNone/>
              <a:defRPr sz="2200"/>
            </a:lvl5pPr>
          </a:lstStyle>
          <a:p>
            <a:pPr lvl="0">
              <a:defRPr sz="1800"/>
            </a:pPr>
            <a:r>
              <a:rPr sz="2200"/>
              <a:t>Body Level One</a:t>
            </a:r>
          </a:p>
          <a:p>
            <a:pPr lvl="1">
              <a:defRPr sz="1800"/>
            </a:pPr>
            <a:r>
              <a:rPr sz="2200"/>
              <a:t>Body Level Two</a:t>
            </a:r>
          </a:p>
          <a:p>
            <a:pPr lvl="2">
              <a:defRPr sz="1800"/>
            </a:pPr>
            <a:r>
              <a:rPr sz="2200"/>
              <a:t>Body Level Three</a:t>
            </a:r>
          </a:p>
          <a:p>
            <a:pPr lvl="3">
              <a:defRPr sz="1800"/>
            </a:pPr>
            <a:r>
              <a:rPr sz="2200"/>
              <a:t>Body Level Four</a:t>
            </a:r>
          </a:p>
          <a:p>
            <a:pPr lvl="4">
              <a:defRPr sz="1800"/>
            </a:pPr>
            <a:r>
              <a:rPr sz="2200"/>
              <a:t>Body Level Five</a:t>
            </a:r>
          </a:p>
        </p:txBody>
      </p:sp>
      <p:sp>
        <p:nvSpPr>
          <p:cNvPr id="23" name="Shape 23"/>
          <p:cNvSpPr>
            <a:spLocks noGrp="1"/>
          </p:cNvSpPr>
          <p:nvPr>
            <p:ph type="title"/>
          </p:nvPr>
        </p:nvSpPr>
        <p:spPr>
          <a:xfrm>
            <a:off x="444500" y="0"/>
            <a:ext cx="4127500" cy="3314700"/>
          </a:xfrm>
          <a:prstGeom prst="rect">
            <a:avLst/>
          </a:prstGeom>
        </p:spPr>
        <p:txBody>
          <a:bodyPr anchor="b"/>
          <a:lstStyle>
            <a:lvl1pPr>
              <a:defRPr sz="4800"/>
            </a:lvl1pPr>
          </a:lstStyle>
          <a:p>
            <a:pPr lvl="0">
              <a:defRPr sz="1800"/>
            </a:pPr>
            <a:r>
              <a:rPr sz="4800"/>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89000" y="127000"/>
            <a:ext cx="7366000" cy="18161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lstStyle/>
          <a:p>
            <a:pPr lvl="0">
              <a:defRPr sz="1800"/>
            </a:pPr>
            <a:r>
              <a:rPr sz="5600"/>
              <a:t>Title Text</a:t>
            </a:r>
          </a:p>
        </p:txBody>
      </p:sp>
      <p:sp>
        <p:nvSpPr>
          <p:cNvPr id="3" name="Shape 3"/>
          <p:cNvSpPr>
            <a:spLocks noGrp="1"/>
          </p:cNvSpPr>
          <p:nvPr>
            <p:ph type="body" idx="1"/>
          </p:nvPr>
        </p:nvSpPr>
        <p:spPr>
          <a:xfrm>
            <a:off x="889000" y="1943100"/>
            <a:ext cx="7366000" cy="49149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lstStyle/>
          <a:p>
            <a:pPr lvl="0">
              <a:defRPr sz="1800"/>
            </a:pPr>
            <a:r>
              <a:rPr sz="2000"/>
              <a:t>Body Level One</a:t>
            </a:r>
          </a:p>
          <a:p>
            <a:pPr lvl="1">
              <a:defRPr sz="1800"/>
            </a:pPr>
            <a:r>
              <a:rPr sz="2000"/>
              <a:t>Body Level Two</a:t>
            </a:r>
          </a:p>
          <a:p>
            <a:pPr lvl="2">
              <a:defRPr sz="1800"/>
            </a:pPr>
            <a:r>
              <a:rPr sz="2000"/>
              <a:t>Body Level Three</a:t>
            </a:r>
          </a:p>
          <a:p>
            <a:pPr lvl="3">
              <a:defRPr sz="1800"/>
            </a:pPr>
            <a:r>
              <a:rPr sz="2000"/>
              <a:t>Body Level Four</a:t>
            </a:r>
          </a:p>
          <a:p>
            <a:pPr lvl="4">
              <a:defRPr sz="1800"/>
            </a:pPr>
            <a:r>
              <a:rPr sz="20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algn="ctr">
        <a:defRPr sz="5600">
          <a:latin typeface="Gill Sans"/>
          <a:ea typeface="Gill Sans"/>
          <a:cs typeface="Gill Sans"/>
          <a:sym typeface="Gill Sans"/>
        </a:defRPr>
      </a:lvl1pPr>
      <a:lvl2pPr algn="ctr">
        <a:defRPr sz="5600">
          <a:latin typeface="Gill Sans"/>
          <a:ea typeface="Gill Sans"/>
          <a:cs typeface="Gill Sans"/>
          <a:sym typeface="Gill Sans"/>
        </a:defRPr>
      </a:lvl2pPr>
      <a:lvl3pPr algn="ctr">
        <a:defRPr sz="5600">
          <a:latin typeface="Gill Sans"/>
          <a:ea typeface="Gill Sans"/>
          <a:cs typeface="Gill Sans"/>
          <a:sym typeface="Gill Sans"/>
        </a:defRPr>
      </a:lvl3pPr>
      <a:lvl4pPr algn="ctr">
        <a:defRPr sz="5600">
          <a:latin typeface="Gill Sans"/>
          <a:ea typeface="Gill Sans"/>
          <a:cs typeface="Gill Sans"/>
          <a:sym typeface="Gill Sans"/>
        </a:defRPr>
      </a:lvl4pPr>
      <a:lvl5pPr algn="ctr">
        <a:defRPr sz="5600">
          <a:latin typeface="Gill Sans"/>
          <a:ea typeface="Gill Sans"/>
          <a:cs typeface="Gill Sans"/>
          <a:sym typeface="Gill Sans"/>
        </a:defRPr>
      </a:lvl5pPr>
      <a:lvl6pPr indent="457200" algn="ctr">
        <a:defRPr sz="5600">
          <a:latin typeface="Gill Sans"/>
          <a:ea typeface="Gill Sans"/>
          <a:cs typeface="Gill Sans"/>
          <a:sym typeface="Gill Sans"/>
        </a:defRPr>
      </a:lvl6pPr>
      <a:lvl7pPr indent="914400" algn="ctr">
        <a:defRPr sz="5600">
          <a:latin typeface="Gill Sans"/>
          <a:ea typeface="Gill Sans"/>
          <a:cs typeface="Gill Sans"/>
          <a:sym typeface="Gill Sans"/>
        </a:defRPr>
      </a:lvl7pPr>
      <a:lvl8pPr indent="1371600" algn="ctr">
        <a:defRPr sz="5600">
          <a:latin typeface="Gill Sans"/>
          <a:ea typeface="Gill Sans"/>
          <a:cs typeface="Gill Sans"/>
          <a:sym typeface="Gill Sans"/>
        </a:defRPr>
      </a:lvl8pPr>
      <a:lvl9pPr indent="1828800" algn="ctr">
        <a:defRPr sz="5600">
          <a:latin typeface="Gill Sans"/>
          <a:ea typeface="Gill Sans"/>
          <a:cs typeface="Gill Sans"/>
          <a:sym typeface="Gill Sans"/>
        </a:defRPr>
      </a:lvl9pPr>
    </p:titleStyle>
    <p:bodyStyle>
      <a:lvl1pPr marL="601662" indent="-385762">
        <a:spcBef>
          <a:spcPts val="2700"/>
        </a:spcBef>
        <a:buSzPct val="171000"/>
        <a:buFont typeface="Gill Sans"/>
        <a:buChar char="•"/>
        <a:defRPr sz="2000">
          <a:latin typeface="Gill Sans"/>
          <a:ea typeface="Gill Sans"/>
          <a:cs typeface="Gill Sans"/>
          <a:sym typeface="Gill Sans"/>
        </a:defRPr>
      </a:lvl1pPr>
      <a:lvl2pPr marL="987425" indent="-428625">
        <a:spcBef>
          <a:spcPts val="2700"/>
        </a:spcBef>
        <a:buSzPct val="171000"/>
        <a:buFont typeface="Gill Sans"/>
        <a:buChar char="•"/>
        <a:defRPr sz="2000">
          <a:latin typeface="Gill Sans"/>
          <a:ea typeface="Gill Sans"/>
          <a:cs typeface="Gill Sans"/>
          <a:sym typeface="Gill Sans"/>
        </a:defRPr>
      </a:lvl2pPr>
      <a:lvl3pPr marL="1330325" indent="-428625">
        <a:spcBef>
          <a:spcPts val="2700"/>
        </a:spcBef>
        <a:buSzPct val="171000"/>
        <a:buFont typeface="Gill Sans"/>
        <a:buChar char="•"/>
        <a:defRPr sz="2000">
          <a:latin typeface="Gill Sans"/>
          <a:ea typeface="Gill Sans"/>
          <a:cs typeface="Gill Sans"/>
          <a:sym typeface="Gill Sans"/>
        </a:defRPr>
      </a:lvl3pPr>
      <a:lvl4pPr marL="1685925" indent="-428625">
        <a:spcBef>
          <a:spcPts val="2700"/>
        </a:spcBef>
        <a:buSzPct val="171000"/>
        <a:buFont typeface="Gill Sans"/>
        <a:buChar char="•"/>
        <a:defRPr sz="2000">
          <a:latin typeface="Gill Sans"/>
          <a:ea typeface="Gill Sans"/>
          <a:cs typeface="Gill Sans"/>
          <a:sym typeface="Gill Sans"/>
        </a:defRPr>
      </a:lvl4pPr>
      <a:lvl5pPr marL="2028825" indent="-428625">
        <a:spcBef>
          <a:spcPts val="2700"/>
        </a:spcBef>
        <a:buSzPct val="171000"/>
        <a:buFont typeface="Gill Sans"/>
        <a:buChar char="•"/>
        <a:defRPr sz="2000">
          <a:latin typeface="Gill Sans"/>
          <a:ea typeface="Gill Sans"/>
          <a:cs typeface="Gill Sans"/>
          <a:sym typeface="Gill Sans"/>
        </a:defRPr>
      </a:lvl5pPr>
      <a:lvl6pPr marL="2486025" indent="-428625">
        <a:spcBef>
          <a:spcPts val="2700"/>
        </a:spcBef>
        <a:buSzPct val="171000"/>
        <a:buFont typeface="Gill Sans"/>
        <a:buChar char="•"/>
        <a:defRPr sz="2000">
          <a:latin typeface="Gill Sans"/>
          <a:ea typeface="Gill Sans"/>
          <a:cs typeface="Gill Sans"/>
          <a:sym typeface="Gill Sans"/>
        </a:defRPr>
      </a:lvl6pPr>
      <a:lvl7pPr marL="2943225" indent="-428625">
        <a:spcBef>
          <a:spcPts val="2700"/>
        </a:spcBef>
        <a:buSzPct val="171000"/>
        <a:buFont typeface="Gill Sans"/>
        <a:buChar char="•"/>
        <a:defRPr sz="2000">
          <a:latin typeface="Gill Sans"/>
          <a:ea typeface="Gill Sans"/>
          <a:cs typeface="Gill Sans"/>
          <a:sym typeface="Gill Sans"/>
        </a:defRPr>
      </a:lvl7pPr>
      <a:lvl8pPr marL="3400425" indent="-428625">
        <a:spcBef>
          <a:spcPts val="2700"/>
        </a:spcBef>
        <a:buSzPct val="171000"/>
        <a:buFont typeface="Gill Sans"/>
        <a:buChar char="•"/>
        <a:defRPr sz="2000">
          <a:latin typeface="Gill Sans"/>
          <a:ea typeface="Gill Sans"/>
          <a:cs typeface="Gill Sans"/>
          <a:sym typeface="Gill Sans"/>
        </a:defRPr>
      </a:lvl8pPr>
      <a:lvl9pPr marL="3857625" indent="-428625">
        <a:spcBef>
          <a:spcPts val="2700"/>
        </a:spcBef>
        <a:buSzPct val="171000"/>
        <a:buFont typeface="Gill Sans"/>
        <a:buChar char="•"/>
        <a:defRPr sz="2000">
          <a:latin typeface="Gill Sans"/>
          <a:ea typeface="Gill Sans"/>
          <a:cs typeface="Gill Sans"/>
          <a:sym typeface="Gill Sans"/>
        </a:defRPr>
      </a:lvl9pPr>
    </p:bodyStyle>
    <p:otherStyle>
      <a:lvl1pPr algn="ctr">
        <a:defRPr sz="1400">
          <a:solidFill>
            <a:schemeClr val="tx1"/>
          </a:solidFill>
          <a:latin typeface="+mn-lt"/>
          <a:ea typeface="+mn-ea"/>
          <a:cs typeface="+mn-cs"/>
          <a:sym typeface="Times Roman"/>
        </a:defRPr>
      </a:lvl1pPr>
      <a:lvl2pPr indent="457200" algn="ctr">
        <a:defRPr sz="1400">
          <a:solidFill>
            <a:schemeClr val="tx1"/>
          </a:solidFill>
          <a:latin typeface="+mn-lt"/>
          <a:ea typeface="+mn-ea"/>
          <a:cs typeface="+mn-cs"/>
          <a:sym typeface="Times Roman"/>
        </a:defRPr>
      </a:lvl2pPr>
      <a:lvl3pPr indent="914400" algn="ctr">
        <a:defRPr sz="1400">
          <a:solidFill>
            <a:schemeClr val="tx1"/>
          </a:solidFill>
          <a:latin typeface="+mn-lt"/>
          <a:ea typeface="+mn-ea"/>
          <a:cs typeface="+mn-cs"/>
          <a:sym typeface="Times Roman"/>
        </a:defRPr>
      </a:lvl3pPr>
      <a:lvl4pPr indent="1371600" algn="ctr">
        <a:defRPr sz="1400">
          <a:solidFill>
            <a:schemeClr val="tx1"/>
          </a:solidFill>
          <a:latin typeface="+mn-lt"/>
          <a:ea typeface="+mn-ea"/>
          <a:cs typeface="+mn-cs"/>
          <a:sym typeface="Times Roman"/>
        </a:defRPr>
      </a:lvl4pPr>
      <a:lvl5pPr indent="1828800" algn="ctr">
        <a:defRPr sz="1400">
          <a:solidFill>
            <a:schemeClr val="tx1"/>
          </a:solidFill>
          <a:latin typeface="+mn-lt"/>
          <a:ea typeface="+mn-ea"/>
          <a:cs typeface="+mn-cs"/>
          <a:sym typeface="Times Roman"/>
        </a:defRPr>
      </a:lvl5pPr>
      <a:lvl6pPr algn="ctr">
        <a:defRPr sz="1400">
          <a:solidFill>
            <a:schemeClr val="tx1"/>
          </a:solidFill>
          <a:latin typeface="+mn-lt"/>
          <a:ea typeface="+mn-ea"/>
          <a:cs typeface="+mn-cs"/>
          <a:sym typeface="Times Roman"/>
        </a:defRPr>
      </a:lvl6pPr>
      <a:lvl7pPr algn="ctr">
        <a:defRPr sz="1400">
          <a:solidFill>
            <a:schemeClr val="tx1"/>
          </a:solidFill>
          <a:latin typeface="+mn-lt"/>
          <a:ea typeface="+mn-ea"/>
          <a:cs typeface="+mn-cs"/>
          <a:sym typeface="Times Roman"/>
        </a:defRPr>
      </a:lvl7pPr>
      <a:lvl8pPr algn="ctr">
        <a:defRPr sz="1400">
          <a:solidFill>
            <a:schemeClr val="tx1"/>
          </a:solidFill>
          <a:latin typeface="+mn-lt"/>
          <a:ea typeface="+mn-ea"/>
          <a:cs typeface="+mn-cs"/>
          <a:sym typeface="Times Roman"/>
        </a:defRPr>
      </a:lvl8pPr>
      <a:lvl9pPr algn="ctr">
        <a:defRPr sz="1400">
          <a:solidFill>
            <a:schemeClr val="tx1"/>
          </a:solidFill>
          <a:latin typeface="+mn-lt"/>
          <a:ea typeface="+mn-ea"/>
          <a:cs typeface="+mn-cs"/>
          <a:sym typeface="Times Roman"/>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jpg"/>
          <p:cNvPicPr/>
          <p:nvPr/>
        </p:nvPicPr>
        <p:blipFill>
          <a:blip r:embed="rId2">
            <a:extLst/>
          </a:blip>
          <a:stretch>
            <a:fillRect/>
          </a:stretch>
        </p:blipFill>
        <p:spPr>
          <a:xfrm>
            <a:off x="2057400" y="0"/>
            <a:ext cx="5075238" cy="685800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p:nvPr/>
        </p:nvSpPr>
        <p:spPr>
          <a:xfrm>
            <a:off x="381000" y="1066800"/>
            <a:ext cx="8318500" cy="26924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rPr>
                <a:solidFill>
                  <a:srgbClr val="333399"/>
                </a:solidFill>
              </a:rPr>
              <a:t>The greatest of the spirit’s tasks is to produce a theory of the universe.</a:t>
            </a:r>
            <a:r>
              <a:t>*</a:t>
            </a:r>
            <a:r>
              <a:rPr>
                <a:solidFill>
                  <a:srgbClr val="333399"/>
                </a:solidFill>
              </a:rPr>
              <a:t> What is meant by a theory of the universe? It is the content of the thoughts of society and the individuals which compose it about the nature and object of the world in which they live, and the position and the destiny of mankind and of individual men within it. What significance has the society in which I live and I myself in the world? What do we want to do in the world? What do we hope to get from it? What is our duty to it? The answer given by the majority to these fundamental questions about existence decides what the spirit is in which they and their age live.</a:t>
            </a:r>
            <a:r>
              <a:t> </a:t>
            </a:r>
          </a:p>
          <a:p>
            <a:pPr lvl="0" indent="39687" algn="r">
              <a:spcBef>
                <a:spcPts val="900"/>
              </a:spcBef>
              <a:defRPr sz="1800"/>
            </a:pPr>
            <a:r>
              <a:rPr sz="1600"/>
              <a:t>(Schweitzer, </a:t>
            </a:r>
            <a:r>
              <a:rPr sz="1600" i="1"/>
              <a:t>The Decay and Restoration of Civilisation</a:t>
            </a:r>
            <a:r>
              <a:rPr sz="1600"/>
              <a:t>, pg. 80-1)</a:t>
            </a:r>
          </a:p>
        </p:txBody>
      </p:sp>
      <p:sp>
        <p:nvSpPr>
          <p:cNvPr id="95" name="Shape 95"/>
          <p:cNvSpPr/>
          <p:nvPr/>
        </p:nvSpPr>
        <p:spPr>
          <a:xfrm>
            <a:off x="457200" y="5715000"/>
            <a:ext cx="79375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t>* </a:t>
            </a:r>
            <a:r>
              <a:rPr i="1"/>
              <a:t>Weltanshauung: </a:t>
            </a:r>
            <a:r>
              <a:t>‘world view’, ‘world conception’, or ‘theory of the universe’.</a:t>
            </a:r>
          </a:p>
        </p:txBody>
      </p:sp>
      <p:sp>
        <p:nvSpPr>
          <p:cNvPr id="96" name="Shape 96"/>
          <p:cNvSpPr/>
          <p:nvPr/>
        </p:nvSpPr>
        <p:spPr>
          <a:xfrm>
            <a:off x="457200" y="381000"/>
            <a:ext cx="80137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Here’s how Schweitzer himself defined what a world view is.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1" animBg="1" advAuto="0"/>
      <p:bldP spid="95" grpId="2"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p:nvPr/>
        </p:nvSpPr>
        <p:spPr>
          <a:xfrm>
            <a:off x="304800" y="381000"/>
            <a:ext cx="8394700" cy="17526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defRPr sz="1800"/>
            </a:pPr>
            <a:r>
              <a:t>The idea here is that a world-view is more than a group of beliefs about the nature of the world. It is also a bridge between those scientific or metaphysical beliefs, and the ethical beliefs about what people can and should do in response to the world. </a:t>
            </a:r>
            <a:r>
              <a:rPr b="1"/>
              <a:t>It is the intellectual narrative in terms of which the actions, choices, and purposes of individuals and groups make sense.</a:t>
            </a:r>
            <a:r>
              <a:t> It therefore has indispensable practical utility: it is the justification for a way of life, for individuals and for whole societies. And we cannot live without one. </a:t>
            </a:r>
          </a:p>
        </p:txBody>
      </p:sp>
      <p:sp>
        <p:nvSpPr>
          <p:cNvPr id="99" name="Shape 99"/>
          <p:cNvSpPr/>
          <p:nvPr/>
        </p:nvSpPr>
        <p:spPr>
          <a:xfrm>
            <a:off x="381000" y="4267200"/>
            <a:ext cx="8013700" cy="8255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defRPr sz="1800"/>
            </a:pPr>
            <a:r>
              <a:t>“</a:t>
            </a:r>
            <a:r>
              <a:rPr>
                <a:solidFill>
                  <a:srgbClr val="333399"/>
                </a:solidFill>
              </a:rPr>
              <a:t>For individuals as for the community, life without a theory of things is a pathological disturbance of the higher capacity for self-direction</a:t>
            </a:r>
            <a:r>
              <a:t>.” </a:t>
            </a:r>
          </a:p>
          <a:p>
            <a:pPr lvl="0" indent="39687" algn="r">
              <a:defRPr sz="1800"/>
            </a:pPr>
            <a:r>
              <a:rPr sz="1600"/>
              <a:t>(Schweitzer, </a:t>
            </a:r>
            <a:r>
              <a:rPr sz="1600" i="1"/>
              <a:t>ibid</a:t>
            </a:r>
            <a:r>
              <a:rPr sz="1600"/>
              <a:t>, pg. 86)</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1"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p:nvPr/>
        </p:nvSpPr>
        <p:spPr>
          <a:xfrm>
            <a:off x="381000" y="381000"/>
            <a:ext cx="8318500" cy="1054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t>Here’s my definition:</a:t>
            </a:r>
          </a:p>
          <a:p>
            <a:pPr lvl="0" indent="39687">
              <a:spcBef>
                <a:spcPts val="1400"/>
              </a:spcBef>
              <a:defRPr sz="1800"/>
            </a:pPr>
            <a:r>
              <a:t>A world view is </a:t>
            </a:r>
            <a:r>
              <a:rPr b="1"/>
              <a:t>the sum of a set of related answers to the most important questions in life.</a:t>
            </a:r>
          </a:p>
        </p:txBody>
      </p:sp>
      <p:sp>
        <p:nvSpPr>
          <p:cNvPr id="102" name="Shape 102"/>
          <p:cNvSpPr/>
          <p:nvPr/>
        </p:nvSpPr>
        <p:spPr>
          <a:xfrm>
            <a:off x="381000" y="1905000"/>
            <a:ext cx="8318500" cy="8763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defRPr sz="1800"/>
            </a:lvl1pPr>
          </a:lstStyle>
          <a:p>
            <a:pPr lvl="0"/>
            <a:r>
              <a:t>Your own world view, whatever it is, will be the sum of your own answers to the most important questions in life, whatever you take those questions to be, and whether you have thought about them consciously or not.</a:t>
            </a:r>
          </a:p>
        </p:txBody>
      </p:sp>
      <p:sp>
        <p:nvSpPr>
          <p:cNvPr id="103" name="Shape 103"/>
          <p:cNvSpPr/>
          <p:nvPr/>
        </p:nvSpPr>
        <p:spPr>
          <a:xfrm>
            <a:off x="381000" y="3657600"/>
            <a:ext cx="7708900" cy="8763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t>Thus </a:t>
            </a:r>
            <a:r>
              <a:rPr b="1"/>
              <a:t>your world view is intimately tied to your sense of who you are</a:t>
            </a:r>
            <a:r>
              <a:t>, how you want to live, how you see your place in your world, and the things that are important to you.</a:t>
            </a:r>
          </a:p>
        </p:txBody>
      </p:sp>
      <p:sp>
        <p:nvSpPr>
          <p:cNvPr id="104" name="Shape 104"/>
          <p:cNvSpPr/>
          <p:nvPr/>
        </p:nvSpPr>
        <p:spPr>
          <a:xfrm>
            <a:off x="419100" y="4953000"/>
            <a:ext cx="7708900" cy="8763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And by the way, that’s a big part of why people don’t like hearing criticism. A judgment of a world view is often taken to be a judgment of one’s self and identity.  But it doesn’t have to be that way.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1" animBg="1" advAuto="0"/>
      <p:bldP spid="103" grpId="2" animBg="1" advAuto="0"/>
      <p:bldP spid="104" grpId="3"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nvSpPr>
        <p:spPr>
          <a:xfrm>
            <a:off x="7364730" y="6248400"/>
            <a:ext cx="281941" cy="3200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1400"/>
            </a:lvl1pPr>
          </a:lstStyle>
          <a:p>
            <a:pPr lvl="0">
              <a:defRPr sz="1800"/>
            </a:pPr>
            <a:r>
              <a:rPr sz="1400"/>
              <a:t>12</a:t>
            </a:r>
          </a:p>
        </p:txBody>
      </p:sp>
      <p:sp>
        <p:nvSpPr>
          <p:cNvPr id="107" name="Shape 107"/>
          <p:cNvSpPr/>
          <p:nvPr/>
        </p:nvSpPr>
        <p:spPr>
          <a:xfrm>
            <a:off x="317499" y="304800"/>
            <a:ext cx="2014688"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b="1"/>
            </a:lvl1pPr>
          </a:lstStyle>
          <a:p>
            <a:pPr lvl="0">
              <a:defRPr b="0"/>
            </a:pPr>
            <a:r>
              <a:rPr b="1"/>
              <a:t>Framing Languages</a:t>
            </a:r>
          </a:p>
        </p:txBody>
      </p:sp>
      <p:sp>
        <p:nvSpPr>
          <p:cNvPr id="108" name="Shape 108"/>
          <p:cNvSpPr/>
          <p:nvPr/>
        </p:nvSpPr>
        <p:spPr>
          <a:xfrm>
            <a:off x="787400" y="1219200"/>
            <a:ext cx="7886700" cy="10570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defRPr sz="1800"/>
            </a:pPr>
            <a:r>
              <a:rPr>
                <a:latin typeface="Times New Roman"/>
                <a:ea typeface="Times New Roman"/>
                <a:cs typeface="Times New Roman"/>
                <a:sym typeface="Times New Roman"/>
              </a:rPr>
              <a:t>One of the ways that your intellectual environment and your world view expresses itself is in the use of framing language. These are the </a:t>
            </a:r>
            <a:r>
              <a:rPr>
                <a:latin typeface="Times New Roman Bold"/>
                <a:ea typeface="Times New Roman Bold"/>
                <a:cs typeface="Times New Roman Bold"/>
                <a:sym typeface="Times New Roman Bold"/>
              </a:rPr>
              <a:t>words, phrases, metaphors, symbols, definitions, grammatical structures, questions, and so on, which we use to think and speak of things in a certain way</a:t>
            </a:r>
            <a:r>
              <a:rPr>
                <a:latin typeface="Times New Roman"/>
                <a:ea typeface="Times New Roman"/>
                <a:cs typeface="Times New Roman"/>
                <a:sym typeface="Times New Roman"/>
              </a:rPr>
              <a:t>. </a:t>
            </a:r>
          </a:p>
        </p:txBody>
      </p:sp>
      <p:sp>
        <p:nvSpPr>
          <p:cNvPr id="109" name="Shape 109"/>
          <p:cNvSpPr/>
          <p:nvPr/>
        </p:nvSpPr>
        <p:spPr>
          <a:xfrm>
            <a:off x="774700" y="3733800"/>
            <a:ext cx="7581900" cy="10570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latin typeface="Times New Roman"/>
                <a:ea typeface="Times New Roman"/>
                <a:cs typeface="Times New Roman"/>
                <a:sym typeface="Times New Roman"/>
              </a:defRPr>
            </a:lvl1pPr>
          </a:lstStyle>
          <a:p>
            <a:pPr lvl="0"/>
            <a:r>
              <a:t>We frame things by describing or defining them with certain interpretations in mind. We also frame things by the way we place emphasis on certain words and not on others. And we frame things by interpreting and responding selectively to things said by others.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1" animBg="1" advAuto="0"/>
      <p:bldP spid="109" grpId="2"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p:nvPr/>
        </p:nvSpPr>
        <p:spPr>
          <a:xfrm>
            <a:off x="7364730" y="6248400"/>
            <a:ext cx="281941" cy="3200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1400"/>
            </a:lvl1pPr>
          </a:lstStyle>
          <a:p>
            <a:pPr lvl="0">
              <a:defRPr sz="1800"/>
            </a:pPr>
            <a:r>
              <a:rPr sz="1400"/>
              <a:t>13</a:t>
            </a:r>
          </a:p>
        </p:txBody>
      </p:sp>
      <p:sp>
        <p:nvSpPr>
          <p:cNvPr id="112" name="Shape 112"/>
          <p:cNvSpPr/>
          <p:nvPr/>
        </p:nvSpPr>
        <p:spPr>
          <a:xfrm>
            <a:off x="546100" y="533400"/>
            <a:ext cx="49149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defRPr sz="1800"/>
            </a:lvl1pPr>
          </a:lstStyle>
          <a:p>
            <a:pPr lvl="0"/>
            <a:r>
              <a:t>Consider this example of how framing language affects how we think about things:</a:t>
            </a:r>
          </a:p>
        </p:txBody>
      </p:sp>
      <p:sp>
        <p:nvSpPr>
          <p:cNvPr id="113" name="Shape 113"/>
          <p:cNvSpPr/>
          <p:nvPr/>
        </p:nvSpPr>
        <p:spPr>
          <a:xfrm>
            <a:off x="1130300" y="2108200"/>
            <a:ext cx="7175500" cy="7903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457200">
              <a:defRPr sz="1800">
                <a:solidFill>
                  <a:srgbClr val="0044FE"/>
                </a:solidFill>
                <a:latin typeface="Times New Roman"/>
                <a:ea typeface="Times New Roman"/>
                <a:cs typeface="Times New Roman"/>
                <a:sym typeface="Times New Roman"/>
              </a:defRPr>
            </a:lvl1pPr>
          </a:lstStyle>
          <a:p>
            <a:pPr lvl="0">
              <a:defRPr>
                <a:solidFill>
                  <a:srgbClr val="000000"/>
                </a:solidFill>
              </a:defRPr>
            </a:pPr>
            <a:r>
              <a:rPr>
                <a:solidFill>
                  <a:srgbClr val="0044FE"/>
                </a:solidFill>
              </a:rPr>
              <a:t>“In the year 1605, Guy Fawkes attempted to start a people’s revolution against corruption, inherited privilege, and social injustice, in the British government.” </a:t>
            </a:r>
          </a:p>
        </p:txBody>
      </p:sp>
      <p:sp>
        <p:nvSpPr>
          <p:cNvPr id="114" name="Shape 114"/>
          <p:cNvSpPr/>
          <p:nvPr/>
        </p:nvSpPr>
        <p:spPr>
          <a:xfrm>
            <a:off x="1117600" y="3937000"/>
            <a:ext cx="6616700" cy="7903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457200">
              <a:defRPr sz="1800">
                <a:solidFill>
                  <a:srgbClr val="0044FE"/>
                </a:solidFill>
                <a:latin typeface="Times New Roman"/>
                <a:ea typeface="Times New Roman"/>
                <a:cs typeface="Times New Roman"/>
                <a:sym typeface="Times New Roman"/>
              </a:defRPr>
            </a:lvl1pPr>
          </a:lstStyle>
          <a:p>
            <a:pPr lvl="0">
              <a:defRPr>
                <a:solidFill>
                  <a:srgbClr val="000000"/>
                </a:solidFill>
              </a:defRPr>
            </a:pPr>
            <a:r>
              <a:rPr>
                <a:solidFill>
                  <a:srgbClr val="0044FE"/>
                </a:solidFill>
              </a:rPr>
              <a:t>“In the year 1605, Guy Fawkes planned a terrorist attack against against a group of Protestant politicians, in an attempt to install a Catholic theocracy in Britain.”</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nvSpPr>
        <p:spPr>
          <a:xfrm>
            <a:off x="7364730" y="6248400"/>
            <a:ext cx="281941" cy="3200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1400"/>
            </a:lvl1pPr>
          </a:lstStyle>
          <a:p>
            <a:pPr lvl="0">
              <a:defRPr sz="1800"/>
            </a:pPr>
            <a:r>
              <a:rPr sz="1400"/>
              <a:t>14</a:t>
            </a:r>
          </a:p>
        </p:txBody>
      </p:sp>
      <p:sp>
        <p:nvSpPr>
          <p:cNvPr id="117" name="Shape 117"/>
          <p:cNvSpPr/>
          <p:nvPr/>
        </p:nvSpPr>
        <p:spPr>
          <a:xfrm>
            <a:off x="546100" y="1117600"/>
            <a:ext cx="7861300" cy="26572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defRPr sz="1800"/>
            </a:pPr>
            <a:r>
              <a:rPr>
                <a:latin typeface="Times New Roman"/>
                <a:ea typeface="Times New Roman"/>
                <a:cs typeface="Times New Roman"/>
                <a:sym typeface="Times New Roman"/>
              </a:rPr>
              <a:t>Both of these statements, taken as statements of fact, are true. But they are both framed very differently. </a:t>
            </a:r>
          </a:p>
          <a:p>
            <a:pPr lvl="0">
              <a:defRPr sz="1800"/>
            </a:pPr>
            <a:endParaRPr>
              <a:latin typeface="Times New Roman"/>
              <a:ea typeface="Times New Roman"/>
              <a:cs typeface="Times New Roman"/>
              <a:sym typeface="Times New Roman"/>
            </a:endParaRPr>
          </a:p>
          <a:p>
            <a:pPr lvl="0">
              <a:defRPr sz="1800"/>
            </a:pPr>
            <a:r>
              <a:rPr>
                <a:latin typeface="Times New Roman"/>
                <a:ea typeface="Times New Roman"/>
                <a:cs typeface="Times New Roman"/>
                <a:sym typeface="Times New Roman"/>
              </a:rPr>
              <a:t>In the first statement, Fawkes is portrayed as a courageous political activist. </a:t>
            </a:r>
          </a:p>
          <a:p>
            <a:pPr lvl="0">
              <a:defRPr sz="1800"/>
            </a:pPr>
            <a:endParaRPr>
              <a:latin typeface="Times New Roman"/>
              <a:ea typeface="Times New Roman"/>
              <a:cs typeface="Times New Roman"/>
              <a:sym typeface="Times New Roman"/>
            </a:endParaRPr>
          </a:p>
          <a:p>
            <a:pPr lvl="0">
              <a:defRPr sz="1800"/>
            </a:pPr>
            <a:r>
              <a:rPr>
                <a:latin typeface="Times New Roman"/>
                <a:ea typeface="Times New Roman"/>
                <a:cs typeface="Times New Roman"/>
                <a:sym typeface="Times New Roman"/>
              </a:rPr>
              <a:t>In the second, he is framed (!) as a dangerous religious fanatic. </a:t>
            </a:r>
          </a:p>
          <a:p>
            <a:pPr lvl="0">
              <a:defRPr sz="1800"/>
            </a:pPr>
            <a:endParaRPr>
              <a:latin typeface="Times New Roman"/>
              <a:ea typeface="Times New Roman"/>
              <a:cs typeface="Times New Roman"/>
              <a:sym typeface="Times New Roman"/>
            </a:endParaRPr>
          </a:p>
          <a:p>
            <a:pPr lvl="0">
              <a:defRPr sz="1800"/>
            </a:pPr>
            <a:r>
              <a:rPr>
                <a:latin typeface="Times New Roman"/>
                <a:ea typeface="Times New Roman"/>
                <a:cs typeface="Times New Roman"/>
                <a:sym typeface="Times New Roman"/>
              </a:rPr>
              <a:t>And because of the different frames, they lead the reader to understand and interpret the man’s life and purposes very differently. This, in turn, leads the reader to draw different conclusions.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nvSpPr>
        <p:spPr>
          <a:xfrm>
            <a:off x="7364730" y="6248400"/>
            <a:ext cx="281941" cy="3200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1400"/>
            </a:lvl1pPr>
          </a:lstStyle>
          <a:p>
            <a:pPr lvl="0">
              <a:defRPr sz="1800"/>
            </a:pPr>
            <a:r>
              <a:rPr sz="1400"/>
              <a:t>15</a:t>
            </a:r>
          </a:p>
        </p:txBody>
      </p:sp>
      <p:sp>
        <p:nvSpPr>
          <p:cNvPr id="120" name="Shape 120"/>
          <p:cNvSpPr/>
          <p:nvPr/>
        </p:nvSpPr>
        <p:spPr>
          <a:xfrm>
            <a:off x="7364730" y="6248400"/>
            <a:ext cx="281941" cy="3200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1400"/>
            </a:lvl1pPr>
          </a:lstStyle>
          <a:p>
            <a:pPr lvl="0">
              <a:defRPr sz="1800"/>
            </a:pPr>
            <a:r>
              <a:rPr sz="1400"/>
              <a:t>15</a:t>
            </a:r>
          </a:p>
        </p:txBody>
      </p:sp>
      <p:pic>
        <p:nvPicPr>
          <p:cNvPr id="121" name="Screen Shot 2016-08-23 at 11.27.41 PM.png"/>
          <p:cNvPicPr/>
          <p:nvPr/>
        </p:nvPicPr>
        <p:blipFill>
          <a:blip r:embed="rId2">
            <a:extLst/>
          </a:blip>
          <a:stretch>
            <a:fillRect/>
          </a:stretch>
        </p:blipFill>
        <p:spPr>
          <a:xfrm>
            <a:off x="-793345" y="-30689"/>
            <a:ext cx="10493624" cy="6919378"/>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17</a:t>
            </a:fld>
            <a:endParaRPr sz="1400"/>
          </a:p>
        </p:txBody>
      </p:sp>
      <p:pic>
        <p:nvPicPr>
          <p:cNvPr id="124" name="Screen Shot 2016-08-23 at 11.28.53 PM.png"/>
          <p:cNvPicPr/>
          <p:nvPr/>
        </p:nvPicPr>
        <p:blipFill>
          <a:blip r:embed="rId2">
            <a:extLst/>
          </a:blip>
          <a:stretch>
            <a:fillRect/>
          </a:stretch>
        </p:blipFill>
        <p:spPr>
          <a:xfrm>
            <a:off x="-433195" y="-41562"/>
            <a:ext cx="10145856" cy="6941124"/>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18</a:t>
            </a:fld>
            <a:endParaRPr sz="1400"/>
          </a:p>
        </p:txBody>
      </p:sp>
      <p:pic>
        <p:nvPicPr>
          <p:cNvPr id="127" name="Screen Shot 2016-08-23 at 11.27.20 PM.png"/>
          <p:cNvPicPr/>
          <p:nvPr/>
        </p:nvPicPr>
        <p:blipFill>
          <a:blip r:embed="rId2">
            <a:extLst/>
          </a:blip>
          <a:stretch>
            <a:fillRect/>
          </a:stretch>
        </p:blipFill>
        <p:spPr>
          <a:xfrm>
            <a:off x="-699794" y="22372"/>
            <a:ext cx="10543588" cy="6813255"/>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p:nvPr/>
        </p:nvSpPr>
        <p:spPr>
          <a:xfrm>
            <a:off x="7364730" y="6248400"/>
            <a:ext cx="281941" cy="3200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1400"/>
            </a:lvl1pPr>
          </a:lstStyle>
          <a:p>
            <a:pPr lvl="0">
              <a:defRPr sz="1800"/>
            </a:pPr>
            <a:r>
              <a:rPr sz="1400"/>
              <a:t>16</a:t>
            </a:r>
          </a:p>
        </p:txBody>
      </p:sp>
      <p:sp>
        <p:nvSpPr>
          <p:cNvPr id="130" name="Shape 130"/>
          <p:cNvSpPr/>
          <p:nvPr/>
        </p:nvSpPr>
        <p:spPr>
          <a:xfrm>
            <a:off x="444500" y="304800"/>
            <a:ext cx="7848600" cy="10570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latin typeface="Times New Roman"/>
                <a:ea typeface="Times New Roman"/>
                <a:cs typeface="Times New Roman"/>
                <a:sym typeface="Times New Roman"/>
              </a:defRPr>
            </a:lvl1pPr>
          </a:lstStyle>
          <a:p>
            <a:pPr lvl="0"/>
            <a:r>
              <a:t>It’s probably not possible to speak about anything without framing it one way or another. But your use of framing language can limit or restrict the way things can be thought of, and spoken about. They can even prevent certain ways of thinking and speaking.</a:t>
            </a:r>
          </a:p>
        </p:txBody>
      </p:sp>
      <p:sp>
        <p:nvSpPr>
          <p:cNvPr id="131" name="Shape 131"/>
          <p:cNvSpPr/>
          <p:nvPr/>
        </p:nvSpPr>
        <p:spPr>
          <a:xfrm>
            <a:off x="406400" y="2286000"/>
            <a:ext cx="7226300" cy="7903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latin typeface="Times New Roman"/>
                <a:ea typeface="Times New Roman"/>
                <a:cs typeface="Times New Roman"/>
                <a:sym typeface="Times New Roman"/>
              </a:defRPr>
            </a:lvl1pPr>
          </a:lstStyle>
          <a:p>
            <a:pPr lvl="0"/>
            <a:r>
              <a:t>And when two or more people conversing with each other frame their topic differently, some unnecessary conflict can result, just as if they were starting from different premises or presupposing different world views. </a:t>
            </a:r>
          </a:p>
        </p:txBody>
      </p:sp>
      <p:sp>
        <p:nvSpPr>
          <p:cNvPr id="132" name="Shape 132"/>
          <p:cNvSpPr/>
          <p:nvPr/>
        </p:nvSpPr>
        <p:spPr>
          <a:xfrm>
            <a:off x="393700" y="3987800"/>
            <a:ext cx="7683500" cy="7903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latin typeface="Times New Roman"/>
                <a:ea typeface="Times New Roman"/>
                <a:cs typeface="Times New Roman"/>
                <a:sym typeface="Times New Roman"/>
              </a:defRPr>
            </a:lvl1pPr>
          </a:lstStyle>
          <a:p>
            <a:pPr lvl="0"/>
            <a:r>
              <a:t>So it can be important to monitor one’s own words, and know what frame you are using, and whether that frame is assisting or limiting your ability to think and speak. </a:t>
            </a:r>
          </a:p>
        </p:txBody>
      </p:sp>
      <p:sp>
        <p:nvSpPr>
          <p:cNvPr id="133" name="Shape 133"/>
          <p:cNvSpPr/>
          <p:nvPr/>
        </p:nvSpPr>
        <p:spPr>
          <a:xfrm>
            <a:off x="419100" y="5346700"/>
            <a:ext cx="8305800" cy="5236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latin typeface="Times New Roman"/>
                <a:ea typeface="Times New Roman"/>
                <a:cs typeface="Times New Roman"/>
                <a:sym typeface="Times New Roman"/>
              </a:defRPr>
            </a:lvl1pPr>
          </a:lstStyle>
          <a:p>
            <a:pPr lvl="0"/>
            <a:r>
              <a:t>It can also be important to listen carefully to the framing language used by others, especially if a difference between their framing language and yours is creating problems.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1" animBg="1" advAuto="0"/>
      <p:bldP spid="132" grpId="2" animBg="1" advAuto="0"/>
      <p:bldP spid="133" grpId="3"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2738239" y="482599"/>
            <a:ext cx="3721497" cy="40640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algn="ctr">
              <a:defRPr sz="2800">
                <a:latin typeface="Gill Sans"/>
                <a:ea typeface="Gill Sans"/>
                <a:cs typeface="Gill Sans"/>
                <a:sym typeface="Gill Sans"/>
              </a:defRPr>
            </a:lvl1pPr>
          </a:lstStyle>
          <a:p>
            <a:pPr lvl="0">
              <a:defRPr sz="1800"/>
            </a:pPr>
            <a:r>
              <a:rPr sz="2800"/>
              <a:t>The Process of Reasoning</a:t>
            </a:r>
          </a:p>
        </p:txBody>
      </p:sp>
      <p:sp>
        <p:nvSpPr>
          <p:cNvPr id="45" name="Shape 45"/>
          <p:cNvSpPr/>
          <p:nvPr/>
        </p:nvSpPr>
        <p:spPr>
          <a:xfrm>
            <a:off x="711200" y="1287555"/>
            <a:ext cx="7708900" cy="105709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defRPr sz="1800"/>
            </a:pPr>
            <a:r>
              <a:rPr>
                <a:latin typeface="Times New Roman Bold"/>
                <a:ea typeface="Times New Roman Bold"/>
                <a:cs typeface="Times New Roman Bold"/>
                <a:sym typeface="Times New Roman Bold"/>
              </a:rPr>
              <a:t>1.  Observe and Question</a:t>
            </a:r>
            <a:r>
              <a:rPr>
                <a:latin typeface="Times New Roman"/>
                <a:ea typeface="Times New Roman"/>
                <a:cs typeface="Times New Roman"/>
                <a:sym typeface="Times New Roman"/>
              </a:rPr>
              <a:t>. The first stage requires us to gather as much information as we can about one’s situation and one’s problems. This stage is studied in chapters 1 and 2, where we discuss questions, and various good and bad thinking habits.</a:t>
            </a:r>
          </a:p>
        </p:txBody>
      </p:sp>
      <p:sp>
        <p:nvSpPr>
          <p:cNvPr id="46" name="Shape 46"/>
          <p:cNvSpPr/>
          <p:nvPr/>
        </p:nvSpPr>
        <p:spPr>
          <a:xfrm>
            <a:off x="711200" y="2449605"/>
            <a:ext cx="7708900" cy="79039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defRPr sz="1800"/>
            </a:pPr>
            <a:r>
              <a:rPr>
                <a:latin typeface="Times New Roman Bold"/>
                <a:ea typeface="Times New Roman Bold"/>
                <a:cs typeface="Times New Roman Bold"/>
                <a:sym typeface="Times New Roman Bold"/>
              </a:rPr>
              <a:t>2.  Examine Possibilities</a:t>
            </a:r>
            <a:r>
              <a:rPr>
                <a:latin typeface="Times New Roman"/>
                <a:ea typeface="Times New Roman"/>
                <a:cs typeface="Times New Roman"/>
                <a:sym typeface="Times New Roman"/>
              </a:rPr>
              <a:t>. This stage teaches a few techniques and skills that can help us tell the difference between good and bad answers to your questions. We study these skills in chapters 3 and 4, when we look at arguments, and fallacies.</a:t>
            </a:r>
          </a:p>
        </p:txBody>
      </p:sp>
      <p:sp>
        <p:nvSpPr>
          <p:cNvPr id="47" name="Shape 47"/>
          <p:cNvSpPr/>
          <p:nvPr/>
        </p:nvSpPr>
        <p:spPr>
          <a:xfrm>
            <a:off x="711200" y="3421155"/>
            <a:ext cx="7708900" cy="105709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defRPr sz="1800"/>
            </a:pPr>
            <a:r>
              <a:rPr>
                <a:latin typeface="Times New Roman Bold"/>
                <a:ea typeface="Times New Roman Bold"/>
                <a:cs typeface="Times New Roman Bold"/>
                <a:sym typeface="Times New Roman Bold"/>
              </a:rPr>
              <a:t>3.  Make Your Decision</a:t>
            </a:r>
            <a:r>
              <a:rPr>
                <a:latin typeface="Times New Roman"/>
                <a:ea typeface="Times New Roman"/>
                <a:cs typeface="Times New Roman"/>
                <a:sym typeface="Times New Roman"/>
              </a:rPr>
              <a:t>. The process of reasoning almost always ends with some kind of judgment, or choice, or decision to be made, whether it’s a decision what to believe, or about what to do. This stage is covered in chapters 5 and 6, when we look at reasonable doubt, and moral reasoning.</a:t>
            </a:r>
          </a:p>
        </p:txBody>
      </p:sp>
      <p:sp>
        <p:nvSpPr>
          <p:cNvPr id="48" name="Shape 48"/>
          <p:cNvSpPr/>
          <p:nvPr/>
        </p:nvSpPr>
        <p:spPr>
          <a:xfrm>
            <a:off x="711200" y="4799105"/>
            <a:ext cx="7708900" cy="79039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defRPr sz="1800"/>
            </a:pPr>
            <a:r>
              <a:rPr>
                <a:latin typeface="Times New Roman Bold"/>
                <a:ea typeface="Times New Roman Bold"/>
                <a:cs typeface="Times New Roman Bold"/>
                <a:sym typeface="Times New Roman Bold"/>
              </a:rPr>
              <a:t>4.  Observe and Question Again.</a:t>
            </a:r>
            <a:r>
              <a:rPr>
                <a:latin typeface="Times New Roman"/>
                <a:ea typeface="Times New Roman"/>
                <a:cs typeface="Times New Roman"/>
                <a:sym typeface="Times New Roman"/>
              </a:rPr>
              <a:t> The last stage involves observing and questioning one’s decisions, and whatever consequences might have followed from them, which brings us back to the beginning of the process.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1" animBg="1" advAuto="0"/>
      <p:bldP spid="46" grpId="2" animBg="1" advAuto="0"/>
      <p:bldP spid="47" grpId="3" animBg="1" advAuto="0"/>
      <p:bldP spid="48" grpId="4"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nvSpPr>
        <p:spPr>
          <a:xfrm>
            <a:off x="7364730" y="6248400"/>
            <a:ext cx="281941" cy="3200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1400"/>
            </a:lvl1pPr>
          </a:lstStyle>
          <a:p>
            <a:pPr lvl="0">
              <a:defRPr sz="1800"/>
            </a:pPr>
            <a:r>
              <a:rPr sz="1400"/>
              <a:t>17</a:t>
            </a:r>
          </a:p>
        </p:txBody>
      </p:sp>
      <p:sp>
        <p:nvSpPr>
          <p:cNvPr id="136" name="Shape 136"/>
          <p:cNvSpPr/>
          <p:nvPr/>
        </p:nvSpPr>
        <p:spPr>
          <a:xfrm>
            <a:off x="304800" y="368300"/>
            <a:ext cx="975271"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b="1"/>
            </a:lvl1pPr>
          </a:lstStyle>
          <a:p>
            <a:pPr lvl="0">
              <a:defRPr b="0"/>
            </a:pPr>
            <a:r>
              <a:rPr b="1"/>
              <a:t>Problems</a:t>
            </a:r>
          </a:p>
        </p:txBody>
      </p:sp>
      <p:sp>
        <p:nvSpPr>
          <p:cNvPr id="137" name="Shape 137"/>
          <p:cNvSpPr/>
          <p:nvPr/>
        </p:nvSpPr>
        <p:spPr>
          <a:xfrm>
            <a:off x="660400" y="1003300"/>
            <a:ext cx="7874000" cy="7903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defRPr sz="1800"/>
            </a:pPr>
            <a:r>
              <a:rPr>
                <a:latin typeface="Times New Roman"/>
                <a:ea typeface="Times New Roman"/>
                <a:cs typeface="Times New Roman"/>
                <a:sym typeface="Times New Roman"/>
              </a:rPr>
              <a:t>Usually, logic and critical thinking skills are invoked in response to a need. And often, this need takes the form of a </a:t>
            </a:r>
            <a:r>
              <a:rPr>
                <a:latin typeface="Times New Roman Bold"/>
                <a:ea typeface="Times New Roman Bold"/>
                <a:cs typeface="Times New Roman Bold"/>
                <a:sym typeface="Times New Roman Bold"/>
              </a:rPr>
              <a:t>problem</a:t>
            </a:r>
            <a:r>
              <a:rPr>
                <a:latin typeface="Times New Roman"/>
                <a:ea typeface="Times New Roman"/>
                <a:cs typeface="Times New Roman"/>
                <a:sym typeface="Times New Roman"/>
              </a:rPr>
              <a:t> which can’t be solved until you gather some kind of information. </a:t>
            </a:r>
          </a:p>
        </p:txBody>
      </p:sp>
      <p:sp>
        <p:nvSpPr>
          <p:cNvPr id="138" name="Shape 138"/>
          <p:cNvSpPr/>
          <p:nvPr/>
        </p:nvSpPr>
        <p:spPr>
          <a:xfrm>
            <a:off x="711200" y="2832100"/>
            <a:ext cx="7543800" cy="5236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latin typeface="Times New Roman"/>
                <a:ea typeface="Times New Roman"/>
                <a:cs typeface="Times New Roman"/>
                <a:sym typeface="Times New Roman"/>
              </a:defRPr>
            </a:lvl1pPr>
          </a:lstStyle>
          <a:p>
            <a:pPr lvl="0"/>
            <a:r>
              <a:t>Sometimes the problem is practical: that is, it has to do with a specific situation in your everyday world.</a:t>
            </a:r>
          </a:p>
        </p:txBody>
      </p:sp>
      <p:sp>
        <p:nvSpPr>
          <p:cNvPr id="139" name="Shape 139"/>
          <p:cNvSpPr/>
          <p:nvPr/>
        </p:nvSpPr>
        <p:spPr>
          <a:xfrm>
            <a:off x="711200" y="4076700"/>
            <a:ext cx="7543800" cy="10570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latin typeface="Times New Roman"/>
                <a:ea typeface="Times New Roman"/>
                <a:cs typeface="Times New Roman"/>
                <a:sym typeface="Times New Roman"/>
              </a:defRPr>
            </a:lvl1pPr>
          </a:lstStyle>
          <a:p>
            <a:pPr lvl="0"/>
            <a:r>
              <a:t>The problem could also be theoretical: in that case, it has to do with a more general issue which impacts your whole life altogether, but perhaps not any single separate part of it in particular. Religious and philosophical questions tend to be theoretical in this sense.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1" animBg="1" advAuto="0"/>
      <p:bldP spid="138" grpId="2" animBg="1" advAuto="0"/>
      <p:bldP spid="139" grpId="3"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7364730" y="6248400"/>
            <a:ext cx="281941" cy="3200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1400"/>
            </a:lvl1pPr>
          </a:lstStyle>
          <a:p>
            <a:pPr lvl="0">
              <a:defRPr sz="1800"/>
            </a:pPr>
            <a:r>
              <a:rPr sz="1400"/>
              <a:t>18</a:t>
            </a:r>
          </a:p>
        </p:txBody>
      </p:sp>
      <p:sp>
        <p:nvSpPr>
          <p:cNvPr id="142" name="Shape 142"/>
          <p:cNvSpPr/>
          <p:nvPr/>
        </p:nvSpPr>
        <p:spPr>
          <a:xfrm>
            <a:off x="457200" y="558800"/>
            <a:ext cx="8089900" cy="7903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defRPr sz="1800"/>
            </a:pPr>
            <a:r>
              <a:rPr>
                <a:latin typeface="Times New Roman"/>
                <a:ea typeface="Times New Roman"/>
                <a:cs typeface="Times New Roman"/>
                <a:sym typeface="Times New Roman"/>
              </a:rPr>
              <a:t>The philosopher Karl Jaspers described a special kind of problem, which he thought was the origin of philosophical thinking. He called this kind of problem a </a:t>
            </a:r>
            <a:r>
              <a:rPr i="1">
                <a:latin typeface="Times New Roman"/>
                <a:ea typeface="Times New Roman"/>
                <a:cs typeface="Times New Roman"/>
                <a:sym typeface="Times New Roman"/>
              </a:rPr>
              <a:t>Grenzsituationen,</a:t>
            </a:r>
            <a:r>
              <a:rPr>
                <a:latin typeface="Times New Roman"/>
                <a:ea typeface="Times New Roman"/>
                <a:cs typeface="Times New Roman"/>
                <a:sym typeface="Times New Roman"/>
              </a:rPr>
              <a:t> a “limit situation”.</a:t>
            </a:r>
          </a:p>
        </p:txBody>
      </p:sp>
      <p:pic>
        <p:nvPicPr>
          <p:cNvPr id="143" name="karl-jaspers.jpg"/>
          <p:cNvPicPr/>
          <p:nvPr/>
        </p:nvPicPr>
        <p:blipFill>
          <a:blip r:embed="rId2">
            <a:extLst/>
          </a:blip>
          <a:stretch>
            <a:fillRect/>
          </a:stretch>
        </p:blipFill>
        <p:spPr>
          <a:xfrm>
            <a:off x="568721" y="1830294"/>
            <a:ext cx="7467601" cy="3937001"/>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22</a:t>
            </a:fld>
            <a:endParaRPr sz="1400"/>
          </a:p>
        </p:txBody>
      </p:sp>
      <p:sp>
        <p:nvSpPr>
          <p:cNvPr id="146" name="Shape 146"/>
          <p:cNvSpPr/>
          <p:nvPr/>
        </p:nvSpPr>
        <p:spPr>
          <a:xfrm>
            <a:off x="444500" y="1693333"/>
            <a:ext cx="7861300" cy="105709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457200">
              <a:defRPr sz="1800">
                <a:solidFill>
                  <a:srgbClr val="0044FE"/>
                </a:solidFill>
                <a:latin typeface="Times New Roman"/>
                <a:ea typeface="Times New Roman"/>
                <a:cs typeface="Times New Roman"/>
                <a:sym typeface="Times New Roman"/>
              </a:defRPr>
            </a:lvl1pPr>
          </a:lstStyle>
          <a:p>
            <a:pPr lvl="0">
              <a:defRPr>
                <a:solidFill>
                  <a:srgbClr val="000000"/>
                </a:solidFill>
              </a:defRPr>
            </a:pPr>
            <a:r>
              <a:rPr>
                <a:solidFill>
                  <a:srgbClr val="0044FE"/>
                </a:solidFill>
              </a:rPr>
              <a:t>Limit situations are moments, usually accompanied by experiences of dread, guilt or acute anxiety, in which the human mind confronts the restrictions and pathological narrowness of its existing forms, and allows itself to abandon the securities of its limitedness, and so to enter new realm of self-consciousness.</a:t>
            </a:r>
          </a:p>
        </p:txBody>
      </p:sp>
      <p:sp>
        <p:nvSpPr>
          <p:cNvPr id="147" name="Shape 147"/>
          <p:cNvSpPr/>
          <p:nvPr/>
        </p:nvSpPr>
        <p:spPr>
          <a:xfrm>
            <a:off x="762595" y="3759200"/>
            <a:ext cx="7225110" cy="10570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latin typeface="Times New Roman"/>
                <a:ea typeface="Times New Roman"/>
                <a:cs typeface="Times New Roman"/>
                <a:sym typeface="Times New Roman"/>
              </a:defRPr>
            </a:lvl1pPr>
          </a:lstStyle>
          <a:p>
            <a:pPr lvl="0"/>
            <a:r>
              <a:t>In other words, a limit situation is a situation that more or less forces you to acknowledge that your way of thinking about the world so far has been very limited, and that you have to find new ways to think about things in order to solve your problems and go ahead with your life.</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nvSpPr>
        <p:spPr>
          <a:xfrm>
            <a:off x="7364730" y="6248400"/>
            <a:ext cx="281941" cy="3200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1400"/>
            </a:lvl1pPr>
          </a:lstStyle>
          <a:p>
            <a:pPr lvl="0">
              <a:defRPr sz="1800"/>
            </a:pPr>
            <a:r>
              <a:rPr sz="1400"/>
              <a:t>19</a:t>
            </a:r>
          </a:p>
        </p:txBody>
      </p:sp>
      <p:sp>
        <p:nvSpPr>
          <p:cNvPr id="150" name="Shape 150"/>
          <p:cNvSpPr/>
          <p:nvPr/>
        </p:nvSpPr>
        <p:spPr>
          <a:xfrm>
            <a:off x="601133" y="1502833"/>
            <a:ext cx="7734301" cy="79039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latin typeface="Times New Roman"/>
                <a:ea typeface="Times New Roman"/>
                <a:cs typeface="Times New Roman"/>
                <a:sym typeface="Times New Roman"/>
              </a:defRPr>
            </a:lvl1pPr>
          </a:lstStyle>
          <a:p>
            <a:pPr lvl="0"/>
            <a:r>
              <a:t>A limit situation doesn’t have to be the sort of circumstance which provokes a nervous breakdown or a crisis of faith, nor does it have to be a matter of life and death. </a:t>
            </a:r>
          </a:p>
        </p:txBody>
      </p:sp>
      <p:sp>
        <p:nvSpPr>
          <p:cNvPr id="151" name="Shape 151"/>
          <p:cNvSpPr/>
          <p:nvPr/>
        </p:nvSpPr>
        <p:spPr>
          <a:xfrm>
            <a:off x="613833" y="2836333"/>
            <a:ext cx="7545322" cy="52369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latin typeface="Times New Roman"/>
                <a:ea typeface="Times New Roman"/>
                <a:cs typeface="Times New Roman"/>
                <a:sym typeface="Times New Roman"/>
              </a:defRPr>
            </a:lvl1pPr>
          </a:lstStyle>
          <a:p>
            <a:pPr lvl="0"/>
            <a:r>
              <a:t>But it does tend to be the situation in which your usual and regular habits of thinking just can’t help you.</a:t>
            </a:r>
          </a:p>
        </p:txBody>
      </p:sp>
      <p:sp>
        <p:nvSpPr>
          <p:cNvPr id="152" name="Shape 152"/>
          <p:cNvSpPr/>
          <p:nvPr/>
        </p:nvSpPr>
        <p:spPr>
          <a:xfrm>
            <a:off x="601133" y="3903133"/>
            <a:ext cx="7734301" cy="52369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latin typeface="Times New Roman"/>
                <a:ea typeface="Times New Roman"/>
                <a:cs typeface="Times New Roman"/>
                <a:sym typeface="Times New Roman"/>
              </a:defRPr>
            </a:lvl1pPr>
          </a:lstStyle>
          <a:p>
            <a:pPr lvl="0"/>
            <a:r>
              <a:t>It can also be a situation in which you have to make a decision of some kind, which you know will change your life in a non-trivial way.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1" animBg="1" advAuto="0"/>
      <p:bldP spid="151" grpId="2" animBg="1" advAuto="0"/>
      <p:bldP spid="152" grpId="3"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p:nvPr/>
        </p:nvSpPr>
        <p:spPr>
          <a:xfrm>
            <a:off x="7364730" y="6248400"/>
            <a:ext cx="281941" cy="3200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1400"/>
            </a:lvl1pPr>
          </a:lstStyle>
          <a:p>
            <a:pPr lvl="0">
              <a:defRPr sz="1800"/>
            </a:pPr>
            <a:r>
              <a:rPr sz="1400"/>
              <a:t>20</a:t>
            </a:r>
          </a:p>
        </p:txBody>
      </p:sp>
      <p:sp>
        <p:nvSpPr>
          <p:cNvPr id="155" name="Shape 155"/>
          <p:cNvSpPr/>
          <p:nvPr/>
        </p:nvSpPr>
        <p:spPr>
          <a:xfrm>
            <a:off x="355600" y="444500"/>
            <a:ext cx="1347862"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b="1"/>
            </a:lvl1pPr>
          </a:lstStyle>
          <a:p>
            <a:pPr lvl="0">
              <a:defRPr b="0"/>
            </a:pPr>
            <a:r>
              <a:rPr b="1"/>
              <a:t>Observations</a:t>
            </a:r>
          </a:p>
        </p:txBody>
      </p:sp>
      <p:sp>
        <p:nvSpPr>
          <p:cNvPr id="156" name="Shape 156"/>
          <p:cNvSpPr/>
          <p:nvPr/>
        </p:nvSpPr>
        <p:spPr>
          <a:xfrm>
            <a:off x="762000" y="1841500"/>
            <a:ext cx="7620000" cy="10570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defRPr sz="1800"/>
            </a:pPr>
            <a:r>
              <a:rPr>
                <a:latin typeface="Times New Roman"/>
                <a:ea typeface="Times New Roman"/>
                <a:cs typeface="Times New Roman"/>
                <a:sym typeface="Times New Roman"/>
              </a:rPr>
              <a:t>Thus far, we have noted the problems that tend to get thinking started, and the background in which thinking takes place. Now we can get on to studying thinking itself. In the general introduction, I wrote that clear critical thinking involves a process. The first stage of that process is </a:t>
            </a:r>
            <a:r>
              <a:rPr i="1">
                <a:latin typeface="Times New Roman"/>
                <a:ea typeface="Times New Roman"/>
                <a:cs typeface="Times New Roman"/>
                <a:sym typeface="Times New Roman"/>
              </a:rPr>
              <a:t>observation.</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nvSpPr>
        <p:spPr>
          <a:xfrm>
            <a:off x="7364730" y="6248400"/>
            <a:ext cx="281941" cy="3200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1400"/>
            </a:lvl1pPr>
          </a:lstStyle>
          <a:p>
            <a:pPr lvl="0">
              <a:defRPr sz="1800"/>
            </a:pPr>
            <a:r>
              <a:rPr sz="1400"/>
              <a:t>21</a:t>
            </a:r>
          </a:p>
        </p:txBody>
      </p:sp>
      <p:sp>
        <p:nvSpPr>
          <p:cNvPr id="159" name="Shape 159"/>
          <p:cNvSpPr/>
          <p:nvPr/>
        </p:nvSpPr>
        <p:spPr>
          <a:xfrm>
            <a:off x="711200" y="571500"/>
            <a:ext cx="7658100" cy="15904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defRPr sz="1800"/>
            </a:pPr>
            <a:r>
              <a:rPr>
                <a:latin typeface="Times New Roman"/>
                <a:ea typeface="Times New Roman"/>
                <a:cs typeface="Times New Roman"/>
                <a:sym typeface="Times New Roman"/>
              </a:rPr>
              <a:t>When observing your problem, and the situation in which it appears, try to be as </a:t>
            </a:r>
            <a:r>
              <a:rPr>
                <a:latin typeface="Times New Roman Bold"/>
                <a:ea typeface="Times New Roman Bold"/>
                <a:cs typeface="Times New Roman Bold"/>
                <a:sym typeface="Times New Roman Bold"/>
              </a:rPr>
              <a:t>objective</a:t>
            </a:r>
            <a:r>
              <a:rPr>
                <a:latin typeface="Times New Roman"/>
                <a:ea typeface="Times New Roman"/>
                <a:cs typeface="Times New Roman"/>
                <a:sym typeface="Times New Roman"/>
              </a:rPr>
              <a:t> as possible. </a:t>
            </a:r>
          </a:p>
          <a:p>
            <a:pPr lvl="0">
              <a:defRPr sz="1800"/>
            </a:pPr>
            <a:endParaRPr>
              <a:latin typeface="Times New Roman"/>
              <a:ea typeface="Times New Roman"/>
              <a:cs typeface="Times New Roman"/>
              <a:sym typeface="Times New Roman"/>
            </a:endParaRPr>
          </a:p>
          <a:p>
            <a:pPr lvl="0">
              <a:defRPr sz="1800"/>
            </a:pPr>
            <a:endParaRPr>
              <a:latin typeface="Times New Roman"/>
              <a:ea typeface="Times New Roman"/>
              <a:cs typeface="Times New Roman"/>
              <a:sym typeface="Times New Roman"/>
            </a:endParaRPr>
          </a:p>
          <a:p>
            <a:pPr lvl="0">
              <a:defRPr sz="1800"/>
            </a:pPr>
            <a:r>
              <a:rPr>
                <a:latin typeface="Times New Roman"/>
                <a:ea typeface="Times New Roman"/>
                <a:cs typeface="Times New Roman"/>
                <a:sym typeface="Times New Roman"/>
              </a:rPr>
              <a:t>Being objective, here, means </a:t>
            </a:r>
            <a:r>
              <a:rPr>
                <a:latin typeface="Times New Roman Bold"/>
                <a:ea typeface="Times New Roman Bold"/>
                <a:cs typeface="Times New Roman Bold"/>
                <a:sym typeface="Times New Roman Bold"/>
              </a:rPr>
              <a:t>being without influence from personal feelings, interests, biases, or expectations, as much as possible.</a:t>
            </a:r>
            <a:r>
              <a:rPr>
                <a:latin typeface="Times New Roman"/>
                <a:ea typeface="Times New Roman"/>
                <a:cs typeface="Times New Roman"/>
                <a:sym typeface="Times New Roman"/>
              </a:rPr>
              <a:t> </a:t>
            </a:r>
          </a:p>
        </p:txBody>
      </p:sp>
      <p:sp>
        <p:nvSpPr>
          <p:cNvPr id="160" name="Shape 160"/>
          <p:cNvSpPr/>
          <p:nvPr/>
        </p:nvSpPr>
        <p:spPr>
          <a:xfrm>
            <a:off x="787400" y="3098800"/>
            <a:ext cx="7251700" cy="7903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defRPr sz="1800"/>
            </a:pPr>
            <a:r>
              <a:rPr>
                <a:latin typeface="Times New Roman"/>
                <a:ea typeface="Times New Roman"/>
                <a:cs typeface="Times New Roman"/>
                <a:sym typeface="Times New Roman"/>
              </a:rPr>
              <a:t>Although it might be impossible to be totally, completely, and absolutely objective, still it certainly is possible to be objective </a:t>
            </a:r>
            <a:r>
              <a:rPr i="1">
                <a:latin typeface="Times New Roman"/>
                <a:ea typeface="Times New Roman"/>
                <a:cs typeface="Times New Roman"/>
                <a:sym typeface="Times New Roman"/>
              </a:rPr>
              <a:t>enough</a:t>
            </a:r>
            <a:r>
              <a:rPr>
                <a:latin typeface="Times New Roman"/>
                <a:ea typeface="Times New Roman"/>
                <a:cs typeface="Times New Roman"/>
                <a:sym typeface="Times New Roman"/>
              </a:rPr>
              <a:t> to understand a situation as clearly and as completely as needed, to make a good decision.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1"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p:nvPr/>
        </p:nvSpPr>
        <p:spPr>
          <a:xfrm>
            <a:off x="7364730" y="6248400"/>
            <a:ext cx="281941" cy="3200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1400"/>
            </a:lvl1pPr>
          </a:lstStyle>
          <a:p>
            <a:pPr lvl="0">
              <a:defRPr sz="1800"/>
            </a:pPr>
            <a:r>
              <a:rPr sz="1400"/>
              <a:t>22</a:t>
            </a:r>
          </a:p>
        </p:txBody>
      </p:sp>
      <p:sp>
        <p:nvSpPr>
          <p:cNvPr id="163" name="Shape 163"/>
          <p:cNvSpPr/>
          <p:nvPr/>
        </p:nvSpPr>
        <p:spPr>
          <a:xfrm>
            <a:off x="279400" y="393700"/>
            <a:ext cx="82423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defRPr sz="1800"/>
            </a:lvl1pPr>
          </a:lstStyle>
          <a:p>
            <a:pPr lvl="0"/>
            <a:r>
              <a:t>Here are some guidelines that can help maintain your objectivity.</a:t>
            </a:r>
          </a:p>
        </p:txBody>
      </p:sp>
      <p:sp>
        <p:nvSpPr>
          <p:cNvPr id="164" name="Shape 164"/>
          <p:cNvSpPr/>
          <p:nvPr/>
        </p:nvSpPr>
        <p:spPr>
          <a:xfrm>
            <a:off x="596900" y="1003300"/>
            <a:ext cx="7531100" cy="5236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solidFill>
                  <a:srgbClr val="200063"/>
                </a:solidFill>
                <a:latin typeface="Times New Roman"/>
                <a:ea typeface="Times New Roman"/>
                <a:cs typeface="Times New Roman"/>
                <a:sym typeface="Times New Roman"/>
              </a:defRPr>
            </a:lvl1pPr>
          </a:lstStyle>
          <a:p>
            <a:pPr lvl="0">
              <a:defRPr>
                <a:solidFill>
                  <a:srgbClr val="000000"/>
                </a:solidFill>
              </a:defRPr>
            </a:pPr>
            <a:r>
              <a:rPr>
                <a:solidFill>
                  <a:srgbClr val="200063"/>
                </a:solidFill>
              </a:rPr>
              <a:t>• Take stock of how clearly can you see or hear what is going on. Is something obstructing your vision? Is it too bright, or too dark?</a:t>
            </a:r>
          </a:p>
        </p:txBody>
      </p:sp>
      <p:sp>
        <p:nvSpPr>
          <p:cNvPr id="165" name="Shape 165"/>
          <p:cNvSpPr/>
          <p:nvPr/>
        </p:nvSpPr>
        <p:spPr>
          <a:xfrm>
            <a:off x="596900" y="1790700"/>
            <a:ext cx="7531100" cy="5236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solidFill>
                  <a:srgbClr val="200063"/>
                </a:solidFill>
                <a:latin typeface="Times New Roman"/>
                <a:ea typeface="Times New Roman"/>
                <a:cs typeface="Times New Roman"/>
                <a:sym typeface="Times New Roman"/>
              </a:defRPr>
            </a:lvl1pPr>
          </a:lstStyle>
          <a:p>
            <a:pPr lvl="0">
              <a:defRPr>
                <a:solidFill>
                  <a:srgbClr val="000000"/>
                </a:solidFill>
              </a:defRPr>
            </a:pPr>
            <a:r>
              <a:rPr>
                <a:solidFill>
                  <a:srgbClr val="200063"/>
                </a:solidFill>
              </a:rPr>
              <a:t>• Describe your situation in words, and as much as possible use value-neutral words in your description.</a:t>
            </a:r>
          </a:p>
        </p:txBody>
      </p:sp>
      <p:sp>
        <p:nvSpPr>
          <p:cNvPr id="166" name="Shape 166"/>
          <p:cNvSpPr/>
          <p:nvPr/>
        </p:nvSpPr>
        <p:spPr>
          <a:xfrm>
            <a:off x="596900" y="2628900"/>
            <a:ext cx="7531100" cy="2569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solidFill>
                  <a:srgbClr val="200063"/>
                </a:solidFill>
                <a:latin typeface="Times New Roman"/>
                <a:ea typeface="Times New Roman"/>
                <a:cs typeface="Times New Roman"/>
                <a:sym typeface="Times New Roman"/>
              </a:defRPr>
            </a:lvl1pPr>
          </a:lstStyle>
          <a:p>
            <a:pPr lvl="0">
              <a:defRPr>
                <a:solidFill>
                  <a:srgbClr val="000000"/>
                </a:solidFill>
              </a:defRPr>
            </a:pPr>
            <a:r>
              <a:rPr>
                <a:solidFill>
                  <a:srgbClr val="200063"/>
                </a:solidFill>
              </a:rPr>
              <a:t>• Describe, also, how your situation makes you feel.</a:t>
            </a:r>
          </a:p>
        </p:txBody>
      </p:sp>
      <p:sp>
        <p:nvSpPr>
          <p:cNvPr id="167" name="Shape 167"/>
          <p:cNvSpPr/>
          <p:nvPr/>
        </p:nvSpPr>
        <p:spPr>
          <a:xfrm>
            <a:off x="571500" y="3200400"/>
            <a:ext cx="7658100" cy="2569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solidFill>
                  <a:srgbClr val="200063"/>
                </a:solidFill>
                <a:latin typeface="Times New Roman"/>
                <a:ea typeface="Times New Roman"/>
                <a:cs typeface="Times New Roman"/>
                <a:sym typeface="Times New Roman"/>
              </a:defRPr>
            </a:lvl1pPr>
          </a:lstStyle>
          <a:p>
            <a:pPr lvl="0">
              <a:defRPr>
                <a:solidFill>
                  <a:srgbClr val="000000"/>
                </a:solidFill>
              </a:defRPr>
            </a:pPr>
            <a:r>
              <a:rPr>
                <a:solidFill>
                  <a:srgbClr val="200063"/>
                </a:solidFill>
              </a:rPr>
              <a:t>• Observe what your instincts and intuitions are telling you.</a:t>
            </a:r>
          </a:p>
        </p:txBody>
      </p:sp>
      <p:sp>
        <p:nvSpPr>
          <p:cNvPr id="168" name="Shape 168"/>
          <p:cNvSpPr/>
          <p:nvPr/>
        </p:nvSpPr>
        <p:spPr>
          <a:xfrm>
            <a:off x="571500" y="3733800"/>
            <a:ext cx="7658100" cy="5236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solidFill>
                  <a:srgbClr val="200063"/>
                </a:solidFill>
                <a:latin typeface="Times New Roman"/>
                <a:ea typeface="Times New Roman"/>
                <a:cs typeface="Times New Roman"/>
                <a:sym typeface="Times New Roman"/>
              </a:defRPr>
            </a:lvl1pPr>
          </a:lstStyle>
          <a:p>
            <a:pPr lvl="0">
              <a:defRPr>
                <a:solidFill>
                  <a:srgbClr val="000000"/>
                </a:solidFill>
              </a:defRPr>
            </a:pPr>
            <a:r>
              <a:rPr>
                <a:solidFill>
                  <a:srgbClr val="200063"/>
                </a:solidFill>
              </a:rPr>
              <a:t>• Take note of anything in the situation that can be counted, or measured mathematically: </a:t>
            </a:r>
          </a:p>
        </p:txBody>
      </p:sp>
      <p:sp>
        <p:nvSpPr>
          <p:cNvPr id="169" name="Shape 169"/>
          <p:cNvSpPr/>
          <p:nvPr/>
        </p:nvSpPr>
        <p:spPr>
          <a:xfrm>
            <a:off x="520700" y="4572000"/>
            <a:ext cx="7035800" cy="2569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solidFill>
                  <a:srgbClr val="200063"/>
                </a:solidFill>
                <a:latin typeface="Times New Roman"/>
                <a:ea typeface="Times New Roman"/>
                <a:cs typeface="Times New Roman"/>
                <a:sym typeface="Times New Roman"/>
              </a:defRPr>
            </a:lvl1pPr>
          </a:lstStyle>
          <a:p>
            <a:pPr lvl="0">
              <a:defRPr>
                <a:solidFill>
                  <a:srgbClr val="000000"/>
                </a:solidFill>
              </a:defRPr>
            </a:pPr>
            <a:r>
              <a:rPr>
                <a:solidFill>
                  <a:srgbClr val="200063"/>
                </a:solidFill>
              </a:rPr>
              <a:t>• Take note of where your attention seems to be going. </a:t>
            </a:r>
          </a:p>
        </p:txBody>
      </p:sp>
      <p:sp>
        <p:nvSpPr>
          <p:cNvPr id="170" name="Shape 170"/>
          <p:cNvSpPr/>
          <p:nvPr/>
        </p:nvSpPr>
        <p:spPr>
          <a:xfrm>
            <a:off x="546100" y="5067300"/>
            <a:ext cx="7975600" cy="5236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solidFill>
                  <a:srgbClr val="200063"/>
                </a:solidFill>
                <a:latin typeface="Times New Roman"/>
                <a:ea typeface="Times New Roman"/>
                <a:cs typeface="Times New Roman"/>
                <a:sym typeface="Times New Roman"/>
              </a:defRPr>
            </a:lvl1pPr>
          </a:lstStyle>
          <a:p>
            <a:pPr lvl="0">
              <a:defRPr>
                <a:solidFill>
                  <a:srgbClr val="000000"/>
                </a:solidFill>
              </a:defRPr>
            </a:pPr>
            <a:r>
              <a:rPr>
                <a:solidFill>
                  <a:srgbClr val="200063"/>
                </a:solidFill>
              </a:rPr>
              <a:t>• If your problem is related to some practical purpose, take note of everything you need to know in order to fulfill that purpose.</a:t>
            </a:r>
          </a:p>
        </p:txBody>
      </p:sp>
      <p:sp>
        <p:nvSpPr>
          <p:cNvPr id="171" name="Shape 171"/>
          <p:cNvSpPr/>
          <p:nvPr/>
        </p:nvSpPr>
        <p:spPr>
          <a:xfrm>
            <a:off x="584200" y="5854700"/>
            <a:ext cx="7658100" cy="2569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solidFill>
                  <a:srgbClr val="200063"/>
                </a:solidFill>
                <a:latin typeface="Times New Roman"/>
                <a:ea typeface="Times New Roman"/>
                <a:cs typeface="Times New Roman"/>
                <a:sym typeface="Times New Roman"/>
              </a:defRPr>
            </a:lvl1pPr>
          </a:lstStyle>
          <a:p>
            <a:pPr lvl="0">
              <a:defRPr>
                <a:solidFill>
                  <a:srgbClr val="000000"/>
                </a:solidFill>
              </a:defRPr>
            </a:pPr>
            <a:r>
              <a:rPr>
                <a:solidFill>
                  <a:srgbClr val="200063"/>
                </a:solidFill>
              </a:rPr>
              <a:t>• If other people are also observing the situation with you, consult with them.</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17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1" animBg="1" advAuto="0"/>
      <p:bldP spid="165" grpId="2" animBg="1" advAuto="0"/>
      <p:bldP spid="166" grpId="3" animBg="1" advAuto="0"/>
      <p:bldP spid="167" grpId="4" animBg="1" advAuto="0"/>
      <p:bldP spid="168" grpId="5" animBg="1" advAuto="0"/>
      <p:bldP spid="169" grpId="6" animBg="1" advAuto="0"/>
      <p:bldP spid="170" grpId="7" animBg="1" advAuto="0"/>
      <p:bldP spid="171" grpId="8"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p:nvPr/>
        </p:nvSpPr>
        <p:spPr>
          <a:xfrm>
            <a:off x="7364730" y="6248400"/>
            <a:ext cx="281941" cy="3200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1400"/>
            </a:lvl1pPr>
          </a:lstStyle>
          <a:p>
            <a:pPr lvl="0">
              <a:defRPr sz="1800"/>
            </a:pPr>
            <a:r>
              <a:rPr sz="1400"/>
              <a:t>23</a:t>
            </a:r>
          </a:p>
        </p:txBody>
      </p:sp>
      <p:sp>
        <p:nvSpPr>
          <p:cNvPr id="174" name="Shape 174"/>
          <p:cNvSpPr/>
          <p:nvPr/>
        </p:nvSpPr>
        <p:spPr>
          <a:xfrm>
            <a:off x="228600" y="215900"/>
            <a:ext cx="82677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defRPr sz="1800"/>
            </a:lvl1pPr>
          </a:lstStyle>
          <a:p>
            <a:pPr lvl="0"/>
            <a:r>
              <a:t>An exercise: which of the following are observations, and which are probably judgments?</a:t>
            </a:r>
          </a:p>
        </p:txBody>
      </p:sp>
      <p:sp>
        <p:nvSpPr>
          <p:cNvPr id="175" name="Shape 175"/>
          <p:cNvSpPr/>
          <p:nvPr/>
        </p:nvSpPr>
        <p:spPr>
          <a:xfrm>
            <a:off x="711200" y="1168400"/>
            <a:ext cx="3675993" cy="25698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a:solidFill>
                  <a:srgbClr val="0044FE"/>
                </a:solidFill>
                <a:latin typeface="Times New Roman"/>
                <a:ea typeface="Times New Roman"/>
                <a:cs typeface="Times New Roman"/>
                <a:sym typeface="Times New Roman"/>
              </a:defRPr>
            </a:lvl1pPr>
          </a:lstStyle>
          <a:p>
            <a:pPr lvl="0">
              <a:defRPr>
                <a:solidFill>
                  <a:srgbClr val="000000"/>
                </a:solidFill>
              </a:defRPr>
            </a:pPr>
            <a:r>
              <a:rPr>
                <a:solidFill>
                  <a:srgbClr val="0044FE"/>
                </a:solidFill>
              </a:rPr>
              <a:t>That city bus has too many people on it.</a:t>
            </a:r>
          </a:p>
        </p:txBody>
      </p:sp>
      <p:sp>
        <p:nvSpPr>
          <p:cNvPr id="176" name="Shape 176"/>
          <p:cNvSpPr/>
          <p:nvPr/>
        </p:nvSpPr>
        <p:spPr>
          <a:xfrm>
            <a:off x="558800" y="1727200"/>
            <a:ext cx="5999498" cy="25698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a:solidFill>
                  <a:srgbClr val="0044FE"/>
                </a:solidFill>
                <a:latin typeface="Times New Roman"/>
                <a:ea typeface="Times New Roman"/>
                <a:cs typeface="Times New Roman"/>
                <a:sym typeface="Times New Roman"/>
              </a:defRPr>
            </a:lvl1pPr>
          </a:lstStyle>
          <a:p>
            <a:pPr lvl="0">
              <a:defRPr>
                <a:solidFill>
                  <a:srgbClr val="000000"/>
                </a:solidFill>
              </a:defRPr>
            </a:pPr>
            <a:r>
              <a:rPr>
                <a:solidFill>
                  <a:srgbClr val="0044FE"/>
                </a:solidFill>
              </a:rPr>
              <a:t>The letter was delivered to my door by the postman at 10:30 AM.</a:t>
            </a:r>
          </a:p>
        </p:txBody>
      </p:sp>
      <p:sp>
        <p:nvSpPr>
          <p:cNvPr id="177" name="Shape 177"/>
          <p:cNvSpPr/>
          <p:nvPr/>
        </p:nvSpPr>
        <p:spPr>
          <a:xfrm>
            <a:off x="546100" y="2286000"/>
            <a:ext cx="7186253" cy="25698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a:solidFill>
                  <a:srgbClr val="0044FE"/>
                </a:solidFill>
                <a:latin typeface="Times New Roman"/>
                <a:ea typeface="Times New Roman"/>
                <a:cs typeface="Times New Roman"/>
                <a:sym typeface="Times New Roman"/>
              </a:defRPr>
            </a:lvl1pPr>
          </a:lstStyle>
          <a:p>
            <a:pPr lvl="0">
              <a:defRPr>
                <a:solidFill>
                  <a:srgbClr val="000000"/>
                </a:solidFill>
              </a:defRPr>
            </a:pPr>
            <a:r>
              <a:rPr>
                <a:solidFill>
                  <a:srgbClr val="0044FE"/>
                </a:solidFill>
              </a:rPr>
              <a:t>The two of them were standing so close to each other that they must be lovers.</a:t>
            </a:r>
          </a:p>
        </p:txBody>
      </p:sp>
      <p:sp>
        <p:nvSpPr>
          <p:cNvPr id="178" name="Shape 178"/>
          <p:cNvSpPr/>
          <p:nvPr/>
        </p:nvSpPr>
        <p:spPr>
          <a:xfrm>
            <a:off x="571500" y="2844800"/>
            <a:ext cx="6910661" cy="25698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a:solidFill>
                  <a:srgbClr val="0044FE"/>
                </a:solidFill>
                <a:latin typeface="Times New Roman"/>
                <a:ea typeface="Times New Roman"/>
                <a:cs typeface="Times New Roman"/>
                <a:sym typeface="Times New Roman"/>
              </a:defRPr>
            </a:lvl1pPr>
          </a:lstStyle>
          <a:p>
            <a:pPr lvl="0">
              <a:defRPr>
                <a:solidFill>
                  <a:srgbClr val="000000"/>
                </a:solidFill>
              </a:defRPr>
            </a:pPr>
            <a:r>
              <a:rPr>
                <a:solidFill>
                  <a:srgbClr val="0044FE"/>
                </a:solidFill>
              </a:rPr>
              <a:t>The clothes she wore suggested she probably came from a very rich family.</a:t>
            </a:r>
          </a:p>
        </p:txBody>
      </p:sp>
      <p:sp>
        <p:nvSpPr>
          <p:cNvPr id="179" name="Shape 179"/>
          <p:cNvSpPr/>
          <p:nvPr/>
        </p:nvSpPr>
        <p:spPr>
          <a:xfrm>
            <a:off x="558799" y="3390900"/>
            <a:ext cx="5585608" cy="25698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a:solidFill>
                  <a:srgbClr val="0044FE"/>
                </a:solidFill>
                <a:latin typeface="Times New Roman"/>
                <a:ea typeface="Times New Roman"/>
                <a:cs typeface="Times New Roman"/>
                <a:sym typeface="Times New Roman"/>
              </a:defRPr>
            </a:lvl1pPr>
          </a:lstStyle>
          <a:p>
            <a:pPr lvl="0">
              <a:defRPr>
                <a:solidFill>
                  <a:srgbClr val="000000"/>
                </a:solidFill>
              </a:defRPr>
            </a:pPr>
            <a:r>
              <a:rPr>
                <a:solidFill>
                  <a:srgbClr val="0044FE"/>
                </a:solidFill>
              </a:rPr>
              <a:t>The kitchen counter looked like it had been recently cleaned.</a:t>
            </a:r>
          </a:p>
        </p:txBody>
      </p:sp>
      <p:sp>
        <p:nvSpPr>
          <p:cNvPr id="180" name="Shape 180"/>
          <p:cNvSpPr/>
          <p:nvPr/>
        </p:nvSpPr>
        <p:spPr>
          <a:xfrm>
            <a:off x="571499" y="3962400"/>
            <a:ext cx="2742395" cy="25698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a:solidFill>
                  <a:srgbClr val="0044FE"/>
                </a:solidFill>
                <a:latin typeface="Times New Roman"/>
                <a:ea typeface="Times New Roman"/>
                <a:cs typeface="Times New Roman"/>
                <a:sym typeface="Times New Roman"/>
              </a:defRPr>
            </a:lvl1pPr>
          </a:lstStyle>
          <a:p>
            <a:pPr lvl="0">
              <a:defRPr>
                <a:solidFill>
                  <a:srgbClr val="000000"/>
                </a:solidFill>
              </a:defRPr>
            </a:pPr>
            <a:r>
              <a:rPr>
                <a:solidFill>
                  <a:srgbClr val="0044FE"/>
                </a:solidFill>
              </a:rPr>
              <a:t>He was swearing like a sailor.</a:t>
            </a:r>
          </a:p>
        </p:txBody>
      </p:sp>
      <p:sp>
        <p:nvSpPr>
          <p:cNvPr id="181" name="Shape 181"/>
          <p:cNvSpPr/>
          <p:nvPr/>
        </p:nvSpPr>
        <p:spPr>
          <a:xfrm>
            <a:off x="558800" y="4521200"/>
            <a:ext cx="4568627" cy="25698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a:solidFill>
                  <a:srgbClr val="0044FE"/>
                </a:solidFill>
                <a:latin typeface="Times New Roman"/>
                <a:ea typeface="Times New Roman"/>
                <a:cs typeface="Times New Roman"/>
                <a:sym typeface="Times New Roman"/>
              </a:defRPr>
            </a:lvl1pPr>
          </a:lstStyle>
          <a:p>
            <a:pPr lvl="0">
              <a:defRPr>
                <a:solidFill>
                  <a:srgbClr val="000000"/>
                </a:solidFill>
              </a:defRPr>
            </a:pPr>
            <a:r>
              <a:rPr>
                <a:solidFill>
                  <a:srgbClr val="0044FE"/>
                </a:solidFill>
              </a:rPr>
              <a:t>The old television was too heavy for him to carry.</a:t>
            </a:r>
          </a:p>
        </p:txBody>
      </p:sp>
      <p:sp>
        <p:nvSpPr>
          <p:cNvPr id="182" name="Shape 182"/>
          <p:cNvSpPr/>
          <p:nvPr/>
        </p:nvSpPr>
        <p:spPr>
          <a:xfrm>
            <a:off x="533400" y="5092700"/>
            <a:ext cx="6488175" cy="25698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a:solidFill>
                  <a:srgbClr val="0044FE"/>
                </a:solidFill>
                <a:latin typeface="Times New Roman"/>
                <a:ea typeface="Times New Roman"/>
                <a:cs typeface="Times New Roman"/>
                <a:sym typeface="Times New Roman"/>
              </a:defRPr>
            </a:lvl1pPr>
          </a:lstStyle>
          <a:p>
            <a:pPr lvl="0">
              <a:defRPr>
                <a:solidFill>
                  <a:srgbClr val="000000"/>
                </a:solidFill>
              </a:defRPr>
            </a:pPr>
            <a:r>
              <a:rPr>
                <a:solidFill>
                  <a:srgbClr val="0044FE"/>
                </a:solidFill>
              </a:rPr>
              <a:t>There’s too much noise coming from your room, it’s driving me crazy!</a:t>
            </a:r>
          </a:p>
        </p:txBody>
      </p:sp>
      <p:sp>
        <p:nvSpPr>
          <p:cNvPr id="183" name="Shape 183"/>
          <p:cNvSpPr/>
          <p:nvPr/>
        </p:nvSpPr>
        <p:spPr>
          <a:xfrm>
            <a:off x="520700" y="5626100"/>
            <a:ext cx="4050482" cy="25698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a:solidFill>
                  <a:srgbClr val="0044FE"/>
                </a:solidFill>
                <a:latin typeface="Times New Roman"/>
                <a:ea typeface="Times New Roman"/>
                <a:cs typeface="Times New Roman"/>
                <a:sym typeface="Times New Roman"/>
              </a:defRPr>
            </a:lvl1pPr>
          </a:lstStyle>
          <a:p>
            <a:pPr lvl="0">
              <a:defRPr>
                <a:solidFill>
                  <a:srgbClr val="000000"/>
                </a:solidFill>
              </a:defRPr>
            </a:pPr>
            <a:r>
              <a:rPr>
                <a:solidFill>
                  <a:srgbClr val="0044FE"/>
                </a:solidFill>
              </a:rPr>
              <a:t>The latest James Bond film was a lot of fun.</a:t>
            </a:r>
          </a:p>
        </p:txBody>
      </p:sp>
      <p:sp>
        <p:nvSpPr>
          <p:cNvPr id="184" name="Shape 184"/>
          <p:cNvSpPr/>
          <p:nvPr/>
        </p:nvSpPr>
        <p:spPr>
          <a:xfrm>
            <a:off x="520700" y="6108700"/>
            <a:ext cx="6805737" cy="25698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a:solidFill>
                  <a:srgbClr val="0044FE"/>
                </a:solidFill>
                <a:latin typeface="Times New Roman"/>
                <a:ea typeface="Times New Roman"/>
                <a:cs typeface="Times New Roman"/>
                <a:sym typeface="Times New Roman"/>
              </a:defRPr>
            </a:lvl1pPr>
          </a:lstStyle>
          <a:p>
            <a:pPr lvl="0">
              <a:defRPr>
                <a:solidFill>
                  <a:srgbClr val="000000"/>
                </a:solidFill>
              </a:defRPr>
            </a:pPr>
            <a:r>
              <a:rPr>
                <a:solidFill>
                  <a:srgbClr val="0044FE"/>
                </a:solidFill>
              </a:rPr>
              <a:t>The latest James Bond film earned more than $80 million in its first week.</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18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1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1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1" animBg="1" advAuto="0"/>
      <p:bldP spid="176" grpId="2" animBg="1" advAuto="0"/>
      <p:bldP spid="177" grpId="3" animBg="1" advAuto="0"/>
      <p:bldP spid="178" grpId="4" animBg="1" advAuto="0"/>
      <p:bldP spid="179" grpId="5" animBg="1" advAuto="0"/>
      <p:bldP spid="180" grpId="6" animBg="1" advAuto="0"/>
      <p:bldP spid="181" grpId="7" animBg="1" advAuto="0"/>
      <p:bldP spid="182" grpId="8" animBg="1" advAuto="0"/>
      <p:bldP spid="183" grpId="9" animBg="1" advAuto="0"/>
      <p:bldP spid="184" grpId="1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p:nvPr/>
        </p:nvSpPr>
        <p:spPr>
          <a:xfrm>
            <a:off x="7364730" y="6248400"/>
            <a:ext cx="281941" cy="3200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1400"/>
            </a:lvl1pPr>
          </a:lstStyle>
          <a:p>
            <a:pPr lvl="0">
              <a:defRPr sz="1800"/>
            </a:pPr>
            <a:r>
              <a:rPr sz="1400"/>
              <a:t>24</a:t>
            </a:r>
          </a:p>
        </p:txBody>
      </p:sp>
      <p:sp>
        <p:nvSpPr>
          <p:cNvPr id="187" name="Shape 187"/>
          <p:cNvSpPr/>
          <p:nvPr/>
        </p:nvSpPr>
        <p:spPr>
          <a:xfrm>
            <a:off x="368300" y="241300"/>
            <a:ext cx="1017799"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b="1"/>
            </a:lvl1pPr>
          </a:lstStyle>
          <a:p>
            <a:pPr lvl="0">
              <a:defRPr b="0"/>
            </a:pPr>
            <a:r>
              <a:rPr b="1"/>
              <a:t>Questions</a:t>
            </a:r>
          </a:p>
        </p:txBody>
      </p:sp>
      <p:sp>
        <p:nvSpPr>
          <p:cNvPr id="188" name="Shape 188"/>
          <p:cNvSpPr/>
          <p:nvPr/>
        </p:nvSpPr>
        <p:spPr>
          <a:xfrm>
            <a:off x="863600" y="1282700"/>
            <a:ext cx="7721600" cy="7903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latin typeface="Times New Roman"/>
                <a:ea typeface="Times New Roman"/>
                <a:cs typeface="Times New Roman"/>
                <a:sym typeface="Times New Roman"/>
              </a:defRPr>
            </a:lvl1pPr>
          </a:lstStyle>
          <a:p>
            <a:pPr lvl="0"/>
            <a:r>
              <a:t>Perhaps more than the problems do, good questions get the mind thinking as well. Indeed we might not fully understand the nature of a given problem until we have asked a decent question about it. </a:t>
            </a:r>
          </a:p>
        </p:txBody>
      </p:sp>
      <p:sp>
        <p:nvSpPr>
          <p:cNvPr id="189" name="Shape 189"/>
          <p:cNvSpPr/>
          <p:nvPr/>
        </p:nvSpPr>
        <p:spPr>
          <a:xfrm>
            <a:off x="800100" y="3314700"/>
            <a:ext cx="7454900" cy="5236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latin typeface="Times New Roman"/>
                <a:ea typeface="Times New Roman"/>
                <a:cs typeface="Times New Roman"/>
                <a:sym typeface="Times New Roman"/>
              </a:defRPr>
            </a:lvl1pPr>
          </a:lstStyle>
          <a:p>
            <a:pPr lvl="0"/>
            <a:r>
              <a:t>But some kinds of questions are better than others, and it can be important to discern the difference between them.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1" animBg="1" advAuto="0"/>
      <p:bldP spid="189" grpId="2"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p:nvPr/>
        </p:nvSpPr>
        <p:spPr>
          <a:xfrm>
            <a:off x="7364730" y="6248400"/>
            <a:ext cx="281941" cy="3200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1400"/>
            </a:lvl1pPr>
          </a:lstStyle>
          <a:p>
            <a:pPr lvl="0">
              <a:defRPr sz="1800"/>
            </a:pPr>
            <a:r>
              <a:rPr sz="1400"/>
              <a:t>25</a:t>
            </a:r>
          </a:p>
        </p:txBody>
      </p:sp>
      <p:sp>
        <p:nvSpPr>
          <p:cNvPr id="192" name="Shape 192"/>
          <p:cNvSpPr/>
          <p:nvPr/>
        </p:nvSpPr>
        <p:spPr>
          <a:xfrm>
            <a:off x="495300" y="393700"/>
            <a:ext cx="2004306"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b="1"/>
            </a:lvl1pPr>
          </a:lstStyle>
          <a:p>
            <a:pPr lvl="0">
              <a:defRPr b="0"/>
            </a:pPr>
            <a:r>
              <a:rPr b="1"/>
              <a:t>Good questions are:</a:t>
            </a:r>
          </a:p>
        </p:txBody>
      </p:sp>
      <p:sp>
        <p:nvSpPr>
          <p:cNvPr id="193" name="Shape 193"/>
          <p:cNvSpPr/>
          <p:nvPr/>
        </p:nvSpPr>
        <p:spPr>
          <a:xfrm>
            <a:off x="1181100" y="1193800"/>
            <a:ext cx="975829"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a:solidFill>
                  <a:srgbClr val="D90B00"/>
                </a:solidFill>
              </a:defRPr>
            </a:lvl1pPr>
          </a:lstStyle>
          <a:p>
            <a:pPr lvl="0">
              <a:defRPr>
                <a:solidFill>
                  <a:srgbClr val="000000"/>
                </a:solidFill>
              </a:defRPr>
            </a:pPr>
            <a:r>
              <a:rPr>
                <a:solidFill>
                  <a:srgbClr val="D90B00"/>
                </a:solidFill>
              </a:rPr>
              <a:t>Tenacious</a:t>
            </a:r>
          </a:p>
        </p:txBody>
      </p:sp>
      <p:sp>
        <p:nvSpPr>
          <p:cNvPr id="194" name="Shape 194"/>
          <p:cNvSpPr/>
          <p:nvPr/>
        </p:nvSpPr>
        <p:spPr>
          <a:xfrm>
            <a:off x="1270000" y="1993900"/>
            <a:ext cx="623553"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a:solidFill>
                  <a:srgbClr val="D90B00"/>
                </a:solidFill>
              </a:defRPr>
            </a:lvl1pPr>
          </a:lstStyle>
          <a:p>
            <a:pPr lvl="0">
              <a:defRPr>
                <a:solidFill>
                  <a:srgbClr val="000000"/>
                </a:solidFill>
              </a:defRPr>
            </a:pPr>
            <a:r>
              <a:rPr>
                <a:solidFill>
                  <a:srgbClr val="D90B00"/>
                </a:solidFill>
              </a:rPr>
              <a:t>Direct</a:t>
            </a:r>
          </a:p>
        </p:txBody>
      </p:sp>
      <p:sp>
        <p:nvSpPr>
          <p:cNvPr id="195" name="Shape 195"/>
          <p:cNvSpPr/>
          <p:nvPr/>
        </p:nvSpPr>
        <p:spPr>
          <a:xfrm>
            <a:off x="1193800" y="2794000"/>
            <a:ext cx="966453"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a:solidFill>
                  <a:srgbClr val="D90B00"/>
                </a:solidFill>
              </a:defRPr>
            </a:lvl1pPr>
          </a:lstStyle>
          <a:p>
            <a:pPr lvl="0">
              <a:defRPr>
                <a:solidFill>
                  <a:srgbClr val="000000"/>
                </a:solidFill>
              </a:defRPr>
            </a:pPr>
            <a:r>
              <a:rPr>
                <a:solidFill>
                  <a:srgbClr val="D90B00"/>
                </a:solidFill>
              </a:rPr>
              <a:t>Searching</a:t>
            </a:r>
          </a:p>
        </p:txBody>
      </p:sp>
      <p:sp>
        <p:nvSpPr>
          <p:cNvPr id="196" name="Shape 196"/>
          <p:cNvSpPr/>
          <p:nvPr/>
        </p:nvSpPr>
        <p:spPr>
          <a:xfrm>
            <a:off x="1130300" y="3594100"/>
            <a:ext cx="1055527"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a:solidFill>
                  <a:srgbClr val="D90B00"/>
                </a:solidFill>
              </a:defRPr>
            </a:lvl1pPr>
          </a:lstStyle>
          <a:p>
            <a:pPr lvl="0">
              <a:defRPr>
                <a:solidFill>
                  <a:srgbClr val="000000"/>
                </a:solidFill>
              </a:defRPr>
            </a:pPr>
            <a:r>
              <a:rPr>
                <a:solidFill>
                  <a:srgbClr val="D90B00"/>
                </a:solidFill>
              </a:rPr>
              <a:t>Systematic</a:t>
            </a:r>
          </a:p>
        </p:txBody>
      </p:sp>
      <p:sp>
        <p:nvSpPr>
          <p:cNvPr id="197" name="Shape 197"/>
          <p:cNvSpPr/>
          <p:nvPr/>
        </p:nvSpPr>
        <p:spPr>
          <a:xfrm>
            <a:off x="4305300" y="1193800"/>
            <a:ext cx="661839"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a:solidFill>
                  <a:srgbClr val="D90B00"/>
                </a:solidFill>
              </a:defRPr>
            </a:lvl1pPr>
          </a:lstStyle>
          <a:p>
            <a:pPr lvl="0">
              <a:defRPr>
                <a:solidFill>
                  <a:srgbClr val="000000"/>
                </a:solidFill>
              </a:defRPr>
            </a:pPr>
            <a:r>
              <a:rPr>
                <a:solidFill>
                  <a:srgbClr val="D90B00"/>
                </a:solidFill>
              </a:rPr>
              <a:t>Useful</a:t>
            </a:r>
          </a:p>
        </p:txBody>
      </p:sp>
      <p:sp>
        <p:nvSpPr>
          <p:cNvPr id="198" name="Shape 198"/>
          <p:cNvSpPr/>
          <p:nvPr/>
        </p:nvSpPr>
        <p:spPr>
          <a:xfrm>
            <a:off x="4381500" y="1993900"/>
            <a:ext cx="547539"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a:solidFill>
                  <a:srgbClr val="D90B00"/>
                </a:solidFill>
              </a:defRPr>
            </a:lvl1pPr>
          </a:lstStyle>
          <a:p>
            <a:pPr lvl="0">
              <a:defRPr>
                <a:solidFill>
                  <a:srgbClr val="000000"/>
                </a:solidFill>
              </a:defRPr>
            </a:pPr>
            <a:r>
              <a:rPr>
                <a:solidFill>
                  <a:srgbClr val="D90B00"/>
                </a:solidFill>
              </a:rPr>
              <a:t>Open</a:t>
            </a:r>
          </a:p>
        </p:txBody>
      </p:sp>
      <p:sp>
        <p:nvSpPr>
          <p:cNvPr id="199" name="Shape 199"/>
          <p:cNvSpPr/>
          <p:nvPr/>
        </p:nvSpPr>
        <p:spPr>
          <a:xfrm>
            <a:off x="4305300" y="2794000"/>
            <a:ext cx="649114"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a:solidFill>
                  <a:srgbClr val="D90B00"/>
                </a:solidFill>
              </a:defRPr>
            </a:lvl1pPr>
          </a:lstStyle>
          <a:p>
            <a:pPr lvl="0">
              <a:defRPr>
                <a:solidFill>
                  <a:srgbClr val="000000"/>
                </a:solidFill>
              </a:defRPr>
            </a:pPr>
            <a:r>
              <a:rPr>
                <a:solidFill>
                  <a:srgbClr val="D90B00"/>
                </a:solidFill>
              </a:rPr>
              <a:t>Fertile</a:t>
            </a:r>
          </a:p>
        </p:txBody>
      </p:sp>
      <p:sp>
        <p:nvSpPr>
          <p:cNvPr id="200" name="Shape 200"/>
          <p:cNvSpPr/>
          <p:nvPr/>
        </p:nvSpPr>
        <p:spPr>
          <a:xfrm>
            <a:off x="4279900" y="3594100"/>
            <a:ext cx="1296740"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a:solidFill>
                  <a:srgbClr val="D90B00"/>
                </a:solidFill>
              </a:defRPr>
            </a:lvl1pPr>
          </a:lstStyle>
          <a:p>
            <a:pPr lvl="0">
              <a:defRPr>
                <a:solidFill>
                  <a:srgbClr val="000000"/>
                </a:solidFill>
              </a:defRPr>
            </a:pPr>
            <a:r>
              <a:rPr>
                <a:solidFill>
                  <a:srgbClr val="D90B00"/>
                </a:solidFill>
              </a:rPr>
              <a:t>Controversial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1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1" animBg="1" advAuto="0"/>
      <p:bldP spid="194" grpId="2" animBg="1" advAuto="0"/>
      <p:bldP spid="195" grpId="3" animBg="1" advAuto="0"/>
      <p:bldP spid="196" grpId="4" animBg="1" advAuto="0"/>
      <p:bldP spid="197" grpId="5" animBg="1" advAuto="0"/>
      <p:bldP spid="198" grpId="6" animBg="1" advAuto="0"/>
      <p:bldP spid="199" grpId="7" animBg="1" advAuto="0"/>
      <p:bldP spid="200" grpId="8"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28600" y="1371600"/>
            <a:ext cx="85471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Your usual way of thinking about anything and everything is always influenced by your world view.</a:t>
            </a:r>
          </a:p>
        </p:txBody>
      </p:sp>
      <p:sp>
        <p:nvSpPr>
          <p:cNvPr id="51" name="Shape 51"/>
          <p:cNvSpPr>
            <a:spLocks noGrp="1"/>
          </p:cNvSpPr>
          <p:nvPr>
            <p:ph type="title" idx="4294967295"/>
          </p:nvPr>
        </p:nvSpPr>
        <p:spPr>
          <a:xfrm>
            <a:off x="685800" y="0"/>
            <a:ext cx="7772400" cy="1600200"/>
          </a:xfrm>
          <a:prstGeom prst="rect">
            <a:avLst/>
          </a:prstGeom>
        </p:spPr>
        <p:txBody>
          <a:bodyPr lIns="0" tIns="0" rIns="0" bIns="0">
            <a:normAutofit/>
          </a:bodyPr>
          <a:lstStyle>
            <a:lvl1pPr indent="39687">
              <a:defRPr sz="4400">
                <a:latin typeface="Times Roman"/>
                <a:ea typeface="Times Roman"/>
                <a:cs typeface="Times Roman"/>
                <a:sym typeface="Times Roman"/>
              </a:defRPr>
            </a:lvl1pPr>
          </a:lstStyle>
          <a:p>
            <a:pPr lvl="0">
              <a:defRPr sz="1800"/>
            </a:pPr>
            <a:r>
              <a:rPr sz="4400"/>
              <a:t>The Idea of a World View</a:t>
            </a:r>
          </a:p>
        </p:txBody>
      </p:sp>
      <p:sp>
        <p:nvSpPr>
          <p:cNvPr id="52" name="Shape 52"/>
          <p:cNvSpPr/>
          <p:nvPr/>
        </p:nvSpPr>
        <p:spPr>
          <a:xfrm>
            <a:off x="304800" y="2438400"/>
            <a:ext cx="83947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This is normal and natural, and usually not a problem.</a:t>
            </a:r>
          </a:p>
        </p:txBody>
      </p:sp>
      <p:sp>
        <p:nvSpPr>
          <p:cNvPr id="53" name="Shape 53"/>
          <p:cNvSpPr/>
          <p:nvPr/>
        </p:nvSpPr>
        <p:spPr>
          <a:xfrm>
            <a:off x="304800" y="3124200"/>
            <a:ext cx="83947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t>But to learn to think clearly, rationally, and autonomously, it is very important to know </a:t>
            </a:r>
            <a:r>
              <a:rPr i="1"/>
              <a:t>what your world view is</a:t>
            </a:r>
            <a:r>
              <a:t>, where it came from, and how much it influences you.</a:t>
            </a:r>
          </a:p>
        </p:txBody>
      </p:sp>
      <p:sp>
        <p:nvSpPr>
          <p:cNvPr id="54" name="Shape 54"/>
          <p:cNvSpPr/>
          <p:nvPr/>
        </p:nvSpPr>
        <p:spPr>
          <a:xfrm>
            <a:off x="304800" y="4648200"/>
            <a:ext cx="8242300" cy="8763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It can also be important to recognise different world views held by other people, and to know how to sort out miscommunications and conflicts that can arise between people who hold different world views.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1" animBg="1" advAuto="0"/>
      <p:bldP spid="52" grpId="2" animBg="1" advAuto="0"/>
      <p:bldP spid="53" grpId="3" animBg="1" advAuto="0"/>
      <p:bldP spid="54" grpId="4"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p:nvPr/>
        </p:nvSpPr>
        <p:spPr>
          <a:xfrm>
            <a:off x="7364730" y="6248400"/>
            <a:ext cx="281941" cy="3200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1400"/>
            </a:lvl1pPr>
          </a:lstStyle>
          <a:p>
            <a:pPr lvl="0">
              <a:defRPr sz="1800"/>
            </a:pPr>
            <a:r>
              <a:rPr sz="1400"/>
              <a:t>26</a:t>
            </a:r>
          </a:p>
        </p:txBody>
      </p:sp>
      <p:sp>
        <p:nvSpPr>
          <p:cNvPr id="203" name="Shape 203"/>
          <p:cNvSpPr/>
          <p:nvPr/>
        </p:nvSpPr>
        <p:spPr>
          <a:xfrm>
            <a:off x="254000" y="381000"/>
            <a:ext cx="4234099" cy="25698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a:latin typeface="Times New Roman"/>
                <a:ea typeface="Times New Roman"/>
                <a:cs typeface="Times New Roman"/>
                <a:sym typeface="Times New Roman"/>
              </a:defRPr>
            </a:lvl1pPr>
          </a:lstStyle>
          <a:p>
            <a:pPr lvl="0"/>
            <a:r>
              <a:t>There are also several kinds of bad questions. </a:t>
            </a:r>
          </a:p>
        </p:txBody>
      </p:sp>
      <p:sp>
        <p:nvSpPr>
          <p:cNvPr id="204" name="Shape 204"/>
          <p:cNvSpPr/>
          <p:nvPr/>
        </p:nvSpPr>
        <p:spPr>
          <a:xfrm>
            <a:off x="1244600" y="1727200"/>
            <a:ext cx="1004516"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a:solidFill>
                  <a:srgbClr val="86133E"/>
                </a:solidFill>
              </a:defRPr>
            </a:lvl1pPr>
          </a:lstStyle>
          <a:p>
            <a:pPr lvl="0">
              <a:defRPr>
                <a:solidFill>
                  <a:srgbClr val="000000"/>
                </a:solidFill>
              </a:defRPr>
            </a:pPr>
            <a:r>
              <a:rPr>
                <a:solidFill>
                  <a:srgbClr val="86133E"/>
                </a:solidFill>
              </a:rPr>
              <a:t>Rhetorical</a:t>
            </a:r>
          </a:p>
        </p:txBody>
      </p:sp>
      <p:sp>
        <p:nvSpPr>
          <p:cNvPr id="205" name="Shape 205"/>
          <p:cNvSpPr/>
          <p:nvPr/>
        </p:nvSpPr>
        <p:spPr>
          <a:xfrm>
            <a:off x="1231900" y="2667000"/>
            <a:ext cx="801366"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a:solidFill>
                  <a:srgbClr val="86133E"/>
                </a:solidFill>
              </a:defRPr>
            </a:lvl1pPr>
          </a:lstStyle>
          <a:p>
            <a:pPr lvl="0">
              <a:defRPr>
                <a:solidFill>
                  <a:srgbClr val="000000"/>
                </a:solidFill>
              </a:defRPr>
            </a:pPr>
            <a:r>
              <a:rPr>
                <a:solidFill>
                  <a:srgbClr val="86133E"/>
                </a:solidFill>
              </a:rPr>
              <a:t>Leading</a:t>
            </a:r>
          </a:p>
        </p:txBody>
      </p:sp>
      <p:sp>
        <p:nvSpPr>
          <p:cNvPr id="206" name="Shape 206"/>
          <p:cNvSpPr/>
          <p:nvPr/>
        </p:nvSpPr>
        <p:spPr>
          <a:xfrm>
            <a:off x="1282700" y="3606800"/>
            <a:ext cx="737853"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a:solidFill>
                  <a:srgbClr val="86133E"/>
                </a:solidFill>
              </a:defRPr>
            </a:lvl1pPr>
          </a:lstStyle>
          <a:p>
            <a:pPr lvl="0">
              <a:defRPr>
                <a:solidFill>
                  <a:srgbClr val="000000"/>
                </a:solidFill>
              </a:defRPr>
            </a:pPr>
            <a:r>
              <a:rPr>
                <a:solidFill>
                  <a:srgbClr val="86133E"/>
                </a:solidFill>
              </a:rPr>
              <a:t>Loaded</a:t>
            </a:r>
          </a:p>
        </p:txBody>
      </p:sp>
      <p:sp>
        <p:nvSpPr>
          <p:cNvPr id="207" name="Shape 207"/>
          <p:cNvSpPr/>
          <p:nvPr/>
        </p:nvSpPr>
        <p:spPr>
          <a:xfrm>
            <a:off x="4000500" y="1727200"/>
            <a:ext cx="1347751"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a:solidFill>
                  <a:srgbClr val="86133E"/>
                </a:solidFill>
              </a:defRPr>
            </a:lvl1pPr>
          </a:lstStyle>
          <a:p>
            <a:pPr lvl="0">
              <a:defRPr>
                <a:solidFill>
                  <a:srgbClr val="000000"/>
                </a:solidFill>
              </a:defRPr>
            </a:pPr>
            <a:r>
              <a:rPr>
                <a:solidFill>
                  <a:srgbClr val="86133E"/>
                </a:solidFill>
              </a:rPr>
              <a:t>Obstructionist</a:t>
            </a:r>
          </a:p>
        </p:txBody>
      </p:sp>
      <p:sp>
        <p:nvSpPr>
          <p:cNvPr id="208" name="Shape 208"/>
          <p:cNvSpPr/>
          <p:nvPr/>
        </p:nvSpPr>
        <p:spPr>
          <a:xfrm>
            <a:off x="4140200" y="2667000"/>
            <a:ext cx="827038"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a:solidFill>
                  <a:srgbClr val="86133E"/>
                </a:solidFill>
              </a:defRPr>
            </a:lvl1pPr>
          </a:lstStyle>
          <a:p>
            <a:pPr lvl="0">
              <a:defRPr>
                <a:solidFill>
                  <a:srgbClr val="000000"/>
                </a:solidFill>
              </a:defRPr>
            </a:pPr>
            <a:r>
              <a:rPr>
                <a:solidFill>
                  <a:srgbClr val="86133E"/>
                </a:solidFill>
              </a:rPr>
              <a:t>Framing</a:t>
            </a:r>
          </a:p>
        </p:txBody>
      </p:sp>
      <p:sp>
        <p:nvSpPr>
          <p:cNvPr id="209" name="Shape 209"/>
          <p:cNvSpPr/>
          <p:nvPr/>
        </p:nvSpPr>
        <p:spPr>
          <a:xfrm>
            <a:off x="4254500" y="3632200"/>
            <a:ext cx="661951"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a:solidFill>
                  <a:srgbClr val="86133E"/>
                </a:solidFill>
              </a:defRPr>
            </a:lvl1pPr>
          </a:lstStyle>
          <a:p>
            <a:pPr lvl="0">
              <a:defRPr>
                <a:solidFill>
                  <a:srgbClr val="000000"/>
                </a:solidFill>
              </a:defRPr>
            </a:pPr>
            <a:r>
              <a:rPr>
                <a:solidFill>
                  <a:srgbClr val="86133E"/>
                </a:solidFill>
              </a:rPr>
              <a:t>Empty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2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1" animBg="1" advAuto="0"/>
      <p:bldP spid="205" grpId="2" animBg="1" advAuto="0"/>
      <p:bldP spid="206" grpId="3" animBg="1" advAuto="0"/>
      <p:bldP spid="207" grpId="4" animBg="1" advAuto="0"/>
      <p:bldP spid="208" grpId="5" animBg="1" advAuto="0"/>
      <p:bldP spid="209" grpId="6"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p:nvPr/>
        </p:nvSpPr>
        <p:spPr>
          <a:xfrm>
            <a:off x="850900" y="2006600"/>
            <a:ext cx="78740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You probably subscribe to several world views at the same time, some religious, some political, some cultural, some philosophical or scientific.</a:t>
            </a:r>
          </a:p>
        </p:txBody>
      </p:sp>
      <p:sp>
        <p:nvSpPr>
          <p:cNvPr id="212" name="Shape 212"/>
          <p:cNvSpPr/>
          <p:nvPr/>
        </p:nvSpPr>
        <p:spPr>
          <a:xfrm>
            <a:off x="850900" y="3378200"/>
            <a:ext cx="78613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In fact you probably subscribe to one or two world views without consciously realizing it.</a:t>
            </a:r>
          </a:p>
        </p:txBody>
      </p:sp>
      <p:sp>
        <p:nvSpPr>
          <p:cNvPr id="213" name="Shape 213"/>
          <p:cNvSpPr/>
          <p:nvPr/>
        </p:nvSpPr>
        <p:spPr>
          <a:xfrm>
            <a:off x="520699" y="812800"/>
            <a:ext cx="2245632"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b="1"/>
            </a:lvl1pPr>
          </a:lstStyle>
          <a:p>
            <a:pPr lvl="0">
              <a:defRPr b="0"/>
            </a:pPr>
            <a:r>
              <a:rPr b="1"/>
              <a:t>Differing World Views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1"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p:nvPr/>
        </p:nvSpPr>
        <p:spPr>
          <a:xfrm>
            <a:off x="7364730" y="6248400"/>
            <a:ext cx="281941" cy="3200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1400"/>
            </a:lvl1pPr>
          </a:lstStyle>
          <a:p>
            <a:pPr lvl="0">
              <a:defRPr sz="1800"/>
            </a:pPr>
            <a:r>
              <a:rPr sz="1400"/>
              <a:t>28</a:t>
            </a:r>
          </a:p>
        </p:txBody>
      </p:sp>
      <p:sp>
        <p:nvSpPr>
          <p:cNvPr id="216" name="Shape 216"/>
          <p:cNvSpPr/>
          <p:nvPr/>
        </p:nvSpPr>
        <p:spPr>
          <a:xfrm>
            <a:off x="495300" y="1295400"/>
            <a:ext cx="78613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Again, there’s nothing wrong with having a world view: we probably wouldn’t be able to think about anything if we didn’t have one.</a:t>
            </a:r>
          </a:p>
        </p:txBody>
      </p:sp>
      <p:sp>
        <p:nvSpPr>
          <p:cNvPr id="217" name="Shape 217"/>
          <p:cNvSpPr/>
          <p:nvPr/>
        </p:nvSpPr>
        <p:spPr>
          <a:xfrm>
            <a:off x="495300" y="2590800"/>
            <a:ext cx="7861300" cy="8763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But not all world views are equal. Some are problematic, whether in great or small ways. Some are seriously faulty. If some part of your world view is faulty, this can muddle your thinking, and create conflict between you and other people.</a:t>
            </a:r>
          </a:p>
        </p:txBody>
      </p:sp>
      <p:sp>
        <p:nvSpPr>
          <p:cNvPr id="218" name="Shape 218"/>
          <p:cNvSpPr/>
          <p:nvPr/>
        </p:nvSpPr>
        <p:spPr>
          <a:xfrm>
            <a:off x="495300" y="4343400"/>
            <a:ext cx="79375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Thus it is very important to learn to tell the difference between a faulty world view, and an acceptable one.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1" animBg="1" advAuto="0"/>
      <p:bldP spid="218" grpId="2"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p:nvPr/>
        </p:nvSpPr>
        <p:spPr>
          <a:xfrm>
            <a:off x="533400" y="228600"/>
            <a:ext cx="79375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Some world views are faulty because their ideas concerning the nature of the world have been proven false through scientific research, such as:</a:t>
            </a:r>
          </a:p>
        </p:txBody>
      </p:sp>
      <p:sp>
        <p:nvSpPr>
          <p:cNvPr id="221" name="Shape 221"/>
          <p:cNvSpPr/>
          <p:nvPr/>
        </p:nvSpPr>
        <p:spPr>
          <a:xfrm>
            <a:off x="1143000" y="1981200"/>
            <a:ext cx="62611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The Ptolemaic model of the solar system</a:t>
            </a:r>
          </a:p>
        </p:txBody>
      </p:sp>
      <p:sp>
        <p:nvSpPr>
          <p:cNvPr id="222" name="Shape 222"/>
          <p:cNvSpPr/>
          <p:nvPr/>
        </p:nvSpPr>
        <p:spPr>
          <a:xfrm>
            <a:off x="1143000" y="3200400"/>
            <a:ext cx="66421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The ‘four elements’ theory of the nature of matter.</a:t>
            </a:r>
          </a:p>
        </p:txBody>
      </p:sp>
      <p:sp>
        <p:nvSpPr>
          <p:cNvPr id="223" name="Shape 223"/>
          <p:cNvSpPr/>
          <p:nvPr/>
        </p:nvSpPr>
        <p:spPr>
          <a:xfrm>
            <a:off x="1219200" y="4648200"/>
            <a:ext cx="62611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The ‘four humours’ theory of medicine.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1" animBg="1" advAuto="0"/>
      <p:bldP spid="222" grpId="2" animBg="1" advAuto="0"/>
      <p:bldP spid="223" grpId="3"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p:nvPr/>
        </p:nvSpPr>
        <p:spPr>
          <a:xfrm>
            <a:off x="457200" y="609600"/>
            <a:ext cx="82423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Others are faulty because their consequences have turned out to be morally or politically destructive, such as: </a:t>
            </a:r>
          </a:p>
        </p:txBody>
      </p:sp>
      <p:sp>
        <p:nvSpPr>
          <p:cNvPr id="226" name="Shape 226"/>
          <p:cNvSpPr/>
          <p:nvPr/>
        </p:nvSpPr>
        <p:spPr>
          <a:xfrm>
            <a:off x="1143000" y="1905000"/>
            <a:ext cx="66421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Mediaeval feudalism</a:t>
            </a:r>
          </a:p>
        </p:txBody>
      </p:sp>
      <p:sp>
        <p:nvSpPr>
          <p:cNvPr id="227" name="Shape 227"/>
          <p:cNvSpPr/>
          <p:nvPr/>
        </p:nvSpPr>
        <p:spPr>
          <a:xfrm>
            <a:off x="1143000" y="2819400"/>
            <a:ext cx="69469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Soviet communism</a:t>
            </a:r>
          </a:p>
        </p:txBody>
      </p:sp>
      <p:sp>
        <p:nvSpPr>
          <p:cNvPr id="228" name="Shape 228"/>
          <p:cNvSpPr/>
          <p:nvPr/>
        </p:nvSpPr>
        <p:spPr>
          <a:xfrm>
            <a:off x="1143000" y="3657600"/>
            <a:ext cx="68707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Racism, sexism, homophobia, etc.</a:t>
            </a:r>
          </a:p>
        </p:txBody>
      </p:sp>
      <p:sp>
        <p:nvSpPr>
          <p:cNvPr id="229" name="Shape 229"/>
          <p:cNvSpPr/>
          <p:nvPr/>
        </p:nvSpPr>
        <p:spPr>
          <a:xfrm>
            <a:off x="1143000" y="4724400"/>
            <a:ext cx="62611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Nazism</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1" animBg="1" advAuto="0"/>
      <p:bldP spid="226" grpId="2" animBg="1" advAuto="0"/>
      <p:bldP spid="227" grpId="3" animBg="1" advAuto="0"/>
      <p:bldP spid="228" grpId="4" animBg="1" advAuto="0"/>
      <p:bldP spid="229" grpId="5"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p:nvPr/>
        </p:nvSpPr>
        <p:spPr>
          <a:xfrm>
            <a:off x="457200" y="381000"/>
            <a:ext cx="78613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Some faulty world views have a few features that people might find appealing. For example:</a:t>
            </a:r>
          </a:p>
        </p:txBody>
      </p:sp>
      <p:sp>
        <p:nvSpPr>
          <p:cNvPr id="232" name="Shape 232"/>
          <p:cNvSpPr/>
          <p:nvPr/>
        </p:nvSpPr>
        <p:spPr>
          <a:xfrm>
            <a:off x="762000" y="1295400"/>
            <a:ext cx="74803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rPr>
                <a:solidFill>
                  <a:srgbClr val="333399"/>
                </a:solidFill>
              </a:rPr>
              <a:t>The way the sun rises and sets makes it </a:t>
            </a:r>
            <a:r>
              <a:rPr i="1">
                <a:solidFill>
                  <a:srgbClr val="333399"/>
                </a:solidFill>
              </a:rPr>
              <a:t>look</a:t>
            </a:r>
            <a:r>
              <a:rPr>
                <a:solidFill>
                  <a:srgbClr val="333399"/>
                </a:solidFill>
              </a:rPr>
              <a:t> as if the Earth is at the centre of the solar system.</a:t>
            </a:r>
          </a:p>
        </p:txBody>
      </p:sp>
      <p:sp>
        <p:nvSpPr>
          <p:cNvPr id="233" name="Shape 233"/>
          <p:cNvSpPr/>
          <p:nvPr/>
        </p:nvSpPr>
        <p:spPr>
          <a:xfrm>
            <a:off x="762000" y="2133600"/>
            <a:ext cx="72517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The ‘four humours’ theory of medicine corresponds elegantly to the ‘four elements’ theory of matter. </a:t>
            </a:r>
          </a:p>
        </p:txBody>
      </p:sp>
      <p:sp>
        <p:nvSpPr>
          <p:cNvPr id="234" name="Shape 234"/>
          <p:cNvSpPr/>
          <p:nvPr/>
        </p:nvSpPr>
        <p:spPr>
          <a:xfrm>
            <a:off x="762000" y="3048000"/>
            <a:ext cx="77851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Under Soviet communism, from Stalin’s time until the fall of the Berlin wall, absolutely nobody was unemployed.</a:t>
            </a:r>
          </a:p>
        </p:txBody>
      </p:sp>
      <p:sp>
        <p:nvSpPr>
          <p:cNvPr id="235" name="Shape 235"/>
          <p:cNvSpPr/>
          <p:nvPr/>
        </p:nvSpPr>
        <p:spPr>
          <a:xfrm>
            <a:off x="762000" y="3962400"/>
            <a:ext cx="76454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defRPr sz="1800">
                <a:solidFill>
                  <a:srgbClr val="333399"/>
                </a:solidFill>
              </a:defRPr>
            </a:lvl1pPr>
          </a:lstStyle>
          <a:p>
            <a:pPr lvl="0">
              <a:defRPr>
                <a:solidFill>
                  <a:srgbClr val="000000"/>
                </a:solidFill>
              </a:defRPr>
            </a:pPr>
            <a:r>
              <a:rPr>
                <a:solidFill>
                  <a:srgbClr val="333399"/>
                </a:solidFill>
              </a:rPr>
              <a:t>In Germany when the Nazi party was in power, productive and high-achieving workers could receive a free holiday, paid for by the government.</a:t>
            </a:r>
          </a:p>
        </p:txBody>
      </p:sp>
      <p:sp>
        <p:nvSpPr>
          <p:cNvPr id="236" name="Shape 236"/>
          <p:cNvSpPr/>
          <p:nvPr/>
        </p:nvSpPr>
        <p:spPr>
          <a:xfrm>
            <a:off x="381000" y="5305425"/>
            <a:ext cx="80137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But these apparent benefits should not blind you to the empirical or moral failures of a faulty world view (some of which are now very obvious).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1" animBg="1" advAuto="0"/>
      <p:bldP spid="233" grpId="2" animBg="1" advAuto="0"/>
      <p:bldP spid="234" grpId="3" animBg="1" advAuto="0"/>
      <p:bldP spid="235" grpId="4" animBg="1" advAuto="0"/>
      <p:bldP spid="236" grpId="5"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p:nvPr/>
        </p:nvSpPr>
        <p:spPr>
          <a:xfrm>
            <a:off x="533400" y="533400"/>
            <a:ext cx="80137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t>Schweitzer described three properties which he thought an </a:t>
            </a:r>
            <a:r>
              <a:rPr b="1"/>
              <a:t>acceptable world view</a:t>
            </a:r>
            <a:r>
              <a:t> must have. In his description, an acceptable world view must be:</a:t>
            </a:r>
          </a:p>
        </p:txBody>
      </p:sp>
      <p:sp>
        <p:nvSpPr>
          <p:cNvPr id="239" name="Shape 239"/>
          <p:cNvSpPr/>
          <p:nvPr/>
        </p:nvSpPr>
        <p:spPr>
          <a:xfrm>
            <a:off x="2057400" y="2438400"/>
            <a:ext cx="62611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rPr b="1">
                <a:solidFill>
                  <a:srgbClr val="333399"/>
                </a:solidFill>
              </a:rPr>
              <a:t>Rational</a:t>
            </a:r>
            <a:r>
              <a:rPr>
                <a:solidFill>
                  <a:srgbClr val="333399"/>
                </a:solidFill>
              </a:rPr>
              <a:t>,</a:t>
            </a:r>
          </a:p>
        </p:txBody>
      </p:sp>
      <p:sp>
        <p:nvSpPr>
          <p:cNvPr id="240" name="Shape 240"/>
          <p:cNvSpPr/>
          <p:nvPr/>
        </p:nvSpPr>
        <p:spPr>
          <a:xfrm>
            <a:off x="2057400" y="3429000"/>
            <a:ext cx="34417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rPr b="1">
                <a:solidFill>
                  <a:srgbClr val="333399"/>
                </a:solidFill>
              </a:rPr>
              <a:t>Ethical</a:t>
            </a:r>
            <a:r>
              <a:rPr>
                <a:solidFill>
                  <a:srgbClr val="333399"/>
                </a:solidFill>
              </a:rPr>
              <a:t>,</a:t>
            </a:r>
          </a:p>
        </p:txBody>
      </p:sp>
      <p:sp>
        <p:nvSpPr>
          <p:cNvPr id="241" name="Shape 241"/>
          <p:cNvSpPr/>
          <p:nvPr/>
        </p:nvSpPr>
        <p:spPr>
          <a:xfrm>
            <a:off x="2057400" y="4572000"/>
            <a:ext cx="24511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t>and </a:t>
            </a:r>
            <a:r>
              <a:rPr b="1">
                <a:solidFill>
                  <a:srgbClr val="333399"/>
                </a:solidFill>
              </a:rPr>
              <a:t>Optimistic</a:t>
            </a:r>
            <a: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1" animBg="1" advAuto="0"/>
      <p:bldP spid="240" grpId="2" animBg="1" advAuto="0"/>
      <p:bldP spid="241" grpId="3"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p:nvPr/>
        </p:nvSpPr>
        <p:spPr>
          <a:xfrm>
            <a:off x="533400" y="1447800"/>
            <a:ext cx="8242300" cy="1524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t>“</a:t>
            </a:r>
            <a:r>
              <a:rPr>
                <a:solidFill>
                  <a:srgbClr val="333399"/>
                </a:solidFill>
              </a:rPr>
              <a:t>Only what has been well turned over in the thought of the many, and thus recognised as truth, possesses a natural power of conviction which will work on other minds and will continue to be effective. Only where there is a constant appeal to the need of a reflective view of things are all man’s spiritual capacities called into activity.”</a:t>
            </a:r>
            <a:r>
              <a:t> </a:t>
            </a:r>
          </a:p>
          <a:p>
            <a:pPr lvl="0" indent="39687" algn="r">
              <a:spcBef>
                <a:spcPts val="900"/>
              </a:spcBef>
              <a:defRPr sz="1800"/>
            </a:pPr>
            <a:r>
              <a:rPr sz="1600"/>
              <a:t>(Schweitzer, </a:t>
            </a:r>
            <a:r>
              <a:rPr sz="1600" i="1"/>
              <a:t>ibid</a:t>
            </a:r>
            <a:r>
              <a:rPr sz="1600"/>
              <a:t> pg. 86-7.)</a:t>
            </a:r>
          </a:p>
        </p:txBody>
      </p:sp>
      <p:sp>
        <p:nvSpPr>
          <p:cNvPr id="244" name="Shape 244"/>
          <p:cNvSpPr/>
          <p:nvPr/>
        </p:nvSpPr>
        <p:spPr>
          <a:xfrm>
            <a:off x="381000" y="381000"/>
            <a:ext cx="81661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t>An acceptable world view is </a:t>
            </a:r>
            <a:r>
              <a:rPr b="1"/>
              <a:t>rational</a:t>
            </a:r>
            <a:r>
              <a:t> when it is </a:t>
            </a:r>
            <a:r>
              <a:rPr b="1"/>
              <a:t>the product of sustained rational thought</a:t>
            </a:r>
            <a:r>
              <a:t> about the way things really are.</a:t>
            </a:r>
          </a:p>
        </p:txBody>
      </p:sp>
      <p:sp>
        <p:nvSpPr>
          <p:cNvPr id="245" name="Shape 245"/>
          <p:cNvSpPr/>
          <p:nvPr/>
        </p:nvSpPr>
        <p:spPr>
          <a:xfrm>
            <a:off x="381000" y="4191000"/>
            <a:ext cx="8318500" cy="11684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Schweitzer stipulates this in order that the acceptable world view may help people come to a useful understanding of the world, and of one another. A world-view derived from unreflective instincts and impulses, in his theory, cannot properly reflect reality, nor will it have sufficient power to motivate people to take action.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1" animBg="1" advAuto="0"/>
      <p:bldP spid="245" grpId="2"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p:nvPr/>
        </p:nvSpPr>
        <p:spPr>
          <a:xfrm>
            <a:off x="457200" y="381000"/>
            <a:ext cx="81661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t>An acceptable world view is </a:t>
            </a:r>
            <a:r>
              <a:rPr b="1"/>
              <a:t>ethical</a:t>
            </a:r>
            <a:r>
              <a:t> when it can tell us </a:t>
            </a:r>
            <a:r>
              <a:rPr b="1"/>
              <a:t>something about the difference between right and wrong</a:t>
            </a:r>
            <a:r>
              <a:t>, and when it can help us become better human beings.</a:t>
            </a:r>
          </a:p>
        </p:txBody>
      </p:sp>
      <p:sp>
        <p:nvSpPr>
          <p:cNvPr id="248" name="Shape 248"/>
          <p:cNvSpPr/>
          <p:nvPr/>
        </p:nvSpPr>
        <p:spPr>
          <a:xfrm>
            <a:off x="457200" y="3429000"/>
            <a:ext cx="7937500" cy="1524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rPr>
                <a:solidFill>
                  <a:srgbClr val="333399"/>
                </a:solidFill>
              </a:rPr>
              <a:t>“From the ethical comes ability to develop the purposive state of mind necessary to produce action on the world and society, and to cause the co-operation of all our achievements to secure the spiritual and moral perfection of the individual which is the final end of civilization.”</a:t>
            </a:r>
            <a:r>
              <a:t> </a:t>
            </a:r>
          </a:p>
          <a:p>
            <a:pPr lvl="0" indent="39687" algn="r">
              <a:spcBef>
                <a:spcPts val="900"/>
              </a:spcBef>
              <a:defRPr sz="1800"/>
            </a:pPr>
            <a:r>
              <a:rPr sz="1600"/>
              <a:t>(</a:t>
            </a:r>
            <a:r>
              <a:rPr sz="1600" i="1"/>
              <a:t>ibid</a:t>
            </a:r>
            <a:r>
              <a:rPr sz="1600"/>
              <a:t> pg. 94-5)</a:t>
            </a:r>
          </a:p>
        </p:txBody>
      </p:sp>
      <p:sp>
        <p:nvSpPr>
          <p:cNvPr id="249" name="Shape 249"/>
          <p:cNvSpPr/>
          <p:nvPr/>
        </p:nvSpPr>
        <p:spPr>
          <a:xfrm>
            <a:off x="457200" y="1981200"/>
            <a:ext cx="77851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t>“</a:t>
            </a:r>
            <a:r>
              <a:rPr>
                <a:solidFill>
                  <a:srgbClr val="333399"/>
                </a:solidFill>
              </a:rPr>
              <a:t>Ethics is the activity of man directed to secure the inner perfection of his own personality...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2" animBg="1" advAuto="0"/>
      <p:bldP spid="249" grpId="1"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nvSpPr>
        <p:spPr>
          <a:xfrm>
            <a:off x="381000" y="457200"/>
            <a:ext cx="81661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t>An acceptable world view is </a:t>
            </a:r>
            <a:r>
              <a:rPr b="1"/>
              <a:t>optimistic</a:t>
            </a:r>
            <a:r>
              <a:t> when it </a:t>
            </a:r>
            <a:r>
              <a:rPr b="1"/>
              <a:t>presupposes that life on earth is valuable and good.</a:t>
            </a:r>
          </a:p>
        </p:txBody>
      </p:sp>
      <p:sp>
        <p:nvSpPr>
          <p:cNvPr id="252" name="Shape 252"/>
          <p:cNvSpPr/>
          <p:nvPr/>
        </p:nvSpPr>
        <p:spPr>
          <a:xfrm>
            <a:off x="457200" y="1524000"/>
            <a:ext cx="82423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“That theory of the universe is optimistic which gives existence the preference as against non-existence and thus affirms life as something possessing value in itself. </a:t>
            </a:r>
          </a:p>
        </p:txBody>
      </p:sp>
      <p:sp>
        <p:nvSpPr>
          <p:cNvPr id="253" name="Shape 253"/>
          <p:cNvSpPr/>
          <p:nvPr/>
        </p:nvSpPr>
        <p:spPr>
          <a:xfrm>
            <a:off x="457200" y="2819400"/>
            <a:ext cx="83185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From this attitude to the universe and to life results the impulse to raise existence, in so far as our influence can affect it, to its highest level of value. </a:t>
            </a:r>
          </a:p>
        </p:txBody>
      </p:sp>
      <p:sp>
        <p:nvSpPr>
          <p:cNvPr id="254" name="Shape 254"/>
          <p:cNvSpPr/>
          <p:nvPr/>
        </p:nvSpPr>
        <p:spPr>
          <a:xfrm>
            <a:off x="457200" y="4419600"/>
            <a:ext cx="8242300" cy="9398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rPr>
                <a:solidFill>
                  <a:srgbClr val="333399"/>
                </a:solidFill>
              </a:rPr>
              <a:t>Thence originates activity directed to the improvement of the living conditions of individuals, of society, of nations and of humanity.”</a:t>
            </a:r>
            <a:r>
              <a:t> </a:t>
            </a:r>
          </a:p>
          <a:p>
            <a:pPr lvl="0" indent="39687">
              <a:spcBef>
                <a:spcPts val="900"/>
              </a:spcBef>
              <a:defRPr sz="1800"/>
            </a:pPr>
            <a:r>
              <a:rPr sz="1600"/>
              <a:t>(Schweitzer, </a:t>
            </a:r>
            <a:r>
              <a:rPr sz="1600" i="1"/>
              <a:t>ibid</a:t>
            </a:r>
            <a:r>
              <a:rPr sz="1600"/>
              <a:t>, pp. 93-4)</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1" animBg="1" advAuto="0"/>
      <p:bldP spid="253" grpId="2" animBg="1" advAuto="0"/>
      <p:bldP spid="254" grpId="3"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p:nvPr/>
        </p:nvSpPr>
        <p:spPr>
          <a:xfrm>
            <a:off x="457200" y="533400"/>
            <a:ext cx="80137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We learn our first world-views from a lot of different sources, and we learn them while we are still very young.</a:t>
            </a:r>
          </a:p>
        </p:txBody>
      </p:sp>
      <p:sp>
        <p:nvSpPr>
          <p:cNvPr id="57" name="Shape 57"/>
          <p:cNvSpPr/>
          <p:nvPr/>
        </p:nvSpPr>
        <p:spPr>
          <a:xfrm>
            <a:off x="1219200" y="1752600"/>
            <a:ext cx="57277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Parents, grandparents, aunts, uncles, etc.</a:t>
            </a:r>
          </a:p>
        </p:txBody>
      </p:sp>
      <p:sp>
        <p:nvSpPr>
          <p:cNvPr id="58" name="Shape 58"/>
          <p:cNvSpPr/>
          <p:nvPr/>
        </p:nvSpPr>
        <p:spPr>
          <a:xfrm>
            <a:off x="1219200" y="2438400"/>
            <a:ext cx="1664866"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a:solidFill>
                  <a:srgbClr val="333399"/>
                </a:solidFill>
              </a:defRPr>
            </a:lvl1pPr>
          </a:lstStyle>
          <a:p>
            <a:pPr lvl="0">
              <a:defRPr>
                <a:solidFill>
                  <a:srgbClr val="000000"/>
                </a:solidFill>
              </a:defRPr>
            </a:pPr>
            <a:r>
              <a:rPr>
                <a:solidFill>
                  <a:srgbClr val="333399"/>
                </a:solidFill>
              </a:rPr>
              <a:t>Friends and peers</a:t>
            </a:r>
          </a:p>
        </p:txBody>
      </p:sp>
      <p:sp>
        <p:nvSpPr>
          <p:cNvPr id="59" name="Shape 59"/>
          <p:cNvSpPr/>
          <p:nvPr/>
        </p:nvSpPr>
        <p:spPr>
          <a:xfrm>
            <a:off x="1219200" y="3048000"/>
            <a:ext cx="1493305"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a:solidFill>
                  <a:srgbClr val="333399"/>
                </a:solidFill>
              </a:defRPr>
            </a:lvl1pPr>
          </a:lstStyle>
          <a:p>
            <a:pPr lvl="0">
              <a:defRPr>
                <a:solidFill>
                  <a:srgbClr val="000000"/>
                </a:solidFill>
              </a:defRPr>
            </a:pPr>
            <a:r>
              <a:rPr>
                <a:solidFill>
                  <a:srgbClr val="333399"/>
                </a:solidFill>
              </a:rPr>
              <a:t>School teachers</a:t>
            </a:r>
          </a:p>
        </p:txBody>
      </p:sp>
      <p:sp>
        <p:nvSpPr>
          <p:cNvPr id="60" name="Shape 60"/>
          <p:cNvSpPr/>
          <p:nvPr/>
        </p:nvSpPr>
        <p:spPr>
          <a:xfrm>
            <a:off x="1219200" y="3657600"/>
            <a:ext cx="3071069"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a:solidFill>
                  <a:srgbClr val="333399"/>
                </a:solidFill>
              </a:defRPr>
            </a:lvl1pPr>
          </a:lstStyle>
          <a:p>
            <a:pPr lvl="0">
              <a:defRPr>
                <a:solidFill>
                  <a:srgbClr val="000000"/>
                </a:solidFill>
              </a:defRPr>
            </a:pPr>
            <a:r>
              <a:rPr>
                <a:solidFill>
                  <a:srgbClr val="333399"/>
                </a:solidFill>
              </a:rPr>
              <a:t>Television, film, and mass media</a:t>
            </a:r>
          </a:p>
        </p:txBody>
      </p:sp>
      <p:sp>
        <p:nvSpPr>
          <p:cNvPr id="61" name="Shape 61"/>
          <p:cNvSpPr/>
          <p:nvPr/>
        </p:nvSpPr>
        <p:spPr>
          <a:xfrm>
            <a:off x="1219200" y="4267200"/>
            <a:ext cx="1633166"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a:solidFill>
                  <a:srgbClr val="333399"/>
                </a:solidFill>
              </a:defRPr>
            </a:lvl1pPr>
          </a:lstStyle>
          <a:p>
            <a:pPr lvl="0">
              <a:defRPr>
                <a:solidFill>
                  <a:srgbClr val="000000"/>
                </a:solidFill>
              </a:defRPr>
            </a:pPr>
            <a:r>
              <a:rPr>
                <a:solidFill>
                  <a:srgbClr val="333399"/>
                </a:solidFill>
              </a:rPr>
              <a:t>Religious leaders</a:t>
            </a:r>
          </a:p>
        </p:txBody>
      </p:sp>
      <p:sp>
        <p:nvSpPr>
          <p:cNvPr id="62" name="Shape 62"/>
          <p:cNvSpPr/>
          <p:nvPr/>
        </p:nvSpPr>
        <p:spPr>
          <a:xfrm>
            <a:off x="1219200" y="4876800"/>
            <a:ext cx="1937780"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a:solidFill>
                  <a:srgbClr val="333399"/>
                </a:solidFill>
              </a:defRPr>
            </a:lvl1pPr>
          </a:lstStyle>
          <a:p>
            <a:pPr lvl="0">
              <a:defRPr>
                <a:solidFill>
                  <a:srgbClr val="000000"/>
                </a:solidFill>
              </a:defRPr>
            </a:pPr>
            <a:r>
              <a:rPr>
                <a:solidFill>
                  <a:srgbClr val="333399"/>
                </a:solidFill>
              </a:rPr>
              <a:t>Political propaganda</a:t>
            </a:r>
          </a:p>
        </p:txBody>
      </p:sp>
      <p:sp>
        <p:nvSpPr>
          <p:cNvPr id="63" name="Shape 63"/>
          <p:cNvSpPr/>
          <p:nvPr/>
        </p:nvSpPr>
        <p:spPr>
          <a:xfrm>
            <a:off x="584200" y="5562600"/>
            <a:ext cx="77724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t>These sources form our various </a:t>
            </a:r>
            <a:r>
              <a:rPr b="1"/>
              <a:t>intellectual environments</a:t>
            </a:r>
            <a:r>
              <a:t>. Can you think of any more examples?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1" animBg="1" advAuto="0"/>
      <p:bldP spid="58" grpId="2" animBg="1" advAuto="0"/>
      <p:bldP spid="59" grpId="3" animBg="1" advAuto="0"/>
      <p:bldP spid="60" grpId="4" animBg="1" advAuto="0"/>
      <p:bldP spid="61" grpId="5" animBg="1" advAuto="0"/>
      <p:bldP spid="62" grpId="6" animBg="1" advAuto="0"/>
      <p:bldP spid="63" grpId="7"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p:nvPr/>
        </p:nvSpPr>
        <p:spPr>
          <a:xfrm>
            <a:off x="457200" y="609600"/>
            <a:ext cx="79375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An acceptable world view, according to Schweitzer, is rational, ethical, and optimistic.</a:t>
            </a:r>
          </a:p>
        </p:txBody>
      </p:sp>
      <p:sp>
        <p:nvSpPr>
          <p:cNvPr id="257" name="Shape 257"/>
          <p:cNvSpPr/>
          <p:nvPr/>
        </p:nvSpPr>
        <p:spPr>
          <a:xfrm>
            <a:off x="457200" y="1981200"/>
            <a:ext cx="80899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A world view that is not rational, not optimistic, and not ethical, whether in whole or in part, is (to that extent) a problematic or a faulty world view.</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p:nvPr/>
        </p:nvSpPr>
        <p:spPr>
          <a:xfrm>
            <a:off x="381000" y="381000"/>
            <a:ext cx="54991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b="1"/>
            </a:lvl1pPr>
          </a:lstStyle>
          <a:p>
            <a:pPr lvl="0">
              <a:defRPr b="0"/>
            </a:pPr>
            <a:r>
              <a:rPr b="1"/>
              <a:t>Value Programs</a:t>
            </a:r>
          </a:p>
        </p:txBody>
      </p:sp>
      <p:sp>
        <p:nvSpPr>
          <p:cNvPr id="260" name="Shape 260"/>
          <p:cNvSpPr/>
          <p:nvPr/>
        </p:nvSpPr>
        <p:spPr>
          <a:xfrm>
            <a:off x="908050" y="931333"/>
            <a:ext cx="6059455" cy="584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One type of faulty world view is the kind which Canadian philosopher John McMurtry referred to as a “value program”.</a:t>
            </a:r>
          </a:p>
        </p:txBody>
      </p:sp>
      <p:pic>
        <p:nvPicPr>
          <p:cNvPr id="261" name="maxresdefault.jpg"/>
          <p:cNvPicPr/>
          <p:nvPr/>
        </p:nvPicPr>
        <p:blipFill>
          <a:blip r:embed="rId2">
            <a:extLst/>
          </a:blip>
          <a:stretch>
            <a:fillRect/>
          </a:stretch>
        </p:blipFill>
        <p:spPr>
          <a:xfrm>
            <a:off x="-1" y="2100097"/>
            <a:ext cx="9144001" cy="514350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1"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p:nvPr/>
        </p:nvSpPr>
        <p:spPr>
          <a:xfrm>
            <a:off x="381000" y="1295400"/>
            <a:ext cx="8318500" cy="26289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rPr>
                <a:solidFill>
                  <a:srgbClr val="333399"/>
                </a:solidFill>
              </a:rPr>
              <a:t>In the pure-type case, which will be our definition of a value program, </a:t>
            </a:r>
            <a:r>
              <a:rPr b="1">
                <a:solidFill>
                  <a:srgbClr val="333399"/>
                </a:solidFill>
              </a:rPr>
              <a:t>all people enact its prescriptions and functions as presupposed norms of what they all ought to do</a:t>
            </a:r>
            <a:r>
              <a:rPr>
                <a:solidFill>
                  <a:srgbClr val="333399"/>
                </a:solidFill>
              </a:rPr>
              <a:t>. All assume its value designations and value exclusions as givens. They seek only to climb its ladder of available positions to achieve their deserved reward as their due. Lives are valued, or not valued, in terms of the system’s differentials and measurements. </a:t>
            </a:r>
            <a:r>
              <a:rPr b="1">
                <a:solidFill>
                  <a:srgbClr val="333399"/>
                </a:solidFill>
              </a:rPr>
              <a:t>All fullfill its specified roles without question</a:t>
            </a:r>
            <a:r>
              <a:rPr>
                <a:solidFill>
                  <a:srgbClr val="333399"/>
                </a:solidFill>
              </a:rPr>
              <a:t> and accept its costs, however widespread, as unavoidable manifestations of reality. In the strange incoherence of the programmed mind, the commands of the system are seen as both freely chosen </a:t>
            </a:r>
            <a:r>
              <a:rPr i="1">
                <a:solidFill>
                  <a:srgbClr val="333399"/>
                </a:solidFill>
              </a:rPr>
              <a:t>and</a:t>
            </a:r>
            <a:r>
              <a:rPr>
                <a:solidFill>
                  <a:srgbClr val="333399"/>
                </a:solidFill>
              </a:rPr>
              <a:t> as laws of nature, or God…</a:t>
            </a:r>
          </a:p>
        </p:txBody>
      </p:sp>
      <p:sp>
        <p:nvSpPr>
          <p:cNvPr id="264" name="Shape 264"/>
          <p:cNvSpPr/>
          <p:nvPr/>
        </p:nvSpPr>
        <p:spPr>
          <a:xfrm>
            <a:off x="7010400" y="6172200"/>
            <a:ext cx="18415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Cont. --&gt;</a:t>
            </a:r>
          </a:p>
        </p:txBody>
      </p:sp>
      <p:sp>
        <p:nvSpPr>
          <p:cNvPr id="265" name="Shape 265"/>
          <p:cNvSpPr/>
          <p:nvPr/>
        </p:nvSpPr>
        <p:spPr>
          <a:xfrm>
            <a:off x="533400" y="381000"/>
            <a:ext cx="77851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Here is McMurtry’s own definition of a value program.</a:t>
            </a:r>
          </a:p>
        </p:txBody>
      </p:sp>
      <p:sp>
        <p:nvSpPr>
          <p:cNvPr id="266" name="Shape 266"/>
          <p:cNvSpPr/>
          <p:nvPr/>
        </p:nvSpPr>
        <p:spPr>
          <a:xfrm>
            <a:off x="736600" y="4464050"/>
            <a:ext cx="7099300" cy="11684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A value program is what happens when the ethical component of one’s world view contains propositions that cannot be questioned under any circumstances, even when their practical application turns out to be destructive to human and environmental life.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1" animBg="1"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p:nvPr/>
        </p:nvSpPr>
        <p:spPr>
          <a:xfrm>
            <a:off x="609600" y="1600199"/>
            <a:ext cx="7937500" cy="20701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rPr>
                <a:solidFill>
                  <a:srgbClr val="333399"/>
                </a:solidFill>
              </a:rPr>
              <a:t>Those who are harmed by the value program are ignored, or else blamed for falling on its wrong side, because its rule is good and right. Its victims must, it is believed, be at fault. A value program’s ideology is in great part devoted to justifying the inevitability of the condition of the oppressed.</a:t>
            </a:r>
          </a:p>
          <a:p>
            <a:pPr lvl="0" indent="39687">
              <a:spcBef>
                <a:spcPts val="1400"/>
              </a:spcBef>
              <a:defRPr sz="1800"/>
            </a:pPr>
            <a:endParaRPr>
              <a:solidFill>
                <a:srgbClr val="333399"/>
              </a:solidFill>
            </a:endParaRPr>
          </a:p>
          <a:p>
            <a:pPr lvl="0" indent="39687" algn="r">
              <a:spcBef>
                <a:spcPts val="1100"/>
              </a:spcBef>
              <a:defRPr sz="1800"/>
            </a:pPr>
            <a:r>
              <a:t>McMurtry, “Unequal Freedoms” (Garamond, 1998) pg. 6</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p:nvPr/>
        </p:nvSpPr>
        <p:spPr>
          <a:xfrm>
            <a:off x="609600" y="609600"/>
            <a:ext cx="76327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A short version of McMurtry’s definition might go like this:</a:t>
            </a:r>
          </a:p>
        </p:txBody>
      </p:sp>
      <p:sp>
        <p:nvSpPr>
          <p:cNvPr id="271" name="Shape 271"/>
          <p:cNvSpPr/>
          <p:nvPr/>
        </p:nvSpPr>
        <p:spPr>
          <a:xfrm>
            <a:off x="609600" y="1828800"/>
            <a:ext cx="7785100" cy="14605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t>A value program is </a:t>
            </a:r>
            <a:r>
              <a:rPr b="1"/>
              <a:t>a system of thinking about values</a:t>
            </a:r>
            <a:r>
              <a:t> (right and wrong, good and evil, what must be done, etc) </a:t>
            </a:r>
            <a:r>
              <a:rPr b="1"/>
              <a:t>which takes itself to be an absolute and universal truth, and thus allows for no critical questioning and no flexibility</a:t>
            </a:r>
            <a:r>
              <a:t>, even when fulfilling its requirements causes enormous harm to people and environments, and even when its propositions run contrary to the observable facts of reality.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533400" y="609600"/>
            <a:ext cx="75565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McMurtry’s explanation goes a little further:</a:t>
            </a:r>
          </a:p>
        </p:txBody>
      </p:sp>
      <p:sp>
        <p:nvSpPr>
          <p:cNvPr id="274" name="Shape 274"/>
          <p:cNvSpPr/>
          <p:nvPr/>
        </p:nvSpPr>
        <p:spPr>
          <a:xfrm>
            <a:off x="1066800" y="1828800"/>
            <a:ext cx="6870700" cy="24765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rPr>
                <a:solidFill>
                  <a:srgbClr val="333399"/>
                </a:solidFill>
              </a:rPr>
              <a:t>This is a common pattern that holds across nations, classes, races, and individuals, From ancient caste systems to contemporary genocides of “development”, we can see the life-blind destructions of value programs in motion holding entire peoples in thrall. </a:t>
            </a:r>
            <a:r>
              <a:rPr b="1">
                <a:solidFill>
                  <a:srgbClr val="333399"/>
                </a:solidFill>
              </a:rPr>
              <a:t>But it is not “human nature” that is the problem.</a:t>
            </a:r>
            <a:r>
              <a:rPr>
                <a:solidFill>
                  <a:srgbClr val="333399"/>
                </a:solidFill>
              </a:rPr>
              <a:t> The problem is not in how we are constructed, but in the inert repetition of the mind, a condition that does not question socially conditioned value programs.</a:t>
            </a:r>
          </a:p>
          <a:p>
            <a:pPr lvl="0" indent="39687" algn="r">
              <a:spcBef>
                <a:spcPts val="1100"/>
              </a:spcBef>
              <a:defRPr sz="1800"/>
            </a:pPr>
            <a:r>
              <a:t>McMurtry, </a:t>
            </a:r>
            <a:r>
              <a:rPr i="1"/>
              <a:t>ibid</a:t>
            </a:r>
            <a:r>
              <a:t>, pg. 6</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p:nvPr/>
        </p:nvSpPr>
        <p:spPr>
          <a:xfrm>
            <a:off x="533400" y="533400"/>
            <a:ext cx="77851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It’s usually easy to identify value programs from history: mediaeval feudalism, for instance. But perhaps the more philosophical questions are:</a:t>
            </a:r>
          </a:p>
        </p:txBody>
      </p:sp>
      <p:sp>
        <p:nvSpPr>
          <p:cNvPr id="277" name="Shape 277"/>
          <p:cNvSpPr/>
          <p:nvPr/>
        </p:nvSpPr>
        <p:spPr>
          <a:xfrm>
            <a:off x="838200" y="1905000"/>
            <a:ext cx="74803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What are the value programs of our time? </a:t>
            </a:r>
          </a:p>
        </p:txBody>
      </p:sp>
      <p:sp>
        <p:nvSpPr>
          <p:cNvPr id="278" name="Shape 278"/>
          <p:cNvSpPr/>
          <p:nvPr/>
        </p:nvSpPr>
        <p:spPr>
          <a:xfrm>
            <a:off x="838200" y="2514600"/>
            <a:ext cx="74041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What are the unquestionable propositions of the value programs of our time? </a:t>
            </a:r>
          </a:p>
        </p:txBody>
      </p:sp>
      <p:sp>
        <p:nvSpPr>
          <p:cNvPr id="279" name="Shape 279"/>
          <p:cNvSpPr/>
          <p:nvPr/>
        </p:nvSpPr>
        <p:spPr>
          <a:xfrm>
            <a:off x="838200" y="3505200"/>
            <a:ext cx="71755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In what ways, (if at all), do these value programs fail to meet Schweitzer’s criteria?</a:t>
            </a:r>
          </a:p>
        </p:txBody>
      </p:sp>
      <p:sp>
        <p:nvSpPr>
          <p:cNvPr id="280" name="Shape 280"/>
          <p:cNvSpPr/>
          <p:nvPr/>
        </p:nvSpPr>
        <p:spPr>
          <a:xfrm>
            <a:off x="838200" y="4572000"/>
            <a:ext cx="72517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Are you, or the people around you, or the society you live in, unknowingly subscribing to one?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1" animBg="1" advAuto="0"/>
      <p:bldP spid="278" grpId="2" animBg="1" advAuto="0"/>
      <p:bldP spid="279" grpId="3" animBg="1" advAuto="0"/>
      <p:bldP spid="280" grpId="4" animBg="1" advAuto="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p:nvPr/>
        </p:nvSpPr>
        <p:spPr>
          <a:xfrm>
            <a:off x="303212" y="381000"/>
            <a:ext cx="4021746"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b="1"/>
            </a:lvl1pPr>
          </a:lstStyle>
          <a:p>
            <a:pPr lvl="0">
              <a:defRPr b="0"/>
            </a:pPr>
            <a:r>
              <a:rPr b="1"/>
              <a:t>World Views, Civilizations, and Conflict.</a:t>
            </a:r>
          </a:p>
        </p:txBody>
      </p:sp>
      <p:sp>
        <p:nvSpPr>
          <p:cNvPr id="283" name="Shape 283"/>
          <p:cNvSpPr/>
          <p:nvPr/>
        </p:nvSpPr>
        <p:spPr>
          <a:xfrm>
            <a:off x="517525" y="1050925"/>
            <a:ext cx="8178800" cy="19939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defRPr sz="1800"/>
            </a:pPr>
            <a:r>
              <a:t>In 1993, American historian and political scientist Samuel Huntington published a paper called “A Clash of Civilizations?” In that paper he defined ‘civilization’ as:</a:t>
            </a:r>
          </a:p>
          <a:p>
            <a:pPr lvl="0" indent="39687">
              <a:defRPr sz="1800"/>
            </a:pPr>
            <a:endParaRPr/>
          </a:p>
          <a:p>
            <a:pPr lvl="0" indent="39687">
              <a:defRPr sz="1800"/>
            </a:pPr>
            <a:r>
              <a:rPr>
                <a:solidFill>
                  <a:srgbClr val="333399"/>
                </a:solidFill>
              </a:rPr>
              <a:t>“the highest cultural grouping of people and the broadest level of cultural identity people have short of that which distinguishes humans from other species.” </a:t>
            </a:r>
          </a:p>
          <a:p>
            <a:pPr lvl="0" indent="39687">
              <a:defRPr sz="1800"/>
            </a:pPr>
            <a:endParaRPr>
              <a:solidFill>
                <a:srgbClr val="333399"/>
              </a:solidFill>
            </a:endParaRPr>
          </a:p>
          <a:p>
            <a:pPr lvl="0" indent="39687" algn="r">
              <a:defRPr sz="1800"/>
            </a:pPr>
            <a:r>
              <a:rPr sz="1600">
                <a:solidFill>
                  <a:srgbClr val="333399"/>
                </a:solidFill>
              </a:rPr>
              <a:t>Huntington, “A Clash of Civilisations?” </a:t>
            </a:r>
            <a:r>
              <a:rPr sz="1600" i="1">
                <a:solidFill>
                  <a:srgbClr val="333399"/>
                </a:solidFill>
              </a:rPr>
              <a:t>Foreign Affairs</a:t>
            </a:r>
            <a:r>
              <a:rPr sz="1600">
                <a:solidFill>
                  <a:srgbClr val="333399"/>
                </a:solidFill>
              </a:rPr>
              <a:t>, Summer 1993</a:t>
            </a:r>
          </a:p>
        </p:txBody>
      </p:sp>
      <p:sp>
        <p:nvSpPr>
          <p:cNvPr id="284" name="Shape 284"/>
          <p:cNvSpPr/>
          <p:nvPr/>
        </p:nvSpPr>
        <p:spPr>
          <a:xfrm>
            <a:off x="1219200" y="4876800"/>
            <a:ext cx="6718300" cy="8763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t>In other words, a civilization is </a:t>
            </a:r>
            <a:r>
              <a:rPr b="1"/>
              <a:t>the largest possible grouping of people who identify with (roughly) the same world view</a:t>
            </a:r>
            <a:r>
              <a:t> - such that the only larger group is the human race as a whole.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1"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p:nvPr/>
        </p:nvSpPr>
        <p:spPr>
          <a:xfrm>
            <a:off x="288925" y="288925"/>
            <a:ext cx="81026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defRPr sz="1800"/>
            </a:lvl1pPr>
          </a:lstStyle>
          <a:p>
            <a:pPr lvl="0"/>
            <a:r>
              <a:t>With that definition in mind, Huntington reasoned that there are seven active civilizations in the world right now.</a:t>
            </a:r>
          </a:p>
        </p:txBody>
      </p:sp>
      <p:pic>
        <p:nvPicPr>
          <p:cNvPr id="287" name="image.png"/>
          <p:cNvPicPr/>
          <p:nvPr/>
        </p:nvPicPr>
        <p:blipFill>
          <a:blip r:embed="rId2">
            <a:extLst/>
          </a:blip>
          <a:stretch>
            <a:fillRect/>
          </a:stretch>
        </p:blipFill>
        <p:spPr>
          <a:xfrm>
            <a:off x="760412" y="1446212"/>
            <a:ext cx="7623176" cy="3963988"/>
          </a:xfrm>
          <a:prstGeom prst="rect">
            <a:avLst/>
          </a:prstGeom>
          <a:ln w="12700">
            <a:miter lim="400000"/>
          </a:ln>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p:nvPr/>
        </p:nvSpPr>
        <p:spPr>
          <a:xfrm>
            <a:off x="609600" y="533400"/>
            <a:ext cx="79375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Huntington further argued that differences in world view and civilization are going to be the basis for all future armed conflict. </a:t>
            </a:r>
          </a:p>
        </p:txBody>
      </p:sp>
      <p:sp>
        <p:nvSpPr>
          <p:cNvPr id="290" name="Shape 290"/>
          <p:cNvSpPr/>
          <p:nvPr/>
        </p:nvSpPr>
        <p:spPr>
          <a:xfrm>
            <a:off x="457200" y="1981200"/>
            <a:ext cx="8318500" cy="1816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rPr>
                <a:solidFill>
                  <a:srgbClr val="333399"/>
                </a:solidFill>
              </a:rPr>
              <a:t>“…the fundamental source of conflict in this new world will not be primarily ideological or primarily economic. The great divisions among humankind and the dominating source of conflict will be cultural. Nation states will remain the most powerful actors in world affairs, but the principal conflicts of global politics will occur between nations and groups of different civilizations.”</a:t>
            </a:r>
          </a:p>
          <a:p>
            <a:pPr lvl="0" indent="39687" algn="r">
              <a:spcBef>
                <a:spcPts val="900"/>
              </a:spcBef>
              <a:defRPr sz="1800"/>
            </a:pPr>
            <a:r>
              <a:rPr sz="1600"/>
              <a:t>Huntington, </a:t>
            </a:r>
            <a:r>
              <a:rPr sz="1600" i="1"/>
              <a:t>ibid.</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p:nvPr/>
        </p:nvSpPr>
        <p:spPr>
          <a:xfrm>
            <a:off x="457200" y="533400"/>
            <a:ext cx="82423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lvl1pPr>
          </a:lstStyle>
          <a:p>
            <a:pPr lvl="0"/>
            <a:r>
              <a:t>Some world views are so widely accepted, historically influential, or hugely popular, that they have been given names.</a:t>
            </a:r>
          </a:p>
        </p:txBody>
      </p:sp>
      <p:sp>
        <p:nvSpPr>
          <p:cNvPr id="66" name="Shape 66"/>
          <p:cNvSpPr/>
          <p:nvPr/>
        </p:nvSpPr>
        <p:spPr>
          <a:xfrm>
            <a:off x="1066800" y="1524000"/>
            <a:ext cx="57277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Modernism</a:t>
            </a:r>
          </a:p>
        </p:txBody>
      </p:sp>
      <p:sp>
        <p:nvSpPr>
          <p:cNvPr id="67" name="Shape 67"/>
          <p:cNvSpPr/>
          <p:nvPr/>
        </p:nvSpPr>
        <p:spPr>
          <a:xfrm>
            <a:off x="1066799" y="2133600"/>
            <a:ext cx="5803902"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Heliocentrism</a:t>
            </a:r>
          </a:p>
        </p:txBody>
      </p:sp>
      <p:sp>
        <p:nvSpPr>
          <p:cNvPr id="68" name="Shape 68"/>
          <p:cNvSpPr/>
          <p:nvPr/>
        </p:nvSpPr>
        <p:spPr>
          <a:xfrm>
            <a:off x="1066800" y="2743200"/>
            <a:ext cx="59563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Democracy</a:t>
            </a:r>
          </a:p>
        </p:txBody>
      </p:sp>
      <p:sp>
        <p:nvSpPr>
          <p:cNvPr id="69" name="Shape 69"/>
          <p:cNvSpPr/>
          <p:nvPr/>
        </p:nvSpPr>
        <p:spPr>
          <a:xfrm>
            <a:off x="1066800" y="3352800"/>
            <a:ext cx="1131876" cy="292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indent="39687">
              <a:defRPr sz="1800">
                <a:solidFill>
                  <a:srgbClr val="333399"/>
                </a:solidFill>
              </a:defRPr>
            </a:lvl1pPr>
          </a:lstStyle>
          <a:p>
            <a:pPr lvl="0">
              <a:defRPr>
                <a:solidFill>
                  <a:srgbClr val="000000"/>
                </a:solidFill>
              </a:defRPr>
            </a:pPr>
            <a:r>
              <a:rPr>
                <a:solidFill>
                  <a:srgbClr val="333399"/>
                </a:solidFill>
              </a:rPr>
              <a:t>Christianity</a:t>
            </a:r>
          </a:p>
        </p:txBody>
      </p:sp>
      <p:sp>
        <p:nvSpPr>
          <p:cNvPr id="70" name="Shape 70"/>
          <p:cNvSpPr/>
          <p:nvPr/>
        </p:nvSpPr>
        <p:spPr>
          <a:xfrm>
            <a:off x="1066799" y="3886200"/>
            <a:ext cx="5803902"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Islam</a:t>
            </a:r>
          </a:p>
        </p:txBody>
      </p:sp>
      <p:sp>
        <p:nvSpPr>
          <p:cNvPr id="71" name="Shape 71"/>
          <p:cNvSpPr/>
          <p:nvPr/>
        </p:nvSpPr>
        <p:spPr>
          <a:xfrm>
            <a:off x="1066800" y="4495800"/>
            <a:ext cx="59563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Marxism</a:t>
            </a:r>
          </a:p>
        </p:txBody>
      </p:sp>
      <p:sp>
        <p:nvSpPr>
          <p:cNvPr id="72" name="Shape 72"/>
          <p:cNvSpPr/>
          <p:nvPr/>
        </p:nvSpPr>
        <p:spPr>
          <a:xfrm>
            <a:off x="4292600" y="1447800"/>
            <a:ext cx="62611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Environmentalism</a:t>
            </a:r>
          </a:p>
        </p:txBody>
      </p:sp>
      <p:sp>
        <p:nvSpPr>
          <p:cNvPr id="73" name="Shape 73"/>
          <p:cNvSpPr/>
          <p:nvPr/>
        </p:nvSpPr>
        <p:spPr>
          <a:xfrm>
            <a:off x="4292600" y="2133600"/>
            <a:ext cx="5194300" cy="29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indent="39687">
              <a:spcBef>
                <a:spcPts val="1400"/>
              </a:spcBef>
              <a:defRPr sz="1800">
                <a:solidFill>
                  <a:srgbClr val="333399"/>
                </a:solidFill>
              </a:defRPr>
            </a:lvl1pPr>
          </a:lstStyle>
          <a:p>
            <a:pPr lvl="0">
              <a:defRPr>
                <a:solidFill>
                  <a:srgbClr val="000000"/>
                </a:solidFill>
              </a:defRPr>
            </a:pPr>
            <a:r>
              <a:rPr>
                <a:solidFill>
                  <a:srgbClr val="333399"/>
                </a:solidFill>
              </a:rPr>
              <a:t>The New Age</a:t>
            </a:r>
          </a:p>
        </p:txBody>
      </p:sp>
      <p:sp>
        <p:nvSpPr>
          <p:cNvPr id="74" name="Shape 74"/>
          <p:cNvSpPr/>
          <p:nvPr/>
        </p:nvSpPr>
        <p:spPr>
          <a:xfrm>
            <a:off x="4293628" y="3886200"/>
            <a:ext cx="1094667" cy="3835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800">
                <a:solidFill>
                  <a:srgbClr val="6262A8"/>
                </a:solidFill>
              </a:defRPr>
            </a:lvl1pPr>
          </a:lstStyle>
          <a:p>
            <a:pPr lvl="0">
              <a:defRPr>
                <a:solidFill>
                  <a:srgbClr val="000000"/>
                </a:solidFill>
              </a:defRPr>
            </a:pPr>
            <a:r>
              <a:rPr>
                <a:solidFill>
                  <a:srgbClr val="6262A8"/>
                </a:solidFill>
              </a:rPr>
              <a:t>Capitalism</a:t>
            </a:r>
          </a:p>
        </p:txBody>
      </p:sp>
      <p:sp>
        <p:nvSpPr>
          <p:cNvPr id="75" name="Shape 75"/>
          <p:cNvSpPr/>
          <p:nvPr/>
        </p:nvSpPr>
        <p:spPr>
          <a:xfrm>
            <a:off x="4331635" y="4584700"/>
            <a:ext cx="1018653" cy="3835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800">
                <a:solidFill>
                  <a:srgbClr val="6262A8"/>
                </a:solidFill>
              </a:defRPr>
            </a:lvl1pPr>
          </a:lstStyle>
          <a:p>
            <a:pPr lvl="0">
              <a:defRPr>
                <a:solidFill>
                  <a:srgbClr val="000000"/>
                </a:solidFill>
              </a:defRPr>
            </a:pPr>
            <a:r>
              <a:rPr>
                <a:solidFill>
                  <a:srgbClr val="6262A8"/>
                </a:solidFill>
              </a:rPr>
              <a:t>Feminism</a:t>
            </a:r>
          </a:p>
        </p:txBody>
      </p:sp>
      <p:sp>
        <p:nvSpPr>
          <p:cNvPr id="76" name="Shape 76"/>
          <p:cNvSpPr/>
          <p:nvPr/>
        </p:nvSpPr>
        <p:spPr>
          <a:xfrm>
            <a:off x="4259762" y="2743200"/>
            <a:ext cx="1323266" cy="3835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800">
                <a:solidFill>
                  <a:srgbClr val="6262A8"/>
                </a:solidFill>
              </a:defRPr>
            </a:lvl1pPr>
          </a:lstStyle>
          <a:p>
            <a:pPr lvl="0">
              <a:defRPr>
                <a:solidFill>
                  <a:srgbClr val="000000"/>
                </a:solidFill>
              </a:defRPr>
            </a:pPr>
            <a:r>
              <a:rPr>
                <a:solidFill>
                  <a:srgbClr val="6262A8"/>
                </a:solidFill>
              </a:rPr>
              <a:t>Romanticism</a:t>
            </a:r>
          </a:p>
        </p:txBody>
      </p:sp>
      <p:sp>
        <p:nvSpPr>
          <p:cNvPr id="77" name="Shape 77"/>
          <p:cNvSpPr/>
          <p:nvPr/>
        </p:nvSpPr>
        <p:spPr>
          <a:xfrm>
            <a:off x="4185691" y="3276600"/>
            <a:ext cx="1310541" cy="3835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800">
                <a:solidFill>
                  <a:srgbClr val="6262A8"/>
                </a:solidFill>
              </a:defRPr>
            </a:lvl1pPr>
          </a:lstStyle>
          <a:p>
            <a:pPr lvl="0">
              <a:defRPr>
                <a:solidFill>
                  <a:srgbClr val="000000"/>
                </a:solidFill>
              </a:defRPr>
            </a:pPr>
            <a:r>
              <a:rPr>
                <a:solidFill>
                  <a:srgbClr val="6262A8"/>
                </a:solidFill>
              </a:rPr>
              <a:t>Industrialism</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animBg="1" advAuto="0"/>
      <p:bldP spid="67" grpId="2" animBg="1" advAuto="0"/>
      <p:bldP spid="68" grpId="3" animBg="1" advAuto="0"/>
      <p:bldP spid="69" grpId="4" animBg="1" advAuto="0"/>
      <p:bldP spid="70" grpId="5" animBg="1" advAuto="0"/>
      <p:bldP spid="71" grpId="6" animBg="1" advAuto="0"/>
      <p:bldP spid="72" grpId="7" animBg="1" advAuto="0"/>
      <p:bldP spid="73" grpId="8" animBg="1" advAuto="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p:nvPr/>
        </p:nvSpPr>
        <p:spPr>
          <a:xfrm>
            <a:off x="457200" y="609600"/>
            <a:ext cx="7861300" cy="19939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t>Huntington also gives a special place to religion. In his view, economic globalisation has had the effect of reducing the importance of the nation-state in shaping and defining personal identity. Religion, he says, has taken its place, since religion:</a:t>
            </a:r>
          </a:p>
          <a:p>
            <a:pPr lvl="0" indent="39687">
              <a:spcBef>
                <a:spcPts val="1400"/>
              </a:spcBef>
              <a:defRPr sz="1800"/>
            </a:pPr>
            <a:r>
              <a:rPr>
                <a:solidFill>
                  <a:srgbClr val="333399"/>
                </a:solidFill>
              </a:rPr>
              <a:t>“…provides a basis for identity and commitment that transcends national boundaries and unites civilizations.”</a:t>
            </a:r>
            <a:r>
              <a:t> </a:t>
            </a:r>
          </a:p>
          <a:p>
            <a:pPr lvl="0" indent="39687" algn="r">
              <a:spcBef>
                <a:spcPts val="900"/>
              </a:spcBef>
              <a:defRPr sz="1800"/>
            </a:pPr>
            <a:r>
              <a:rPr sz="1600"/>
              <a:t>(</a:t>
            </a:r>
            <a:r>
              <a:rPr sz="1600" i="1"/>
              <a:t>ibid</a:t>
            </a:r>
            <a:r>
              <a:rPr sz="1600"/>
              <a:t>.) </a:t>
            </a:r>
          </a:p>
        </p:txBody>
      </p:sp>
      <p:sp>
        <p:nvSpPr>
          <p:cNvPr id="293" name="Shape 293"/>
          <p:cNvSpPr/>
          <p:nvPr/>
        </p:nvSpPr>
        <p:spPr>
          <a:xfrm>
            <a:off x="711200" y="3056466"/>
            <a:ext cx="7099300" cy="12319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t>Is Huntington right?</a:t>
            </a:r>
          </a:p>
          <a:p>
            <a:pPr lvl="0" indent="39687">
              <a:spcBef>
                <a:spcPts val="1400"/>
              </a:spcBef>
              <a:defRPr sz="1800"/>
            </a:pPr>
            <a:endParaRPr/>
          </a:p>
          <a:p>
            <a:pPr lvl="0" indent="39687">
              <a:spcBef>
                <a:spcPts val="1400"/>
              </a:spcBef>
              <a:defRPr sz="1800"/>
            </a:pPr>
            <a:r>
              <a:t>Why, or why not?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nvSpPr>
        <p:spPr>
          <a:xfrm>
            <a:off x="7409180" y="6248400"/>
            <a:ext cx="193041" cy="3200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1400"/>
            </a:lvl1pPr>
          </a:lstStyle>
          <a:p>
            <a:pPr lvl="0">
              <a:defRPr sz="1800"/>
            </a:pPr>
            <a:r>
              <a:rPr sz="1400"/>
              <a:t>6</a:t>
            </a:r>
          </a:p>
        </p:txBody>
      </p:sp>
      <p:sp>
        <p:nvSpPr>
          <p:cNvPr id="80" name="Shape 80"/>
          <p:cNvSpPr/>
          <p:nvPr/>
        </p:nvSpPr>
        <p:spPr>
          <a:xfrm>
            <a:off x="228600" y="1392766"/>
            <a:ext cx="8458200" cy="105709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defRPr sz="1800"/>
            </a:pPr>
            <a:r>
              <a:rPr>
                <a:latin typeface="Times New Roman"/>
                <a:ea typeface="Times New Roman"/>
                <a:cs typeface="Times New Roman"/>
                <a:sym typeface="Times New Roman"/>
              </a:rPr>
              <a:t>An intellectual environment will have a character of its own. That is: in one place or among one group of people, </a:t>
            </a:r>
            <a:r>
              <a:rPr>
                <a:latin typeface="Times New Roman Bold"/>
                <a:ea typeface="Times New Roman Bold"/>
                <a:cs typeface="Times New Roman Bold"/>
                <a:sym typeface="Times New Roman Bold"/>
              </a:rPr>
              <a:t>one idea or group of related ideas may be more prevalent than other ideas.</a:t>
            </a:r>
            <a:r>
              <a:rPr>
                <a:latin typeface="Times New Roman"/>
                <a:ea typeface="Times New Roman"/>
                <a:cs typeface="Times New Roman"/>
                <a:sym typeface="Times New Roman"/>
              </a:rPr>
              <a:t> In another place and among other people, a different set of ideas may dominate things. </a:t>
            </a:r>
          </a:p>
        </p:txBody>
      </p:sp>
      <p:sp>
        <p:nvSpPr>
          <p:cNvPr id="81" name="Shape 81"/>
          <p:cNvSpPr/>
          <p:nvPr/>
        </p:nvSpPr>
        <p:spPr>
          <a:xfrm>
            <a:off x="279400" y="3361266"/>
            <a:ext cx="8458200" cy="52369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latin typeface="Times New Roman"/>
                <a:ea typeface="Times New Roman"/>
                <a:cs typeface="Times New Roman"/>
                <a:sym typeface="Times New Roman"/>
              </a:defRPr>
            </a:lvl1pPr>
          </a:lstStyle>
          <a:p>
            <a:pPr lvl="0"/>
            <a:r>
              <a:t>Note also that you probably live in more than one social environment, and so you are probably hearing prevalent ideas from more than one intellectual environment too.</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1"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p:cNvSpPr>
          <p:nvPr>
            <p:ph type="sldNum" sz="quarter" idx="2"/>
          </p:nvPr>
        </p:nvSpPr>
        <p:spPr>
          <a:xfrm>
            <a:off x="7409180" y="6248400"/>
            <a:ext cx="193041" cy="320040"/>
          </a:xfrm>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t>7</a:t>
            </a:fld>
            <a:endParaRPr sz="1400"/>
          </a:p>
        </p:txBody>
      </p:sp>
      <p:sp>
        <p:nvSpPr>
          <p:cNvPr id="84" name="Shape 84"/>
          <p:cNvSpPr/>
          <p:nvPr/>
        </p:nvSpPr>
        <p:spPr>
          <a:xfrm>
            <a:off x="431800" y="1883833"/>
            <a:ext cx="8280400" cy="79039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latin typeface="Times New Roman"/>
                <a:ea typeface="Times New Roman"/>
                <a:cs typeface="Times New Roman"/>
                <a:sym typeface="Times New Roman"/>
              </a:defRPr>
            </a:lvl1pPr>
          </a:lstStyle>
          <a:p>
            <a:pPr lvl="0"/>
            <a:r>
              <a:t>Obviously, people can still do their own thinking, wherever they are. And this is not to say that the contents of your intellectual environment will always be the same from one day to the next. </a:t>
            </a:r>
          </a:p>
        </p:txBody>
      </p:sp>
      <p:sp>
        <p:nvSpPr>
          <p:cNvPr id="85" name="Shape 85"/>
          <p:cNvSpPr/>
          <p:nvPr/>
        </p:nvSpPr>
        <p:spPr>
          <a:xfrm>
            <a:off x="431800" y="3280833"/>
            <a:ext cx="8280400" cy="105709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latin typeface="Times New Roman"/>
                <a:ea typeface="Times New Roman"/>
                <a:cs typeface="Times New Roman"/>
                <a:sym typeface="Times New Roman"/>
              </a:defRPr>
            </a:lvl1pPr>
          </a:lstStyle>
          <a:p>
            <a:pPr lvl="0"/>
            <a:r>
              <a:t>But this is to say that wherever you are, and whatever community you happen to be living in or moving through, the prevalent ideas that are expressed and shared by the people around you will influence your own thinking and your life in profound and often unexpected ways.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advAuto="0"/>
      <p:bldP spid="85" grpId="2"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p:nvPr/>
        </p:nvSpPr>
        <p:spPr>
          <a:xfrm>
            <a:off x="7409180" y="6248400"/>
            <a:ext cx="193041" cy="3200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1400"/>
            </a:lvl1pPr>
          </a:lstStyle>
          <a:p>
            <a:pPr lvl="0">
              <a:defRPr sz="1800"/>
            </a:pPr>
            <a:r>
              <a:rPr sz="1400"/>
              <a:t>7</a:t>
            </a:r>
          </a:p>
        </p:txBody>
      </p:sp>
      <p:sp>
        <p:nvSpPr>
          <p:cNvPr id="88" name="Shape 88"/>
          <p:cNvSpPr/>
          <p:nvPr/>
        </p:nvSpPr>
        <p:spPr>
          <a:xfrm>
            <a:off x="469900" y="520699"/>
            <a:ext cx="8216900" cy="132379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latin typeface="Times New Roman"/>
                <a:ea typeface="Times New Roman"/>
                <a:cs typeface="Times New Roman"/>
                <a:sym typeface="Times New Roman"/>
              </a:defRPr>
            </a:lvl1pPr>
          </a:lstStyle>
          <a:p>
            <a:pPr lvl="0"/>
            <a:r>
              <a:t>Eventually, the ideas that you gathered from your intellectual environment, along with a few ideas of your own that you develop on the way, come together in your mind. They form in your mind a kind of plan, a picture, or a model, of what the world is like, and how it acts, and so on. This plan helps you to understand things, and also helps you make decisions.</a:t>
            </a:r>
          </a:p>
        </p:txBody>
      </p:sp>
      <p:sp>
        <p:nvSpPr>
          <p:cNvPr id="89" name="Shape 89"/>
          <p:cNvSpPr/>
          <p:nvPr/>
        </p:nvSpPr>
        <p:spPr>
          <a:xfrm>
            <a:off x="520700" y="3098800"/>
            <a:ext cx="7200900" cy="2569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defRPr sz="1800"/>
            </a:pPr>
            <a:r>
              <a:rPr>
                <a:latin typeface="Times New Roman"/>
                <a:ea typeface="Times New Roman"/>
                <a:cs typeface="Times New Roman"/>
                <a:sym typeface="Times New Roman"/>
              </a:rPr>
              <a:t>Philosophers sometimes call this plan a </a:t>
            </a:r>
            <a:r>
              <a:rPr>
                <a:latin typeface="Times New Roman Bold"/>
                <a:ea typeface="Times New Roman Bold"/>
                <a:cs typeface="Times New Roman Bold"/>
                <a:sym typeface="Times New Roman Bold"/>
              </a:rPr>
              <a:t>world view.</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p:nvPr/>
        </p:nvSpPr>
        <p:spPr>
          <a:xfrm>
            <a:off x="304800" y="228600"/>
            <a:ext cx="854710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39687">
              <a:spcBef>
                <a:spcPts val="1400"/>
              </a:spcBef>
              <a:defRPr sz="1800"/>
            </a:pPr>
            <a:r>
              <a:t>The word ‘world view’ was first coined by German philosopher </a:t>
            </a:r>
            <a:r>
              <a:rPr b="1"/>
              <a:t>Albert Schweitzer</a:t>
            </a:r>
            <a:r>
              <a:t> in a book called “</a:t>
            </a:r>
            <a:r>
              <a:rPr b="1"/>
              <a:t>The Decay and Restoration of Civilization</a:t>
            </a:r>
            <a:r>
              <a:t>”, first published 1923.</a:t>
            </a:r>
          </a:p>
        </p:txBody>
      </p:sp>
      <p:pic>
        <p:nvPicPr>
          <p:cNvPr id="92" name="image.jpg"/>
          <p:cNvPicPr/>
          <p:nvPr/>
        </p:nvPicPr>
        <p:blipFill>
          <a:blip r:embed="rId2">
            <a:extLst/>
          </a:blip>
          <a:stretch>
            <a:fillRect/>
          </a:stretch>
        </p:blipFill>
        <p:spPr>
          <a:xfrm>
            <a:off x="2057400" y="1447800"/>
            <a:ext cx="5045075" cy="5410200"/>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74</TotalTime>
  <Words>4593</Words>
  <Application>Microsoft Office PowerPoint</Application>
  <PresentationFormat>On-screen Show (4:3)</PresentationFormat>
  <Paragraphs>245</Paragraphs>
  <Slides>50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Avenir Roman</vt:lpstr>
      <vt:lpstr>Gill Sans</vt:lpstr>
      <vt:lpstr>Times New Roman</vt:lpstr>
      <vt:lpstr>Times New Roman Bold</vt:lpstr>
      <vt:lpstr>Times Roman</vt:lpstr>
      <vt:lpstr>Default</vt:lpstr>
      <vt:lpstr>PowerPoint Presentation</vt:lpstr>
      <vt:lpstr>PowerPoint Presentation</vt:lpstr>
      <vt:lpstr>The Idea of a World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Dumaresq</dc:creator>
  <cp:lastModifiedBy>Philip Dumaresq</cp:lastModifiedBy>
  <cp:revision>17</cp:revision>
  <dcterms:modified xsi:type="dcterms:W3CDTF">2016-08-26T19:01:08Z</dcterms:modified>
</cp:coreProperties>
</file>