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3004800" cy="9753600"/>
  <p:notesSz cx="6858000" cy="9144000"/>
  <p:defaultTextStyle>
    <a:lvl1pPr algn="ctr" defTabSz="584200">
      <a:defRPr sz="4200">
        <a:latin typeface="+mn-lt"/>
        <a:ea typeface="+mn-ea"/>
        <a:cs typeface="+mn-cs"/>
        <a:sym typeface="Gill Sans"/>
      </a:defRPr>
    </a:lvl1pPr>
    <a:lvl2pPr indent="342900" algn="ctr" defTabSz="584200">
      <a:defRPr sz="4200">
        <a:latin typeface="+mn-lt"/>
        <a:ea typeface="+mn-ea"/>
        <a:cs typeface="+mn-cs"/>
        <a:sym typeface="Gill Sans"/>
      </a:defRPr>
    </a:lvl2pPr>
    <a:lvl3pPr indent="685800" algn="ctr" defTabSz="584200">
      <a:defRPr sz="4200">
        <a:latin typeface="+mn-lt"/>
        <a:ea typeface="+mn-ea"/>
        <a:cs typeface="+mn-cs"/>
        <a:sym typeface="Gill Sans"/>
      </a:defRPr>
    </a:lvl3pPr>
    <a:lvl4pPr indent="1028700" algn="ctr" defTabSz="584200">
      <a:defRPr sz="4200">
        <a:latin typeface="+mn-lt"/>
        <a:ea typeface="+mn-ea"/>
        <a:cs typeface="+mn-cs"/>
        <a:sym typeface="Gill Sans"/>
      </a:defRPr>
    </a:lvl4pPr>
    <a:lvl5pPr indent="1371600" algn="ctr" defTabSz="584200">
      <a:defRPr sz="4200">
        <a:latin typeface="+mn-lt"/>
        <a:ea typeface="+mn-ea"/>
        <a:cs typeface="+mn-cs"/>
        <a:sym typeface="Gill Sans"/>
      </a:defRPr>
    </a:lvl5pPr>
    <a:lvl6pPr indent="1714500" algn="ctr" defTabSz="584200">
      <a:defRPr sz="4200">
        <a:latin typeface="+mn-lt"/>
        <a:ea typeface="+mn-ea"/>
        <a:cs typeface="+mn-cs"/>
        <a:sym typeface="Gill Sans"/>
      </a:defRPr>
    </a:lvl6pPr>
    <a:lvl7pPr indent="2057400" algn="ctr" defTabSz="584200">
      <a:defRPr sz="4200">
        <a:latin typeface="+mn-lt"/>
        <a:ea typeface="+mn-ea"/>
        <a:cs typeface="+mn-cs"/>
        <a:sym typeface="Gill Sans"/>
      </a:defRPr>
    </a:lvl7pPr>
    <a:lvl8pPr indent="2400300" algn="ctr" defTabSz="584200">
      <a:defRPr sz="4200">
        <a:latin typeface="+mn-lt"/>
        <a:ea typeface="+mn-ea"/>
        <a:cs typeface="+mn-cs"/>
        <a:sym typeface="Gill Sans"/>
      </a:defRPr>
    </a:lvl8pPr>
    <a:lvl9pPr indent="2743200" algn="ctr" defTabSz="584200">
      <a:defRPr sz="4200">
        <a:latin typeface="+mn-lt"/>
        <a:ea typeface="+mn-ea"/>
        <a:cs typeface="+mn-c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lIns="0" tIns="0" rIns="0" bIns="0" anchor="b"/>
          <a:lstStyle/>
          <a:p>
            <a:pPr lvl="0">
              <a:defRPr sz="1800"/>
            </a:pPr>
            <a:r>
              <a:rPr sz="2400"/>
              <a:t>Title Text</a:t>
            </a:r>
          </a:p>
        </p:txBody>
      </p:sp>
      <p:sp>
        <p:nvSpPr>
          <p:cNvPr id="6" name="Shape 6"/>
          <p:cNvSpPr>
            <a:spLocks noGrp="1"/>
          </p:cNvSpPr>
          <p:nvPr>
            <p:ph type="body" idx="1"/>
          </p:nvPr>
        </p:nvSpPr>
        <p:spPr>
          <a:xfrm>
            <a:off x="1270000" y="5029200"/>
            <a:ext cx="10464800" cy="1130300"/>
          </a:xfrm>
          <a:prstGeom prst="rect">
            <a:avLst/>
          </a:prstGeom>
        </p:spPr>
        <p:txBody>
          <a:bodyPr lIns="0" tIns="0" rIns="0" bIns="0"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25" name="Shape 25"/>
          <p:cNvSpPr>
            <a:spLocks noGrp="1"/>
          </p:cNvSpPr>
          <p:nvPr>
            <p:ph type="title"/>
          </p:nvPr>
        </p:nvSpPr>
        <p:spPr>
          <a:xfrm>
            <a:off x="635000" y="1409700"/>
            <a:ext cx="5867400" cy="3302000"/>
          </a:xfrm>
          <a:prstGeom prst="rect">
            <a:avLst/>
          </a:prstGeom>
        </p:spPr>
        <p:txBody>
          <a:bodyPr lIns="0" tIns="0" rIns="0" bIns="0" anchor="b"/>
          <a:lstStyle>
            <a:lvl1pPr>
              <a:defRPr sz="7000">
                <a:latin typeface="+mn-lt"/>
                <a:ea typeface="+mn-ea"/>
                <a:cs typeface="+mn-cs"/>
                <a:sym typeface="Gill Sans"/>
              </a:defRPr>
            </a:lvl1pPr>
          </a:lstStyle>
          <a:p>
            <a:pPr lvl="0">
              <a:defRPr sz="1800"/>
            </a:pPr>
            <a:r>
              <a:rPr sz="7000"/>
              <a:t>Title Text</a:t>
            </a:r>
          </a:p>
        </p:txBody>
      </p:sp>
      <p:sp>
        <p:nvSpPr>
          <p:cNvPr id="26" name="Shape 26"/>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atin typeface="+mn-lt"/>
                <a:ea typeface="+mn-ea"/>
                <a:cs typeface="+mn-cs"/>
                <a:sym typeface="Gill Sans"/>
              </a:defRPr>
            </a:lvl1pPr>
            <a:lvl2pPr marL="0" indent="0" algn="ctr">
              <a:spcBef>
                <a:spcPts val="0"/>
              </a:spcBef>
              <a:buSzTx/>
              <a:buNone/>
              <a:defRPr sz="3400">
                <a:latin typeface="+mn-lt"/>
                <a:ea typeface="+mn-ea"/>
                <a:cs typeface="+mn-cs"/>
                <a:sym typeface="Gill Sans"/>
              </a:defRPr>
            </a:lvl2pPr>
            <a:lvl3pPr marL="0" indent="0" algn="ctr">
              <a:spcBef>
                <a:spcPts val="0"/>
              </a:spcBef>
              <a:buSzTx/>
              <a:buNone/>
              <a:defRPr sz="3400">
                <a:latin typeface="+mn-lt"/>
                <a:ea typeface="+mn-ea"/>
                <a:cs typeface="+mn-cs"/>
                <a:sym typeface="Gill Sans"/>
              </a:defRPr>
            </a:lvl3pPr>
            <a:lvl4pPr marL="0" indent="0" algn="ctr">
              <a:spcBef>
                <a:spcPts val="0"/>
              </a:spcBef>
              <a:buSzTx/>
              <a:buNone/>
              <a:defRPr sz="3400">
                <a:latin typeface="+mn-lt"/>
                <a:ea typeface="+mn-ea"/>
                <a:cs typeface="+mn-cs"/>
                <a:sym typeface="Gill Sans"/>
              </a:defRPr>
            </a:lvl4pPr>
            <a:lvl5pPr marL="0" indent="0" algn="ctr">
              <a:spcBef>
                <a:spcPts val="0"/>
              </a:spcBef>
              <a:buSzTx/>
              <a:buNone/>
              <a:defRPr sz="3400">
                <a:latin typeface="+mn-lt"/>
                <a:ea typeface="+mn-ea"/>
                <a:cs typeface="+mn-c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28" name="Shape 28"/>
          <p:cNvSpPr>
            <a:spLocks noGrp="1"/>
          </p:cNvSpPr>
          <p:nvPr>
            <p:ph type="title"/>
          </p:nvPr>
        </p:nvSpPr>
        <p:spPr>
          <a:xfrm>
            <a:off x="635000" y="1409700"/>
            <a:ext cx="5867400" cy="3302000"/>
          </a:xfrm>
          <a:prstGeom prst="rect">
            <a:avLst/>
          </a:prstGeom>
        </p:spPr>
        <p:txBody>
          <a:bodyPr lIns="0" tIns="0" rIns="0" bIns="0" anchor="b"/>
          <a:lstStyle>
            <a:lvl1pPr>
              <a:defRPr sz="7000">
                <a:latin typeface="+mn-lt"/>
                <a:ea typeface="+mn-ea"/>
                <a:cs typeface="+mn-cs"/>
                <a:sym typeface="Gill Sans"/>
              </a:defRPr>
            </a:lvl1pPr>
          </a:lstStyle>
          <a:p>
            <a:pPr lvl="0">
              <a:defRPr sz="1800"/>
            </a:pPr>
            <a:r>
              <a:rPr sz="7000"/>
              <a:t>Title Text</a:t>
            </a:r>
          </a:p>
        </p:txBody>
      </p:sp>
      <p:sp>
        <p:nvSpPr>
          <p:cNvPr id="29" name="Shape 29"/>
          <p:cNvSpPr>
            <a:spLocks noGrp="1"/>
          </p:cNvSpPr>
          <p:nvPr>
            <p:ph type="body" idx="1"/>
          </p:nvPr>
        </p:nvSpPr>
        <p:spPr>
          <a:xfrm>
            <a:off x="635000" y="4787900"/>
            <a:ext cx="5867400" cy="3302000"/>
          </a:xfrm>
          <a:prstGeom prst="rect">
            <a:avLst/>
          </a:prstGeom>
        </p:spPr>
        <p:txBody>
          <a:bodyPr lIns="0" tIns="0" rIns="0" bIns="0" anchor="t"/>
          <a:lstStyle>
            <a:lvl1pPr marL="0" indent="0" algn="ctr">
              <a:spcBef>
                <a:spcPts val="0"/>
              </a:spcBef>
              <a:buSzTx/>
              <a:buNone/>
              <a:defRPr sz="3400">
                <a:latin typeface="+mn-lt"/>
                <a:ea typeface="+mn-ea"/>
                <a:cs typeface="+mn-cs"/>
                <a:sym typeface="Gill Sans"/>
              </a:defRPr>
            </a:lvl1pPr>
            <a:lvl2pPr marL="0" indent="0" algn="ctr">
              <a:spcBef>
                <a:spcPts val="0"/>
              </a:spcBef>
              <a:buSzTx/>
              <a:buNone/>
              <a:defRPr sz="3400">
                <a:latin typeface="+mn-lt"/>
                <a:ea typeface="+mn-ea"/>
                <a:cs typeface="+mn-cs"/>
                <a:sym typeface="Gill Sans"/>
              </a:defRPr>
            </a:lvl2pPr>
            <a:lvl3pPr marL="0" indent="0" algn="ctr">
              <a:spcBef>
                <a:spcPts val="0"/>
              </a:spcBef>
              <a:buSzTx/>
              <a:buNone/>
              <a:defRPr sz="3400">
                <a:latin typeface="+mn-lt"/>
                <a:ea typeface="+mn-ea"/>
                <a:cs typeface="+mn-cs"/>
                <a:sym typeface="Gill Sans"/>
              </a:defRPr>
            </a:lvl3pPr>
            <a:lvl4pPr marL="0" indent="0" algn="ctr">
              <a:spcBef>
                <a:spcPts val="0"/>
              </a:spcBef>
              <a:buSzTx/>
              <a:buNone/>
              <a:defRPr sz="3400">
                <a:latin typeface="+mn-lt"/>
                <a:ea typeface="+mn-ea"/>
                <a:cs typeface="+mn-cs"/>
                <a:sym typeface="Gill Sans"/>
              </a:defRPr>
            </a:lvl4pPr>
            <a:lvl5pPr marL="0" indent="0" algn="ctr">
              <a:spcBef>
                <a:spcPts val="0"/>
              </a:spcBef>
              <a:buSzTx/>
              <a:buNone/>
              <a:defRPr sz="3400">
                <a:latin typeface="+mn-lt"/>
                <a:ea typeface="+mn-ea"/>
                <a:cs typeface="+mn-cs"/>
                <a:sym typeface="Gill Sans"/>
              </a:defRPr>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2" name="Shape 32"/>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5" name="Shape 35"/>
          <p:cNvSpPr>
            <a:spLocks noGrp="1"/>
          </p:cNvSpPr>
          <p:nvPr>
            <p:ph type="body" idx="1"/>
          </p:nvPr>
        </p:nvSpPr>
        <p:spPr>
          <a:xfrm>
            <a:off x="1270000" y="2768600"/>
            <a:ext cx="50419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
        <p:nvSpPr>
          <p:cNvPr id="38" name="Shape 38"/>
          <p:cNvSpPr>
            <a:spLocks noGrp="1"/>
          </p:cNvSpPr>
          <p:nvPr>
            <p:ph type="body" idx="1"/>
          </p:nvPr>
        </p:nvSpPr>
        <p:spPr>
          <a:xfrm>
            <a:off x="7772400" y="2768600"/>
            <a:ext cx="3962400" cy="5715000"/>
          </a:xfrm>
          <a:prstGeom prst="rect">
            <a:avLst/>
          </a:prstGeom>
        </p:spPr>
        <p:txBody>
          <a:bodyPr/>
          <a:lstStyle>
            <a:lvl1pPr marL="812120" indent="-494620">
              <a:spcBef>
                <a:spcPts val="3800"/>
              </a:spcBef>
              <a:defRPr sz="3200">
                <a:latin typeface="+mn-lt"/>
                <a:ea typeface="+mn-ea"/>
                <a:cs typeface="+mn-cs"/>
                <a:sym typeface="Gill Sans"/>
              </a:defRPr>
            </a:lvl1pPr>
            <a:lvl2pPr marL="1256620" indent="-494620">
              <a:spcBef>
                <a:spcPts val="3800"/>
              </a:spcBef>
              <a:defRPr sz="3200">
                <a:latin typeface="+mn-lt"/>
                <a:ea typeface="+mn-ea"/>
                <a:cs typeface="+mn-cs"/>
                <a:sym typeface="Gill Sans"/>
              </a:defRPr>
            </a:lvl2pPr>
            <a:lvl3pPr marL="1701120" indent="-494620">
              <a:spcBef>
                <a:spcPts val="3800"/>
              </a:spcBef>
              <a:defRPr sz="3200">
                <a:latin typeface="+mn-lt"/>
                <a:ea typeface="+mn-ea"/>
                <a:cs typeface="+mn-cs"/>
                <a:sym typeface="Gill Sans"/>
              </a:defRPr>
            </a:lvl3pPr>
            <a:lvl4pPr marL="2145620" indent="-494620">
              <a:spcBef>
                <a:spcPts val="3800"/>
              </a:spcBef>
              <a:defRPr sz="3200">
                <a:latin typeface="+mn-lt"/>
                <a:ea typeface="+mn-ea"/>
                <a:cs typeface="+mn-cs"/>
                <a:sym typeface="Gill Sans"/>
              </a:defRPr>
            </a:lvl4pPr>
            <a:lvl5pPr marL="2590120" indent="-494620">
              <a:spcBef>
                <a:spcPts val="3800"/>
              </a:spcBef>
              <a:defRPr sz="3200">
                <a:latin typeface="+mn-lt"/>
                <a:ea typeface="+mn-ea"/>
                <a:cs typeface="+mn-cs"/>
                <a:sym typeface="Gill Sans"/>
              </a:defRPr>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defRPr sz="1800"/>
            </a:pPr>
            <a:r>
              <a:rPr sz="2400"/>
              <a:t>Title Text</a:t>
            </a:r>
          </a:p>
        </p:txBody>
      </p:sp>
      <p:sp>
        <p:nvSpPr>
          <p:cNvPr id="9" name="Shape 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2400"/>
              <a:t>Title Text</a:t>
            </a:r>
          </a:p>
        </p:txBody>
      </p:sp>
      <p:sp>
        <p:nvSpPr>
          <p:cNvPr id="12" name="Shape 12"/>
          <p:cNvSpPr>
            <a:spLocks noGrp="1"/>
          </p:cNvSpPr>
          <p:nvPr>
            <p:ph type="body" idx="1"/>
          </p:nvPr>
        </p:nvSpPr>
        <p:spPr>
          <a:prstGeom prst="rect">
            <a:avLst/>
          </a:prstGeom>
        </p:spPr>
        <p:txBody>
          <a:bodyPr lIns="0" tIns="0" rIns="0" bIns="0" numCol="2" spcCol="523240" anchor="t"/>
          <a:lstStyle>
            <a:lvl1pPr marL="812120" indent="-494620">
              <a:spcBef>
                <a:spcPts val="3800"/>
              </a:spcBef>
            </a:lvl1pPr>
            <a:lvl2pPr marL="1256620" indent="-494620">
              <a:spcBef>
                <a:spcPts val="3800"/>
              </a:spcBef>
            </a:lvl2pPr>
            <a:lvl3pPr marL="1701120" indent="-494620">
              <a:spcBef>
                <a:spcPts val="3800"/>
              </a:spcBef>
            </a:lvl3pPr>
            <a:lvl4pPr marL="2145620" indent="-494620">
              <a:spcBef>
                <a:spcPts val="3800"/>
              </a:spcBef>
            </a:lvl4pPr>
            <a:lvl5pPr marL="2590120" indent="-494620">
              <a:spcBef>
                <a:spcPts val="3800"/>
              </a:spcBef>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 name="Shape 14"/>
          <p:cNvSpPr>
            <a:spLocks noGrp="1"/>
          </p:cNvSpPr>
          <p:nvPr>
            <p:ph type="body" idx="1"/>
          </p:nvPr>
        </p:nvSpPr>
        <p:spPr>
          <a:xfrm>
            <a:off x="1270000" y="1270000"/>
            <a:ext cx="10464800" cy="7213600"/>
          </a:xfrm>
          <a:prstGeom prst="rect">
            <a:avLst/>
          </a:prstGeom>
        </p:spPr>
        <p:txBody>
          <a:bodyPr/>
          <a:lstStyle>
            <a:lvl1pPr>
              <a:spcBef>
                <a:spcPts val="4800"/>
              </a:spcBef>
              <a:defRPr sz="4200">
                <a:latin typeface="+mn-lt"/>
                <a:ea typeface="+mn-ea"/>
                <a:cs typeface="+mn-cs"/>
                <a:sym typeface="Gill Sans"/>
              </a:defRPr>
            </a:lvl1pPr>
            <a:lvl2pPr>
              <a:spcBef>
                <a:spcPts val="4800"/>
              </a:spcBef>
              <a:defRPr sz="4200">
                <a:latin typeface="+mn-lt"/>
                <a:ea typeface="+mn-ea"/>
                <a:cs typeface="+mn-cs"/>
                <a:sym typeface="Gill Sans"/>
              </a:defRPr>
            </a:lvl2pPr>
            <a:lvl3pPr>
              <a:spcBef>
                <a:spcPts val="4800"/>
              </a:spcBef>
              <a:defRPr sz="4200">
                <a:latin typeface="+mn-lt"/>
                <a:ea typeface="+mn-ea"/>
                <a:cs typeface="+mn-cs"/>
                <a:sym typeface="Gill Sans"/>
              </a:defRPr>
            </a:lvl3pPr>
            <a:lvl4pPr>
              <a:spcBef>
                <a:spcPts val="4800"/>
              </a:spcBef>
              <a:defRPr sz="4200">
                <a:latin typeface="+mn-lt"/>
                <a:ea typeface="+mn-ea"/>
                <a:cs typeface="+mn-cs"/>
                <a:sym typeface="Gill Sans"/>
              </a:defRPr>
            </a:lvl4pPr>
            <a:lvl5pPr>
              <a:spcBef>
                <a:spcPts val="4800"/>
              </a:spcBef>
              <a:defRPr sz="4200">
                <a:latin typeface="+mn-lt"/>
                <a:ea typeface="+mn-ea"/>
                <a:cs typeface="+mn-c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9" name="Shape 19"/>
          <p:cNvSpPr>
            <a:spLocks noGrp="1"/>
          </p:cNvSpPr>
          <p:nvPr>
            <p:ph type="title"/>
          </p:nvPr>
        </p:nvSpPr>
        <p:spPr>
          <a:xfrm>
            <a:off x="1270000" y="2971800"/>
            <a:ext cx="10464800" cy="38100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Shape 21"/>
          <p:cNvSpPr>
            <a:spLocks noGrp="1"/>
          </p:cNvSpPr>
          <p:nvPr>
            <p:ph type="title"/>
          </p:nvPr>
        </p:nvSpPr>
        <p:spPr>
          <a:xfrm>
            <a:off x="1270000" y="7366000"/>
            <a:ext cx="10464800" cy="17018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23" name="Shape 23"/>
          <p:cNvSpPr>
            <a:spLocks noGrp="1"/>
          </p:cNvSpPr>
          <p:nvPr>
            <p:ph type="title"/>
          </p:nvPr>
        </p:nvSpPr>
        <p:spPr>
          <a:xfrm>
            <a:off x="1270000" y="7366000"/>
            <a:ext cx="10464800" cy="1701800"/>
          </a:xfrm>
          <a:prstGeom prst="rect">
            <a:avLst/>
          </a:prstGeom>
        </p:spPr>
        <p:txBody>
          <a:bodyPr/>
          <a:lstStyle>
            <a:lvl1pPr>
              <a:defRPr sz="8400">
                <a:latin typeface="+mn-lt"/>
                <a:ea typeface="+mn-ea"/>
                <a:cs typeface="+mn-cs"/>
                <a:sym typeface="Gill Sans"/>
              </a:defRPr>
            </a:lvl1pPr>
          </a:lstStyle>
          <a:p>
            <a:pPr lvl="0">
              <a:defRPr sz="1800"/>
            </a:pPr>
            <a:r>
              <a:rPr sz="84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400"/>
              <a:t>Title Text</a:t>
            </a:r>
          </a:p>
        </p:txBody>
      </p:sp>
      <p:sp>
        <p:nvSpPr>
          <p:cNvPr id="3" name="Shape 3"/>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ctr" defTabSz="584200">
        <a:defRPr sz="2400">
          <a:latin typeface="+mj-lt"/>
          <a:ea typeface="+mj-ea"/>
          <a:cs typeface="+mj-cs"/>
          <a:sym typeface="Times New Roman"/>
        </a:defRPr>
      </a:lvl1pPr>
      <a:lvl2pPr indent="228600" algn="ctr" defTabSz="584200">
        <a:defRPr sz="2400">
          <a:latin typeface="+mj-lt"/>
          <a:ea typeface="+mj-ea"/>
          <a:cs typeface="+mj-cs"/>
          <a:sym typeface="Times New Roman"/>
        </a:defRPr>
      </a:lvl2pPr>
      <a:lvl3pPr indent="457200" algn="ctr" defTabSz="584200">
        <a:defRPr sz="2400">
          <a:latin typeface="+mj-lt"/>
          <a:ea typeface="+mj-ea"/>
          <a:cs typeface="+mj-cs"/>
          <a:sym typeface="Times New Roman"/>
        </a:defRPr>
      </a:lvl3pPr>
      <a:lvl4pPr indent="685800" algn="ctr" defTabSz="584200">
        <a:defRPr sz="2400">
          <a:latin typeface="+mj-lt"/>
          <a:ea typeface="+mj-ea"/>
          <a:cs typeface="+mj-cs"/>
          <a:sym typeface="Times New Roman"/>
        </a:defRPr>
      </a:lvl4pPr>
      <a:lvl5pPr indent="914400" algn="ctr" defTabSz="584200">
        <a:defRPr sz="2400">
          <a:latin typeface="+mj-lt"/>
          <a:ea typeface="+mj-ea"/>
          <a:cs typeface="+mj-cs"/>
          <a:sym typeface="Times New Roman"/>
        </a:defRPr>
      </a:lvl5pPr>
      <a:lvl6pPr indent="1143000" algn="ctr" defTabSz="584200">
        <a:defRPr sz="2400">
          <a:latin typeface="+mj-lt"/>
          <a:ea typeface="+mj-ea"/>
          <a:cs typeface="+mj-cs"/>
          <a:sym typeface="Times New Roman"/>
        </a:defRPr>
      </a:lvl6pPr>
      <a:lvl7pPr indent="1371600" algn="ctr" defTabSz="584200">
        <a:defRPr sz="2400">
          <a:latin typeface="+mj-lt"/>
          <a:ea typeface="+mj-ea"/>
          <a:cs typeface="+mj-cs"/>
          <a:sym typeface="Times New Roman"/>
        </a:defRPr>
      </a:lvl7pPr>
      <a:lvl8pPr indent="1600200" algn="ctr" defTabSz="584200">
        <a:defRPr sz="2400">
          <a:latin typeface="+mj-lt"/>
          <a:ea typeface="+mj-ea"/>
          <a:cs typeface="+mj-cs"/>
          <a:sym typeface="Times New Roman"/>
        </a:defRPr>
      </a:lvl8pPr>
      <a:lvl9pPr indent="1828800" algn="ctr" defTabSz="584200">
        <a:defRPr sz="2400">
          <a:latin typeface="+mj-lt"/>
          <a:ea typeface="+mj-ea"/>
          <a:cs typeface="+mj-cs"/>
          <a:sym typeface="Times New Roman"/>
        </a:defRPr>
      </a:lvl9pPr>
    </p:titleStyle>
    <p:bodyStyle>
      <a:lvl1pPr marL="889000" indent="-571500" defTabSz="584200">
        <a:spcBef>
          <a:spcPts val="2400"/>
        </a:spcBef>
        <a:buSzPct val="171000"/>
        <a:buChar char="•"/>
        <a:defRPr sz="2400">
          <a:latin typeface="+mj-lt"/>
          <a:ea typeface="+mj-ea"/>
          <a:cs typeface="+mj-cs"/>
          <a:sym typeface="Times New Roman"/>
        </a:defRPr>
      </a:lvl1pPr>
      <a:lvl2pPr marL="1333500" indent="-571500" defTabSz="584200">
        <a:spcBef>
          <a:spcPts val="2400"/>
        </a:spcBef>
        <a:buSzPct val="171000"/>
        <a:buChar char="•"/>
        <a:defRPr sz="2400">
          <a:latin typeface="+mj-lt"/>
          <a:ea typeface="+mj-ea"/>
          <a:cs typeface="+mj-cs"/>
          <a:sym typeface="Times New Roman"/>
        </a:defRPr>
      </a:lvl2pPr>
      <a:lvl3pPr marL="1778000" indent="-571500" defTabSz="584200">
        <a:spcBef>
          <a:spcPts val="2400"/>
        </a:spcBef>
        <a:buSzPct val="171000"/>
        <a:buChar char="•"/>
        <a:defRPr sz="2400">
          <a:latin typeface="+mj-lt"/>
          <a:ea typeface="+mj-ea"/>
          <a:cs typeface="+mj-cs"/>
          <a:sym typeface="Times New Roman"/>
        </a:defRPr>
      </a:lvl3pPr>
      <a:lvl4pPr marL="2222500" indent="-571500" defTabSz="584200">
        <a:spcBef>
          <a:spcPts val="2400"/>
        </a:spcBef>
        <a:buSzPct val="171000"/>
        <a:buChar char="•"/>
        <a:defRPr sz="2400">
          <a:latin typeface="+mj-lt"/>
          <a:ea typeface="+mj-ea"/>
          <a:cs typeface="+mj-cs"/>
          <a:sym typeface="Times New Roman"/>
        </a:defRPr>
      </a:lvl4pPr>
      <a:lvl5pPr marL="2667000" indent="-571500" defTabSz="584200">
        <a:spcBef>
          <a:spcPts val="2400"/>
        </a:spcBef>
        <a:buSzPct val="171000"/>
        <a:buChar char="•"/>
        <a:defRPr sz="2400">
          <a:latin typeface="+mj-lt"/>
          <a:ea typeface="+mj-ea"/>
          <a:cs typeface="+mj-cs"/>
          <a:sym typeface="Times New Roman"/>
        </a:defRPr>
      </a:lvl5pPr>
      <a:lvl6pPr marL="3022600" indent="-571500" defTabSz="584200">
        <a:spcBef>
          <a:spcPts val="2400"/>
        </a:spcBef>
        <a:buSzPct val="171000"/>
        <a:buChar char="•"/>
        <a:defRPr sz="2400">
          <a:latin typeface="+mj-lt"/>
          <a:ea typeface="+mj-ea"/>
          <a:cs typeface="+mj-cs"/>
          <a:sym typeface="Times New Roman"/>
        </a:defRPr>
      </a:lvl6pPr>
      <a:lvl7pPr marL="3378200" indent="-571500" defTabSz="584200">
        <a:spcBef>
          <a:spcPts val="2400"/>
        </a:spcBef>
        <a:buSzPct val="171000"/>
        <a:buChar char="•"/>
        <a:defRPr sz="2400">
          <a:latin typeface="+mj-lt"/>
          <a:ea typeface="+mj-ea"/>
          <a:cs typeface="+mj-cs"/>
          <a:sym typeface="Times New Roman"/>
        </a:defRPr>
      </a:lvl7pPr>
      <a:lvl8pPr marL="3733800" indent="-571500" defTabSz="584200">
        <a:spcBef>
          <a:spcPts val="2400"/>
        </a:spcBef>
        <a:buSzPct val="171000"/>
        <a:buChar char="•"/>
        <a:defRPr sz="2400">
          <a:latin typeface="+mj-lt"/>
          <a:ea typeface="+mj-ea"/>
          <a:cs typeface="+mj-cs"/>
          <a:sym typeface="Times New Roman"/>
        </a:defRPr>
      </a:lvl8pPr>
      <a:lvl9pPr marL="4089400" indent="-571500" defTabSz="584200">
        <a:spcBef>
          <a:spcPts val="2400"/>
        </a:spcBef>
        <a:buSzPct val="171000"/>
        <a:buChar char="•"/>
        <a:defRPr sz="2400">
          <a:latin typeface="+mj-lt"/>
          <a:ea typeface="+mj-ea"/>
          <a:cs typeface="+mj-cs"/>
          <a:sym typeface="Times New Roman"/>
        </a:defRPr>
      </a:lvl9pPr>
    </p:bodyStyle>
    <p:otherStyle>
      <a:lvl1pPr algn="ctr" defTabSz="584200">
        <a:defRPr>
          <a:solidFill>
            <a:schemeClr val="tx1"/>
          </a:solidFill>
          <a:latin typeface="+mn-lt"/>
          <a:ea typeface="+mn-ea"/>
          <a:cs typeface="+mn-cs"/>
          <a:sym typeface="Gill Sans"/>
        </a:defRPr>
      </a:lvl1pPr>
      <a:lvl2pPr indent="228600" algn="ctr" defTabSz="584200">
        <a:defRPr>
          <a:solidFill>
            <a:schemeClr val="tx1"/>
          </a:solidFill>
          <a:latin typeface="+mn-lt"/>
          <a:ea typeface="+mn-ea"/>
          <a:cs typeface="+mn-cs"/>
          <a:sym typeface="Gill Sans"/>
        </a:defRPr>
      </a:lvl2pPr>
      <a:lvl3pPr indent="457200" algn="ctr" defTabSz="584200">
        <a:defRPr>
          <a:solidFill>
            <a:schemeClr val="tx1"/>
          </a:solidFill>
          <a:latin typeface="+mn-lt"/>
          <a:ea typeface="+mn-ea"/>
          <a:cs typeface="+mn-cs"/>
          <a:sym typeface="Gill Sans"/>
        </a:defRPr>
      </a:lvl3pPr>
      <a:lvl4pPr indent="685800" algn="ctr" defTabSz="584200">
        <a:defRPr>
          <a:solidFill>
            <a:schemeClr val="tx1"/>
          </a:solidFill>
          <a:latin typeface="+mn-lt"/>
          <a:ea typeface="+mn-ea"/>
          <a:cs typeface="+mn-cs"/>
          <a:sym typeface="Gill Sans"/>
        </a:defRPr>
      </a:lvl4pPr>
      <a:lvl5pPr indent="914400" algn="ctr" defTabSz="584200">
        <a:defRPr>
          <a:solidFill>
            <a:schemeClr val="tx1"/>
          </a:solidFill>
          <a:latin typeface="+mn-lt"/>
          <a:ea typeface="+mn-ea"/>
          <a:cs typeface="+mn-cs"/>
          <a:sym typeface="Gill Sans"/>
        </a:defRPr>
      </a:lvl5pPr>
      <a:lvl6pPr indent="1143000" algn="ctr" defTabSz="584200">
        <a:defRPr>
          <a:solidFill>
            <a:schemeClr val="tx1"/>
          </a:solidFill>
          <a:latin typeface="+mn-lt"/>
          <a:ea typeface="+mn-ea"/>
          <a:cs typeface="+mn-cs"/>
          <a:sym typeface="Gill Sans"/>
        </a:defRPr>
      </a:lvl6pPr>
      <a:lvl7pPr indent="1371600" algn="ctr" defTabSz="584200">
        <a:defRPr>
          <a:solidFill>
            <a:schemeClr val="tx1"/>
          </a:solidFill>
          <a:latin typeface="+mn-lt"/>
          <a:ea typeface="+mn-ea"/>
          <a:cs typeface="+mn-cs"/>
          <a:sym typeface="Gill Sans"/>
        </a:defRPr>
      </a:lvl7pPr>
      <a:lvl8pPr indent="1600200" algn="ctr" defTabSz="584200">
        <a:defRPr>
          <a:solidFill>
            <a:schemeClr val="tx1"/>
          </a:solidFill>
          <a:latin typeface="+mn-lt"/>
          <a:ea typeface="+mn-ea"/>
          <a:cs typeface="+mn-cs"/>
          <a:sym typeface="Gill Sans"/>
        </a:defRPr>
      </a:lvl8pPr>
      <a:lvl9pPr indent="1828800" algn="ctr" defTabSz="584200">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1"/>
          </p:nvPr>
        </p:nvSpPr>
        <p:spPr>
          <a:xfrm>
            <a:off x="1270000" y="1498600"/>
            <a:ext cx="10464800" cy="1130300"/>
          </a:xfrm>
          <a:prstGeom prst="rect">
            <a:avLst/>
          </a:prstGeom>
        </p:spPr>
        <p:txBody>
          <a:bodyPr/>
          <a:lstStyle>
            <a:lvl1pPr>
              <a:defRPr sz="7200"/>
            </a:lvl1pPr>
          </a:lstStyle>
          <a:p>
            <a:pPr lvl="0">
              <a:defRPr sz="1800"/>
            </a:pPr>
            <a:r>
              <a:rPr sz="7200"/>
              <a:t>Taoism</a:t>
            </a:r>
          </a:p>
        </p:txBody>
      </p:sp>
      <p:pic>
        <p:nvPicPr>
          <p:cNvPr id="43" name="tao.gif"/>
          <p:cNvPicPr/>
          <p:nvPr/>
        </p:nvPicPr>
        <p:blipFill>
          <a:blip r:embed="rId2">
            <a:extLst/>
          </a:blip>
          <a:stretch>
            <a:fillRect/>
          </a:stretch>
        </p:blipFill>
        <p:spPr>
          <a:xfrm>
            <a:off x="4737100" y="3162300"/>
            <a:ext cx="3517900" cy="342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3824516" y="1435100"/>
            <a:ext cx="5345312" cy="4203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 9.</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To hold and fill to overflowing</a:t>
            </a:r>
          </a:p>
          <a:p>
            <a:pPr lvl="0">
              <a:defRPr sz="1800"/>
            </a:pPr>
            <a:r>
              <a:rPr sz="2400">
                <a:latin typeface="+mj-lt"/>
                <a:ea typeface="+mj-ea"/>
                <a:cs typeface="+mj-cs"/>
                <a:sym typeface="Times New Roman"/>
              </a:rPr>
              <a:t>Is not as good as to stop in time.</a:t>
            </a:r>
          </a:p>
          <a:p>
            <a:pPr lvl="0">
              <a:defRPr sz="1800"/>
            </a:pPr>
            <a:r>
              <a:rPr sz="2400">
                <a:latin typeface="+mj-lt"/>
                <a:ea typeface="+mj-ea"/>
                <a:cs typeface="+mj-cs"/>
                <a:sym typeface="Times New Roman"/>
              </a:rPr>
              <a:t>Sharpen a sword-edge to its very sharpest,</a:t>
            </a:r>
          </a:p>
          <a:p>
            <a:pPr lvl="0">
              <a:defRPr sz="1800"/>
            </a:pPr>
            <a:r>
              <a:rPr sz="2400">
                <a:latin typeface="+mj-lt"/>
                <a:ea typeface="+mj-ea"/>
                <a:cs typeface="+mj-cs"/>
                <a:sym typeface="Times New Roman"/>
              </a:rPr>
              <a:t>And the edge will not last long.</a:t>
            </a:r>
          </a:p>
          <a:p>
            <a:pPr lvl="0">
              <a:defRPr sz="1800"/>
            </a:pPr>
            <a:r>
              <a:rPr sz="2400">
                <a:latin typeface="+mj-lt"/>
                <a:ea typeface="+mj-ea"/>
                <a:cs typeface="+mj-cs"/>
                <a:sym typeface="Times New Roman"/>
              </a:rPr>
              <a:t>When gold and jade fill your hall,</a:t>
            </a:r>
          </a:p>
          <a:p>
            <a:pPr lvl="0">
              <a:defRPr sz="1800"/>
            </a:pPr>
            <a:r>
              <a:rPr sz="2400">
                <a:latin typeface="+mj-lt"/>
                <a:ea typeface="+mj-ea"/>
                <a:cs typeface="+mj-cs"/>
                <a:sym typeface="Times New Roman"/>
              </a:rPr>
              <a:t>You will not be able to keep them.</a:t>
            </a:r>
          </a:p>
          <a:p>
            <a:pPr lvl="0">
              <a:defRPr sz="1800"/>
            </a:pPr>
            <a:r>
              <a:rPr sz="2400">
                <a:latin typeface="+mj-lt"/>
                <a:ea typeface="+mj-ea"/>
                <a:cs typeface="+mj-cs"/>
                <a:sym typeface="Times New Roman"/>
              </a:rPr>
              <a:t>To be proud with honour and wealth</a:t>
            </a:r>
          </a:p>
          <a:p>
            <a:pPr lvl="0">
              <a:defRPr sz="1800"/>
            </a:pPr>
            <a:r>
              <a:rPr sz="2400">
                <a:latin typeface="+mj-lt"/>
                <a:ea typeface="+mj-ea"/>
                <a:cs typeface="+mj-cs"/>
                <a:sym typeface="Times New Roman"/>
              </a:rPr>
              <a:t>Is to cause one’s own downfall.</a:t>
            </a:r>
          </a:p>
          <a:p>
            <a:pPr lvl="0">
              <a:defRPr sz="1800"/>
            </a:pPr>
            <a:r>
              <a:rPr sz="2400">
                <a:latin typeface="+mj-lt"/>
                <a:ea typeface="+mj-ea"/>
                <a:cs typeface="+mj-cs"/>
                <a:sym typeface="Times New Roman"/>
              </a:rPr>
              <a:t>Withdraw as soon as your work is done.</a:t>
            </a:r>
          </a:p>
          <a:p>
            <a:pPr lvl="0">
              <a:defRPr sz="1800"/>
            </a:pPr>
            <a:r>
              <a:rPr sz="2400">
                <a:latin typeface="+mj-lt"/>
                <a:ea typeface="+mj-ea"/>
                <a:cs typeface="+mj-cs"/>
                <a:sym typeface="Times New Roman"/>
              </a:rPr>
              <a:t>Such is Heaven’s Way.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1122" y="1581150"/>
            <a:ext cx="12992101" cy="386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13</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Favour is inferior.</a:t>
            </a:r>
          </a:p>
          <a:p>
            <a:pPr lvl="0">
              <a:defRPr sz="1800"/>
            </a:pPr>
            <a:r>
              <a:rPr sz="2400">
                <a:latin typeface="+mj-lt"/>
                <a:ea typeface="+mj-ea"/>
                <a:cs typeface="+mj-cs"/>
                <a:sym typeface="Times New Roman"/>
              </a:rPr>
              <a:t>Be apprehensive when you receive them, and also be apprehensive when you lose them.</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What does it mean to regard great trouble as seriously as you regard the body?</a:t>
            </a:r>
          </a:p>
          <a:p>
            <a:pPr lvl="0">
              <a:defRPr sz="1800"/>
            </a:pPr>
            <a:r>
              <a:rPr sz="2400">
                <a:latin typeface="+mj-lt"/>
                <a:ea typeface="+mj-ea"/>
                <a:cs typeface="+mj-cs"/>
                <a:sym typeface="Times New Roman"/>
              </a:rPr>
              <a:t>The reason I have great trouble is that I have a body (and am attached to it.)</a:t>
            </a:r>
          </a:p>
          <a:p>
            <a:pPr lvl="0">
              <a:defRPr sz="1800"/>
            </a:pPr>
            <a:r>
              <a:rPr sz="2400">
                <a:latin typeface="+mj-lt"/>
                <a:ea typeface="+mj-ea"/>
                <a:cs typeface="+mj-cs"/>
                <a:sym typeface="Times New Roman"/>
              </a:rPr>
              <a:t>If I have no body,</a:t>
            </a:r>
          </a:p>
          <a:p>
            <a:pPr lvl="0">
              <a:defRPr sz="1800"/>
            </a:pPr>
            <a:r>
              <a:rPr sz="2400">
                <a:latin typeface="+mj-lt"/>
                <a:ea typeface="+mj-ea"/>
                <a:cs typeface="+mj-cs"/>
                <a:sym typeface="Times New Roman"/>
              </a:rPr>
              <a:t>What trouble could I have?</a:t>
            </a:r>
          </a:p>
          <a:p>
            <a:pPr lvl="0">
              <a:defRPr sz="1800"/>
            </a:pPr>
            <a:r>
              <a:rPr sz="2400">
                <a:latin typeface="+mj-lt"/>
                <a:ea typeface="+mj-ea"/>
                <a:cs typeface="+mj-cs"/>
                <a:sym typeface="Times New Roman"/>
              </a:rPr>
              <a:t>Therefore he who values the world as his body may be entrusted with the empire.</a:t>
            </a:r>
          </a:p>
          <a:p>
            <a:pPr lvl="0">
              <a:defRPr sz="1800"/>
            </a:pPr>
            <a:r>
              <a:rPr sz="2400">
                <a:latin typeface="+mj-lt"/>
                <a:ea typeface="+mj-ea"/>
                <a:cs typeface="+mj-cs"/>
                <a:sym typeface="Times New Roman"/>
              </a:rPr>
              <a:t>He who loves the world as his body may be entrusted with the empire.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nvSpPr>
        <p:spPr>
          <a:xfrm>
            <a:off x="1122" y="1200150"/>
            <a:ext cx="12992101" cy="4546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15.</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Of old, those who were the best rulers were subtly mysterious and profoundly penetrating.</a:t>
            </a:r>
          </a:p>
          <a:p>
            <a:pPr lvl="0">
              <a:defRPr sz="1800"/>
            </a:pPr>
            <a:r>
              <a:rPr sz="2400">
                <a:latin typeface="+mj-lt"/>
                <a:ea typeface="+mj-ea"/>
                <a:cs typeface="+mj-cs"/>
                <a:sym typeface="Times New Roman"/>
              </a:rPr>
              <a:t>Too deep to comprehend.</a:t>
            </a:r>
          </a:p>
          <a:p>
            <a:pPr lvl="0">
              <a:defRPr sz="1800"/>
            </a:pPr>
            <a:r>
              <a:rPr sz="2400">
                <a:latin typeface="+mj-lt"/>
                <a:ea typeface="+mj-ea"/>
                <a:cs typeface="+mj-cs"/>
                <a:sym typeface="Times New Roman"/>
              </a:rPr>
              <a:t>And because they cannot be comprehended,</a:t>
            </a:r>
          </a:p>
          <a:p>
            <a:pPr lvl="0">
              <a:defRPr sz="1800"/>
            </a:pPr>
            <a:r>
              <a:rPr sz="2400">
                <a:latin typeface="+mj-lt"/>
                <a:ea typeface="+mj-ea"/>
                <a:cs typeface="+mj-cs"/>
                <a:sym typeface="Times New Roman"/>
              </a:rPr>
              <a:t>I can only describe them arbitrarily.</a:t>
            </a:r>
          </a:p>
          <a:p>
            <a:pPr lvl="0">
              <a:defRPr sz="1800"/>
            </a:pPr>
            <a:r>
              <a:rPr sz="2400">
                <a:latin typeface="+mj-lt"/>
                <a:ea typeface="+mj-ea"/>
                <a:cs typeface="+mj-cs"/>
                <a:sym typeface="Times New Roman"/>
              </a:rPr>
              <a:t>Cautious, like crossing a frozen stream in the winter.</a:t>
            </a:r>
          </a:p>
          <a:p>
            <a:pPr lvl="0">
              <a:defRPr sz="1800"/>
            </a:pPr>
            <a:r>
              <a:rPr sz="2400">
                <a:latin typeface="+mj-lt"/>
                <a:ea typeface="+mj-ea"/>
                <a:cs typeface="+mj-cs"/>
                <a:sym typeface="Times New Roman"/>
              </a:rPr>
              <a:t>Being at a loss, like one fearing danger on all sides.</a:t>
            </a:r>
          </a:p>
          <a:p>
            <a:pPr lvl="0">
              <a:defRPr sz="1800"/>
            </a:pPr>
            <a:r>
              <a:rPr sz="2400">
                <a:latin typeface="+mj-lt"/>
                <a:ea typeface="+mj-ea"/>
                <a:cs typeface="+mj-cs"/>
                <a:sym typeface="Times New Roman"/>
              </a:rPr>
              <a:t>Reserved, like one visiting.</a:t>
            </a:r>
          </a:p>
          <a:p>
            <a:pPr lvl="0">
              <a:defRPr sz="1800"/>
            </a:pPr>
            <a:r>
              <a:rPr sz="2400">
                <a:latin typeface="+mj-lt"/>
                <a:ea typeface="+mj-ea"/>
                <a:cs typeface="+mj-cs"/>
                <a:sym typeface="Times New Roman"/>
              </a:rPr>
              <a:t>Supple and pliant, like ice about to melt,</a:t>
            </a:r>
          </a:p>
          <a:p>
            <a:pPr lvl="0">
              <a:defRPr sz="1800"/>
            </a:pPr>
            <a:r>
              <a:rPr sz="2400">
                <a:latin typeface="+mj-lt"/>
                <a:ea typeface="+mj-ea"/>
                <a:cs typeface="+mj-cs"/>
                <a:sym typeface="Times New Roman"/>
              </a:rPr>
              <a:t>Genuine, like a piece of uncarved wood.</a:t>
            </a:r>
          </a:p>
          <a:p>
            <a:pPr lvl="0">
              <a:defRPr sz="1800"/>
            </a:pPr>
            <a:r>
              <a:rPr sz="2400">
                <a:latin typeface="+mj-lt"/>
                <a:ea typeface="+mj-ea"/>
                <a:cs typeface="+mj-cs"/>
                <a:sym typeface="Times New Roman"/>
              </a:rPr>
              <a:t>Open and broad, like a valley.</a:t>
            </a:r>
          </a:p>
          <a:p>
            <a:pPr lvl="0">
              <a:defRPr sz="1800"/>
            </a:pPr>
            <a:r>
              <a:rPr sz="2400">
                <a:latin typeface="+mj-lt"/>
                <a:ea typeface="+mj-ea"/>
                <a:cs typeface="+mj-cs"/>
                <a:sym typeface="Times New Roman"/>
              </a:rPr>
              <a:t>Merged and undifferentiated, like muddy water.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1122" y="1739900"/>
            <a:ext cx="12992101" cy="6261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16.</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All things come into being,</a:t>
            </a:r>
          </a:p>
          <a:p>
            <a:pPr lvl="0">
              <a:defRPr sz="1800"/>
            </a:pPr>
            <a:r>
              <a:rPr sz="2400">
                <a:latin typeface="+mj-lt"/>
                <a:ea typeface="+mj-ea"/>
                <a:cs typeface="+mj-cs"/>
                <a:sym typeface="Times New Roman"/>
              </a:rPr>
              <a:t>And I see thereby their return.</a:t>
            </a:r>
          </a:p>
          <a:p>
            <a:pPr lvl="0">
              <a:defRPr sz="1800"/>
            </a:pPr>
            <a:r>
              <a:rPr sz="2400">
                <a:latin typeface="+mj-lt"/>
                <a:ea typeface="+mj-ea"/>
                <a:cs typeface="+mj-cs"/>
                <a:sym typeface="Times New Roman"/>
              </a:rPr>
              <a:t>All things flourish,</a:t>
            </a:r>
          </a:p>
          <a:p>
            <a:pPr lvl="0">
              <a:defRPr sz="1800"/>
            </a:pPr>
            <a:r>
              <a:rPr sz="2400">
                <a:latin typeface="+mj-lt"/>
                <a:ea typeface="+mj-ea"/>
                <a:cs typeface="+mj-cs"/>
                <a:sym typeface="Times New Roman"/>
              </a:rPr>
              <a:t>But each one returns to its root.</a:t>
            </a:r>
          </a:p>
          <a:p>
            <a:pPr lvl="0">
              <a:defRPr sz="1800"/>
            </a:pPr>
            <a:r>
              <a:rPr sz="2400">
                <a:latin typeface="+mj-lt"/>
                <a:ea typeface="+mj-ea"/>
                <a:cs typeface="+mj-cs"/>
                <a:sym typeface="Times New Roman"/>
              </a:rPr>
              <a:t>This return to its root means tranquility.</a:t>
            </a:r>
          </a:p>
          <a:p>
            <a:pPr lvl="0">
              <a:defRPr sz="1800"/>
            </a:pPr>
            <a:r>
              <a:rPr sz="2400">
                <a:latin typeface="+mj-lt"/>
                <a:ea typeface="+mj-ea"/>
                <a:cs typeface="+mj-cs"/>
                <a:sym typeface="Times New Roman"/>
              </a:rPr>
              <a:t>It is called returning to destiny.</a:t>
            </a:r>
          </a:p>
          <a:p>
            <a:pPr lvl="0">
              <a:defRPr sz="1800"/>
            </a:pPr>
            <a:r>
              <a:rPr sz="2400">
                <a:latin typeface="+mj-lt"/>
                <a:ea typeface="+mj-ea"/>
                <a:cs typeface="+mj-cs"/>
                <a:sym typeface="Times New Roman"/>
              </a:rPr>
              <a:t>To return to destiny is called the eternal Tao.</a:t>
            </a:r>
          </a:p>
          <a:p>
            <a:pPr lvl="0">
              <a:defRPr sz="1800"/>
            </a:pPr>
            <a:r>
              <a:rPr sz="2400">
                <a:latin typeface="+mj-lt"/>
                <a:ea typeface="+mj-ea"/>
                <a:cs typeface="+mj-cs"/>
                <a:sym typeface="Times New Roman"/>
              </a:rPr>
              <a:t>To know the eternal is called enlightenment.</a:t>
            </a:r>
          </a:p>
          <a:p>
            <a:pPr lvl="0">
              <a:defRPr sz="1800"/>
            </a:pPr>
            <a:r>
              <a:rPr sz="2400">
                <a:latin typeface="+mj-lt"/>
                <a:ea typeface="+mj-ea"/>
                <a:cs typeface="+mj-cs"/>
                <a:sym typeface="Times New Roman"/>
              </a:rPr>
              <a:t>Not to know the eternal is to act blindly to result in disaster.</a:t>
            </a:r>
          </a:p>
          <a:p>
            <a:pPr lvl="0">
              <a:defRPr sz="1800"/>
            </a:pPr>
            <a:r>
              <a:rPr sz="2400">
                <a:latin typeface="+mj-lt"/>
                <a:ea typeface="+mj-ea"/>
                <a:cs typeface="+mj-cs"/>
                <a:sym typeface="Times New Roman"/>
              </a:rPr>
              <a:t>He who knows the eternal is all-embracing.</a:t>
            </a:r>
          </a:p>
          <a:p>
            <a:pPr lvl="0">
              <a:defRPr sz="1800"/>
            </a:pPr>
            <a:r>
              <a:rPr sz="2400">
                <a:latin typeface="+mj-lt"/>
                <a:ea typeface="+mj-ea"/>
                <a:cs typeface="+mj-cs"/>
                <a:sym typeface="Times New Roman"/>
              </a:rPr>
              <a:t>Being all-embracing, he is impartial.</a:t>
            </a:r>
          </a:p>
          <a:p>
            <a:pPr lvl="0">
              <a:defRPr sz="1800"/>
            </a:pPr>
            <a:r>
              <a:rPr sz="2400">
                <a:latin typeface="+mj-lt"/>
                <a:ea typeface="+mj-ea"/>
                <a:cs typeface="+mj-cs"/>
                <a:sym typeface="Times New Roman"/>
              </a:rPr>
              <a:t>Being impartial, he is kingly.</a:t>
            </a:r>
          </a:p>
          <a:p>
            <a:pPr lvl="0">
              <a:defRPr sz="1800"/>
            </a:pPr>
            <a:r>
              <a:rPr sz="2400">
                <a:latin typeface="+mj-lt"/>
                <a:ea typeface="+mj-ea"/>
                <a:cs typeface="+mj-cs"/>
                <a:sym typeface="Times New Roman"/>
              </a:rPr>
              <a:t>Being kingly, he is one with Nature.</a:t>
            </a:r>
          </a:p>
          <a:p>
            <a:pPr lvl="0">
              <a:defRPr sz="1800"/>
            </a:pPr>
            <a:r>
              <a:rPr sz="2400">
                <a:latin typeface="+mj-lt"/>
                <a:ea typeface="+mj-ea"/>
                <a:cs typeface="+mj-cs"/>
                <a:sym typeface="Times New Roman"/>
              </a:rPr>
              <a:t>Being one with nature, he is in accord with Tao.</a:t>
            </a:r>
          </a:p>
          <a:p>
            <a:pPr lvl="0">
              <a:defRPr sz="1800"/>
            </a:pPr>
            <a:r>
              <a:rPr sz="2400">
                <a:latin typeface="+mj-lt"/>
                <a:ea typeface="+mj-ea"/>
                <a:cs typeface="+mj-cs"/>
                <a:sym typeface="Times New Roman"/>
              </a:rPr>
              <a:t>Being in accord with Tao, he is everlasting.</a:t>
            </a:r>
          </a:p>
          <a:p>
            <a:pPr lvl="0">
              <a:defRPr sz="1800"/>
            </a:pPr>
            <a:r>
              <a:rPr sz="2400">
                <a:latin typeface="+mj-lt"/>
                <a:ea typeface="+mj-ea"/>
                <a:cs typeface="+mj-cs"/>
                <a:sym typeface="Times New Roman"/>
              </a:rPr>
              <a:t>And is free from danger throughout his lifetime.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1122" y="984250"/>
            <a:ext cx="12992101" cy="386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17.</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 best rulers are those whose existence is merely known by the people.</a:t>
            </a:r>
          </a:p>
          <a:p>
            <a:pPr lvl="0">
              <a:defRPr sz="1800"/>
            </a:pPr>
            <a:r>
              <a:rPr sz="2400">
                <a:latin typeface="+mj-lt"/>
                <a:ea typeface="+mj-ea"/>
                <a:cs typeface="+mj-cs"/>
                <a:sym typeface="Times New Roman"/>
              </a:rPr>
              <a:t>The next best are those who are loved and praised.</a:t>
            </a:r>
          </a:p>
          <a:p>
            <a:pPr lvl="0">
              <a:defRPr sz="1800"/>
            </a:pPr>
            <a:r>
              <a:rPr sz="2400">
                <a:latin typeface="+mj-lt"/>
                <a:ea typeface="+mj-ea"/>
                <a:cs typeface="+mj-cs"/>
                <a:sym typeface="Times New Roman"/>
              </a:rPr>
              <a:t>The next are those who are feared.</a:t>
            </a:r>
          </a:p>
          <a:p>
            <a:pPr lvl="0">
              <a:defRPr sz="1800"/>
            </a:pPr>
            <a:r>
              <a:rPr sz="2400">
                <a:latin typeface="+mj-lt"/>
                <a:ea typeface="+mj-ea"/>
                <a:cs typeface="+mj-cs"/>
                <a:sym typeface="Times New Roman"/>
              </a:rPr>
              <a:t>And the next are those who are despised.</a:t>
            </a:r>
          </a:p>
          <a:p>
            <a:pPr lvl="0">
              <a:defRPr sz="1800"/>
            </a:pPr>
            <a:r>
              <a:rPr sz="2400">
                <a:latin typeface="+mj-lt"/>
                <a:ea typeface="+mj-ea"/>
                <a:cs typeface="+mj-cs"/>
                <a:sym typeface="Times New Roman"/>
              </a:rPr>
              <a:t>It is only when one does not have enough faith in others</a:t>
            </a:r>
          </a:p>
          <a:p>
            <a:pPr lvl="0">
              <a:defRPr sz="1800"/>
            </a:pPr>
            <a:r>
              <a:rPr sz="2400">
                <a:latin typeface="+mj-lt"/>
                <a:ea typeface="+mj-ea"/>
                <a:cs typeface="+mj-cs"/>
                <a:sym typeface="Times New Roman"/>
              </a:rPr>
              <a:t>That others will have no faith in him.</a:t>
            </a:r>
          </a:p>
          <a:p>
            <a:pPr lvl="0">
              <a:defRPr sz="1800"/>
            </a:pPr>
            <a:r>
              <a:rPr sz="2400">
                <a:latin typeface="+mj-lt"/>
                <a:ea typeface="+mj-ea"/>
                <a:cs typeface="+mj-cs"/>
                <a:sym typeface="Times New Roman"/>
              </a:rPr>
              <a:t>The great rulers value their words highly.</a:t>
            </a:r>
          </a:p>
          <a:p>
            <a:pPr lvl="0">
              <a:defRPr sz="1800"/>
            </a:pPr>
            <a:r>
              <a:rPr sz="2400">
                <a:latin typeface="+mj-lt"/>
                <a:ea typeface="+mj-ea"/>
                <a:cs typeface="+mj-cs"/>
                <a:sym typeface="Times New Roman"/>
              </a:rPr>
              <a:t>They accomplish their task; they complete their work.</a:t>
            </a:r>
          </a:p>
          <a:p>
            <a:pPr lvl="0">
              <a:defRPr sz="1800"/>
            </a:pPr>
            <a:r>
              <a:rPr sz="2400">
                <a:latin typeface="+mj-lt"/>
                <a:ea typeface="+mj-ea"/>
                <a:cs typeface="+mj-cs"/>
                <a:sym typeface="Times New Roman"/>
              </a:rPr>
              <a:t>Nevertheless the people say that they simply follow Nature.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nvSpPr>
        <p:spPr>
          <a:xfrm>
            <a:off x="1122" y="1155700"/>
            <a:ext cx="12992101" cy="3517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18</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When the great Tao declined,</a:t>
            </a:r>
          </a:p>
          <a:p>
            <a:pPr lvl="0">
              <a:defRPr sz="1800"/>
            </a:pPr>
            <a:r>
              <a:rPr sz="2400">
                <a:latin typeface="+mj-lt"/>
                <a:ea typeface="+mj-ea"/>
                <a:cs typeface="+mj-cs"/>
                <a:sym typeface="Times New Roman"/>
              </a:rPr>
              <a:t>the doctrines of humanity and righteousness arose.</a:t>
            </a:r>
          </a:p>
          <a:p>
            <a:pPr lvl="0">
              <a:defRPr sz="1800"/>
            </a:pPr>
            <a:r>
              <a:rPr sz="2400">
                <a:latin typeface="+mj-lt"/>
                <a:ea typeface="+mj-ea"/>
                <a:cs typeface="+mj-cs"/>
                <a:sym typeface="Times New Roman"/>
              </a:rPr>
              <a:t>When knowledge and wisdom appeared,</a:t>
            </a:r>
          </a:p>
          <a:p>
            <a:pPr lvl="0">
              <a:defRPr sz="1800"/>
            </a:pPr>
            <a:r>
              <a:rPr sz="2400">
                <a:latin typeface="+mj-lt"/>
                <a:ea typeface="+mj-ea"/>
                <a:cs typeface="+mj-cs"/>
                <a:sym typeface="Times New Roman"/>
              </a:rPr>
              <a:t>There emerged great hypocrisy.</a:t>
            </a:r>
          </a:p>
          <a:p>
            <a:pPr lvl="0">
              <a:defRPr sz="1800"/>
            </a:pPr>
            <a:r>
              <a:rPr sz="2400">
                <a:latin typeface="+mj-lt"/>
                <a:ea typeface="+mj-ea"/>
                <a:cs typeface="+mj-cs"/>
                <a:sym typeface="Times New Roman"/>
              </a:rPr>
              <a:t>When the six family relationships are not in harmony,</a:t>
            </a:r>
          </a:p>
          <a:p>
            <a:pPr lvl="0">
              <a:defRPr sz="1800"/>
            </a:pPr>
            <a:r>
              <a:rPr sz="2400">
                <a:latin typeface="+mj-lt"/>
                <a:ea typeface="+mj-ea"/>
                <a:cs typeface="+mj-cs"/>
                <a:sym typeface="Times New Roman"/>
              </a:rPr>
              <a:t>There will be the advocacy of filial piety and deep love to children.</a:t>
            </a:r>
          </a:p>
          <a:p>
            <a:pPr lvl="0">
              <a:defRPr sz="1800"/>
            </a:pPr>
            <a:r>
              <a:rPr sz="2400">
                <a:latin typeface="+mj-lt"/>
                <a:ea typeface="+mj-ea"/>
                <a:cs typeface="+mj-cs"/>
                <a:sym typeface="Times New Roman"/>
              </a:rPr>
              <a:t>When a country is in disorder,</a:t>
            </a:r>
          </a:p>
          <a:p>
            <a:pPr lvl="0">
              <a:defRPr sz="1800"/>
            </a:pPr>
            <a:r>
              <a:rPr sz="2400">
                <a:latin typeface="+mj-lt"/>
                <a:ea typeface="+mj-ea"/>
                <a:cs typeface="+mj-cs"/>
                <a:sym typeface="Times New Roman"/>
              </a:rPr>
              <a:t>There will be praise for loyal ministers.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p:nvPr/>
        </p:nvSpPr>
        <p:spPr>
          <a:xfrm>
            <a:off x="1122" y="1447800"/>
            <a:ext cx="12992101" cy="3517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27.</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A good traveler leaves no track or trace.</a:t>
            </a:r>
          </a:p>
          <a:p>
            <a:pPr lvl="0">
              <a:defRPr sz="1800"/>
            </a:pPr>
            <a:r>
              <a:rPr sz="2400">
                <a:latin typeface="+mj-lt"/>
                <a:ea typeface="+mj-ea"/>
                <a:cs typeface="+mj-cs"/>
                <a:sym typeface="Times New Roman"/>
              </a:rPr>
              <a:t>A good speech leaves no flaws.</a:t>
            </a:r>
          </a:p>
          <a:p>
            <a:pPr lvl="0">
              <a:defRPr sz="1800"/>
            </a:pPr>
            <a:r>
              <a:rPr sz="2400">
                <a:latin typeface="+mj-lt"/>
                <a:ea typeface="+mj-ea"/>
                <a:cs typeface="+mj-cs"/>
                <a:sym typeface="Times New Roman"/>
              </a:rPr>
              <a:t>A good reckoner uses no counters.</a:t>
            </a:r>
          </a:p>
          <a:p>
            <a:pPr lvl="0">
              <a:defRPr sz="1800"/>
            </a:pPr>
            <a:r>
              <a:rPr sz="2400">
                <a:latin typeface="+mj-lt"/>
                <a:ea typeface="+mj-ea"/>
                <a:cs typeface="+mj-cs"/>
                <a:sym typeface="Times New Roman"/>
              </a:rPr>
              <a:t>A well shut door needs no bolts, yet it cannot be opened.</a:t>
            </a:r>
          </a:p>
          <a:p>
            <a:pPr lvl="0">
              <a:defRPr sz="1800"/>
            </a:pPr>
            <a:r>
              <a:rPr sz="2400">
                <a:latin typeface="+mj-lt"/>
                <a:ea typeface="+mj-ea"/>
                <a:cs typeface="+mj-cs"/>
                <a:sym typeface="Times New Roman"/>
              </a:rPr>
              <a:t>A well tied knot needs no rope and yet none can untie it.</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Therefore the good man is the teacher of the bad,</a:t>
            </a:r>
          </a:p>
          <a:p>
            <a:pPr lvl="0">
              <a:defRPr sz="1800"/>
            </a:pPr>
            <a:r>
              <a:rPr sz="2400">
                <a:latin typeface="+mj-lt"/>
                <a:ea typeface="+mj-ea"/>
                <a:cs typeface="+mj-cs"/>
                <a:sym typeface="Times New Roman"/>
              </a:rPr>
              <a:t>And the bad is the material from which the good may learn.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p:nvPr/>
        </p:nvSpPr>
        <p:spPr>
          <a:xfrm>
            <a:off x="1122" y="876300"/>
            <a:ext cx="12992101" cy="5575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30.</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He who assists the ruler with Tao does not dominate the world with force.</a:t>
            </a:r>
          </a:p>
          <a:p>
            <a:pPr lvl="0">
              <a:defRPr sz="1800"/>
            </a:pPr>
            <a:r>
              <a:rPr sz="2400">
                <a:latin typeface="+mj-lt"/>
                <a:ea typeface="+mj-ea"/>
                <a:cs typeface="+mj-cs"/>
                <a:sym typeface="Times New Roman"/>
              </a:rPr>
              <a:t>The use of force usually brings requital.</a:t>
            </a:r>
          </a:p>
          <a:p>
            <a:pPr lvl="0">
              <a:defRPr sz="1800"/>
            </a:pPr>
            <a:r>
              <a:rPr sz="2400">
                <a:latin typeface="+mj-lt"/>
                <a:ea typeface="+mj-ea"/>
                <a:cs typeface="+mj-cs"/>
                <a:sym typeface="Times New Roman"/>
              </a:rPr>
              <a:t>Wherever armies are stationed, briars and thorns grow.</a:t>
            </a:r>
          </a:p>
          <a:p>
            <a:pPr lvl="0">
              <a:defRPr sz="1800"/>
            </a:pPr>
            <a:r>
              <a:rPr sz="2400">
                <a:latin typeface="+mj-lt"/>
                <a:ea typeface="+mj-ea"/>
                <a:cs typeface="+mj-cs"/>
                <a:sym typeface="Times New Roman"/>
              </a:rPr>
              <a:t>Great wars are always followed by famines.</a:t>
            </a:r>
          </a:p>
          <a:p>
            <a:pPr lvl="0">
              <a:defRPr sz="1800"/>
            </a:pPr>
            <a:r>
              <a:rPr sz="2400">
                <a:latin typeface="+mj-lt"/>
                <a:ea typeface="+mj-ea"/>
                <a:cs typeface="+mj-cs"/>
                <a:sym typeface="Times New Roman"/>
              </a:rPr>
              <a:t>A good general achieves his purpose and stops.</a:t>
            </a:r>
          </a:p>
          <a:p>
            <a:pPr lvl="0">
              <a:defRPr sz="1800"/>
            </a:pPr>
            <a:r>
              <a:rPr sz="2400">
                <a:latin typeface="+mj-lt"/>
                <a:ea typeface="+mj-ea"/>
                <a:cs typeface="+mj-cs"/>
                <a:sym typeface="Times New Roman"/>
              </a:rPr>
              <a:t>But dares not seek to dominate the world.</a:t>
            </a:r>
          </a:p>
          <a:p>
            <a:pPr lvl="0">
              <a:defRPr sz="1800"/>
            </a:pPr>
            <a:r>
              <a:rPr sz="2400">
                <a:latin typeface="+mj-lt"/>
                <a:ea typeface="+mj-ea"/>
                <a:cs typeface="+mj-cs"/>
                <a:sym typeface="Times New Roman"/>
              </a:rPr>
              <a:t>He achieves his purpose but does not brag about it.</a:t>
            </a:r>
          </a:p>
          <a:p>
            <a:pPr lvl="0">
              <a:defRPr sz="1800"/>
            </a:pPr>
            <a:r>
              <a:rPr sz="2400">
                <a:latin typeface="+mj-lt"/>
                <a:ea typeface="+mj-ea"/>
                <a:cs typeface="+mj-cs"/>
                <a:sym typeface="Times New Roman"/>
              </a:rPr>
              <a:t>He achieves his purpose but does not boast about it.</a:t>
            </a:r>
          </a:p>
          <a:p>
            <a:pPr lvl="0">
              <a:defRPr sz="1800"/>
            </a:pPr>
            <a:r>
              <a:rPr sz="2400">
                <a:latin typeface="+mj-lt"/>
                <a:ea typeface="+mj-ea"/>
                <a:cs typeface="+mj-cs"/>
                <a:sym typeface="Times New Roman"/>
              </a:rPr>
              <a:t>He achieves his purpose but is not proud of it.</a:t>
            </a:r>
          </a:p>
          <a:p>
            <a:pPr lvl="0">
              <a:defRPr sz="1800"/>
            </a:pPr>
            <a:r>
              <a:rPr sz="2400">
                <a:latin typeface="+mj-lt"/>
                <a:ea typeface="+mj-ea"/>
                <a:cs typeface="+mj-cs"/>
                <a:sym typeface="Times New Roman"/>
              </a:rPr>
              <a:t>He achieves his purpose but only as an unavoidable step.</a:t>
            </a:r>
          </a:p>
          <a:p>
            <a:pPr lvl="0">
              <a:defRPr sz="1800"/>
            </a:pPr>
            <a:r>
              <a:rPr sz="2400">
                <a:latin typeface="+mj-lt"/>
                <a:ea typeface="+mj-ea"/>
                <a:cs typeface="+mj-cs"/>
                <a:sym typeface="Times New Roman"/>
              </a:rPr>
              <a:t>He achieves his purpose but does not aim to dominate.</a:t>
            </a:r>
          </a:p>
          <a:p>
            <a:pPr lvl="0">
              <a:defRPr sz="1800"/>
            </a:pPr>
            <a:r>
              <a:rPr sz="2400">
                <a:latin typeface="+mj-lt"/>
                <a:ea typeface="+mj-ea"/>
                <a:cs typeface="+mj-cs"/>
                <a:sym typeface="Times New Roman"/>
              </a:rPr>
              <a:t>For after things reach their prime, they begin to grow old.</a:t>
            </a:r>
          </a:p>
          <a:p>
            <a:pPr lvl="0">
              <a:defRPr sz="1800"/>
            </a:pPr>
            <a:r>
              <a:rPr sz="2400">
                <a:latin typeface="+mj-lt"/>
                <a:ea typeface="+mj-ea"/>
                <a:cs typeface="+mj-cs"/>
                <a:sym typeface="Times New Roman"/>
              </a:rPr>
              <a:t>Which means being contrary to Tao.</a:t>
            </a:r>
          </a:p>
          <a:p>
            <a:pPr lvl="0">
              <a:defRPr sz="1800"/>
            </a:pPr>
            <a:r>
              <a:rPr sz="2400">
                <a:latin typeface="+mj-lt"/>
                <a:ea typeface="+mj-ea"/>
                <a:cs typeface="+mj-cs"/>
                <a:sym typeface="Times New Roman"/>
              </a:rPr>
              <a:t>Whatever is contrary to Tao will soon perish.</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p:nvPr/>
        </p:nvSpPr>
        <p:spPr>
          <a:xfrm>
            <a:off x="1122" y="2082800"/>
            <a:ext cx="12992101" cy="5575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38.</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 man of superior virtue is not conscious of his virtue,</a:t>
            </a:r>
          </a:p>
          <a:p>
            <a:pPr lvl="0">
              <a:defRPr sz="1800"/>
            </a:pPr>
            <a:r>
              <a:rPr sz="2400">
                <a:latin typeface="+mj-lt"/>
                <a:ea typeface="+mj-ea"/>
                <a:cs typeface="+mj-cs"/>
                <a:sym typeface="Times New Roman"/>
              </a:rPr>
              <a:t>And in this way he really possesses virtue.</a:t>
            </a:r>
          </a:p>
          <a:p>
            <a:pPr lvl="0">
              <a:defRPr sz="1800"/>
            </a:pPr>
            <a:r>
              <a:rPr sz="2400">
                <a:latin typeface="+mj-lt"/>
                <a:ea typeface="+mj-ea"/>
                <a:cs typeface="+mj-cs"/>
                <a:sym typeface="Times New Roman"/>
              </a:rPr>
              <a:t>The man of inferior virtue never loses sight of his virtue,</a:t>
            </a:r>
          </a:p>
          <a:p>
            <a:pPr lvl="0">
              <a:defRPr sz="1800"/>
            </a:pPr>
            <a:r>
              <a:rPr sz="2400">
                <a:latin typeface="+mj-lt"/>
                <a:ea typeface="+mj-ea"/>
                <a:cs typeface="+mj-cs"/>
                <a:sym typeface="Times New Roman"/>
              </a:rPr>
              <a:t>And in this way he loses his virtue.</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 man of superior propriety takes action,</a:t>
            </a:r>
          </a:p>
          <a:p>
            <a:pPr lvl="0">
              <a:defRPr sz="1800"/>
            </a:pPr>
            <a:r>
              <a:rPr sz="2400">
                <a:latin typeface="+mj-lt"/>
                <a:ea typeface="+mj-ea"/>
                <a:cs typeface="+mj-cs"/>
                <a:sym typeface="Times New Roman"/>
              </a:rPr>
              <a:t>And when the people do not respond to it, he will stretch his arms and force it on them.</a:t>
            </a:r>
          </a:p>
          <a:p>
            <a:pPr lvl="0">
              <a:defRPr sz="1800"/>
            </a:pPr>
            <a:r>
              <a:rPr sz="2400">
                <a:latin typeface="+mj-lt"/>
                <a:ea typeface="+mj-ea"/>
                <a:cs typeface="+mj-cs"/>
                <a:sym typeface="Times New Roman"/>
              </a:rPr>
              <a:t>Therefore, only when the Tao is lost does the doctrine of virtue arise.</a:t>
            </a:r>
          </a:p>
          <a:p>
            <a:pPr lvl="0">
              <a:defRPr sz="1800"/>
            </a:pPr>
            <a:r>
              <a:rPr sz="2400">
                <a:latin typeface="+mj-lt"/>
                <a:ea typeface="+mj-ea"/>
                <a:cs typeface="+mj-cs"/>
                <a:sym typeface="Times New Roman"/>
              </a:rPr>
              <a:t>When virtue is lost, only then does the doctrine of humanity arise.</a:t>
            </a:r>
          </a:p>
          <a:p>
            <a:pPr lvl="0">
              <a:defRPr sz="1800"/>
            </a:pPr>
            <a:r>
              <a:rPr sz="2400">
                <a:latin typeface="+mj-lt"/>
                <a:ea typeface="+mj-ea"/>
                <a:cs typeface="+mj-cs"/>
                <a:sym typeface="Times New Roman"/>
              </a:rPr>
              <a:t>When humanity is lost, only then does the doctrine of righteousness arise.</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For this reason the great man dwells in the thick [i.e. the substantial], </a:t>
            </a:r>
          </a:p>
          <a:p>
            <a:pPr lvl="0">
              <a:defRPr sz="1800"/>
            </a:pPr>
            <a:r>
              <a:rPr sz="2400">
                <a:latin typeface="+mj-lt"/>
                <a:ea typeface="+mj-ea"/>
                <a:cs typeface="+mj-cs"/>
                <a:sym typeface="Times New Roman"/>
              </a:rPr>
              <a:t>and does not rest with the thin [i.e. the superficial.]</a:t>
            </a:r>
          </a:p>
          <a:p>
            <a:pPr lvl="0">
              <a:defRPr sz="1800"/>
            </a:pPr>
            <a:r>
              <a:rPr sz="2400">
                <a:latin typeface="+mj-lt"/>
                <a:ea typeface="+mj-ea"/>
                <a:cs typeface="+mj-cs"/>
                <a:sym typeface="Times New Roman"/>
              </a:rPr>
              <a:t>He dwells in the fruit, and does not rest with the flower.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3194453" y="2082799"/>
            <a:ext cx="6605439" cy="557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§53.</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If I had but little knowledge,</a:t>
            </a:r>
          </a:p>
          <a:p>
            <a:pPr lvl="0">
              <a:defRPr sz="1800"/>
            </a:pPr>
            <a:r>
              <a:rPr sz="2400">
                <a:latin typeface="+mj-lt"/>
                <a:ea typeface="+mj-ea"/>
                <a:cs typeface="+mj-cs"/>
                <a:sym typeface="Times New Roman"/>
              </a:rPr>
              <a:t>I should, in walking on a broad way,</a:t>
            </a:r>
          </a:p>
          <a:p>
            <a:pPr lvl="0">
              <a:defRPr sz="1800"/>
            </a:pPr>
            <a:r>
              <a:rPr sz="2400">
                <a:latin typeface="+mj-lt"/>
                <a:ea typeface="+mj-ea"/>
                <a:cs typeface="+mj-cs"/>
                <a:sym typeface="Times New Roman"/>
              </a:rPr>
              <a:t>Fear getting off the road.</a:t>
            </a:r>
          </a:p>
          <a:p>
            <a:pPr lvl="0">
              <a:defRPr sz="1800"/>
            </a:pPr>
            <a:r>
              <a:rPr sz="2400">
                <a:latin typeface="+mj-lt"/>
                <a:ea typeface="+mj-ea"/>
                <a:cs typeface="+mj-cs"/>
                <a:sym typeface="Times New Roman"/>
              </a:rPr>
              <a:t>Broad ways are extremely even,</a:t>
            </a:r>
          </a:p>
          <a:p>
            <a:pPr lvl="0">
              <a:defRPr sz="1800"/>
            </a:pPr>
            <a:r>
              <a:rPr sz="2400">
                <a:latin typeface="+mj-lt"/>
                <a:ea typeface="+mj-ea"/>
                <a:cs typeface="+mj-cs"/>
                <a:sym typeface="Times New Roman"/>
              </a:rPr>
              <a:t>But people are fond of by-paths.</a:t>
            </a:r>
          </a:p>
          <a:p>
            <a:pPr lvl="0">
              <a:defRPr sz="1800"/>
            </a:pPr>
            <a:r>
              <a:rPr sz="2400">
                <a:latin typeface="+mj-lt"/>
                <a:ea typeface="+mj-ea"/>
                <a:cs typeface="+mj-cs"/>
                <a:sym typeface="Times New Roman"/>
              </a:rPr>
              <a:t>The courts are exceedingly splendid,</a:t>
            </a:r>
          </a:p>
          <a:p>
            <a:pPr lvl="0">
              <a:defRPr sz="1800"/>
            </a:pPr>
            <a:r>
              <a:rPr sz="2400">
                <a:latin typeface="+mj-lt"/>
                <a:ea typeface="+mj-ea"/>
                <a:cs typeface="+mj-cs"/>
                <a:sym typeface="Times New Roman"/>
              </a:rPr>
              <a:t>While the fields are exceedingly weedy,</a:t>
            </a:r>
          </a:p>
          <a:p>
            <a:pPr lvl="0">
              <a:defRPr sz="1800"/>
            </a:pPr>
            <a:r>
              <a:rPr sz="2400">
                <a:latin typeface="+mj-lt"/>
                <a:ea typeface="+mj-ea"/>
                <a:cs typeface="+mj-cs"/>
                <a:sym typeface="Times New Roman"/>
              </a:rPr>
              <a:t>And the granaries are exceedingly empty.</a:t>
            </a:r>
          </a:p>
          <a:p>
            <a:pPr lvl="0">
              <a:defRPr sz="1800"/>
            </a:pPr>
            <a:r>
              <a:rPr sz="2400">
                <a:latin typeface="+mj-lt"/>
                <a:ea typeface="+mj-ea"/>
                <a:cs typeface="+mj-cs"/>
                <a:sym typeface="Times New Roman"/>
              </a:rPr>
              <a:t>Elegant clothes are worn,</a:t>
            </a:r>
          </a:p>
          <a:p>
            <a:pPr lvl="0">
              <a:defRPr sz="1800"/>
            </a:pPr>
            <a:r>
              <a:rPr sz="2400">
                <a:latin typeface="+mj-lt"/>
                <a:ea typeface="+mj-ea"/>
                <a:cs typeface="+mj-cs"/>
                <a:sym typeface="Times New Roman"/>
              </a:rPr>
              <a:t>Sharp weapons are carried,</a:t>
            </a:r>
          </a:p>
          <a:p>
            <a:pPr lvl="0">
              <a:defRPr sz="1800"/>
            </a:pPr>
            <a:r>
              <a:rPr sz="2400">
                <a:latin typeface="+mj-lt"/>
                <a:ea typeface="+mj-ea"/>
                <a:cs typeface="+mj-cs"/>
                <a:sym typeface="Times New Roman"/>
              </a:rPr>
              <a:t>Foods and drinks are enjoyed beyond limit,</a:t>
            </a:r>
          </a:p>
          <a:p>
            <a:pPr lvl="0">
              <a:defRPr sz="1800"/>
            </a:pPr>
            <a:r>
              <a:rPr sz="2400">
                <a:latin typeface="+mj-lt"/>
                <a:ea typeface="+mj-ea"/>
                <a:cs typeface="+mj-cs"/>
                <a:sym typeface="Times New Roman"/>
              </a:rPr>
              <a:t>And wealth and treasures are accumulated in excess.</a:t>
            </a:r>
          </a:p>
          <a:p>
            <a:pPr lvl="0">
              <a:defRPr sz="1800"/>
            </a:pPr>
            <a:r>
              <a:rPr sz="2400">
                <a:latin typeface="+mj-lt"/>
                <a:ea typeface="+mj-ea"/>
                <a:cs typeface="+mj-cs"/>
                <a:sym typeface="Times New Roman"/>
              </a:rPr>
              <a:t>This is robbery and extravagance.</a:t>
            </a:r>
          </a:p>
          <a:p>
            <a:pPr lvl="0">
              <a:defRPr sz="1800"/>
            </a:pPr>
            <a:r>
              <a:rPr sz="2400">
                <a:latin typeface="+mj-lt"/>
                <a:ea typeface="+mj-ea"/>
                <a:cs typeface="+mj-cs"/>
                <a:sym typeface="Times New Roman"/>
              </a:rPr>
              <a:t>This is indeed not Tao.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nvSpPr>
        <p:spPr>
          <a:xfrm>
            <a:off x="1257300" y="946150"/>
            <a:ext cx="10096500" cy="1803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400">
                <a:latin typeface="+mj-lt"/>
                <a:ea typeface="+mj-ea"/>
                <a:cs typeface="+mj-cs"/>
                <a:sym typeface="Times New Roman"/>
              </a:defRPr>
            </a:lvl1pPr>
          </a:lstStyle>
          <a:p>
            <a:pPr lvl="0">
              <a:defRPr sz="1800"/>
            </a:pPr>
            <a:r>
              <a:rPr sz="2400"/>
              <a:t>It is possible that the Tao Te Ching is the most influential philosophical book in all of human history. Certainly, it is the most influential book in Chinese civilization, even while Confucianism dominated Chinese political history.  No one can understand Chinese philosophy, religion, art, medicine, nor even cooking, without understanding Taoism.</a:t>
            </a:r>
          </a:p>
        </p:txBody>
      </p:sp>
      <p:sp>
        <p:nvSpPr>
          <p:cNvPr id="46" name="Shape 46"/>
          <p:cNvSpPr/>
          <p:nvPr/>
        </p:nvSpPr>
        <p:spPr>
          <a:xfrm>
            <a:off x="1131422" y="3778250"/>
            <a:ext cx="10744201" cy="1117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400">
                <a:latin typeface="+mj-lt"/>
                <a:ea typeface="+mj-ea"/>
                <a:cs typeface="+mj-cs"/>
                <a:sym typeface="Times New Roman"/>
              </a:defRPr>
            </a:lvl1pPr>
          </a:lstStyle>
          <a:p>
            <a:pPr lvl="0">
              <a:defRPr sz="1800"/>
            </a:pPr>
            <a:r>
              <a:rPr sz="2400"/>
              <a:t>Where Confucianism emphasizes one’s social and public life, Taoism emphasizes one’s individual life, and the life of your private thoughts and feelings. (Although it does have things to say about politics, economics, military policy, etc.)</a:t>
            </a:r>
          </a:p>
        </p:txBody>
      </p:sp>
      <p:sp>
        <p:nvSpPr>
          <p:cNvPr id="47" name="Shape 47"/>
          <p:cNvSpPr/>
          <p:nvPr/>
        </p:nvSpPr>
        <p:spPr>
          <a:xfrm>
            <a:off x="1105923" y="5480050"/>
            <a:ext cx="11112501" cy="1117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400">
                <a:latin typeface="+mj-lt"/>
                <a:ea typeface="+mj-ea"/>
                <a:cs typeface="+mj-cs"/>
                <a:sym typeface="Times New Roman"/>
              </a:defRPr>
            </a:lvl1pPr>
          </a:lstStyle>
          <a:p>
            <a:pPr lvl="0">
              <a:defRPr sz="1800"/>
            </a:pPr>
            <a:r>
              <a:rPr sz="2400"/>
              <a:t>Taoism also emphasizes a transcendental ‘spirit’ (as opposed to Confucian worldliness), as well as independence and non-conformity (as opposed to Confucian etiquette and propriety).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47">
                                            <p:bg/>
                                          </p:spTgt>
                                        </p:tgtEl>
                                        <p:attrNameLst>
                                          <p:attrName>style.visibility</p:attrName>
                                        </p:attrNameLst>
                                      </p:cBhvr>
                                      <p:to>
                                        <p:strVal val="visible"/>
                                      </p:to>
                                    </p:set>
                                  </p:childTnLst>
                                </p:cTn>
                              </p:par>
                              <p:par>
                                <p:cTn id="13" presetID="1" presetClass="entr" presetSubtype="0" fill="hold" grpId="2">
                                  <p:stCondLst>
                                    <p:cond delay="0"/>
                                  </p:stCondLst>
                                  <p:iterate>
                                    <p:tmAbs val="0"/>
                                  </p:iterate>
                                  <p:childTnLst>
                                    <p:set>
                                      <p:cBhvr>
                                        <p:cTn id="14" fill="hold"/>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1" build="p" bldLvl="5" animBg="1" advAuto="0"/>
      <p:bldP spid="47" grpId="2"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p:nvPr/>
        </p:nvSpPr>
        <p:spPr>
          <a:xfrm>
            <a:off x="2965406" y="2254250"/>
            <a:ext cx="7063533" cy="52324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 57.</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Govern the state with correctness.</a:t>
            </a:r>
          </a:p>
          <a:p>
            <a:pPr lvl="0">
              <a:defRPr sz="1800"/>
            </a:pPr>
            <a:r>
              <a:rPr sz="2400">
                <a:latin typeface="+mj-lt"/>
                <a:ea typeface="+mj-ea"/>
                <a:cs typeface="+mj-cs"/>
                <a:sym typeface="Times New Roman"/>
              </a:rPr>
              <a:t>Operate the army with surprise tactics.</a:t>
            </a:r>
          </a:p>
          <a:p>
            <a:pPr lvl="0">
              <a:defRPr sz="1800"/>
            </a:pPr>
            <a:r>
              <a:rPr sz="2400">
                <a:latin typeface="+mj-lt"/>
                <a:ea typeface="+mj-ea"/>
                <a:cs typeface="+mj-cs"/>
                <a:sym typeface="Times New Roman"/>
              </a:rPr>
              <a:t>Administer the empire by engaging in no activity.</a:t>
            </a:r>
          </a:p>
          <a:p>
            <a:pPr lvl="0">
              <a:defRPr sz="1800"/>
            </a:pPr>
            <a:r>
              <a:rPr sz="2400">
                <a:latin typeface="+mj-lt"/>
                <a:ea typeface="+mj-ea"/>
                <a:cs typeface="+mj-cs"/>
                <a:sym typeface="Times New Roman"/>
              </a:rPr>
              <a:t>How do I know that this should be so?</a:t>
            </a:r>
          </a:p>
          <a:p>
            <a:pPr lvl="0">
              <a:defRPr sz="1800"/>
            </a:pPr>
            <a:r>
              <a:rPr sz="2400">
                <a:latin typeface="+mj-lt"/>
                <a:ea typeface="+mj-ea"/>
                <a:cs typeface="+mj-cs"/>
                <a:sym typeface="Times New Roman"/>
              </a:rPr>
              <a:t>Through this:</a:t>
            </a:r>
          </a:p>
          <a:p>
            <a:pPr lvl="0">
              <a:defRPr sz="1800"/>
            </a:pPr>
            <a:r>
              <a:rPr sz="2400">
                <a:latin typeface="+mj-lt"/>
                <a:ea typeface="+mj-ea"/>
                <a:cs typeface="+mj-cs"/>
                <a:sym typeface="Times New Roman"/>
              </a:rPr>
              <a:t>The more taboos and prohibitions there are in the world,</a:t>
            </a:r>
          </a:p>
          <a:p>
            <a:pPr lvl="0">
              <a:defRPr sz="1800"/>
            </a:pPr>
            <a:r>
              <a:rPr sz="2400">
                <a:latin typeface="+mj-lt"/>
                <a:ea typeface="+mj-ea"/>
                <a:cs typeface="+mj-cs"/>
                <a:sym typeface="Times New Roman"/>
              </a:rPr>
              <a:t>The poorer the people will be.</a:t>
            </a:r>
          </a:p>
          <a:p>
            <a:pPr lvl="0">
              <a:defRPr sz="1800"/>
            </a:pPr>
            <a:r>
              <a:rPr sz="2400">
                <a:latin typeface="+mj-lt"/>
                <a:ea typeface="+mj-ea"/>
                <a:cs typeface="+mj-cs"/>
                <a:sym typeface="Times New Roman"/>
              </a:rPr>
              <a:t>the more sharp weapons the people have,</a:t>
            </a:r>
          </a:p>
          <a:p>
            <a:pPr lvl="0">
              <a:defRPr sz="1800"/>
            </a:pPr>
            <a:r>
              <a:rPr sz="2400">
                <a:latin typeface="+mj-lt"/>
                <a:ea typeface="+mj-ea"/>
                <a:cs typeface="+mj-cs"/>
                <a:sym typeface="Times New Roman"/>
              </a:rPr>
              <a:t>The more troubled the state will be.</a:t>
            </a:r>
          </a:p>
          <a:p>
            <a:pPr lvl="0">
              <a:defRPr sz="1800"/>
            </a:pPr>
            <a:r>
              <a:rPr sz="2400">
                <a:latin typeface="+mj-lt"/>
                <a:ea typeface="+mj-ea"/>
                <a:cs typeface="+mj-cs"/>
                <a:sym typeface="Times New Roman"/>
              </a:rPr>
              <a:t>The more cunning and skill man possesses,</a:t>
            </a:r>
          </a:p>
          <a:p>
            <a:pPr lvl="0">
              <a:defRPr sz="1800"/>
            </a:pPr>
            <a:r>
              <a:rPr sz="2400">
                <a:latin typeface="+mj-lt"/>
                <a:ea typeface="+mj-ea"/>
                <a:cs typeface="+mj-cs"/>
                <a:sym typeface="Times New Roman"/>
              </a:rPr>
              <a:t>The more vicious things will appear.</a:t>
            </a:r>
          </a:p>
          <a:p>
            <a:pPr lvl="0">
              <a:defRPr sz="1800"/>
            </a:pPr>
            <a:r>
              <a:rPr sz="2400">
                <a:latin typeface="+mj-lt"/>
                <a:ea typeface="+mj-ea"/>
                <a:cs typeface="+mj-cs"/>
                <a:sym typeface="Times New Roman"/>
              </a:rPr>
              <a:t>The more laws and orders are made prominent,</a:t>
            </a:r>
          </a:p>
          <a:p>
            <a:pPr lvl="0">
              <a:defRPr sz="1800"/>
            </a:pPr>
            <a:r>
              <a:rPr sz="2400">
                <a:latin typeface="+mj-lt"/>
                <a:ea typeface="+mj-ea"/>
                <a:cs typeface="+mj-cs"/>
                <a:sym typeface="Times New Roman"/>
              </a:rPr>
              <a:t>The more thieves and robbers there will be.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nvSpPr>
        <p:spPr>
          <a:xfrm>
            <a:off x="1122" y="2768600"/>
            <a:ext cx="12992101" cy="4203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63</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Act without action.</a:t>
            </a:r>
          </a:p>
          <a:p>
            <a:pPr lvl="0">
              <a:defRPr sz="1800"/>
            </a:pPr>
            <a:r>
              <a:rPr sz="2400">
                <a:latin typeface="+mj-lt"/>
                <a:ea typeface="+mj-ea"/>
                <a:cs typeface="+mj-cs"/>
                <a:sym typeface="Times New Roman"/>
              </a:rPr>
              <a:t>Do without ado.</a:t>
            </a:r>
          </a:p>
          <a:p>
            <a:pPr lvl="0">
              <a:defRPr sz="1800"/>
            </a:pPr>
            <a:r>
              <a:rPr sz="2400">
                <a:latin typeface="+mj-lt"/>
                <a:ea typeface="+mj-ea"/>
                <a:cs typeface="+mj-cs"/>
                <a:sym typeface="Times New Roman"/>
              </a:rPr>
              <a:t>Taste without tasting.</a:t>
            </a:r>
          </a:p>
          <a:p>
            <a:pPr lvl="0">
              <a:defRPr sz="1800"/>
            </a:pPr>
            <a:r>
              <a:rPr sz="2400">
                <a:latin typeface="+mj-lt"/>
                <a:ea typeface="+mj-ea"/>
                <a:cs typeface="+mj-cs"/>
                <a:sym typeface="Times New Roman"/>
              </a:rPr>
              <a:t>Whether it is big or small, many or few, repay hatred with virtue.</a:t>
            </a:r>
          </a:p>
          <a:p>
            <a:pPr lvl="0">
              <a:defRPr sz="1800"/>
            </a:pPr>
            <a:r>
              <a:rPr sz="2400">
                <a:latin typeface="+mj-lt"/>
                <a:ea typeface="+mj-ea"/>
                <a:cs typeface="+mj-cs"/>
                <a:sym typeface="Times New Roman"/>
              </a:rPr>
              <a:t>Prepare for the difficult while it is still easy.</a:t>
            </a:r>
          </a:p>
          <a:p>
            <a:pPr lvl="0">
              <a:defRPr sz="1800"/>
            </a:pPr>
            <a:r>
              <a:rPr sz="2400">
                <a:latin typeface="+mj-lt"/>
                <a:ea typeface="+mj-ea"/>
                <a:cs typeface="+mj-cs"/>
                <a:sym typeface="Times New Roman"/>
              </a:rPr>
              <a:t>Deal with the big while it is still small.</a:t>
            </a:r>
          </a:p>
          <a:p>
            <a:pPr lvl="0">
              <a:defRPr sz="1800"/>
            </a:pPr>
            <a:r>
              <a:rPr sz="2400">
                <a:latin typeface="+mj-lt"/>
                <a:ea typeface="+mj-ea"/>
                <a:cs typeface="+mj-cs"/>
                <a:sym typeface="Times New Roman"/>
              </a:rPr>
              <a:t>Difficult undertakings have always started with what is easy,</a:t>
            </a:r>
          </a:p>
          <a:p>
            <a:pPr lvl="0">
              <a:defRPr sz="1800"/>
            </a:pPr>
            <a:r>
              <a:rPr sz="2400">
                <a:latin typeface="+mj-lt"/>
                <a:ea typeface="+mj-ea"/>
                <a:cs typeface="+mj-cs"/>
                <a:sym typeface="Times New Roman"/>
              </a:rPr>
              <a:t>And great undertakngs have always started with what is small.</a:t>
            </a:r>
          </a:p>
          <a:p>
            <a:pPr lvl="0">
              <a:defRPr sz="1800"/>
            </a:pPr>
            <a:r>
              <a:rPr sz="2400">
                <a:latin typeface="+mj-lt"/>
                <a:ea typeface="+mj-ea"/>
                <a:cs typeface="+mj-cs"/>
                <a:sym typeface="Times New Roman"/>
              </a:rPr>
              <a:t>Therefore the sage never strives for the great,</a:t>
            </a:r>
          </a:p>
          <a:p>
            <a:pPr lvl="0">
              <a:defRPr sz="1800"/>
            </a:pPr>
            <a:r>
              <a:rPr sz="2400">
                <a:latin typeface="+mj-lt"/>
                <a:ea typeface="+mj-ea"/>
                <a:cs typeface="+mj-cs"/>
                <a:sym typeface="Times New Roman"/>
              </a:rPr>
              <a:t>And thereby the great is achieved.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nvSpPr>
        <p:spPr>
          <a:xfrm>
            <a:off x="1122" y="2940050"/>
            <a:ext cx="12992101" cy="386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76.</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When man is born, he is tender and weak.</a:t>
            </a:r>
          </a:p>
          <a:p>
            <a:pPr lvl="0">
              <a:defRPr sz="1800"/>
            </a:pPr>
            <a:r>
              <a:rPr sz="2400">
                <a:latin typeface="+mj-lt"/>
                <a:ea typeface="+mj-ea"/>
                <a:cs typeface="+mj-cs"/>
                <a:sym typeface="Times New Roman"/>
              </a:rPr>
              <a:t>At death, he is stiff and hard.</a:t>
            </a:r>
          </a:p>
          <a:p>
            <a:pPr lvl="0">
              <a:defRPr sz="1800"/>
            </a:pPr>
            <a:r>
              <a:rPr sz="2400">
                <a:latin typeface="+mj-lt"/>
                <a:ea typeface="+mj-ea"/>
                <a:cs typeface="+mj-cs"/>
                <a:sym typeface="Times New Roman"/>
              </a:rPr>
              <a:t>All things, the grass as well as trees, are tender and supple while alive.</a:t>
            </a:r>
          </a:p>
          <a:p>
            <a:pPr lvl="0">
              <a:defRPr sz="1800"/>
            </a:pPr>
            <a:r>
              <a:rPr sz="2400">
                <a:latin typeface="+mj-lt"/>
                <a:ea typeface="+mj-ea"/>
                <a:cs typeface="+mj-cs"/>
                <a:sym typeface="Times New Roman"/>
              </a:rPr>
              <a:t>When dead, they are withered and dried.</a:t>
            </a:r>
          </a:p>
          <a:p>
            <a:pPr lvl="0">
              <a:defRPr sz="1800"/>
            </a:pPr>
            <a:r>
              <a:rPr sz="2400">
                <a:latin typeface="+mj-lt"/>
                <a:ea typeface="+mj-ea"/>
                <a:cs typeface="+mj-cs"/>
                <a:sym typeface="Times New Roman"/>
              </a:rPr>
              <a:t>Therefore the stiff and the hard are companions of death.</a:t>
            </a:r>
          </a:p>
          <a:p>
            <a:pPr lvl="0">
              <a:defRPr sz="1800"/>
            </a:pPr>
            <a:r>
              <a:rPr sz="2400">
                <a:latin typeface="+mj-lt"/>
                <a:ea typeface="+mj-ea"/>
                <a:cs typeface="+mj-cs"/>
                <a:sym typeface="Times New Roman"/>
              </a:rPr>
              <a:t>The tender and the weak are companions of life.</a:t>
            </a:r>
          </a:p>
          <a:p>
            <a:pPr lvl="0">
              <a:defRPr sz="1800"/>
            </a:pPr>
            <a:r>
              <a:rPr sz="2400">
                <a:latin typeface="+mj-lt"/>
                <a:ea typeface="+mj-ea"/>
                <a:cs typeface="+mj-cs"/>
                <a:sym typeface="Times New Roman"/>
              </a:rPr>
              <a:t>Therefore if the army is strong, it will not win.</a:t>
            </a:r>
          </a:p>
          <a:p>
            <a:pPr lvl="0">
              <a:defRPr sz="1800"/>
            </a:pPr>
            <a:r>
              <a:rPr sz="2400">
                <a:latin typeface="+mj-lt"/>
                <a:ea typeface="+mj-ea"/>
                <a:cs typeface="+mj-cs"/>
                <a:sym typeface="Times New Roman"/>
              </a:rPr>
              <a:t>If a tree is stiff, it will break.</a:t>
            </a:r>
          </a:p>
          <a:p>
            <a:pPr lvl="0">
              <a:defRPr sz="1800"/>
            </a:pPr>
            <a:r>
              <a:rPr sz="2400">
                <a:latin typeface="+mj-lt"/>
                <a:ea typeface="+mj-ea"/>
                <a:cs typeface="+mj-cs"/>
                <a:sym typeface="Times New Roman"/>
              </a:rPr>
              <a:t>The strong and the great are inferior, while the tender and the weak are superior.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p:nvPr/>
        </p:nvSpPr>
        <p:spPr>
          <a:xfrm>
            <a:off x="1122" y="1587500"/>
            <a:ext cx="12992101" cy="3517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77.</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Heaven’s Way is indeed like the bending of a bow.</a:t>
            </a:r>
          </a:p>
          <a:p>
            <a:pPr lvl="0">
              <a:defRPr sz="1800"/>
            </a:pPr>
            <a:r>
              <a:rPr sz="2400">
                <a:latin typeface="+mj-lt"/>
                <a:ea typeface="+mj-ea"/>
                <a:cs typeface="+mj-cs"/>
                <a:sym typeface="Times New Roman"/>
              </a:rPr>
              <a:t>When the string is high, bring it down.</a:t>
            </a:r>
          </a:p>
          <a:p>
            <a:pPr lvl="0">
              <a:defRPr sz="1800"/>
            </a:pPr>
            <a:r>
              <a:rPr sz="2400">
                <a:latin typeface="+mj-lt"/>
                <a:ea typeface="+mj-ea"/>
                <a:cs typeface="+mj-cs"/>
                <a:sym typeface="Times New Roman"/>
              </a:rPr>
              <a:t>When it is low, raise it up.</a:t>
            </a:r>
          </a:p>
          <a:p>
            <a:pPr lvl="0">
              <a:defRPr sz="1800"/>
            </a:pPr>
            <a:r>
              <a:rPr sz="2400">
                <a:latin typeface="+mj-lt"/>
                <a:ea typeface="+mj-ea"/>
                <a:cs typeface="+mj-cs"/>
                <a:sym typeface="Times New Roman"/>
              </a:rPr>
              <a:t>When it is excessive, reduce it.</a:t>
            </a:r>
          </a:p>
          <a:p>
            <a:pPr lvl="0">
              <a:defRPr sz="1800"/>
            </a:pPr>
            <a:r>
              <a:rPr sz="2400">
                <a:latin typeface="+mj-lt"/>
                <a:ea typeface="+mj-ea"/>
                <a:cs typeface="+mj-cs"/>
                <a:sym typeface="Times New Roman"/>
              </a:rPr>
              <a:t>When it is insufficient, supplement it.</a:t>
            </a:r>
          </a:p>
          <a:p>
            <a:pPr lvl="0">
              <a:defRPr sz="1800"/>
            </a:pPr>
            <a:r>
              <a:rPr sz="2400">
                <a:latin typeface="+mj-lt"/>
                <a:ea typeface="+mj-ea"/>
                <a:cs typeface="+mj-cs"/>
                <a:sym typeface="Times New Roman"/>
              </a:rPr>
              <a:t>The Way of Heaven reduces whatever is excessive and supplements whatever is insufficient.</a:t>
            </a:r>
          </a:p>
          <a:p>
            <a:pPr lvl="0">
              <a:defRPr sz="1800"/>
            </a:pPr>
            <a:r>
              <a:rPr sz="2400">
                <a:latin typeface="+mj-lt"/>
                <a:ea typeface="+mj-ea"/>
                <a:cs typeface="+mj-cs"/>
                <a:sym typeface="Times New Roman"/>
              </a:rPr>
              <a:t>The way of man is different.</a:t>
            </a:r>
          </a:p>
          <a:p>
            <a:pPr lvl="0">
              <a:defRPr sz="1800"/>
            </a:pPr>
            <a:r>
              <a:rPr sz="2400">
                <a:latin typeface="+mj-lt"/>
                <a:ea typeface="+mj-ea"/>
                <a:cs typeface="+mj-cs"/>
                <a:sym typeface="Times New Roman"/>
              </a:rPr>
              <a:t>It reduces the insufficient to offer to the excessive.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nvSpPr>
        <p:spPr>
          <a:xfrm>
            <a:off x="1122" y="3111500"/>
            <a:ext cx="12992101" cy="3517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79</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To patch up a great hatred is surely to leave some hatred behind.</a:t>
            </a:r>
          </a:p>
          <a:p>
            <a:pPr lvl="0">
              <a:defRPr sz="1800"/>
            </a:pPr>
            <a:r>
              <a:rPr sz="2400">
                <a:latin typeface="+mj-lt"/>
                <a:ea typeface="+mj-ea"/>
                <a:cs typeface="+mj-cs"/>
                <a:sym typeface="Times New Roman"/>
              </a:rPr>
              <a:t>How can this be regarded as good?</a:t>
            </a:r>
          </a:p>
          <a:p>
            <a:pPr lvl="0">
              <a:defRPr sz="1800"/>
            </a:pPr>
            <a:r>
              <a:rPr sz="2400">
                <a:latin typeface="+mj-lt"/>
                <a:ea typeface="+mj-ea"/>
                <a:cs typeface="+mj-cs"/>
                <a:sym typeface="Times New Roman"/>
              </a:rPr>
              <a:t>Therefore the sage keeps the left-hand portion [i.e. obligation] of a contract,</a:t>
            </a:r>
          </a:p>
          <a:p>
            <a:pPr lvl="0">
              <a:defRPr sz="1800"/>
            </a:pPr>
            <a:r>
              <a:rPr sz="2400">
                <a:latin typeface="+mj-lt"/>
                <a:ea typeface="+mj-ea"/>
                <a:cs typeface="+mj-cs"/>
                <a:sym typeface="Times New Roman"/>
              </a:rPr>
              <a:t>And does not blame the other party.</a:t>
            </a:r>
          </a:p>
          <a:p>
            <a:pPr lvl="0">
              <a:defRPr sz="1800"/>
            </a:pPr>
            <a:r>
              <a:rPr sz="2400">
                <a:latin typeface="+mj-lt"/>
                <a:ea typeface="+mj-ea"/>
                <a:cs typeface="+mj-cs"/>
                <a:sym typeface="Times New Roman"/>
              </a:rPr>
              <a:t>Virtuous people attend to their left-hand portions</a:t>
            </a:r>
          </a:p>
          <a:p>
            <a:pPr lvl="0">
              <a:defRPr sz="1800"/>
            </a:pPr>
            <a:r>
              <a:rPr sz="2400">
                <a:latin typeface="+mj-lt"/>
                <a:ea typeface="+mj-ea"/>
                <a:cs typeface="+mj-cs"/>
                <a:sym typeface="Times New Roman"/>
              </a:rPr>
              <a:t>While those without virtue attend to other people’s mistakes.</a:t>
            </a:r>
          </a:p>
          <a:p>
            <a:pPr lvl="0">
              <a:defRPr sz="1800"/>
            </a:pPr>
            <a:r>
              <a:rPr sz="2400">
                <a:latin typeface="+mj-lt"/>
                <a:ea typeface="+mj-ea"/>
                <a:cs typeface="+mj-cs"/>
                <a:sym typeface="Times New Roman"/>
              </a:rPr>
              <a:t>The Way of Heaven has no favourites.</a:t>
            </a:r>
          </a:p>
          <a:p>
            <a:pPr lvl="0">
              <a:defRPr sz="1800"/>
            </a:pPr>
            <a:r>
              <a:rPr sz="2400">
                <a:latin typeface="+mj-lt"/>
                <a:ea typeface="+mj-ea"/>
                <a:cs typeface="+mj-cs"/>
                <a:sym typeface="Times New Roman"/>
              </a:rPr>
              <a:t>It is always with the good man.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p:nvPr/>
        </p:nvSpPr>
        <p:spPr>
          <a:xfrm>
            <a:off x="1122" y="2597150"/>
            <a:ext cx="12992101" cy="4546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81.</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True words are not beautiful,</a:t>
            </a:r>
          </a:p>
          <a:p>
            <a:pPr lvl="0">
              <a:defRPr sz="1800"/>
            </a:pPr>
            <a:r>
              <a:rPr sz="2400">
                <a:latin typeface="+mj-lt"/>
                <a:ea typeface="+mj-ea"/>
                <a:cs typeface="+mj-cs"/>
                <a:sym typeface="Times New Roman"/>
              </a:rPr>
              <a:t>Beautiful words are not true.</a:t>
            </a:r>
          </a:p>
          <a:p>
            <a:pPr lvl="0">
              <a:defRPr sz="1800"/>
            </a:pPr>
            <a:r>
              <a:rPr sz="2400">
                <a:latin typeface="+mj-lt"/>
                <a:ea typeface="+mj-ea"/>
                <a:cs typeface="+mj-cs"/>
                <a:sym typeface="Times New Roman"/>
              </a:rPr>
              <a:t>A good man does not argue,</a:t>
            </a:r>
          </a:p>
          <a:p>
            <a:pPr lvl="0">
              <a:defRPr sz="1800"/>
            </a:pPr>
            <a:r>
              <a:rPr sz="2400">
                <a:latin typeface="+mj-lt"/>
                <a:ea typeface="+mj-ea"/>
                <a:cs typeface="+mj-cs"/>
                <a:sym typeface="Times New Roman"/>
              </a:rPr>
              <a:t>He who argues is not a good man.</a:t>
            </a:r>
          </a:p>
          <a:p>
            <a:pPr lvl="0">
              <a:defRPr sz="1800"/>
            </a:pPr>
            <a:r>
              <a:rPr sz="2400">
                <a:latin typeface="+mj-lt"/>
                <a:ea typeface="+mj-ea"/>
                <a:cs typeface="+mj-cs"/>
                <a:sym typeface="Times New Roman"/>
              </a:rPr>
              <a:t>A wise man has no extensive knowledge,</a:t>
            </a:r>
          </a:p>
          <a:p>
            <a:pPr lvl="0">
              <a:defRPr sz="1800"/>
            </a:pPr>
            <a:r>
              <a:rPr sz="2400">
                <a:latin typeface="+mj-lt"/>
                <a:ea typeface="+mj-ea"/>
                <a:cs typeface="+mj-cs"/>
                <a:sym typeface="Times New Roman"/>
              </a:rPr>
              <a:t>He who has extensive knowledge is not a good man.</a:t>
            </a:r>
          </a:p>
          <a:p>
            <a:pPr lvl="0">
              <a:defRPr sz="1800"/>
            </a:pPr>
            <a:r>
              <a:rPr sz="2400">
                <a:latin typeface="+mj-lt"/>
                <a:ea typeface="+mj-ea"/>
                <a:cs typeface="+mj-cs"/>
                <a:sym typeface="Times New Roman"/>
              </a:rPr>
              <a:t>The sage does not accumulate for himself.</a:t>
            </a:r>
          </a:p>
          <a:p>
            <a:pPr lvl="0">
              <a:defRPr sz="1800"/>
            </a:pPr>
            <a:r>
              <a:rPr sz="2400">
                <a:latin typeface="+mj-lt"/>
                <a:ea typeface="+mj-ea"/>
                <a:cs typeface="+mj-cs"/>
                <a:sym typeface="Times New Roman"/>
              </a:rPr>
              <a:t>The more he uses for others, the more he has himself.</a:t>
            </a:r>
          </a:p>
          <a:p>
            <a:pPr lvl="0">
              <a:defRPr sz="1800"/>
            </a:pPr>
            <a:r>
              <a:rPr sz="2400">
                <a:latin typeface="+mj-lt"/>
                <a:ea typeface="+mj-ea"/>
                <a:cs typeface="+mj-cs"/>
                <a:sym typeface="Times New Roman"/>
              </a:rPr>
              <a:t>The more he gives to others, the more he possesses of his own.</a:t>
            </a:r>
          </a:p>
          <a:p>
            <a:pPr lvl="0">
              <a:defRPr sz="1800"/>
            </a:pPr>
            <a:r>
              <a:rPr sz="2400">
                <a:latin typeface="+mj-lt"/>
                <a:ea typeface="+mj-ea"/>
                <a:cs typeface="+mj-cs"/>
                <a:sym typeface="Times New Roman"/>
              </a:rPr>
              <a:t>The Way of Heaven is to benefit others and not to injure.</a:t>
            </a:r>
          </a:p>
          <a:p>
            <a:pPr lvl="0">
              <a:defRPr sz="1800"/>
            </a:pPr>
            <a:r>
              <a:rPr sz="2400">
                <a:latin typeface="+mj-lt"/>
                <a:ea typeface="+mj-ea"/>
                <a:cs typeface="+mj-cs"/>
                <a:sym typeface="Times New Roman"/>
              </a:rPr>
              <a:t>The Way of the sage is to act but not to compete.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nvSpPr>
        <p:spPr>
          <a:xfrm>
            <a:off x="754291" y="984250"/>
            <a:ext cx="5135762" cy="431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mj-lt"/>
                <a:ea typeface="+mj-ea"/>
                <a:cs typeface="+mj-cs"/>
                <a:sym typeface="Times New Roman"/>
              </a:defRPr>
            </a:lvl1pPr>
          </a:lstStyle>
          <a:p>
            <a:pPr lvl="0">
              <a:defRPr sz="1800" b="0"/>
            </a:pPr>
            <a:r>
              <a:rPr sz="2400" b="1"/>
              <a:t>Some main concepts in Taoist thought:</a:t>
            </a:r>
          </a:p>
        </p:txBody>
      </p:sp>
      <p:sp>
        <p:nvSpPr>
          <p:cNvPr id="50" name="Shape 50"/>
          <p:cNvSpPr/>
          <p:nvPr/>
        </p:nvSpPr>
        <p:spPr>
          <a:xfrm>
            <a:off x="2101657" y="1898650"/>
            <a:ext cx="3101431" cy="431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Character and virtue (</a:t>
            </a:r>
            <a:r>
              <a:rPr sz="2400" i="1">
                <a:latin typeface="+mj-lt"/>
                <a:ea typeface="+mj-ea"/>
                <a:cs typeface="+mj-cs"/>
                <a:sym typeface="Times New Roman"/>
              </a:rPr>
              <a:t>te</a:t>
            </a:r>
            <a:r>
              <a:rPr sz="2400">
                <a:latin typeface="+mj-lt"/>
                <a:ea typeface="+mj-ea"/>
                <a:cs typeface="+mj-cs"/>
                <a:sym typeface="Times New Roman"/>
              </a:rPr>
              <a:t>)</a:t>
            </a:r>
          </a:p>
        </p:txBody>
      </p:sp>
      <p:sp>
        <p:nvSpPr>
          <p:cNvPr id="51" name="Shape 51"/>
          <p:cNvSpPr/>
          <p:nvPr/>
        </p:nvSpPr>
        <p:spPr>
          <a:xfrm>
            <a:off x="2582322" y="2965450"/>
            <a:ext cx="2724300" cy="431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mj-lt"/>
                <a:ea typeface="+mj-ea"/>
                <a:cs typeface="+mj-cs"/>
                <a:sym typeface="Times New Roman"/>
              </a:defRPr>
            </a:lvl1pPr>
          </a:lstStyle>
          <a:p>
            <a:pPr lvl="0">
              <a:defRPr sz="1800"/>
            </a:pPr>
            <a:r>
              <a:rPr sz="2400"/>
              <a:t>Tranquility, Elegance</a:t>
            </a:r>
          </a:p>
        </p:txBody>
      </p:sp>
      <p:sp>
        <p:nvSpPr>
          <p:cNvPr id="52" name="Shape 52"/>
          <p:cNvSpPr/>
          <p:nvPr/>
        </p:nvSpPr>
        <p:spPr>
          <a:xfrm>
            <a:off x="2805317" y="4032250"/>
            <a:ext cx="3141911" cy="431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mj-lt"/>
                <a:ea typeface="+mj-ea"/>
                <a:cs typeface="+mj-cs"/>
                <a:sym typeface="Times New Roman"/>
              </a:defRPr>
            </a:lvl1pPr>
          </a:lstStyle>
          <a:p>
            <a:pPr lvl="0">
              <a:defRPr sz="1800"/>
            </a:pPr>
            <a:r>
              <a:rPr sz="2400"/>
              <a:t>Spontaneity, Naturalness</a:t>
            </a:r>
          </a:p>
        </p:txBody>
      </p:sp>
      <p:sp>
        <p:nvSpPr>
          <p:cNvPr id="53" name="Shape 53"/>
          <p:cNvSpPr/>
          <p:nvPr/>
        </p:nvSpPr>
        <p:spPr>
          <a:xfrm>
            <a:off x="2939535" y="5099050"/>
            <a:ext cx="3889475" cy="431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atin typeface="+mj-lt"/>
                <a:ea typeface="+mj-ea"/>
                <a:cs typeface="+mj-cs"/>
                <a:sym typeface="Times New Roman"/>
              </a:defRPr>
            </a:lvl1pPr>
          </a:lstStyle>
          <a:p>
            <a:pPr lvl="0">
              <a:defRPr sz="1800"/>
            </a:pPr>
            <a:r>
              <a:rPr sz="2400"/>
              <a:t>Namelessness, Indescribability</a:t>
            </a:r>
          </a:p>
        </p:txBody>
      </p:sp>
      <p:sp>
        <p:nvSpPr>
          <p:cNvPr id="54" name="Shape 54"/>
          <p:cNvSpPr/>
          <p:nvPr/>
        </p:nvSpPr>
        <p:spPr>
          <a:xfrm>
            <a:off x="2439522" y="6165850"/>
            <a:ext cx="7899401" cy="431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Emptiness, Non-action, non-interference (</a:t>
            </a:r>
            <a:r>
              <a:rPr sz="2400" i="1">
                <a:latin typeface="+mj-lt"/>
                <a:ea typeface="+mj-ea"/>
                <a:cs typeface="+mj-cs"/>
                <a:sym typeface="Times New Roman"/>
              </a:rPr>
              <a:t>wu-wei</a:t>
            </a:r>
            <a:r>
              <a:rPr sz="2400">
                <a:latin typeface="+mj-lt"/>
                <a:ea typeface="+mj-ea"/>
                <a:cs typeface="+mj-cs"/>
                <a:sym typeface="Times New Roman"/>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
                                            <p:bg/>
                                          </p:spTgt>
                                        </p:tgtEl>
                                        <p:attrNameLst>
                                          <p:attrName>style.visibility</p:attrName>
                                        </p:attrNameLst>
                                      </p:cBhvr>
                                      <p:to>
                                        <p:strVal val="visible"/>
                                      </p:to>
                                    </p:set>
                                  </p:childTnLst>
                                </p:cTn>
                              </p:par>
                              <p:par>
                                <p:cTn id="7" presetID="1" presetClass="entr" presetSubtype="0" fill="hold" grpId="1">
                                  <p:stCondLst>
                                    <p:cond delay="0"/>
                                  </p:stCondLst>
                                  <p:iterate>
                                    <p:tmAbs val="0"/>
                                  </p:iterate>
                                  <p:childTnLst>
                                    <p:set>
                                      <p:cBhvr>
                                        <p:cTn id="8" fill="hold"/>
                                        <p:tgtEl>
                                          <p:spTgt spid="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51">
                                            <p:bg/>
                                          </p:spTgt>
                                        </p:tgtEl>
                                        <p:attrNameLst>
                                          <p:attrName>style.visibility</p:attrName>
                                        </p:attrNameLst>
                                      </p:cBhvr>
                                      <p:to>
                                        <p:strVal val="visible"/>
                                      </p:to>
                                    </p:set>
                                  </p:childTnLst>
                                </p:cTn>
                              </p:par>
                              <p:par>
                                <p:cTn id="13" presetID="1" presetClass="entr" presetSubtype="0" fill="hold" grpId="2">
                                  <p:stCondLst>
                                    <p:cond delay="0"/>
                                  </p:stCondLst>
                                  <p:iterate>
                                    <p:tmAbs val="0"/>
                                  </p:iterate>
                                  <p:childTnLst>
                                    <p:set>
                                      <p:cBhvr>
                                        <p:cTn id="14" fill="hold"/>
                                        <p:tgtEl>
                                          <p:spTgt spid="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iterate>
                                    <p:tmAbs val="0"/>
                                  </p:iterate>
                                  <p:childTnLst>
                                    <p:set>
                                      <p:cBhvr>
                                        <p:cTn id="18" fill="hold"/>
                                        <p:tgtEl>
                                          <p:spTgt spid="52">
                                            <p:bg/>
                                          </p:spTgt>
                                        </p:tgtEl>
                                        <p:attrNameLst>
                                          <p:attrName>style.visibility</p:attrName>
                                        </p:attrNameLst>
                                      </p:cBhvr>
                                      <p:to>
                                        <p:strVal val="visible"/>
                                      </p:to>
                                    </p:set>
                                  </p:childTnLst>
                                </p:cTn>
                              </p:par>
                              <p:par>
                                <p:cTn id="19" presetID="1" presetClass="entr" presetSubtype="0" fill="hold" grpId="3">
                                  <p:stCondLst>
                                    <p:cond delay="0"/>
                                  </p:stCondLst>
                                  <p:iterate>
                                    <p:tmAbs val="0"/>
                                  </p:iterate>
                                  <p:childTnLst>
                                    <p:set>
                                      <p:cBhvr>
                                        <p:cTn id="20" fill="hold"/>
                                        <p:tgtEl>
                                          <p:spTgt spid="5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53">
                                            <p:bg/>
                                          </p:spTgt>
                                        </p:tgtEl>
                                        <p:attrNameLst>
                                          <p:attrName>style.visibility</p:attrName>
                                        </p:attrNameLst>
                                      </p:cBhvr>
                                      <p:to>
                                        <p:strVal val="visible"/>
                                      </p:to>
                                    </p:set>
                                  </p:childTnLst>
                                </p:cTn>
                              </p:par>
                              <p:par>
                                <p:cTn id="25" presetID="1" presetClass="entr" presetSubtype="0" fill="hold" grpId="4">
                                  <p:stCondLst>
                                    <p:cond delay="0"/>
                                  </p:stCondLst>
                                  <p:iterate>
                                    <p:tmAbs val="0"/>
                                  </p:iterate>
                                  <p:childTnLst>
                                    <p:set>
                                      <p:cBhvr>
                                        <p:cTn id="26" fill="hold"/>
                                        <p:tgtEl>
                                          <p:spTgt spid="5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5" nodeType="clickEffect">
                                  <p:stCondLst>
                                    <p:cond delay="0"/>
                                  </p:stCondLst>
                                  <p:iterate>
                                    <p:tmAbs val="0"/>
                                  </p:iterate>
                                  <p:childTnLst>
                                    <p:set>
                                      <p:cBhvr>
                                        <p:cTn id="30" fill="hold"/>
                                        <p:tgtEl>
                                          <p:spTgt spid="54">
                                            <p:bg/>
                                          </p:spTgt>
                                        </p:tgtEl>
                                        <p:attrNameLst>
                                          <p:attrName>style.visibility</p:attrName>
                                        </p:attrNameLst>
                                      </p:cBhvr>
                                      <p:to>
                                        <p:strVal val="visible"/>
                                      </p:to>
                                    </p:set>
                                  </p:childTnLst>
                                </p:cTn>
                              </p:par>
                              <p:par>
                                <p:cTn id="31" presetID="1" presetClass="entr" presetSubtype="0" fill="hold" grpId="5">
                                  <p:stCondLst>
                                    <p:cond delay="0"/>
                                  </p:stCondLst>
                                  <p:iterate>
                                    <p:tmAbs val="0"/>
                                  </p:iterate>
                                  <p:childTnLst>
                                    <p:set>
                                      <p:cBhvr>
                                        <p:cTn id="32" fill="hold"/>
                                        <p:tgtEl>
                                          <p:spTgt spid="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build="p" bldLvl="5" animBg="1" advAuto="0"/>
      <p:bldP spid="51" grpId="2" build="p" bldLvl="5" animBg="1" advAuto="0"/>
      <p:bldP spid="52" grpId="3" build="p" bldLvl="5" animBg="1" advAuto="0"/>
      <p:bldP spid="53" grpId="4" build="p" bldLvl="5" animBg="1" advAuto="0"/>
      <p:bldP spid="54" grpId="5"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ao+Tzu+Bronze.jpg"/>
          <p:cNvPicPr/>
          <p:nvPr/>
        </p:nvPicPr>
        <p:blipFill>
          <a:blip r:embed="rId2">
            <a:extLst/>
          </a:blip>
          <a:stretch>
            <a:fillRect/>
          </a:stretch>
        </p:blipFill>
        <p:spPr>
          <a:xfrm>
            <a:off x="1625600" y="2076450"/>
            <a:ext cx="9753600" cy="7486650"/>
          </a:xfrm>
          <a:prstGeom prst="rect">
            <a:avLst/>
          </a:prstGeom>
          <a:ln w="12700">
            <a:miter lim="400000"/>
          </a:ln>
        </p:spPr>
      </p:pic>
      <p:sp>
        <p:nvSpPr>
          <p:cNvPr id="57" name="Shape 57"/>
          <p:cNvSpPr/>
          <p:nvPr/>
        </p:nvSpPr>
        <p:spPr>
          <a:xfrm>
            <a:off x="432922" y="387350"/>
            <a:ext cx="5054601" cy="1117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2400" b="1">
                <a:latin typeface="+mj-lt"/>
                <a:ea typeface="+mj-ea"/>
                <a:cs typeface="+mj-cs"/>
                <a:sym typeface="Times New Roman"/>
              </a:rPr>
              <a:t>Founders:</a:t>
            </a:r>
          </a:p>
          <a:p>
            <a:pPr lvl="0" algn="l">
              <a:defRPr sz="1800"/>
            </a:pPr>
            <a:r>
              <a:rPr sz="2400">
                <a:latin typeface="+mj-lt"/>
                <a:ea typeface="+mj-ea"/>
                <a:cs typeface="+mj-cs"/>
                <a:sym typeface="Times New Roman"/>
              </a:rPr>
              <a:t>Lao-Tzu (approx. 5th century BCE)</a:t>
            </a:r>
          </a:p>
          <a:p>
            <a:pPr lvl="0" algn="l">
              <a:defRPr sz="1800"/>
            </a:pPr>
            <a:r>
              <a:rPr sz="2400">
                <a:latin typeface="+mj-lt"/>
                <a:ea typeface="+mj-ea"/>
                <a:cs typeface="+mj-cs"/>
                <a:sym typeface="Times New Roman"/>
              </a:rPr>
              <a:t>Chuang-Tzu (approx 4th century BCE)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1347322" y="933450"/>
            <a:ext cx="9169401" cy="4546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1.</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 Tao that can be told is not the eternal Tao.</a:t>
            </a:r>
          </a:p>
          <a:p>
            <a:pPr lvl="0">
              <a:defRPr sz="1800"/>
            </a:pPr>
            <a:r>
              <a:rPr sz="2400">
                <a:latin typeface="+mj-lt"/>
                <a:ea typeface="+mj-ea"/>
                <a:cs typeface="+mj-cs"/>
                <a:sym typeface="Times New Roman"/>
              </a:rPr>
              <a:t>The name that can be named is not the eternal name.</a:t>
            </a:r>
          </a:p>
          <a:p>
            <a:pPr lvl="0">
              <a:defRPr sz="1800"/>
            </a:pPr>
            <a:r>
              <a:rPr sz="2400">
                <a:latin typeface="+mj-lt"/>
                <a:ea typeface="+mj-ea"/>
                <a:cs typeface="+mj-cs"/>
                <a:sym typeface="Times New Roman"/>
              </a:rPr>
              <a:t>The Nameless is the origin of Heaven and Earth.</a:t>
            </a:r>
          </a:p>
          <a:p>
            <a:pPr lvl="0">
              <a:defRPr sz="1800"/>
            </a:pPr>
            <a:r>
              <a:rPr sz="2400">
                <a:latin typeface="+mj-lt"/>
                <a:ea typeface="+mj-ea"/>
                <a:cs typeface="+mj-cs"/>
                <a:sym typeface="Times New Roman"/>
              </a:rPr>
              <a:t>The Named is the mother of all things.</a:t>
            </a:r>
          </a:p>
          <a:p>
            <a:pPr lvl="0">
              <a:defRPr sz="1800"/>
            </a:pPr>
            <a:r>
              <a:rPr sz="2400">
                <a:latin typeface="+mj-lt"/>
                <a:ea typeface="+mj-ea"/>
                <a:cs typeface="+mj-cs"/>
                <a:sym typeface="Times New Roman"/>
              </a:rPr>
              <a:t>Therefore let there always be non-being, so we may see their subtlety.</a:t>
            </a:r>
          </a:p>
          <a:p>
            <a:pPr lvl="0">
              <a:defRPr sz="1800"/>
            </a:pPr>
            <a:r>
              <a:rPr sz="2400">
                <a:latin typeface="+mj-lt"/>
                <a:ea typeface="+mj-ea"/>
                <a:cs typeface="+mj-cs"/>
                <a:sym typeface="Times New Roman"/>
              </a:rPr>
              <a:t>And let there always be being, so we may see their outcome.</a:t>
            </a:r>
          </a:p>
          <a:p>
            <a:pPr lvl="0">
              <a:defRPr sz="1800"/>
            </a:pPr>
            <a:r>
              <a:rPr sz="2400">
                <a:latin typeface="+mj-lt"/>
                <a:ea typeface="+mj-ea"/>
                <a:cs typeface="+mj-cs"/>
                <a:sym typeface="Times New Roman"/>
              </a:rPr>
              <a:t>The two are the same,</a:t>
            </a:r>
          </a:p>
          <a:p>
            <a:pPr lvl="0">
              <a:defRPr sz="1800"/>
            </a:pPr>
            <a:r>
              <a:rPr sz="2400">
                <a:latin typeface="+mj-lt"/>
                <a:ea typeface="+mj-ea"/>
                <a:cs typeface="+mj-cs"/>
                <a:sym typeface="Times New Roman"/>
              </a:rPr>
              <a:t>But after they are produced, they have different names.</a:t>
            </a:r>
          </a:p>
          <a:p>
            <a:pPr lvl="0">
              <a:defRPr sz="1800"/>
            </a:pPr>
            <a:r>
              <a:rPr sz="2400">
                <a:latin typeface="+mj-lt"/>
                <a:ea typeface="+mj-ea"/>
                <a:cs typeface="+mj-cs"/>
                <a:sym typeface="Times New Roman"/>
              </a:rPr>
              <a:t>They both may be called deep and profound.</a:t>
            </a:r>
          </a:p>
          <a:p>
            <a:pPr lvl="0">
              <a:defRPr sz="1800"/>
            </a:pPr>
            <a:r>
              <a:rPr sz="2400">
                <a:latin typeface="+mj-lt"/>
                <a:ea typeface="+mj-ea"/>
                <a:cs typeface="+mj-cs"/>
                <a:sym typeface="Times New Roman"/>
              </a:rPr>
              <a:t>Deeper and more profound,</a:t>
            </a:r>
          </a:p>
          <a:p>
            <a:pPr lvl="0">
              <a:defRPr sz="1800"/>
            </a:pPr>
            <a:r>
              <a:rPr sz="2400">
                <a:latin typeface="+mj-lt"/>
                <a:ea typeface="+mj-ea"/>
                <a:cs typeface="+mj-cs"/>
                <a:sym typeface="Times New Roman"/>
              </a:rPr>
              <a:t>The door of all subtleties!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550522" y="1466850"/>
            <a:ext cx="10337801" cy="4546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3.</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Do not exalt the worthy, so that the people shall not compete.</a:t>
            </a:r>
          </a:p>
          <a:p>
            <a:pPr lvl="0">
              <a:defRPr sz="1800"/>
            </a:pPr>
            <a:r>
              <a:rPr sz="2400">
                <a:latin typeface="+mj-lt"/>
                <a:ea typeface="+mj-ea"/>
                <a:cs typeface="+mj-cs"/>
                <a:sym typeface="Times New Roman"/>
              </a:rPr>
              <a:t>Do not value rare treasures, so that the people shall not steal.</a:t>
            </a:r>
          </a:p>
          <a:p>
            <a:pPr lvl="0">
              <a:defRPr sz="1800"/>
            </a:pPr>
            <a:r>
              <a:rPr sz="2400">
                <a:latin typeface="+mj-lt"/>
                <a:ea typeface="+mj-ea"/>
                <a:cs typeface="+mj-cs"/>
                <a:sym typeface="Times New Roman"/>
              </a:rPr>
              <a:t>Do not display objects of desire, so that the people’s hearts shall not be disturbed.</a:t>
            </a:r>
          </a:p>
          <a:p>
            <a:pPr lvl="0">
              <a:defRPr sz="1800"/>
            </a:pPr>
            <a:r>
              <a:rPr sz="2400">
                <a:latin typeface="+mj-lt"/>
                <a:ea typeface="+mj-ea"/>
                <a:cs typeface="+mj-cs"/>
                <a:sym typeface="Times New Roman"/>
              </a:rPr>
              <a:t>Therefore, in the government of the sage,</a:t>
            </a:r>
          </a:p>
          <a:p>
            <a:pPr lvl="0">
              <a:defRPr sz="1800"/>
            </a:pPr>
            <a:r>
              <a:rPr sz="2400">
                <a:latin typeface="+mj-lt"/>
                <a:ea typeface="+mj-ea"/>
                <a:cs typeface="+mj-cs"/>
                <a:sym typeface="Times New Roman"/>
              </a:rPr>
              <a:t>He keeps their hearts vacuous,</a:t>
            </a:r>
          </a:p>
          <a:p>
            <a:pPr lvl="0">
              <a:defRPr sz="1800"/>
            </a:pPr>
            <a:r>
              <a:rPr sz="2400">
                <a:latin typeface="+mj-lt"/>
                <a:ea typeface="+mj-ea"/>
                <a:cs typeface="+mj-cs"/>
                <a:sym typeface="Times New Roman"/>
              </a:rPr>
              <a:t>Fills their bellies,</a:t>
            </a:r>
          </a:p>
          <a:p>
            <a:pPr lvl="0">
              <a:defRPr sz="1800"/>
            </a:pPr>
            <a:r>
              <a:rPr sz="2400">
                <a:latin typeface="+mj-lt"/>
                <a:ea typeface="+mj-ea"/>
                <a:cs typeface="+mj-cs"/>
                <a:sym typeface="Times New Roman"/>
              </a:rPr>
              <a:t>Weakens their ambitions, </a:t>
            </a:r>
          </a:p>
          <a:p>
            <a:pPr lvl="0">
              <a:defRPr sz="1800"/>
            </a:pPr>
            <a:r>
              <a:rPr sz="2400">
                <a:latin typeface="+mj-lt"/>
                <a:ea typeface="+mj-ea"/>
                <a:cs typeface="+mj-cs"/>
                <a:sym typeface="Times New Roman"/>
              </a:rPr>
              <a:t>And strengthens their bones.</a:t>
            </a:r>
          </a:p>
          <a:p>
            <a:pPr lvl="0">
              <a:defRPr sz="1800"/>
            </a:pPr>
            <a:r>
              <a:rPr sz="2400">
                <a:latin typeface="+mj-lt"/>
                <a:ea typeface="+mj-ea"/>
                <a:cs typeface="+mj-cs"/>
                <a:sym typeface="Times New Roman"/>
              </a:rPr>
              <a:t>He always causes his people to be without cunning or desire.</a:t>
            </a:r>
          </a:p>
          <a:p>
            <a:pPr lvl="0">
              <a:defRPr sz="1800"/>
            </a:pPr>
            <a:r>
              <a:rPr sz="2400">
                <a:latin typeface="+mj-lt"/>
                <a:ea typeface="+mj-ea"/>
                <a:cs typeface="+mj-cs"/>
                <a:sym typeface="Times New Roman"/>
              </a:rPr>
              <a:t>And the crafty to be afraid to act.</a:t>
            </a:r>
          </a:p>
          <a:p>
            <a:pPr lvl="0">
              <a:defRPr sz="1800"/>
            </a:pPr>
            <a:r>
              <a:rPr sz="2400">
                <a:latin typeface="+mj-lt"/>
                <a:ea typeface="+mj-ea"/>
                <a:cs typeface="+mj-cs"/>
                <a:sym typeface="Times New Roman"/>
              </a:rPr>
              <a:t>By acting without action, all things will be in order.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168234" y="1676400"/>
            <a:ext cx="6302277" cy="3517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 4.</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Tao is empty. Like a bowl.</a:t>
            </a:r>
          </a:p>
          <a:p>
            <a:pPr lvl="0">
              <a:defRPr sz="1800"/>
            </a:pPr>
            <a:r>
              <a:rPr sz="2400">
                <a:latin typeface="+mj-lt"/>
                <a:ea typeface="+mj-ea"/>
                <a:cs typeface="+mj-cs"/>
                <a:sym typeface="Times New Roman"/>
              </a:rPr>
              <a:t>It may be used but its capacity is never exhausted.</a:t>
            </a:r>
          </a:p>
          <a:p>
            <a:pPr lvl="0">
              <a:defRPr sz="1800"/>
            </a:pPr>
            <a:r>
              <a:rPr sz="2400">
                <a:latin typeface="+mj-lt"/>
                <a:ea typeface="+mj-ea"/>
                <a:cs typeface="+mj-cs"/>
                <a:sym typeface="Times New Roman"/>
              </a:rPr>
              <a:t>It is bottomless, perhaps the ancestor of all things.</a:t>
            </a:r>
          </a:p>
          <a:p>
            <a:pPr lvl="0">
              <a:defRPr sz="1800"/>
            </a:pPr>
            <a:r>
              <a:rPr sz="2400">
                <a:latin typeface="+mj-lt"/>
                <a:ea typeface="+mj-ea"/>
                <a:cs typeface="+mj-cs"/>
                <a:sym typeface="Times New Roman"/>
              </a:rPr>
              <a:t>It blunts its sharpness.</a:t>
            </a:r>
          </a:p>
          <a:p>
            <a:pPr lvl="0">
              <a:defRPr sz="1800"/>
            </a:pPr>
            <a:r>
              <a:rPr sz="2400">
                <a:latin typeface="+mj-lt"/>
                <a:ea typeface="+mj-ea"/>
                <a:cs typeface="+mj-cs"/>
                <a:sym typeface="Times New Roman"/>
              </a:rPr>
              <a:t>It unties its tangles.</a:t>
            </a:r>
          </a:p>
          <a:p>
            <a:pPr lvl="0">
              <a:defRPr sz="1800"/>
            </a:pPr>
            <a:r>
              <a:rPr sz="2400">
                <a:latin typeface="+mj-lt"/>
                <a:ea typeface="+mj-ea"/>
                <a:cs typeface="+mj-cs"/>
                <a:sym typeface="Times New Roman"/>
              </a:rPr>
              <a:t>It softens its light.</a:t>
            </a:r>
          </a:p>
          <a:p>
            <a:pPr lvl="0">
              <a:defRPr sz="1800"/>
            </a:pPr>
            <a:r>
              <a:rPr sz="2400">
                <a:latin typeface="+mj-lt"/>
                <a:ea typeface="+mj-ea"/>
                <a:cs typeface="+mj-cs"/>
                <a:sym typeface="Times New Roman"/>
              </a:rPr>
              <a:t>It becomes one with the dusty world.</a:t>
            </a:r>
          </a:p>
          <a:p>
            <a:pPr lvl="0">
              <a:defRPr sz="1800"/>
            </a:pPr>
            <a:r>
              <a:rPr sz="2400">
                <a:latin typeface="+mj-lt"/>
                <a:ea typeface="+mj-ea"/>
                <a:cs typeface="+mj-cs"/>
                <a:sym typeface="Times New Roman"/>
              </a:rPr>
              <a:t>Deep and still, it appears to exist forever.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p:nvPr/>
        </p:nvSpPr>
        <p:spPr>
          <a:xfrm>
            <a:off x="3460632" y="1593850"/>
            <a:ext cx="5692081" cy="38608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400">
                <a:latin typeface="+mj-lt"/>
                <a:ea typeface="+mj-ea"/>
                <a:cs typeface="+mj-cs"/>
                <a:sym typeface="Times New Roman"/>
              </a:rPr>
              <a:t>§ 5.</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Heaven and Earth are not humane (jen)</a:t>
            </a:r>
          </a:p>
          <a:p>
            <a:pPr lvl="0">
              <a:defRPr sz="1800"/>
            </a:pPr>
            <a:r>
              <a:rPr sz="2400">
                <a:latin typeface="+mj-lt"/>
                <a:ea typeface="+mj-ea"/>
                <a:cs typeface="+mj-cs"/>
                <a:sym typeface="Times New Roman"/>
              </a:rPr>
              <a:t>They regard all things as straw dogs.</a:t>
            </a:r>
          </a:p>
          <a:p>
            <a:pPr lvl="0">
              <a:defRPr sz="1800"/>
            </a:pPr>
            <a:r>
              <a:rPr sz="2400">
                <a:latin typeface="+mj-lt"/>
                <a:ea typeface="+mj-ea"/>
                <a:cs typeface="+mj-cs"/>
                <a:sym typeface="Times New Roman"/>
              </a:rPr>
              <a:t>The sage is not humane.</a:t>
            </a:r>
          </a:p>
          <a:p>
            <a:pPr lvl="0">
              <a:defRPr sz="1800"/>
            </a:pPr>
            <a:r>
              <a:rPr sz="2400">
                <a:latin typeface="+mj-lt"/>
                <a:ea typeface="+mj-ea"/>
                <a:cs typeface="+mj-cs"/>
                <a:sym typeface="Times New Roman"/>
              </a:rPr>
              <a:t>He regards all people as straw dogs.</a:t>
            </a:r>
          </a:p>
          <a:p>
            <a:pPr lvl="0">
              <a:defRPr sz="1800"/>
            </a:pPr>
            <a:r>
              <a:rPr sz="2400">
                <a:latin typeface="+mj-lt"/>
                <a:ea typeface="+mj-ea"/>
                <a:cs typeface="+mj-cs"/>
                <a:sym typeface="Times New Roman"/>
              </a:rPr>
              <a:t>How heaven and earth are like a bellows!</a:t>
            </a:r>
          </a:p>
          <a:p>
            <a:pPr lvl="0">
              <a:defRPr sz="1800"/>
            </a:pPr>
            <a:r>
              <a:rPr sz="2400">
                <a:latin typeface="+mj-lt"/>
                <a:ea typeface="+mj-ea"/>
                <a:cs typeface="+mj-cs"/>
                <a:sym typeface="Times New Roman"/>
              </a:rPr>
              <a:t>While vacuous, it is never exhausted.</a:t>
            </a:r>
          </a:p>
          <a:p>
            <a:pPr lvl="0">
              <a:defRPr sz="1800"/>
            </a:pPr>
            <a:r>
              <a:rPr sz="2400">
                <a:latin typeface="+mj-lt"/>
                <a:ea typeface="+mj-ea"/>
                <a:cs typeface="+mj-cs"/>
                <a:sym typeface="Times New Roman"/>
              </a:rPr>
              <a:t>When active, it produces even more.</a:t>
            </a:r>
          </a:p>
          <a:p>
            <a:pPr lvl="0">
              <a:defRPr sz="1800"/>
            </a:pPr>
            <a:r>
              <a:rPr sz="2400">
                <a:latin typeface="+mj-lt"/>
                <a:ea typeface="+mj-ea"/>
                <a:cs typeface="+mj-cs"/>
                <a:sym typeface="Times New Roman"/>
              </a:rPr>
              <a:t>Much talk will of course come to a dead end.</a:t>
            </a:r>
          </a:p>
          <a:p>
            <a:pPr lvl="0">
              <a:defRPr sz="1800"/>
            </a:pPr>
            <a:r>
              <a:rPr sz="2400">
                <a:latin typeface="+mj-lt"/>
                <a:ea typeface="+mj-ea"/>
                <a:cs typeface="+mj-cs"/>
                <a:sym typeface="Times New Roman"/>
              </a:rPr>
              <a:t>It is better to keep to the centre.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p:nvPr/>
        </p:nvSpPr>
        <p:spPr>
          <a:xfrm>
            <a:off x="1563222" y="1079500"/>
            <a:ext cx="9144001" cy="4889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2400">
                <a:latin typeface="+mj-lt"/>
                <a:ea typeface="+mj-ea"/>
                <a:cs typeface="+mj-cs"/>
                <a:sym typeface="Times New Roman"/>
              </a:rPr>
              <a:t>§ 8.</a:t>
            </a:r>
          </a:p>
          <a:p>
            <a:pPr lvl="0">
              <a:defRPr sz="1800"/>
            </a:pPr>
            <a:endParaRPr sz="2400">
              <a:latin typeface="+mj-lt"/>
              <a:ea typeface="+mj-ea"/>
              <a:cs typeface="+mj-cs"/>
              <a:sym typeface="Times New Roman"/>
            </a:endParaRPr>
          </a:p>
          <a:p>
            <a:pPr lvl="0">
              <a:defRPr sz="1800"/>
            </a:pPr>
            <a:r>
              <a:rPr sz="2400">
                <a:latin typeface="+mj-lt"/>
                <a:ea typeface="+mj-ea"/>
                <a:cs typeface="+mj-cs"/>
                <a:sym typeface="Times New Roman"/>
              </a:rPr>
              <a:t>The best man is like water.</a:t>
            </a:r>
          </a:p>
          <a:p>
            <a:pPr lvl="0">
              <a:defRPr sz="1800"/>
            </a:pPr>
            <a:r>
              <a:rPr sz="2400">
                <a:latin typeface="+mj-lt"/>
                <a:ea typeface="+mj-ea"/>
                <a:cs typeface="+mj-cs"/>
                <a:sym typeface="Times New Roman"/>
              </a:rPr>
              <a:t>Water is good; it benefits all things and does not compete with them.</a:t>
            </a:r>
          </a:p>
          <a:p>
            <a:pPr lvl="0">
              <a:defRPr sz="1800"/>
            </a:pPr>
            <a:r>
              <a:rPr sz="2400">
                <a:latin typeface="+mj-lt"/>
                <a:ea typeface="+mj-ea"/>
                <a:cs typeface="+mj-cs"/>
                <a:sym typeface="Times New Roman"/>
              </a:rPr>
              <a:t>It dwells in lowly places that all disdain.</a:t>
            </a:r>
          </a:p>
          <a:p>
            <a:pPr lvl="0">
              <a:defRPr sz="1800"/>
            </a:pPr>
            <a:r>
              <a:rPr sz="2400">
                <a:latin typeface="+mj-lt"/>
                <a:ea typeface="+mj-ea"/>
                <a:cs typeface="+mj-cs"/>
                <a:sym typeface="Times New Roman"/>
              </a:rPr>
              <a:t>This is why it is so near to the Tao.</a:t>
            </a:r>
          </a:p>
          <a:p>
            <a:pPr lvl="0">
              <a:defRPr sz="1800"/>
            </a:pPr>
            <a:r>
              <a:rPr sz="2400">
                <a:latin typeface="+mj-lt"/>
                <a:ea typeface="+mj-ea"/>
                <a:cs typeface="+mj-cs"/>
                <a:sym typeface="Times New Roman"/>
              </a:rPr>
              <a:t>The best man in his dwelling loves the earth.</a:t>
            </a:r>
          </a:p>
          <a:p>
            <a:pPr lvl="0">
              <a:defRPr sz="1800"/>
            </a:pPr>
            <a:r>
              <a:rPr sz="2400">
                <a:latin typeface="+mj-lt"/>
                <a:ea typeface="+mj-ea"/>
                <a:cs typeface="+mj-cs"/>
                <a:sym typeface="Times New Roman"/>
              </a:rPr>
              <a:t>In his heart, he loves what is profound.</a:t>
            </a:r>
          </a:p>
          <a:p>
            <a:pPr lvl="0">
              <a:defRPr sz="1800"/>
            </a:pPr>
            <a:r>
              <a:rPr sz="2400">
                <a:latin typeface="+mj-lt"/>
                <a:ea typeface="+mj-ea"/>
                <a:cs typeface="+mj-cs"/>
                <a:sym typeface="Times New Roman"/>
              </a:rPr>
              <a:t>In his associations, he loves humanity.</a:t>
            </a:r>
          </a:p>
          <a:p>
            <a:pPr lvl="0">
              <a:defRPr sz="1800"/>
            </a:pPr>
            <a:r>
              <a:rPr sz="2400">
                <a:latin typeface="+mj-lt"/>
                <a:ea typeface="+mj-ea"/>
                <a:cs typeface="+mj-cs"/>
                <a:sym typeface="Times New Roman"/>
              </a:rPr>
              <a:t>In his words, he loves faithfulness.</a:t>
            </a:r>
          </a:p>
          <a:p>
            <a:pPr lvl="0">
              <a:defRPr sz="1800"/>
            </a:pPr>
            <a:r>
              <a:rPr sz="2400">
                <a:latin typeface="+mj-lt"/>
                <a:ea typeface="+mj-ea"/>
                <a:cs typeface="+mj-cs"/>
                <a:sym typeface="Times New Roman"/>
              </a:rPr>
              <a:t>In government, he loves order.</a:t>
            </a:r>
          </a:p>
          <a:p>
            <a:pPr lvl="0">
              <a:defRPr sz="1800"/>
            </a:pPr>
            <a:r>
              <a:rPr sz="2400">
                <a:latin typeface="+mj-lt"/>
                <a:ea typeface="+mj-ea"/>
                <a:cs typeface="+mj-cs"/>
                <a:sym typeface="Times New Roman"/>
              </a:rPr>
              <a:t>In handling affairs, he loves competence.</a:t>
            </a:r>
          </a:p>
          <a:p>
            <a:pPr lvl="0">
              <a:defRPr sz="1800"/>
            </a:pPr>
            <a:r>
              <a:rPr sz="2400">
                <a:latin typeface="+mj-lt"/>
                <a:ea typeface="+mj-ea"/>
                <a:cs typeface="+mj-cs"/>
                <a:sym typeface="Times New Roman"/>
              </a:rPr>
              <a:t>In his activities, he loves timeliness.</a:t>
            </a:r>
          </a:p>
          <a:p>
            <a:pPr lvl="0">
              <a:defRPr sz="1800"/>
            </a:pPr>
            <a:r>
              <a:rPr sz="2400">
                <a:latin typeface="+mj-lt"/>
                <a:ea typeface="+mj-ea"/>
                <a:cs typeface="+mj-cs"/>
                <a:sym typeface="Times New Roman"/>
              </a:rPr>
              <a:t>It is because he does not compete that he is without reproach.</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New Roman"/>
        <a:ea typeface="Times New Roman"/>
        <a:cs typeface="Times New Roman"/>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2221</Words>
  <Application>Microsoft Office PowerPoint</Application>
  <PresentationFormat>Custom</PresentationFormat>
  <Paragraphs>278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Gill Sans</vt:lpstr>
      <vt:lpstr>Lucida Grande</vt:lpstr>
      <vt:lpstr>Times New Roman</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Dumaresq</dc:creator>
  <cp:lastModifiedBy>Philip Dumaresq</cp:lastModifiedBy>
  <cp:revision>1</cp:revision>
  <dcterms:modified xsi:type="dcterms:W3CDTF">2016-09-15T11:01:33Z</dcterms:modified>
</cp:coreProperties>
</file>