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3004800" cy="9753600"/>
  <p:notesSz cx="6858000" cy="9144000"/>
  <p:defaultTextStyle>
    <a:lvl1pPr algn="ctr">
      <a:defRPr sz="4200">
        <a:latin typeface="Times New Roman"/>
        <a:ea typeface="Times New Roman"/>
        <a:cs typeface="Times New Roman"/>
        <a:sym typeface="Times New Roman"/>
      </a:defRPr>
    </a:lvl1pPr>
    <a:lvl2pPr indent="457200" algn="ctr">
      <a:defRPr sz="4200">
        <a:latin typeface="Times New Roman"/>
        <a:ea typeface="Times New Roman"/>
        <a:cs typeface="Times New Roman"/>
        <a:sym typeface="Times New Roman"/>
      </a:defRPr>
    </a:lvl2pPr>
    <a:lvl3pPr indent="914400" algn="ctr">
      <a:defRPr sz="4200">
        <a:latin typeface="Times New Roman"/>
        <a:ea typeface="Times New Roman"/>
        <a:cs typeface="Times New Roman"/>
        <a:sym typeface="Times New Roman"/>
      </a:defRPr>
    </a:lvl3pPr>
    <a:lvl4pPr indent="1371600" algn="ctr">
      <a:defRPr sz="4200">
        <a:latin typeface="Times New Roman"/>
        <a:ea typeface="Times New Roman"/>
        <a:cs typeface="Times New Roman"/>
        <a:sym typeface="Times New Roman"/>
      </a:defRPr>
    </a:lvl4pPr>
    <a:lvl5pPr indent="1828800" algn="ctr">
      <a:defRPr sz="4200">
        <a:latin typeface="Times New Roman"/>
        <a:ea typeface="Times New Roman"/>
        <a:cs typeface="Times New Roman"/>
        <a:sym typeface="Times New Roman"/>
      </a:defRPr>
    </a:lvl5pPr>
    <a:lvl6pPr algn="ctr">
      <a:defRPr sz="4200">
        <a:latin typeface="Times New Roman"/>
        <a:ea typeface="Times New Roman"/>
        <a:cs typeface="Times New Roman"/>
        <a:sym typeface="Times New Roman"/>
      </a:defRPr>
    </a:lvl6pPr>
    <a:lvl7pPr algn="ctr">
      <a:defRPr sz="4200">
        <a:latin typeface="Times New Roman"/>
        <a:ea typeface="Times New Roman"/>
        <a:cs typeface="Times New Roman"/>
        <a:sym typeface="Times New Roman"/>
      </a:defRPr>
    </a:lvl7pPr>
    <a:lvl8pPr algn="ctr">
      <a:defRPr sz="4200">
        <a:latin typeface="Times New Roman"/>
        <a:ea typeface="Times New Roman"/>
        <a:cs typeface="Times New Roman"/>
        <a:sym typeface="Times New Roman"/>
      </a:defRPr>
    </a:lvl8pPr>
    <a:lvl9pPr algn="ctr">
      <a:defRPr sz="4200">
        <a:latin typeface="Times New Roman"/>
        <a:ea typeface="Times New Roman"/>
        <a:cs typeface="Times New Roman"/>
        <a:sym typeface="Times New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New Roman"/>
          <a:ea typeface="Times New Roman"/>
          <a:cs typeface="Times New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9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6" name="Shape 3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4" name="Shape 24"/>
          <p:cNvSpPr>
            <a:spLocks noGrp="1"/>
          </p:cNvSpPr>
          <p:nvPr>
            <p:ph type="title"/>
          </p:nvPr>
        </p:nvSpPr>
        <p:spPr>
          <a:xfrm>
            <a:off x="1270000" y="240862"/>
            <a:ext cx="10464800" cy="2464676"/>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
        <p:nvSpPr>
          <p:cNvPr id="25" name="Shape 25"/>
          <p:cNvSpPr>
            <a:spLocks noGrp="1"/>
          </p:cNvSpPr>
          <p:nvPr>
            <p:ph type="body" idx="1"/>
          </p:nvPr>
        </p:nvSpPr>
        <p:spPr>
          <a:xfrm>
            <a:off x="1270000" y="2705537"/>
            <a:ext cx="5041900" cy="5841126"/>
          </a:xfrm>
          <a:prstGeom prst="rect">
            <a:avLst/>
          </a:prstGeom>
        </p:spPr>
        <p:txBody>
          <a:bodyPr anchor="ctr"/>
          <a:lstStyle>
            <a:lvl1pPr>
              <a:buFont typeface="Gill Sans"/>
              <a:defRPr sz="3200">
                <a:latin typeface="Gill Sans"/>
                <a:ea typeface="Gill Sans"/>
                <a:cs typeface="Gill Sans"/>
                <a:sym typeface="Gill Sans"/>
              </a:defRPr>
            </a:lvl1pPr>
            <a:lvl2pPr marL="1588911" indent="-877711">
              <a:buFont typeface="Gill Sans"/>
              <a:defRPr sz="3200">
                <a:latin typeface="Gill Sans"/>
                <a:ea typeface="Gill Sans"/>
                <a:cs typeface="Gill Sans"/>
                <a:sym typeface="Gill Sans"/>
              </a:defRPr>
            </a:lvl2pPr>
            <a:lvl3pPr marL="2033411" indent="-877711">
              <a:buFont typeface="Gill Sans"/>
              <a:defRPr sz="3200">
                <a:latin typeface="Gill Sans"/>
                <a:ea typeface="Gill Sans"/>
                <a:cs typeface="Gill Sans"/>
                <a:sym typeface="Gill Sans"/>
              </a:defRPr>
            </a:lvl3pPr>
            <a:lvl4pPr marL="2477911" indent="-877711">
              <a:buFont typeface="Gill Sans"/>
              <a:defRPr sz="3200">
                <a:latin typeface="Gill Sans"/>
                <a:ea typeface="Gill Sans"/>
                <a:cs typeface="Gill Sans"/>
                <a:sym typeface="Gill Sans"/>
              </a:defRPr>
            </a:lvl4pPr>
            <a:lvl5pPr marL="2922411" indent="-877711">
              <a:buFont typeface="Gill Sans"/>
              <a:defRPr sz="3200">
                <a:latin typeface="Gill Sans"/>
                <a:ea typeface="Gill Sans"/>
                <a:cs typeface="Gill Sans"/>
                <a:sym typeface="Gill Sans"/>
              </a:defRPr>
            </a:lvl5p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7" name="Shape 27"/>
          <p:cNvSpPr>
            <a:spLocks noGrp="1"/>
          </p:cNvSpPr>
          <p:nvPr>
            <p:ph type="title"/>
          </p:nvPr>
        </p:nvSpPr>
        <p:spPr>
          <a:prstGeom prst="rect">
            <a:avLst/>
          </a:prstGeom>
        </p:spPr>
        <p:txBody>
          <a:bodyPr/>
          <a:lstStyle/>
          <a:p>
            <a:pPr lvl="0">
              <a:defRPr sz="1800"/>
            </a:pPr>
            <a:r>
              <a:rPr sz="2400"/>
              <a:t>Click to edit Master title style</a:t>
            </a:r>
          </a:p>
        </p:txBody>
      </p:sp>
      <p:sp>
        <p:nvSpPr>
          <p:cNvPr id="28" name="Shape 28"/>
          <p:cNvSpPr>
            <a:spLocks noGrp="1"/>
          </p:cNvSpPr>
          <p:nvPr>
            <p:ph type="body" idx="1"/>
          </p:nvPr>
        </p:nvSpPr>
        <p:spPr>
          <a:prstGeom prst="rect">
            <a:avLst/>
          </a:prstGeom>
        </p:spPr>
        <p:txBody>
          <a:bodyPr/>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0" name="Shape 30"/>
          <p:cNvSpPr>
            <a:spLocks noGrp="1"/>
          </p:cNvSpPr>
          <p:nvPr>
            <p:ph type="title"/>
          </p:nvPr>
        </p:nvSpPr>
        <p:spPr>
          <a:xfrm>
            <a:off x="1270000" y="240862"/>
            <a:ext cx="10464800" cy="2464676"/>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
        <p:nvSpPr>
          <p:cNvPr id="31" name="Shape 31"/>
          <p:cNvSpPr>
            <a:spLocks noGrp="1"/>
          </p:cNvSpPr>
          <p:nvPr>
            <p:ph type="body" idx="1"/>
          </p:nvPr>
        </p:nvSpPr>
        <p:spPr>
          <a:xfrm>
            <a:off x="7772400" y="2705537"/>
            <a:ext cx="3962400" cy="5841126"/>
          </a:xfrm>
          <a:prstGeom prst="rect">
            <a:avLst/>
          </a:prstGeom>
        </p:spPr>
        <p:txBody>
          <a:bodyPr anchor="ctr"/>
          <a:lstStyle>
            <a:lvl1pPr>
              <a:buFont typeface="Gill Sans"/>
              <a:defRPr sz="3200">
                <a:latin typeface="Gill Sans"/>
                <a:ea typeface="Gill Sans"/>
                <a:cs typeface="Gill Sans"/>
                <a:sym typeface="Gill Sans"/>
              </a:defRPr>
            </a:lvl1pPr>
            <a:lvl2pPr marL="1588911" indent="-877711">
              <a:buFont typeface="Gill Sans"/>
              <a:defRPr sz="3200">
                <a:latin typeface="Gill Sans"/>
                <a:ea typeface="Gill Sans"/>
                <a:cs typeface="Gill Sans"/>
                <a:sym typeface="Gill Sans"/>
              </a:defRPr>
            </a:lvl2pPr>
            <a:lvl3pPr marL="2033411" indent="-877711">
              <a:buFont typeface="Gill Sans"/>
              <a:defRPr sz="3200">
                <a:latin typeface="Gill Sans"/>
                <a:ea typeface="Gill Sans"/>
                <a:cs typeface="Gill Sans"/>
                <a:sym typeface="Gill Sans"/>
              </a:defRPr>
            </a:lvl3pPr>
            <a:lvl4pPr marL="2477911" indent="-877711">
              <a:buFont typeface="Gill Sans"/>
              <a:defRPr sz="3200">
                <a:latin typeface="Gill Sans"/>
                <a:ea typeface="Gill Sans"/>
                <a:cs typeface="Gill Sans"/>
                <a:sym typeface="Gill Sans"/>
              </a:defRPr>
            </a:lvl4pPr>
            <a:lvl5pPr marL="2922411" indent="-877711">
              <a:buFont typeface="Gill Sans"/>
              <a:defRPr sz="3200">
                <a:latin typeface="Gill Sans"/>
                <a:ea typeface="Gill Sans"/>
                <a:cs typeface="Gill Sans"/>
                <a:sym typeface="Gill Sans"/>
              </a:defRPr>
            </a:lvl5p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3" name="Shape 33"/>
          <p:cNvSpPr>
            <a:spLocks noGrp="1"/>
          </p:cNvSpPr>
          <p:nvPr>
            <p:ph type="title"/>
          </p:nvPr>
        </p:nvSpPr>
        <p:spPr>
          <a:xfrm>
            <a:off x="1270000" y="240862"/>
            <a:ext cx="10464800" cy="2464676"/>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
        <p:nvSpPr>
          <p:cNvPr id="34" name="Shape 34"/>
          <p:cNvSpPr>
            <a:spLocks noGrp="1"/>
          </p:cNvSpPr>
          <p:nvPr>
            <p:ph type="body" idx="1"/>
          </p:nvPr>
        </p:nvSpPr>
        <p:spPr>
          <a:xfrm>
            <a:off x="1270000" y="2705537"/>
            <a:ext cx="5041900" cy="5841126"/>
          </a:xfrm>
          <a:prstGeom prst="rect">
            <a:avLst/>
          </a:prstGeom>
        </p:spPr>
        <p:txBody>
          <a:bodyPr anchor="ctr"/>
          <a:lstStyle>
            <a:lvl1pPr>
              <a:buFont typeface="Gill Sans"/>
              <a:defRPr sz="3200">
                <a:latin typeface="Gill Sans"/>
                <a:ea typeface="Gill Sans"/>
                <a:cs typeface="Gill Sans"/>
                <a:sym typeface="Gill Sans"/>
              </a:defRPr>
            </a:lvl1pPr>
            <a:lvl2pPr marL="1588911" indent="-877711">
              <a:buFont typeface="Gill Sans"/>
              <a:defRPr sz="3200">
                <a:latin typeface="Gill Sans"/>
                <a:ea typeface="Gill Sans"/>
                <a:cs typeface="Gill Sans"/>
                <a:sym typeface="Gill Sans"/>
              </a:defRPr>
            </a:lvl2pPr>
            <a:lvl3pPr marL="2033411" indent="-877711">
              <a:buFont typeface="Gill Sans"/>
              <a:defRPr sz="3200">
                <a:latin typeface="Gill Sans"/>
                <a:ea typeface="Gill Sans"/>
                <a:cs typeface="Gill Sans"/>
                <a:sym typeface="Gill Sans"/>
              </a:defRPr>
            </a:lvl3pPr>
            <a:lvl4pPr marL="2477911" indent="-877711">
              <a:buFont typeface="Gill Sans"/>
              <a:defRPr sz="3200">
                <a:latin typeface="Gill Sans"/>
                <a:ea typeface="Gill Sans"/>
                <a:cs typeface="Gill Sans"/>
                <a:sym typeface="Gill Sans"/>
              </a:defRPr>
            </a:lvl4pPr>
            <a:lvl5pPr marL="2922411" indent="-877711">
              <a:buFont typeface="Gill Sans"/>
              <a:defRPr sz="3200">
                <a:latin typeface="Gill Sans"/>
                <a:ea typeface="Gill Sans"/>
                <a:cs typeface="Gill Sans"/>
                <a:sym typeface="Gill Sans"/>
              </a:defRPr>
            </a:lvl5p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7" name="Shape 7"/>
          <p:cNvSpPr>
            <a:spLocks noGrp="1"/>
          </p:cNvSpPr>
          <p:nvPr>
            <p:ph type="title"/>
          </p:nvPr>
        </p:nvSpPr>
        <p:spPr>
          <a:xfrm>
            <a:off x="1270000" y="2971800"/>
            <a:ext cx="10464800" cy="3810000"/>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9" name="Shape 9"/>
          <p:cNvSpPr>
            <a:spLocks noGrp="1"/>
          </p:cNvSpPr>
          <p:nvPr>
            <p:ph type="body" idx="1"/>
          </p:nvPr>
        </p:nvSpPr>
        <p:spPr>
          <a:xfrm>
            <a:off x="1270000" y="1270000"/>
            <a:ext cx="10464800" cy="7213600"/>
          </a:xfrm>
          <a:prstGeom prst="rect">
            <a:avLst/>
          </a:prstGeom>
        </p:spPr>
        <p:txBody>
          <a:bodyPr anchor="ctr"/>
          <a:lstStyle>
            <a:lvl1pPr marL="838200" indent="-571500">
              <a:spcBef>
                <a:spcPts val="4800"/>
              </a:spcBef>
              <a:buFont typeface="Gill Sans"/>
              <a:defRPr sz="4200">
                <a:latin typeface="Gill Sans"/>
                <a:ea typeface="Gill Sans"/>
                <a:cs typeface="Gill Sans"/>
                <a:sym typeface="Gill Sans"/>
              </a:defRPr>
            </a:lvl1pPr>
            <a:lvl2pPr marL="2044700" indent="-1333500">
              <a:spcBef>
                <a:spcPts val="4800"/>
              </a:spcBef>
              <a:buFont typeface="Gill Sans"/>
              <a:defRPr sz="4200">
                <a:latin typeface="Gill Sans"/>
                <a:ea typeface="Gill Sans"/>
                <a:cs typeface="Gill Sans"/>
                <a:sym typeface="Gill Sans"/>
              </a:defRPr>
            </a:lvl2pPr>
            <a:lvl3pPr marL="2489200" indent="-1333500">
              <a:spcBef>
                <a:spcPts val="4800"/>
              </a:spcBef>
              <a:buFont typeface="Gill Sans"/>
              <a:defRPr sz="4200">
                <a:latin typeface="Gill Sans"/>
                <a:ea typeface="Gill Sans"/>
                <a:cs typeface="Gill Sans"/>
                <a:sym typeface="Gill Sans"/>
              </a:defRPr>
            </a:lvl3pPr>
            <a:lvl4pPr marL="2933700" indent="-1333500">
              <a:spcBef>
                <a:spcPts val="4800"/>
              </a:spcBef>
              <a:buFont typeface="Gill Sans"/>
              <a:defRPr sz="4200">
                <a:latin typeface="Gill Sans"/>
                <a:ea typeface="Gill Sans"/>
                <a:cs typeface="Gill Sans"/>
                <a:sym typeface="Gill Sans"/>
              </a:defRPr>
            </a:lvl4pPr>
            <a:lvl5pPr marL="3378200" indent="-1333500">
              <a:spcBef>
                <a:spcPts val="4800"/>
              </a:spcBef>
              <a:buFont typeface="Gill Sans"/>
              <a:defRPr sz="4200">
                <a:latin typeface="Gill Sans"/>
                <a:ea typeface="Gill Sans"/>
                <a:cs typeface="Gill Sans"/>
                <a:sym typeface="Gill Sans"/>
              </a:defRPr>
            </a:lvl5pPr>
          </a:lstStyle>
          <a:p>
            <a:pPr lvl="0">
              <a:defRPr sz="1800"/>
            </a:pPr>
            <a:r>
              <a:rPr sz="4200"/>
              <a:t>Click to edit Master text styles</a:t>
            </a:r>
          </a:p>
          <a:p>
            <a:pPr lvl="1">
              <a:defRPr sz="1800"/>
            </a:pPr>
            <a:r>
              <a:rPr sz="4200"/>
              <a:t>Second level</a:t>
            </a:r>
          </a:p>
          <a:p>
            <a:pPr lvl="2">
              <a:defRPr sz="1800"/>
            </a:pPr>
            <a:r>
              <a:rPr sz="4200"/>
              <a:t>Third level</a:t>
            </a:r>
          </a:p>
          <a:p>
            <a:pPr lvl="3">
              <a:defRPr sz="1800"/>
            </a:pPr>
            <a:r>
              <a:rPr sz="4200"/>
              <a:t>Fourth level</a:t>
            </a:r>
          </a:p>
          <a:p>
            <a:pPr lvl="4">
              <a:defRPr sz="1800"/>
            </a:pPr>
            <a:r>
              <a:rPr sz="4200"/>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title"/>
          </p:nvPr>
        </p:nvSpPr>
        <p:spPr>
          <a:xfrm>
            <a:off x="1270000" y="7366000"/>
            <a:ext cx="10464800" cy="1701800"/>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hape 13"/>
          <p:cNvSpPr>
            <a:spLocks noGrp="1"/>
          </p:cNvSpPr>
          <p:nvPr>
            <p:ph type="title"/>
          </p:nvPr>
        </p:nvSpPr>
        <p:spPr>
          <a:xfrm>
            <a:off x="1270000" y="7366000"/>
            <a:ext cx="10464800" cy="1701800"/>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 name="Shape 15"/>
          <p:cNvSpPr>
            <a:spLocks noGrp="1"/>
          </p:cNvSpPr>
          <p:nvPr>
            <p:ph type="body" idx="1"/>
          </p:nvPr>
        </p:nvSpPr>
        <p:spPr>
          <a:xfrm>
            <a:off x="635000" y="4787900"/>
            <a:ext cx="5867400" cy="4965700"/>
          </a:xfrm>
          <a:prstGeom prst="rect">
            <a:avLst/>
          </a:prstGeom>
        </p:spPr>
        <p:txBody>
          <a:bodyPr/>
          <a:lstStyle>
            <a:lvl1pPr marL="0" indent="0" algn="ctr">
              <a:spcBef>
                <a:spcPts val="0"/>
              </a:spcBef>
              <a:buSzTx/>
              <a:buFontTx/>
              <a:buNone/>
              <a:defRPr sz="3400">
                <a:latin typeface="Gill Sans"/>
                <a:ea typeface="Gill Sans"/>
                <a:cs typeface="Gill Sans"/>
                <a:sym typeface="Gill Sans"/>
              </a:defRPr>
            </a:lvl1pPr>
            <a:lvl2pPr marL="0" indent="0" algn="ctr">
              <a:spcBef>
                <a:spcPts val="0"/>
              </a:spcBef>
              <a:buSzTx/>
              <a:buFontTx/>
              <a:buNone/>
              <a:defRPr sz="3400">
                <a:latin typeface="Gill Sans"/>
                <a:ea typeface="Gill Sans"/>
                <a:cs typeface="Gill Sans"/>
                <a:sym typeface="Gill Sans"/>
              </a:defRPr>
            </a:lvl2pPr>
            <a:lvl3pPr marL="0" indent="0" algn="ctr">
              <a:spcBef>
                <a:spcPts val="0"/>
              </a:spcBef>
              <a:buSzTx/>
              <a:buFontTx/>
              <a:buNone/>
              <a:defRPr sz="3400">
                <a:latin typeface="Gill Sans"/>
                <a:ea typeface="Gill Sans"/>
                <a:cs typeface="Gill Sans"/>
                <a:sym typeface="Gill Sans"/>
              </a:defRPr>
            </a:lvl3pPr>
            <a:lvl4pPr marL="0" indent="0" algn="ctr">
              <a:spcBef>
                <a:spcPts val="0"/>
              </a:spcBef>
              <a:buSzTx/>
              <a:buFontTx/>
              <a:buNone/>
              <a:defRPr sz="3400">
                <a:latin typeface="Gill Sans"/>
                <a:ea typeface="Gill Sans"/>
                <a:cs typeface="Gill Sans"/>
                <a:sym typeface="Gill Sans"/>
              </a:defRPr>
            </a:lvl4pPr>
            <a:lvl5pPr marL="0" indent="0" algn="ctr">
              <a:spcBef>
                <a:spcPts val="0"/>
              </a:spcBef>
              <a:buSzTx/>
              <a:buFontTx/>
              <a:buNone/>
              <a:defRPr sz="3400">
                <a:latin typeface="Gill Sans"/>
                <a:ea typeface="Gill Sans"/>
                <a:cs typeface="Gill Sans"/>
                <a:sym typeface="Gill Sans"/>
              </a:defRPr>
            </a:lvl5pPr>
          </a:lstStyle>
          <a:p>
            <a:pPr lvl="0">
              <a:defRPr sz="1800"/>
            </a:pPr>
            <a:r>
              <a:rPr sz="3400"/>
              <a:t>Click to edit Master text styles</a:t>
            </a:r>
          </a:p>
          <a:p>
            <a:pPr lvl="1">
              <a:defRPr sz="1800"/>
            </a:pPr>
            <a:r>
              <a:rPr sz="3400"/>
              <a:t>Second level</a:t>
            </a:r>
          </a:p>
          <a:p>
            <a:pPr lvl="2">
              <a:defRPr sz="1800"/>
            </a:pPr>
            <a:r>
              <a:rPr sz="3400"/>
              <a:t>Third level</a:t>
            </a:r>
          </a:p>
          <a:p>
            <a:pPr lvl="3">
              <a:defRPr sz="1800"/>
            </a:pPr>
            <a:r>
              <a:rPr sz="3400"/>
              <a:t>Fourth level</a:t>
            </a:r>
          </a:p>
          <a:p>
            <a:pPr lvl="4">
              <a:defRPr sz="1800"/>
            </a:pPr>
            <a:r>
              <a:rPr sz="3400"/>
              <a:t>Fifth level</a:t>
            </a:r>
          </a:p>
        </p:txBody>
      </p:sp>
      <p:sp>
        <p:nvSpPr>
          <p:cNvPr id="16" name="Shape 16"/>
          <p:cNvSpPr>
            <a:spLocks noGrp="1"/>
          </p:cNvSpPr>
          <p:nvPr>
            <p:ph type="title"/>
          </p:nvPr>
        </p:nvSpPr>
        <p:spPr>
          <a:xfrm>
            <a:off x="635000" y="0"/>
            <a:ext cx="5867400" cy="4711700"/>
          </a:xfrm>
          <a:prstGeom prst="rect">
            <a:avLst/>
          </a:prstGeom>
        </p:spPr>
        <p:txBody>
          <a:bodyPr anchor="b"/>
          <a:lstStyle>
            <a:lvl1pPr>
              <a:defRPr sz="7000">
                <a:latin typeface="Gill Sans"/>
                <a:ea typeface="Gill Sans"/>
                <a:cs typeface="Gill Sans"/>
                <a:sym typeface="Gill Sans"/>
              </a:defRPr>
            </a:lvl1pPr>
          </a:lstStyle>
          <a:p>
            <a:pPr lvl="0">
              <a:defRPr sz="1800"/>
            </a:pPr>
            <a:r>
              <a:rPr sz="7000"/>
              <a:t>Click to edit Master title style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a:spLocks noGrp="1"/>
          </p:cNvSpPr>
          <p:nvPr>
            <p:ph type="body" idx="1"/>
          </p:nvPr>
        </p:nvSpPr>
        <p:spPr>
          <a:xfrm>
            <a:off x="635000" y="4787900"/>
            <a:ext cx="5867400" cy="4965700"/>
          </a:xfrm>
          <a:prstGeom prst="rect">
            <a:avLst/>
          </a:prstGeom>
        </p:spPr>
        <p:txBody>
          <a:bodyPr/>
          <a:lstStyle>
            <a:lvl1pPr marL="0" indent="0" algn="ctr">
              <a:spcBef>
                <a:spcPts val="0"/>
              </a:spcBef>
              <a:buSzTx/>
              <a:buFontTx/>
              <a:buNone/>
              <a:defRPr sz="3400">
                <a:latin typeface="Gill Sans"/>
                <a:ea typeface="Gill Sans"/>
                <a:cs typeface="Gill Sans"/>
                <a:sym typeface="Gill Sans"/>
              </a:defRPr>
            </a:lvl1pPr>
            <a:lvl2pPr marL="0" indent="0" algn="ctr">
              <a:spcBef>
                <a:spcPts val="0"/>
              </a:spcBef>
              <a:buSzTx/>
              <a:buFontTx/>
              <a:buNone/>
              <a:defRPr sz="3400">
                <a:latin typeface="Gill Sans"/>
                <a:ea typeface="Gill Sans"/>
                <a:cs typeface="Gill Sans"/>
                <a:sym typeface="Gill Sans"/>
              </a:defRPr>
            </a:lvl2pPr>
            <a:lvl3pPr marL="0" indent="0" algn="ctr">
              <a:spcBef>
                <a:spcPts val="0"/>
              </a:spcBef>
              <a:buSzTx/>
              <a:buFontTx/>
              <a:buNone/>
              <a:defRPr sz="3400">
                <a:latin typeface="Gill Sans"/>
                <a:ea typeface="Gill Sans"/>
                <a:cs typeface="Gill Sans"/>
                <a:sym typeface="Gill Sans"/>
              </a:defRPr>
            </a:lvl3pPr>
            <a:lvl4pPr marL="0" indent="0" algn="ctr">
              <a:spcBef>
                <a:spcPts val="0"/>
              </a:spcBef>
              <a:buSzTx/>
              <a:buFontTx/>
              <a:buNone/>
              <a:defRPr sz="3400">
                <a:latin typeface="Gill Sans"/>
                <a:ea typeface="Gill Sans"/>
                <a:cs typeface="Gill Sans"/>
                <a:sym typeface="Gill Sans"/>
              </a:defRPr>
            </a:lvl4pPr>
            <a:lvl5pPr marL="0" indent="0" algn="ctr">
              <a:spcBef>
                <a:spcPts val="0"/>
              </a:spcBef>
              <a:buSzTx/>
              <a:buFontTx/>
              <a:buNone/>
              <a:defRPr sz="3400">
                <a:latin typeface="Gill Sans"/>
                <a:ea typeface="Gill Sans"/>
                <a:cs typeface="Gill Sans"/>
                <a:sym typeface="Gill Sans"/>
              </a:defRPr>
            </a:lvl5pPr>
          </a:lstStyle>
          <a:p>
            <a:pPr lvl="0">
              <a:defRPr sz="1800"/>
            </a:pPr>
            <a:r>
              <a:rPr sz="3400"/>
              <a:t>Click to edit Master text styles</a:t>
            </a:r>
          </a:p>
          <a:p>
            <a:pPr lvl="1">
              <a:defRPr sz="1800"/>
            </a:pPr>
            <a:r>
              <a:rPr sz="3400"/>
              <a:t>Second level</a:t>
            </a:r>
          </a:p>
          <a:p>
            <a:pPr lvl="2">
              <a:defRPr sz="1800"/>
            </a:pPr>
            <a:r>
              <a:rPr sz="3400"/>
              <a:t>Third level</a:t>
            </a:r>
          </a:p>
          <a:p>
            <a:pPr lvl="3">
              <a:defRPr sz="1800"/>
            </a:pPr>
            <a:r>
              <a:rPr sz="3400"/>
              <a:t>Fourth level</a:t>
            </a:r>
          </a:p>
          <a:p>
            <a:pPr lvl="4">
              <a:defRPr sz="1800"/>
            </a:pPr>
            <a:r>
              <a:rPr sz="3400"/>
              <a:t>Fifth level</a:t>
            </a:r>
          </a:p>
        </p:txBody>
      </p:sp>
      <p:sp>
        <p:nvSpPr>
          <p:cNvPr id="19" name="Shape 19"/>
          <p:cNvSpPr>
            <a:spLocks noGrp="1"/>
          </p:cNvSpPr>
          <p:nvPr>
            <p:ph type="title"/>
          </p:nvPr>
        </p:nvSpPr>
        <p:spPr>
          <a:xfrm>
            <a:off x="635000" y="0"/>
            <a:ext cx="5867400" cy="4711700"/>
          </a:xfrm>
          <a:prstGeom prst="rect">
            <a:avLst/>
          </a:prstGeom>
        </p:spPr>
        <p:txBody>
          <a:bodyPr anchor="b"/>
          <a:lstStyle>
            <a:lvl1pPr>
              <a:defRPr sz="7000">
                <a:latin typeface="Gill Sans"/>
                <a:ea typeface="Gill Sans"/>
                <a:cs typeface="Gill Sans"/>
                <a:sym typeface="Gill Sans"/>
              </a:defRPr>
            </a:lvl1pPr>
          </a:lstStyle>
          <a:p>
            <a:pPr lvl="0">
              <a:defRPr sz="1800"/>
            </a:pPr>
            <a:r>
              <a:rPr sz="7000"/>
              <a:t>Click to edit Master title style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1" name="Shape 21"/>
          <p:cNvSpPr>
            <a:spLocks noGrp="1"/>
          </p:cNvSpPr>
          <p:nvPr>
            <p:ph type="title"/>
          </p:nvPr>
        </p:nvSpPr>
        <p:spPr>
          <a:xfrm>
            <a:off x="1270000" y="254000"/>
            <a:ext cx="10464800" cy="2438400"/>
          </a:xfrm>
          <a:prstGeom prst="rect">
            <a:avLst/>
          </a:prstGeom>
        </p:spPr>
        <p:txBody>
          <a:bodyPr/>
          <a:lstStyle>
            <a:lvl1pPr>
              <a:defRPr sz="8400">
                <a:latin typeface="Gill Sans"/>
                <a:ea typeface="Gill Sans"/>
                <a:cs typeface="Gill Sans"/>
                <a:sym typeface="Gill Sans"/>
              </a:defRPr>
            </a:lvl1pPr>
          </a:lstStyle>
          <a:p>
            <a:pPr lvl="0">
              <a:defRPr sz="1800"/>
            </a:pPr>
            <a:r>
              <a:rPr sz="8400"/>
              <a:t>Click to edit Master title style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177800"/>
            <a:ext cx="10464800" cy="25908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lstStyle/>
          <a:p>
            <a:pPr lvl="0">
              <a:defRPr sz="1800"/>
            </a:pPr>
            <a:r>
              <a:rPr sz="2400"/>
              <a:t>Click to edit Master title style</a:t>
            </a:r>
          </a:p>
        </p:txBody>
      </p:sp>
      <p:sp>
        <p:nvSpPr>
          <p:cNvPr id="3" name="Shape 3"/>
          <p:cNvSpPr>
            <a:spLocks noGrp="1"/>
          </p:cNvSpPr>
          <p:nvPr>
            <p:ph type="body" idx="1"/>
          </p:nvPr>
        </p:nvSpPr>
        <p:spPr>
          <a:xfrm>
            <a:off x="1270000" y="2768600"/>
            <a:ext cx="10464800" cy="6985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lvl="0">
              <a:defRPr sz="1800"/>
            </a:pPr>
            <a:r>
              <a:rPr sz="2400"/>
              <a:t>Click to edit Master text styles</a:t>
            </a:r>
          </a:p>
          <a:p>
            <a:pPr lvl="1">
              <a:defRPr sz="1800"/>
            </a:pPr>
            <a:r>
              <a:rPr sz="2400"/>
              <a:t>Second level</a:t>
            </a:r>
          </a:p>
          <a:p>
            <a:pPr lvl="2">
              <a:defRPr sz="1800"/>
            </a:pPr>
            <a:r>
              <a:rPr sz="2400"/>
              <a:t>Third level</a:t>
            </a:r>
          </a:p>
          <a:p>
            <a:pPr lvl="3">
              <a:defRPr sz="1800"/>
            </a:pPr>
            <a:r>
              <a:rPr sz="2400"/>
              <a:t>Fourth level</a:t>
            </a:r>
          </a:p>
          <a:p>
            <a:pPr lvl="4">
              <a:defRPr sz="1800"/>
            </a:pPr>
            <a:r>
              <a:rPr sz="240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ctr">
        <a:defRPr sz="2400">
          <a:latin typeface="Times New Roman"/>
          <a:ea typeface="Times New Roman"/>
          <a:cs typeface="Times New Roman"/>
          <a:sym typeface="Times New Roman"/>
        </a:defRPr>
      </a:lvl1pPr>
      <a:lvl2pPr algn="ctr">
        <a:defRPr sz="2400">
          <a:latin typeface="Times New Roman"/>
          <a:ea typeface="Times New Roman"/>
          <a:cs typeface="Times New Roman"/>
          <a:sym typeface="Times New Roman"/>
        </a:defRPr>
      </a:lvl2pPr>
      <a:lvl3pPr algn="ctr">
        <a:defRPr sz="2400">
          <a:latin typeface="Times New Roman"/>
          <a:ea typeface="Times New Roman"/>
          <a:cs typeface="Times New Roman"/>
          <a:sym typeface="Times New Roman"/>
        </a:defRPr>
      </a:lvl3pPr>
      <a:lvl4pPr algn="ctr">
        <a:defRPr sz="2400">
          <a:latin typeface="Times New Roman"/>
          <a:ea typeface="Times New Roman"/>
          <a:cs typeface="Times New Roman"/>
          <a:sym typeface="Times New Roman"/>
        </a:defRPr>
      </a:lvl4pPr>
      <a:lvl5pPr algn="ctr">
        <a:defRPr sz="2400">
          <a:latin typeface="Times New Roman"/>
          <a:ea typeface="Times New Roman"/>
          <a:cs typeface="Times New Roman"/>
          <a:sym typeface="Times New Roman"/>
        </a:defRPr>
      </a:lvl5pPr>
      <a:lvl6pPr indent="457200" algn="ctr">
        <a:defRPr sz="2400">
          <a:latin typeface="Times New Roman"/>
          <a:ea typeface="Times New Roman"/>
          <a:cs typeface="Times New Roman"/>
          <a:sym typeface="Times New Roman"/>
        </a:defRPr>
      </a:lvl6pPr>
      <a:lvl7pPr indent="914400" algn="ctr">
        <a:defRPr sz="2400">
          <a:latin typeface="Times New Roman"/>
          <a:ea typeface="Times New Roman"/>
          <a:cs typeface="Times New Roman"/>
          <a:sym typeface="Times New Roman"/>
        </a:defRPr>
      </a:lvl7pPr>
      <a:lvl8pPr indent="1371600" algn="ctr">
        <a:defRPr sz="2400">
          <a:latin typeface="Times New Roman"/>
          <a:ea typeface="Times New Roman"/>
          <a:cs typeface="Times New Roman"/>
          <a:sym typeface="Times New Roman"/>
        </a:defRPr>
      </a:lvl8pPr>
      <a:lvl9pPr indent="1828800" algn="ctr">
        <a:defRPr sz="2400">
          <a:latin typeface="Times New Roman"/>
          <a:ea typeface="Times New Roman"/>
          <a:cs typeface="Times New Roman"/>
          <a:sym typeface="Times New Roman"/>
        </a:defRPr>
      </a:lvl9pPr>
    </p:titleStyle>
    <p:bodyStyle>
      <a:lvl1pPr marL="760412" indent="-493712">
        <a:spcBef>
          <a:spcPts val="3800"/>
        </a:spcBef>
        <a:buSzPct val="171000"/>
        <a:buFont typeface="Times New Roman"/>
        <a:buChar char="•"/>
        <a:defRPr sz="2400">
          <a:latin typeface="Times New Roman"/>
          <a:ea typeface="Times New Roman"/>
          <a:cs typeface="Times New Roman"/>
          <a:sym typeface="Times New Roman"/>
        </a:defRPr>
      </a:lvl1pPr>
      <a:lvl2pPr marL="1369483" indent="-658283">
        <a:spcBef>
          <a:spcPts val="3800"/>
        </a:spcBef>
        <a:buSzPct val="171000"/>
        <a:buFont typeface="Times New Roman"/>
        <a:buChar char="•"/>
        <a:defRPr sz="2400">
          <a:latin typeface="Times New Roman"/>
          <a:ea typeface="Times New Roman"/>
          <a:cs typeface="Times New Roman"/>
          <a:sym typeface="Times New Roman"/>
        </a:defRPr>
      </a:lvl2pPr>
      <a:lvl3pPr marL="1813983" indent="-658283">
        <a:spcBef>
          <a:spcPts val="3800"/>
        </a:spcBef>
        <a:buSzPct val="171000"/>
        <a:buFont typeface="Times New Roman"/>
        <a:buChar char="•"/>
        <a:defRPr sz="2400">
          <a:latin typeface="Times New Roman"/>
          <a:ea typeface="Times New Roman"/>
          <a:cs typeface="Times New Roman"/>
          <a:sym typeface="Times New Roman"/>
        </a:defRPr>
      </a:lvl3pPr>
      <a:lvl4pPr marL="2258483" indent="-658283">
        <a:spcBef>
          <a:spcPts val="3800"/>
        </a:spcBef>
        <a:buSzPct val="171000"/>
        <a:buFont typeface="Times New Roman"/>
        <a:buChar char="•"/>
        <a:defRPr sz="2400">
          <a:latin typeface="Times New Roman"/>
          <a:ea typeface="Times New Roman"/>
          <a:cs typeface="Times New Roman"/>
          <a:sym typeface="Times New Roman"/>
        </a:defRPr>
      </a:lvl4pPr>
      <a:lvl5pPr marL="2702983" indent="-658283">
        <a:spcBef>
          <a:spcPts val="3800"/>
        </a:spcBef>
        <a:buSzPct val="171000"/>
        <a:buFont typeface="Times New Roman"/>
        <a:buChar char="•"/>
        <a:defRPr sz="2400">
          <a:latin typeface="Times New Roman"/>
          <a:ea typeface="Times New Roman"/>
          <a:cs typeface="Times New Roman"/>
          <a:sym typeface="Times New Roman"/>
        </a:defRPr>
      </a:lvl5pPr>
      <a:lvl6pPr marL="3160183" indent="-658283">
        <a:spcBef>
          <a:spcPts val="3800"/>
        </a:spcBef>
        <a:buSzPct val="171000"/>
        <a:buFont typeface="Times New Roman"/>
        <a:buChar char="•"/>
        <a:defRPr sz="2400">
          <a:latin typeface="Times New Roman"/>
          <a:ea typeface="Times New Roman"/>
          <a:cs typeface="Times New Roman"/>
          <a:sym typeface="Times New Roman"/>
        </a:defRPr>
      </a:lvl6pPr>
      <a:lvl7pPr marL="3617383" indent="-658283">
        <a:spcBef>
          <a:spcPts val="3800"/>
        </a:spcBef>
        <a:buSzPct val="171000"/>
        <a:buFont typeface="Times New Roman"/>
        <a:buChar char="•"/>
        <a:defRPr sz="2400">
          <a:latin typeface="Times New Roman"/>
          <a:ea typeface="Times New Roman"/>
          <a:cs typeface="Times New Roman"/>
          <a:sym typeface="Times New Roman"/>
        </a:defRPr>
      </a:lvl7pPr>
      <a:lvl8pPr marL="4074583" indent="-658283">
        <a:spcBef>
          <a:spcPts val="3800"/>
        </a:spcBef>
        <a:buSzPct val="171000"/>
        <a:buFont typeface="Times New Roman"/>
        <a:buChar char="•"/>
        <a:defRPr sz="2400">
          <a:latin typeface="Times New Roman"/>
          <a:ea typeface="Times New Roman"/>
          <a:cs typeface="Times New Roman"/>
          <a:sym typeface="Times New Roman"/>
        </a:defRPr>
      </a:lvl8pPr>
      <a:lvl9pPr marL="4531783" indent="-658283">
        <a:spcBef>
          <a:spcPts val="3800"/>
        </a:spcBef>
        <a:buSzPct val="171000"/>
        <a:buFont typeface="Times New Roman"/>
        <a:buChar char="•"/>
        <a:defRPr sz="2400">
          <a:latin typeface="Times New Roman"/>
          <a:ea typeface="Times New Roman"/>
          <a:cs typeface="Times New Roman"/>
          <a:sym typeface="Times New Roman"/>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algn="r">
        <a:defRPr sz="1200">
          <a:solidFill>
            <a:schemeClr val="tx1"/>
          </a:solidFill>
          <a:latin typeface="+mn-lt"/>
          <a:ea typeface="+mn-ea"/>
          <a:cs typeface="+mn-cs"/>
          <a:sym typeface="Gill Sans"/>
        </a:defRPr>
      </a:lvl6pPr>
      <a:lvl7pPr algn="r">
        <a:defRPr sz="1200">
          <a:solidFill>
            <a:schemeClr val="tx1"/>
          </a:solidFill>
          <a:latin typeface="+mn-lt"/>
          <a:ea typeface="+mn-ea"/>
          <a:cs typeface="+mn-cs"/>
          <a:sym typeface="Gill Sans"/>
        </a:defRPr>
      </a:lvl7pPr>
      <a:lvl8pPr algn="r">
        <a:defRPr sz="1200">
          <a:solidFill>
            <a:schemeClr val="tx1"/>
          </a:solidFill>
          <a:latin typeface="+mn-lt"/>
          <a:ea typeface="+mn-ea"/>
          <a:cs typeface="+mn-cs"/>
          <a:sym typeface="Gill Sans"/>
        </a:defRPr>
      </a:lvl8pPr>
      <a:lvl9pPr algn="r">
        <a:defRPr sz="1200">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2077132" y="2076450"/>
            <a:ext cx="8509881" cy="13462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defTabSz="584200">
              <a:defRPr sz="1800"/>
            </a:pPr>
            <a:r>
              <a:rPr sz="4200">
                <a:latin typeface="Gill Sans"/>
                <a:ea typeface="Gill Sans"/>
                <a:cs typeface="Gill Sans"/>
                <a:sym typeface="Gill Sans"/>
              </a:rPr>
              <a:t>Three branches of classical philosophy</a:t>
            </a:r>
          </a:p>
          <a:p>
            <a:pPr lvl="0" defTabSz="584200">
              <a:defRPr sz="1800"/>
            </a:pPr>
            <a:r>
              <a:rPr sz="4200">
                <a:latin typeface="Gill Sans"/>
                <a:ea typeface="Gill Sans"/>
                <a:cs typeface="Gill Sans"/>
                <a:sym typeface="Gill Sans"/>
              </a:rPr>
              <a:t>after Aristotle</a:t>
            </a:r>
          </a:p>
        </p:txBody>
      </p:sp>
      <p:sp>
        <p:nvSpPr>
          <p:cNvPr id="39" name="Shape 39"/>
          <p:cNvSpPr/>
          <p:nvPr/>
        </p:nvSpPr>
        <p:spPr>
          <a:xfrm>
            <a:off x="2297050" y="5073650"/>
            <a:ext cx="8410700" cy="137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defTabSz="584200">
              <a:defRPr sz="1800"/>
            </a:pPr>
            <a:r>
              <a:rPr sz="4200" b="1">
                <a:latin typeface="Gill Sans"/>
                <a:ea typeface="Gill Sans"/>
                <a:cs typeface="Gill Sans"/>
                <a:sym typeface="Gill Sans"/>
              </a:rPr>
              <a:t>in this slide series: </a:t>
            </a:r>
          </a:p>
          <a:p>
            <a:pPr lvl="0" defTabSz="584200">
              <a:defRPr sz="1800"/>
            </a:pPr>
            <a:r>
              <a:rPr sz="4200">
                <a:latin typeface="Gill Sans"/>
                <a:ea typeface="Gill Sans"/>
                <a:cs typeface="Gill Sans"/>
                <a:sym typeface="Gill Sans"/>
              </a:rPr>
              <a:t>Epicureanism and Neo-Platonism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p:nvPr/>
        </p:nvSpPr>
        <p:spPr>
          <a:xfrm>
            <a:off x="1295400" y="2076574"/>
            <a:ext cx="10414000" cy="44447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For ‘behind’ the visible world, according to the NeoPlatonists, there’s something divine at work, and the existence and creative work of this divinity is somehow responsible for the existence of the visible world. It could be said that Neo-Platonism spells out a kind of creation story. </a:t>
            </a:r>
          </a:p>
          <a:p>
            <a:pPr lvl="0" algn="l">
              <a:defRPr sz="1800"/>
            </a:pPr>
            <a:endParaRPr sz="2400"/>
          </a:p>
          <a:p>
            <a:pPr lvl="0" algn="l">
              <a:defRPr sz="1800"/>
            </a:pPr>
            <a:r>
              <a:rPr sz="2400"/>
              <a:t>But if so, it is not at all similar to the creation story of the Biblical book of Genesis, for no NeoPlatonist philosopher makes any claim about creation having happened at a definite historical moment in the past (say, in the year 4004 BC). Instead, God’s responsibility for the creation of the world is a matter of logical, not temporal, priority: it’s something that God is always doing. </a:t>
            </a:r>
          </a:p>
          <a:p>
            <a:pPr lvl="0" algn="l">
              <a:defRPr sz="1800"/>
            </a:pPr>
            <a:endParaRPr sz="2400"/>
          </a:p>
          <a:p>
            <a:pPr lvl="0" algn="l">
              <a:defRPr sz="1800"/>
            </a:pPr>
            <a:r>
              <a:rPr sz="2400"/>
              <a:t>So creation still happening, and is always happening. It had no historical beginning, and will have no temporal end. Neo-platonism is a philosophical vision of eternity.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1797050" y="1238374"/>
            <a:ext cx="9410700" cy="17015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In the Platonic tradition, and in the Christian, God and the embodied visible world are strictly separate. But </a:t>
            </a:r>
            <a:r>
              <a:rPr sz="2400">
                <a:latin typeface="Times New Roman Bold"/>
                <a:ea typeface="Times New Roman Bold"/>
                <a:cs typeface="Times New Roman Bold"/>
                <a:sym typeface="Times New Roman Bold"/>
              </a:rPr>
              <a:t>the Platonic tradition makes no statement about the fallen-ness or the corruption of the embodied world.</a:t>
            </a:r>
            <a:r>
              <a:rPr sz="2400"/>
              <a:t> For the world is </a:t>
            </a:r>
            <a:r>
              <a:rPr sz="2400" i="1"/>
              <a:t>dependent</a:t>
            </a:r>
            <a:r>
              <a:rPr sz="2400"/>
              <a:t> on God and the Forms. But in the Christian tradition the world is </a:t>
            </a:r>
            <a:r>
              <a:rPr sz="2400" i="1"/>
              <a:t>opposed</a:t>
            </a:r>
            <a:r>
              <a:rPr sz="2400"/>
              <a:t> to God. As observed by historian E.R. Dodds,</a:t>
            </a:r>
          </a:p>
        </p:txBody>
      </p:sp>
      <p:sp>
        <p:nvSpPr>
          <p:cNvPr id="64" name="Shape 64"/>
          <p:cNvSpPr/>
          <p:nvPr/>
        </p:nvSpPr>
        <p:spPr>
          <a:xfrm>
            <a:off x="774700" y="3683123"/>
            <a:ext cx="11049000" cy="34160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indent="457200" algn="l">
              <a:defRPr sz="1800"/>
            </a:pPr>
            <a:r>
              <a:rPr sz="2400">
                <a:solidFill>
                  <a:srgbClr val="0044FE"/>
                </a:solidFill>
              </a:rPr>
              <a:t>...no Stoic or Aristotelian, and no orthodox Platonist, could condemn the cosmos as a whole. Where we meet such condemnation we must suspect that it derives ultimately from a source farther east, a dualism more radical than Plato’s. The visible world as a whole [including the stars, etc.] could only be called evil in contrast with some invisible Good Place or Good Person outside and beyond the cosmos: radical dualism implies transcendence. Stoicism recognized no such place or person: it was a one-storey system. Platonism of course did; but for orthodox Platonism the relations of the visible cosmos to the world of forms was one of dependence, not of opposition. </a:t>
            </a:r>
          </a:p>
          <a:p>
            <a:pPr lvl="0" indent="457200" algn="l">
              <a:defRPr sz="1800"/>
            </a:pPr>
            <a:endParaRPr sz="2400"/>
          </a:p>
          <a:p>
            <a:pPr lvl="0" indent="457200" algn="l">
              <a:defRPr sz="1800"/>
            </a:pPr>
            <a:r>
              <a:rPr sz="2400"/>
              <a:t>(Dodds, </a:t>
            </a:r>
            <a:r>
              <a:rPr sz="2400" u="sng"/>
              <a:t>Pagan and Christian in an Age of Anxiety</a:t>
            </a:r>
            <a:r>
              <a:rPr sz="2400"/>
              <a:t>, pg. 13)</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609600" y="1447924"/>
            <a:ext cx="11455400" cy="54734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The man widely regarded as the greatest NeoPlatonist philosopher is </a:t>
            </a:r>
            <a:r>
              <a:rPr sz="2400">
                <a:latin typeface="Times New Roman Bold"/>
                <a:ea typeface="Times New Roman Bold"/>
                <a:cs typeface="Times New Roman Bold"/>
                <a:sym typeface="Times New Roman Bold"/>
              </a:rPr>
              <a:t>Plotinus</a:t>
            </a:r>
            <a:r>
              <a:rPr sz="2400"/>
              <a:t> (205-270 CE). </a:t>
            </a:r>
          </a:p>
          <a:p>
            <a:pPr lvl="0" algn="l">
              <a:defRPr sz="1800"/>
            </a:pPr>
            <a:endParaRPr sz="2400"/>
          </a:p>
          <a:p>
            <a:pPr lvl="0" algn="l">
              <a:defRPr sz="1800"/>
            </a:pPr>
            <a:r>
              <a:rPr sz="2400"/>
              <a:t>He was born in Lycopolis, a Romanized city in the Nile Delta of Egypt. Not much is known about his early life, although anecdotal evidence suggests he grew up in a fairly prosperous and politically well-connected family. At the age of 27 it seems he ‘got philosophy’, in a way similar to how some people ‘get religion’, and he travelled to the great Library of Alexandria in search of a teacher. There he met Ammonius Saccas, a very mysterious figure, with whom he studied for 11 years. </a:t>
            </a:r>
          </a:p>
          <a:p>
            <a:pPr lvl="0" algn="l">
              <a:defRPr sz="1800"/>
            </a:pPr>
            <a:endParaRPr sz="2400"/>
          </a:p>
          <a:p>
            <a:pPr lvl="0" algn="l">
              <a:defRPr sz="1800"/>
            </a:pPr>
            <a:r>
              <a:rPr sz="2400"/>
              <a:t>Plotinus may have acquired a secret philosophical teaching from Ammonius, for as his biographer Porphyry wrote: </a:t>
            </a:r>
            <a:r>
              <a:rPr sz="2400">
                <a:solidFill>
                  <a:srgbClr val="0044FE"/>
                </a:solidFill>
              </a:rPr>
              <a:t>“Errenius, Origen, and Plotinus had made a compact not to disclose any of the doctrines which Ammonius had revealed to them. Plotinus kept faith, and in all his intercourse with his associates divulged nothing of Ammonius’ system.</a:t>
            </a:r>
            <a:r>
              <a:rPr sz="2400"/>
              <a:t>” (Porphyry, </a:t>
            </a:r>
            <a:r>
              <a:rPr sz="2400" i="1"/>
              <a:t>On the Life of Plotinus and his Work</a:t>
            </a:r>
            <a:r>
              <a:rPr sz="2400"/>
              <a:t>, as cited in Plotinus, </a:t>
            </a:r>
            <a:r>
              <a:rPr sz="2400" i="1"/>
              <a:t>The Enneads</a:t>
            </a:r>
            <a:r>
              <a:rPr sz="2400"/>
              <a:t>, pg. civ.) This, by the way, is one of the great detective stories of the history of philosophy: who was Ammonius Saccas, and what was his secret teaching?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889000" y="1720974"/>
            <a:ext cx="10439400" cy="44447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Throughout his life Plotinus wrote a huge collection of notes and letters which his student and friend Porphyry later compiled into six books, which together are called </a:t>
            </a:r>
            <a:r>
              <a:rPr sz="2400">
                <a:latin typeface="Times New Roman Bold"/>
                <a:ea typeface="Times New Roman Bold"/>
                <a:cs typeface="Times New Roman Bold"/>
                <a:sym typeface="Times New Roman Bold"/>
              </a:rPr>
              <a:t>The Enneads</a:t>
            </a:r>
            <a:r>
              <a:rPr sz="2400"/>
              <a:t>. </a:t>
            </a:r>
          </a:p>
          <a:p>
            <a:pPr lvl="0" algn="l">
              <a:defRPr sz="1800"/>
            </a:pPr>
            <a:endParaRPr sz="2400"/>
          </a:p>
          <a:p>
            <a:pPr lvl="0" algn="l">
              <a:defRPr sz="1800"/>
            </a:pPr>
            <a:r>
              <a:rPr sz="2400"/>
              <a:t>Philosophically, Plotinus inherits from Plato the Theory of Forms. But he considers more carefully how the Forms might be responsible for the existence of things in the world, and what the process or the mechanism might be. In a way, Plotinus is continuing not only Plato’s philosophy, but also the work of the pre-socratic thinkers, in their search for a single, unifying, and non-mythological explanation for the existence of the world. Plotinus method is to intellectually ‘reverse-engineer‘ the world, starting with the visible realm of the material world of nature, where we observe the most complexity and diversity, and from there proceeding to simpler and more immaterial forms.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1130300" y="1409824"/>
            <a:ext cx="10744200" cy="20444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His working hypothesis was that ‘</a:t>
            </a:r>
            <a:r>
              <a:rPr sz="2400">
                <a:solidFill>
                  <a:srgbClr val="0044FE"/>
                </a:solidFill>
              </a:rPr>
              <a:t>the complex cannot beget the simple</a:t>
            </a:r>
            <a:r>
              <a:rPr sz="2400"/>
              <a:t>’, or to put it another way, complex things are always created by something simpler, which stands above or behind it, and whose presence moves it along. Thus he moves from nature, to the souls of various things, to the World Soul, to the ‘Intellectual Principle’ or ‘Divine Mind’ (the word being translated here is ‘</a:t>
            </a:r>
            <a:r>
              <a:rPr sz="2400" i="1"/>
              <a:t>nous</a:t>
            </a:r>
            <a:r>
              <a:rPr sz="2400"/>
              <a:t>’, which has lots of possible translations, all having to do with intelligence or the mind) and then finally to The One-And-All. </a:t>
            </a:r>
          </a:p>
        </p:txBody>
      </p:sp>
      <p:sp>
        <p:nvSpPr>
          <p:cNvPr id="71" name="Shape 71"/>
          <p:cNvSpPr/>
          <p:nvPr/>
        </p:nvSpPr>
        <p:spPr>
          <a:xfrm>
            <a:off x="1739899" y="4222874"/>
            <a:ext cx="9525002" cy="3073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indent="457200" algn="l">
              <a:defRPr sz="1800"/>
            </a:pPr>
            <a:r>
              <a:rPr sz="2400">
                <a:solidFill>
                  <a:srgbClr val="0044FE"/>
                </a:solidFill>
              </a:rPr>
              <a:t>For the Universe is not a Principle and Source: it springs from a source, and that source cannot be the All or anything belonging to the All since it is to generate the All, and must be not a plurality but the Source of plurality since universally a begetting power is less complex than the begotten. Thus the Being that has engendered the Intellectual-Principle must be more simplex than the Intellectual-Principle. We may be told that this engendering Principle is the One-And-All. </a:t>
            </a:r>
          </a:p>
          <a:p>
            <a:pPr lvl="0" indent="457200" algn="l">
              <a:defRPr sz="1800"/>
            </a:pPr>
            <a:endParaRPr sz="2400">
              <a:solidFill>
                <a:srgbClr val="0044FE"/>
              </a:solidFill>
            </a:endParaRPr>
          </a:p>
          <a:p>
            <a:pPr lvl="0" indent="457200" algn="l">
              <a:defRPr sz="1800"/>
            </a:pPr>
            <a:r>
              <a:rPr sz="2400"/>
              <a:t>(</a:t>
            </a:r>
            <a:r>
              <a:rPr sz="2400" i="1"/>
              <a:t>Enneads</a:t>
            </a:r>
            <a:r>
              <a:rPr sz="2400"/>
              <a:t> III.8.10)</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p:nvPr/>
        </p:nvSpPr>
        <p:spPr>
          <a:xfrm>
            <a:off x="1016000" y="1174874"/>
            <a:ext cx="9779000" cy="23873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The One-And-All is not a god as such, nor has it any intelligence (as made clear at III.8.11 and other places), but rather it is a kind of impersonal power. </a:t>
            </a:r>
          </a:p>
          <a:p>
            <a:pPr lvl="0" algn="l">
              <a:defRPr sz="1800"/>
            </a:pPr>
            <a:endParaRPr sz="2400"/>
          </a:p>
          <a:p>
            <a:pPr lvl="0" algn="l">
              <a:defRPr sz="1800"/>
            </a:pPr>
            <a:r>
              <a:rPr sz="2400"/>
              <a:t>At its centre, Goodness and Beauty and Reason come together into a single metaphysical presence. (cf. V.8.9).  And The One ‘radiates’ or ‘emanates’ its presence outward, filling and in-forming the world, in a manner which Plotinus compares to water wells or tree growth:</a:t>
            </a:r>
          </a:p>
        </p:txBody>
      </p:sp>
      <p:sp>
        <p:nvSpPr>
          <p:cNvPr id="74" name="Shape 74"/>
          <p:cNvSpPr/>
          <p:nvPr/>
        </p:nvSpPr>
        <p:spPr>
          <a:xfrm>
            <a:off x="774700" y="4781674"/>
            <a:ext cx="11455400" cy="3073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indent="457200" algn="l">
              <a:defRPr sz="1800"/>
            </a:pPr>
            <a:r>
              <a:rPr sz="2400">
                <a:solidFill>
                  <a:srgbClr val="0044FE"/>
                </a:solidFill>
              </a:rPr>
              <a:t>Imagine a spring that has no source outside itself; it gives itself to all the rivers, yet is never exhausted by what they take, but remains always integrally as it was; the tides that proceed from it are at one within it before they run their several ways, yet all, in some sense, know beforehand down what channels they will pour their streams. Or, think of the Life coursing throughout some mighty tree while yet it is the stationary Principle of the whole, in no sense scattered over all that extent but, as it were, vested in the root: it is the giver of the entire and manifold life of the tree, as it were, but remains unmoved itself... </a:t>
            </a:r>
          </a:p>
          <a:p>
            <a:pPr lvl="0" indent="457200" algn="l">
              <a:defRPr sz="1800"/>
            </a:pPr>
            <a:endParaRPr sz="2400"/>
          </a:p>
          <a:p>
            <a:pPr lvl="0" indent="457200" algn="l">
              <a:defRPr sz="1800"/>
            </a:pPr>
            <a:r>
              <a:rPr sz="2400"/>
              <a:t>(</a:t>
            </a:r>
            <a:r>
              <a:rPr sz="2400" i="1"/>
              <a:t>Enneads</a:t>
            </a:r>
            <a:r>
              <a:rPr sz="2400"/>
              <a:t>, III.8.10)</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1155700" y="958974"/>
            <a:ext cx="10401300" cy="17015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In some parts of his text he explains the creative process of the world using the lineage of the gods as his model: “</a:t>
            </a:r>
            <a:r>
              <a:rPr sz="2400">
                <a:solidFill>
                  <a:srgbClr val="0044FE"/>
                </a:solidFill>
              </a:rPr>
              <a:t>This is the meaning hidden in the Mysteries, and in the Myths of the gods: Kronos, as the wisest, exists before Zeus, he must absorb his offspring that, full within himself, he may be also an Intellectual-Principle manifest in some product of his plenty.</a:t>
            </a:r>
            <a:r>
              <a:rPr sz="2400"/>
              <a:t>” (</a:t>
            </a:r>
            <a:r>
              <a:rPr sz="2400" i="1"/>
              <a:t>Enneads</a:t>
            </a:r>
            <a:r>
              <a:rPr sz="2400"/>
              <a:t> V.1.7) </a:t>
            </a:r>
          </a:p>
        </p:txBody>
      </p:sp>
      <p:sp>
        <p:nvSpPr>
          <p:cNvPr id="77" name="Shape 77"/>
          <p:cNvSpPr/>
          <p:nvPr/>
        </p:nvSpPr>
        <p:spPr>
          <a:xfrm>
            <a:off x="914400" y="3352924"/>
            <a:ext cx="11455400" cy="41018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This idea was picked up in later centuries by Augustine, and other Christian philosophers, who used it to build the </a:t>
            </a:r>
            <a:r>
              <a:rPr sz="2400">
                <a:latin typeface="Times New Roman Bold"/>
                <a:ea typeface="Times New Roman Bold"/>
                <a:cs typeface="Times New Roman Bold"/>
                <a:sym typeface="Times New Roman Bold"/>
              </a:rPr>
              <a:t>Argument of the First Cause</a:t>
            </a:r>
            <a:r>
              <a:rPr sz="2400"/>
              <a:t>, one of several great ‘Proofs’ of the existence of God. </a:t>
            </a:r>
          </a:p>
          <a:p>
            <a:pPr lvl="0" algn="l">
              <a:defRPr sz="1800"/>
            </a:pPr>
            <a:endParaRPr sz="2400"/>
          </a:p>
          <a:p>
            <a:pPr lvl="0" algn="l">
              <a:defRPr sz="1800"/>
            </a:pPr>
            <a:r>
              <a:rPr sz="2400"/>
              <a:t>But there are important differences between the Christian version of the argument and the NeoPlatonic version. The Christian version, while it accords to God the same logical rather than temporal priority in the process of creation, nonetheless assumes that God created the world at a definite moment in the historical past. (And that moment, if you believe Bishop James Ussher of Armagh, was the night before Sunday, 23rd October, 4004 BCE.) The NeoPlatonic version has no such historical side. It assumes that as God is eternal, therefore so is God’s creation. The world was not created at any particular time, and in the future it shall have no end. And so creation is ongoing, and still in progress, at every moment.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p:nvPr/>
        </p:nvSpPr>
        <p:spPr>
          <a:xfrm>
            <a:off x="1498600" y="1885950"/>
            <a:ext cx="9613900" cy="4546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defTabSz="457200">
              <a:defRPr sz="1800"/>
            </a:pPr>
            <a:r>
              <a:rPr sz="2400">
                <a:latin typeface="Times New Roman Bold"/>
                <a:ea typeface="Times New Roman Bold"/>
                <a:cs typeface="Times New Roman Bold"/>
                <a:sym typeface="Times New Roman Bold"/>
              </a:rPr>
              <a:t>From its earliest days, philosophy was taught using a combination of written and verbal teachings: students examined texts as well as attended lectures and participated in debates.</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This had the effect of producing ‘lineages’, so to speak, of teacher and student. And these lineages had names.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Words like ‘cynic’ and ‘skeptic’, which today denote people who are critical, disbelieving, and perhaps misanthropic and annoying, began as names for philosophy schools and their associated lineages. </a:t>
            </a:r>
          </a:p>
          <a:p>
            <a:pPr lvl="0" algn="l" defTabSz="457200">
              <a:defRPr sz="1800"/>
            </a:pPr>
            <a:endParaRPr sz="2400">
              <a:latin typeface="Times New Roman Bold"/>
              <a:ea typeface="Times New Roman Bold"/>
              <a:cs typeface="Times New Roman Bold"/>
              <a:sym typeface="Times New Roman Bold"/>
            </a:endParaRPr>
          </a:p>
          <a:p>
            <a:pPr lvl="0" algn="l" defTabSz="457200">
              <a:defRPr sz="1800"/>
            </a:pPr>
            <a:r>
              <a:rPr sz="2400">
                <a:latin typeface="Times New Roman Bold"/>
                <a:ea typeface="Times New Roman Bold"/>
                <a:cs typeface="Times New Roman Bold"/>
                <a:sym typeface="Times New Roman Bold"/>
              </a:rPr>
              <a:t>By the second century BC, around 200 years after Aristotle, the three most prominent lineages were Stoicism, Epicureanism, and Neo-Platonism.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977900" y="1320924"/>
            <a:ext cx="10134600" cy="17015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Perhaps the best known of the three branches of Classical thought, Epicureanism began in Greece, with a philosopher named </a:t>
            </a:r>
            <a:r>
              <a:rPr sz="2400">
                <a:latin typeface="Times New Roman Bold"/>
                <a:ea typeface="Times New Roman Bold"/>
                <a:cs typeface="Times New Roman Bold"/>
                <a:sym typeface="Times New Roman Bold"/>
              </a:rPr>
              <a:t>Epicurus</a:t>
            </a:r>
            <a:r>
              <a:rPr sz="2400"/>
              <a:t> (341-270 BCE). </a:t>
            </a:r>
          </a:p>
          <a:p>
            <a:pPr lvl="0" algn="l">
              <a:defRPr sz="1800"/>
            </a:pPr>
            <a:endParaRPr sz="2400"/>
          </a:p>
          <a:p>
            <a:pPr lvl="0" algn="l">
              <a:defRPr sz="1800"/>
            </a:pPr>
            <a:r>
              <a:rPr sz="2400"/>
              <a:t>Like Stoicism, its main concern is the nature of the good and happy life. But it starts with a few slightly different premises. </a:t>
            </a:r>
          </a:p>
        </p:txBody>
      </p:sp>
      <p:sp>
        <p:nvSpPr>
          <p:cNvPr id="44" name="Shape 44"/>
          <p:cNvSpPr/>
          <p:nvPr/>
        </p:nvSpPr>
        <p:spPr>
          <a:xfrm>
            <a:off x="1676400" y="3587874"/>
            <a:ext cx="9321800" cy="17015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For instance: Epicureans were </a:t>
            </a:r>
            <a:r>
              <a:rPr sz="2400">
                <a:latin typeface="Times New Roman Bold"/>
                <a:ea typeface="Times New Roman Bold"/>
                <a:cs typeface="Times New Roman Bold"/>
                <a:sym typeface="Times New Roman Bold"/>
              </a:rPr>
              <a:t>more likely to be atheists, or agnostics, </a:t>
            </a:r>
            <a:r>
              <a:rPr sz="2400"/>
              <a:t>while the Stoics tended to be more like deists and pantheists. Epicurus himself seems to have believed that the gods existed, but his deism made almost no contribution to his tradition. So you could be an Epicurean without it.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nvSpPr>
        <p:spPr>
          <a:xfrm>
            <a:off x="1435100" y="2203574"/>
            <a:ext cx="10172700" cy="37589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In fact, early Epicureans (as well as the Skeptic philosopher Sextus Empiricus), are credited with the first formulation of </a:t>
            </a:r>
            <a:r>
              <a:rPr sz="2400">
                <a:latin typeface="Times New Roman Bold"/>
                <a:ea typeface="Times New Roman Bold"/>
                <a:cs typeface="Times New Roman Bold"/>
                <a:sym typeface="Times New Roman Bold"/>
              </a:rPr>
              <a:t>“the problem of evil”</a:t>
            </a:r>
            <a:r>
              <a:rPr sz="2400"/>
              <a:t>.</a:t>
            </a:r>
          </a:p>
          <a:p>
            <a:pPr lvl="0" algn="l">
              <a:defRPr sz="1800"/>
            </a:pPr>
            <a:endParaRPr sz="2400"/>
          </a:p>
          <a:p>
            <a:pPr lvl="0" algn="l">
              <a:defRPr sz="1800"/>
            </a:pPr>
            <a:r>
              <a:rPr sz="2400"/>
              <a:t>To explain: it’s rational to suppose that if the gods are all-powerful and all-loving, as most people believe they are, then they would have got rid of evil by now. </a:t>
            </a:r>
          </a:p>
          <a:p>
            <a:pPr lvl="0" algn="l">
              <a:defRPr sz="1800"/>
            </a:pPr>
            <a:endParaRPr sz="2400"/>
          </a:p>
          <a:p>
            <a:pPr lvl="0" algn="l">
              <a:defRPr sz="1800"/>
            </a:pPr>
            <a:r>
              <a:rPr sz="2400"/>
              <a:t>Since this has not happened, it follows that either the gods are unable to get rid of evil, or that they do not want to. </a:t>
            </a:r>
          </a:p>
          <a:p>
            <a:pPr lvl="0" algn="l">
              <a:defRPr sz="1800"/>
            </a:pPr>
            <a:endParaRPr sz="2400"/>
          </a:p>
          <a:p>
            <a:pPr lvl="0" algn="l">
              <a:defRPr sz="1800"/>
            </a:pPr>
            <a:r>
              <a:rPr sz="2400"/>
              <a:t>In either case something is seriously wrong with the usual idea of the nature of the gods. It is even possible the gods do not exist at all.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nvSpPr>
        <p:spPr>
          <a:xfrm>
            <a:off x="1295400" y="939924"/>
            <a:ext cx="10401300" cy="30731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Most Epicureans of ancient times were </a:t>
            </a:r>
            <a:r>
              <a:rPr sz="2400">
                <a:latin typeface="Times New Roman Bold"/>
                <a:ea typeface="Times New Roman Bold"/>
                <a:cs typeface="Times New Roman Bold"/>
                <a:sym typeface="Times New Roman Bold"/>
              </a:rPr>
              <a:t>materialists</a:t>
            </a:r>
            <a:r>
              <a:rPr sz="2400"/>
              <a:t>. Their metaphysics followed the theory of a pre-Socratic philosopher named Democritus who claimed that that everything in the universe is composed of tiny, indivisible pieces called atoms. (That’s where modern scientists got the word.) Thoughts, feelings, and even souls, are made of atoms, according to this theory: and when we die these atoms simply disperse in the world. </a:t>
            </a:r>
          </a:p>
          <a:p>
            <a:pPr lvl="0" algn="l">
              <a:defRPr sz="1800"/>
            </a:pPr>
            <a:endParaRPr sz="2400"/>
          </a:p>
          <a:p>
            <a:pPr lvl="0" algn="l">
              <a:defRPr sz="1800"/>
            </a:pPr>
            <a:r>
              <a:rPr sz="2400"/>
              <a:t>So there is no such thing as immortality, according to this way of thinking; and therefore, no point in hanging one’s hopes for happiness on the afterlife.</a:t>
            </a:r>
          </a:p>
        </p:txBody>
      </p:sp>
      <p:sp>
        <p:nvSpPr>
          <p:cNvPr id="49" name="Shape 49"/>
          <p:cNvSpPr/>
          <p:nvPr/>
        </p:nvSpPr>
        <p:spPr>
          <a:xfrm>
            <a:off x="2222500" y="5137274"/>
            <a:ext cx="8343900" cy="23873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indent="457200" algn="l">
              <a:defRPr sz="1800"/>
            </a:pPr>
            <a:r>
              <a:rPr sz="2400">
                <a:solidFill>
                  <a:srgbClr val="0044FE"/>
                </a:solidFill>
              </a:rPr>
              <a:t>Become accustomed to the belief that death is nothing to us. For all good and evil consists in sensation, but death is deprivation of sensation. And therefore a right understanding that death is nothing to us makes the mortality of life enjoyable... because it takes away the craving for immortality. </a:t>
            </a:r>
          </a:p>
          <a:p>
            <a:pPr lvl="0" indent="457200" algn="l">
              <a:defRPr sz="1800"/>
            </a:pPr>
            <a:endParaRPr sz="2400"/>
          </a:p>
          <a:p>
            <a:pPr lvl="0" indent="457200" algn="l">
              <a:defRPr sz="1800"/>
            </a:pPr>
            <a:r>
              <a:rPr sz="2400"/>
              <a:t>(Epicurus, </a:t>
            </a:r>
            <a:r>
              <a:rPr sz="2400" i="1"/>
              <a:t>Letter to Menoeceus</a:t>
            </a:r>
            <a:r>
              <a:rPr sz="240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p:nvPr/>
        </p:nvSpPr>
        <p:spPr>
          <a:xfrm>
            <a:off x="1485900" y="1803524"/>
            <a:ext cx="10020300" cy="47876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Thus arises the famous association between Epicureanism and </a:t>
            </a:r>
            <a:r>
              <a:rPr sz="2400">
                <a:latin typeface="Times New Roman Bold"/>
                <a:ea typeface="Times New Roman Bold"/>
                <a:cs typeface="Times New Roman Bold"/>
                <a:sym typeface="Times New Roman Bold"/>
              </a:rPr>
              <a:t>hedonism</a:t>
            </a:r>
            <a:r>
              <a:rPr sz="2400"/>
              <a:t>, the love of physical pleasure. But let us have a close look at what Epicurus had in mind. Hedonism means the love of pleasure, but it did not mean indulgence and debauchery, as it is sometimes thought to mean today. </a:t>
            </a:r>
          </a:p>
          <a:p>
            <a:pPr lvl="0" algn="l">
              <a:defRPr sz="1800"/>
            </a:pPr>
            <a:endParaRPr sz="2400"/>
          </a:p>
          <a:p>
            <a:pPr lvl="0" algn="l">
              <a:defRPr sz="1800"/>
            </a:pPr>
            <a:r>
              <a:rPr sz="2400">
                <a:solidFill>
                  <a:srgbClr val="0044FE"/>
                </a:solidFill>
              </a:rPr>
              <a:t>“Pleasure is the first good and [is] natural to us... yet not every pleasure is to be chosen: even as every pain is also an evil, yet not all are aways of a nature to be avoided.”</a:t>
            </a:r>
            <a:r>
              <a:rPr sz="2400"/>
              <a:t> (Epicurus, </a:t>
            </a:r>
            <a:r>
              <a:rPr sz="2400" i="1"/>
              <a:t>ibid</a:t>
            </a:r>
            <a:r>
              <a:rPr sz="2400"/>
              <a:t>, pg. 86-7) </a:t>
            </a:r>
          </a:p>
          <a:p>
            <a:pPr lvl="0" algn="l">
              <a:defRPr sz="1800"/>
            </a:pPr>
            <a:endParaRPr sz="2400"/>
          </a:p>
          <a:p>
            <a:pPr lvl="0" algn="l">
              <a:defRPr sz="1800"/>
            </a:pPr>
            <a:r>
              <a:rPr sz="2400"/>
              <a:t>Thus we see that Epicurus believed that some desires are good for us, and some are bad for us, and some painful things may actually be useful and necessary.</a:t>
            </a:r>
          </a:p>
          <a:p>
            <a:pPr lvl="0" algn="l">
              <a:defRPr sz="1800"/>
            </a:pPr>
            <a:endParaRPr sz="2400"/>
          </a:p>
          <a:p>
            <a:pPr lvl="0" algn="l">
              <a:defRPr sz="1800"/>
            </a:pPr>
            <a:r>
              <a:rPr sz="2400"/>
              <a:t>The happy life involves intelligently discerning which is which, and pursuing what does in fact bring you pleasure, and avoiding what doesn’t.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p:nvPr/>
        </p:nvSpPr>
        <p:spPr>
          <a:xfrm>
            <a:off x="1651000" y="1359024"/>
            <a:ext cx="10261600" cy="6728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But according to Epicurus, the very greatest kind of pleasure is nothing more than </a:t>
            </a:r>
            <a:r>
              <a:rPr sz="2400">
                <a:latin typeface="Times New Roman Bold"/>
                <a:ea typeface="Times New Roman Bold"/>
                <a:cs typeface="Times New Roman Bold"/>
                <a:sym typeface="Times New Roman Bold"/>
              </a:rPr>
              <a:t>the absence of pain</a:t>
            </a:r>
            <a:r>
              <a:rPr sz="2400"/>
              <a:t>:</a:t>
            </a:r>
          </a:p>
        </p:txBody>
      </p:sp>
      <p:sp>
        <p:nvSpPr>
          <p:cNvPr id="54" name="Shape 54"/>
          <p:cNvSpPr/>
          <p:nvPr/>
        </p:nvSpPr>
        <p:spPr>
          <a:xfrm>
            <a:off x="1943100" y="3333874"/>
            <a:ext cx="9118600" cy="30731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indent="457200" algn="l">
              <a:defRPr sz="2400">
                <a:solidFill>
                  <a:srgbClr val="0044FE"/>
                </a:solidFill>
              </a:defRPr>
            </a:lvl1pPr>
          </a:lstStyle>
          <a:p>
            <a:pPr lvl="0">
              <a:defRPr sz="1800">
                <a:solidFill>
                  <a:srgbClr val="000000"/>
                </a:solidFill>
              </a:defRPr>
            </a:pPr>
            <a:r>
              <a:rPr sz="2400">
                <a:solidFill>
                  <a:srgbClr val="0044FE"/>
                </a:solidFill>
              </a:rPr>
              <a:t>When, therefore, we maintain that pleasure is the end, we do not mean the pleasures of profligates and those that consist in sensuality, as is supposed by some who are either ignorant or disagree with us or do not understand, but freedom from pain in the body and from trouble in the mind. For it is not continuous drinkings and revellings, nor the satisfaction of lusts, nor the enjoyment of fish and other luxuries of the wealthy table, which produce a pleasant life, but sober reasoning, searching out the motives for all choice and avoidance, and banishing mere opinions, to which are due the greatest disturbance of the spirit. </a:t>
            </a:r>
          </a:p>
        </p:txBody>
      </p:sp>
      <p:sp>
        <p:nvSpPr>
          <p:cNvPr id="55" name="Shape 55"/>
          <p:cNvSpPr/>
          <p:nvPr/>
        </p:nvSpPr>
        <p:spPr>
          <a:xfrm>
            <a:off x="1397000" y="7467724"/>
            <a:ext cx="10528300" cy="67285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And the Epicureans had a word for this pleasure: </a:t>
            </a:r>
            <a:r>
              <a:rPr sz="2400" b="1" i="1"/>
              <a:t>ataraxia</a:t>
            </a:r>
            <a:r>
              <a:rPr sz="2400"/>
              <a:t>, a word which the Stoics often used as well, and which meant something like ‘tranquility’.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nvSpPr>
        <p:spPr>
          <a:xfrm>
            <a:off x="1028700" y="1892423"/>
            <a:ext cx="11112500" cy="34160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This notion of </a:t>
            </a:r>
            <a:r>
              <a:rPr sz="2400" b="1"/>
              <a:t>ataraxia</a:t>
            </a:r>
            <a:r>
              <a:rPr sz="2400"/>
              <a:t> provided a kind of solution to the aforementioned problem of evil.</a:t>
            </a:r>
          </a:p>
          <a:p>
            <a:pPr lvl="0" algn="l">
              <a:defRPr sz="1800"/>
            </a:pPr>
            <a:endParaRPr sz="2400"/>
          </a:p>
          <a:p>
            <a:pPr lvl="0" algn="l">
              <a:defRPr sz="1800"/>
            </a:pPr>
            <a:r>
              <a:rPr sz="2400"/>
              <a:t>The gods, if they exist, do not interfere with mortal affairs because they live in a perpetual state of ataraxia. To involve themselves in human lives, even to prevent natural disasters or to punish evil-doers, would disturb their tranquility. So they keep to themselves. </a:t>
            </a:r>
          </a:p>
          <a:p>
            <a:pPr lvl="0" algn="l">
              <a:defRPr sz="1800"/>
            </a:pPr>
            <a:endParaRPr sz="2400"/>
          </a:p>
          <a:p>
            <a:pPr lvl="0" algn="l">
              <a:defRPr sz="1800"/>
            </a:pPr>
            <a:r>
              <a:rPr sz="2400"/>
              <a:t>On the basis of this argument, as well as their atomist materialism and their use of the Problem of Evil in the first place, Epicureans were often accused of being atheists: a dangerous accusation at any time before, say, the 19th century. It was, after all, one of the charges raised against Socrates, for which he was convicted and executed.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p:nvPr/>
        </p:nvSpPr>
        <p:spPr>
          <a:xfrm>
            <a:off x="1663700" y="1962274"/>
            <a:ext cx="9677400" cy="37589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400"/>
              <a:t>Of the three major branches of Roman thought, </a:t>
            </a:r>
            <a:r>
              <a:rPr sz="2400">
                <a:latin typeface="Times New Roman Bold"/>
                <a:ea typeface="Times New Roman Bold"/>
                <a:cs typeface="Times New Roman Bold"/>
                <a:sym typeface="Times New Roman Bold"/>
              </a:rPr>
              <a:t>Neoplatonism</a:t>
            </a:r>
            <a:r>
              <a:rPr sz="2400"/>
              <a:t> was the most mystical. The proposition that identifies it more than any other, is the proposition that </a:t>
            </a:r>
            <a:r>
              <a:rPr sz="2400">
                <a:latin typeface="Times New Roman Bold"/>
                <a:ea typeface="Times New Roman Bold"/>
                <a:cs typeface="Times New Roman Bold"/>
                <a:sym typeface="Times New Roman Bold"/>
              </a:rPr>
              <a:t>the world we know with our physical senses is not the whole of the world.</a:t>
            </a:r>
            <a:r>
              <a:rPr sz="2400"/>
              <a:t> Some may go so far as to say that the world as we know it with the senses is not the </a:t>
            </a:r>
            <a:r>
              <a:rPr sz="2400" i="1"/>
              <a:t>real</a:t>
            </a:r>
            <a:r>
              <a:rPr sz="2400"/>
              <a:t> world. </a:t>
            </a:r>
          </a:p>
          <a:p>
            <a:pPr lvl="0" algn="l">
              <a:defRPr sz="1800"/>
            </a:pPr>
            <a:endParaRPr sz="2400"/>
          </a:p>
          <a:p>
            <a:pPr lvl="0" algn="l">
              <a:defRPr sz="1800"/>
            </a:pPr>
            <a:r>
              <a:rPr sz="2400"/>
              <a:t>This proposition is strongly derived from the works of Plato, especially his Theory of Forms, and probably would have been balked at by Stoics and Epicureans alike. But where Plato himself emphasized that the theory was mostly about education, by contrast the NeoPlatonists thought the theory had to do with </a:t>
            </a:r>
            <a:r>
              <a:rPr sz="2400" i="1"/>
              <a:t>reality</a:t>
            </a:r>
            <a:r>
              <a:rPr sz="2400"/>
              <a:t>.</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2575</Words>
  <Application>Microsoft Office PowerPoint</Application>
  <PresentationFormat>Custom</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Avenir Roman</vt:lpstr>
      <vt:lpstr>Gill Sans</vt:lpstr>
      <vt:lpstr>Times New Roman</vt:lpstr>
      <vt:lpstr>Times New Roman Bold</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Dumaresq</dc:creator>
  <cp:lastModifiedBy>Philip Dumaresq</cp:lastModifiedBy>
  <cp:revision>1</cp:revision>
  <dcterms:modified xsi:type="dcterms:W3CDTF">2016-10-06T13:04:22Z</dcterms:modified>
</cp:coreProperties>
</file>