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84" r:id="rId10"/>
    <p:sldId id="285" r:id="rId11"/>
    <p:sldId id="264" r:id="rId12"/>
    <p:sldId id="269" r:id="rId13"/>
    <p:sldId id="270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04" autoAdjust="0"/>
  </p:normalViewPr>
  <p:slideViewPr>
    <p:cSldViewPr>
      <p:cViewPr varScale="1">
        <p:scale>
          <a:sx n="79" d="100"/>
          <a:sy n="79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CB12-57B7-44C2-959C-2D84CDB4A35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EC07C-30E0-4F6F-A0F1-D5C63B48B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Introduce</a:t>
            </a:r>
            <a:r>
              <a:rPr lang="en-CA" baseline="0" dirty="0" smtClean="0"/>
              <a:t> Richard</a:t>
            </a:r>
            <a:endParaRPr lang="en-CA" dirty="0" smtClean="0"/>
          </a:p>
          <a:p>
            <a:r>
              <a:rPr lang="en-CA" dirty="0" smtClean="0"/>
              <a:t>Start with Course</a:t>
            </a:r>
            <a:r>
              <a:rPr lang="en-CA" baseline="0" dirty="0" smtClean="0"/>
              <a:t> Outline – Talk about only </a:t>
            </a:r>
            <a:r>
              <a:rPr lang="en-CA" baseline="0" dirty="0" smtClean="0"/>
              <a:t>third time </a:t>
            </a:r>
            <a:r>
              <a:rPr lang="en-CA" baseline="0" dirty="0" smtClean="0"/>
              <a:t>course has been offered so there will be </a:t>
            </a:r>
            <a:r>
              <a:rPr lang="en-CA" baseline="0" dirty="0" smtClean="0"/>
              <a:t>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3.0 – USB support, large screens, external keyboards,</a:t>
            </a:r>
            <a:r>
              <a:rPr lang="en-US" baseline="0" dirty="0" smtClean="0"/>
              <a:t> multicore processors</a:t>
            </a:r>
          </a:p>
          <a:p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baseline="0" dirty="0" smtClean="0"/>
              <a:t> at 5.1.1 (Lollipop) and release 22 of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 a look at the Android</a:t>
            </a:r>
            <a:r>
              <a:rPr lang="en-CA" baseline="0" dirty="0" smtClean="0"/>
              <a:t> tablets </a:t>
            </a:r>
            <a:r>
              <a:rPr lang="en-CA" baseline="0" dirty="0" smtClean="0"/>
              <a:t>now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Phones/tablets</a:t>
            </a:r>
            <a:endParaRPr lang="en-CA" baseline="0" dirty="0" smtClean="0"/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Two types – 2012 and current ones – some basic differences such as size, weight, camera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Same version of O/S and chipset and same libraries so it shouldn’t make a difference to what we are doing.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Also have one Nexus</a:t>
            </a:r>
            <a:r>
              <a:rPr lang="en-CA" baseline="0" dirty="0" smtClean="0"/>
              <a:t> 6/9 – different chipset – different set of problems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Multiple pages on the device although nothing on any pages except the first one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4 browsers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Voice recorder and camera (for C10)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Bottom row – Chrome browser, ES File explorer, Uninstaller, Learn programming, Socrative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6 dots in the middle bring up a list of all applications. When you create an app and install it, you may need to go there to find it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Swipe down from top – see the top status bar – second time will see details choose the gear and bring up settings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Go to About Tablet – At bottom there is a build number (Actually means something) – need to tap it 7 times to turn on developer options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Go to Developer options – make sure USB debugging is turned on and Verify Apps over USB turned off</a:t>
            </a:r>
          </a:p>
          <a:p>
            <a:pPr marL="171450" lvl="0" indent="-171450">
              <a:buFontTx/>
              <a:buChar char="-"/>
            </a:pPr>
            <a:r>
              <a:rPr lang="en-CA" baseline="0" dirty="0" smtClean="0"/>
              <a:t>Go to Security Options – Unknown sources is turned 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For example Gingerbread</a:t>
            </a:r>
            <a:r>
              <a:rPr lang="en-CA" baseline="0" dirty="0" smtClean="0"/>
              <a:t> – API 9-10; Honeycomb – API 11-13</a:t>
            </a:r>
          </a:p>
          <a:p>
            <a:r>
              <a:rPr lang="en-CA" baseline="0" dirty="0" smtClean="0"/>
              <a:t>We’re concerned with API 19 and above – when you create an application you will be prompted for the LOWEST version of API you want for your app</a:t>
            </a:r>
          </a:p>
          <a:p>
            <a:endParaRPr lang="en-CA" baseline="0" dirty="0" smtClean="0"/>
          </a:p>
          <a:p>
            <a:r>
              <a:rPr lang="en-CA" baseline="0" dirty="0" smtClean="0"/>
              <a:t>Marshmallow will be API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Do NOT use Eclipse</a:t>
            </a:r>
            <a:r>
              <a:rPr lang="en-CA" baseline="0" dirty="0" smtClean="0"/>
              <a:t> – I will be building in Android Studio – it’s supposed to convert – it likely won’t</a:t>
            </a:r>
          </a:p>
          <a:p>
            <a:r>
              <a:rPr lang="en-CA" baseline="0" dirty="0" smtClean="0"/>
              <a:t>Start Android Studio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Settings -&gt; SDK Manager – Where the software development kits for development are found – only 19 and above should be installed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It will have selected the M API 23 level to install – do not install it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Previous page and create a new project – Call Application your initialsEG1; Company name your </a:t>
            </a:r>
            <a:r>
              <a:rPr lang="en-CA" baseline="0" dirty="0" err="1" smtClean="0"/>
              <a:t>ID.heritage</a:t>
            </a:r>
            <a:r>
              <a:rPr lang="en-CA" baseline="0" dirty="0" smtClean="0"/>
              <a:t>; change location to H drive in proper folder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Click Next and here’s where you choose the minimum version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Next and choose what framework to add – choose Blank Activity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Next and comes to Activity information – Change Title to Example 01 – initials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Blank page – click on Project on left side – app and </a:t>
            </a:r>
            <a:r>
              <a:rPr lang="en-CA" baseline="0" dirty="0" err="1" smtClean="0"/>
              <a:t>Gradle</a:t>
            </a:r>
            <a:r>
              <a:rPr lang="en-CA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Open up AndroidManifest.xml – Explain activity, icon and label too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Open up java and see </a:t>
            </a:r>
            <a:r>
              <a:rPr lang="en-CA" baseline="0" dirty="0" err="1" smtClean="0"/>
              <a:t>MainActivity</a:t>
            </a:r>
            <a:r>
              <a:rPr lang="en-CA" baseline="0" dirty="0" smtClean="0"/>
              <a:t> – three methods </a:t>
            </a:r>
            <a:r>
              <a:rPr lang="en-CA" baseline="0" dirty="0" err="1" smtClean="0"/>
              <a:t>OptionsMenu</a:t>
            </a:r>
            <a:r>
              <a:rPr lang="en-CA" baseline="0" dirty="0" smtClean="0"/>
              <a:t> are later, today we’re concerned with </a:t>
            </a:r>
            <a:r>
              <a:rPr lang="en-CA" baseline="0" dirty="0" err="1" smtClean="0"/>
              <a:t>onCreate</a:t>
            </a:r>
            <a:endParaRPr lang="en-CA" baseline="0" dirty="0" smtClean="0"/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Open up res/layout and see activity_main.xml – deal rendering issues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Show XML equivalent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Plug in device and try and run – no devices – Device Manager and add from android studio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Run Hello World App again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Add a bunch of other widgets. MUST add a button and another </a:t>
            </a:r>
            <a:r>
              <a:rPr lang="en-CA" baseline="0" dirty="0" err="1" smtClean="0"/>
              <a:t>textView</a:t>
            </a:r>
            <a:r>
              <a:rPr lang="en-CA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Show rest of res </a:t>
            </a:r>
            <a:r>
              <a:rPr lang="en-CA" baseline="0" dirty="0" err="1" smtClean="0"/>
              <a:t>fils</a:t>
            </a:r>
            <a:r>
              <a:rPr lang="en-CA" baseline="0" dirty="0" smtClean="0"/>
              <a:t> – </a:t>
            </a:r>
            <a:r>
              <a:rPr lang="en-CA" baseline="0" dirty="0" err="1" smtClean="0"/>
              <a:t>mipmap</a:t>
            </a:r>
            <a:r>
              <a:rPr lang="en-CA" baseline="0" dirty="0" smtClean="0"/>
              <a:t>; values – show strings and </a:t>
            </a:r>
            <a:r>
              <a:rPr lang="en-CA" baseline="0" dirty="0" err="1" smtClean="0"/>
              <a:t>dimens</a:t>
            </a:r>
            <a:r>
              <a:rPr lang="en-CA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 - Open Android Manifest and make it use @string resources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 - Open </a:t>
            </a:r>
            <a:r>
              <a:rPr lang="en-CA" baseline="0" dirty="0" err="1" smtClean="0"/>
              <a:t>activity_main</a:t>
            </a:r>
            <a:r>
              <a:rPr lang="en-CA" baseline="0" dirty="0" smtClean="0"/>
              <a:t> and do same for </a:t>
            </a:r>
            <a:r>
              <a:rPr lang="en-CA" baseline="0" dirty="0" err="1" smtClean="0"/>
              <a:t>dimens</a:t>
            </a:r>
            <a:r>
              <a:rPr lang="en-CA" baseline="0" dirty="0" smtClean="0"/>
              <a:t> and string resources</a:t>
            </a: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to java… update 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findViewById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declare button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need to declare a listener 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setText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change the text of the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TextView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their own - Toggle the text on each button press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their own - Change text in different text view on each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press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- use resource files!</a:t>
            </a:r>
            <a:endParaRPr lang="en-CA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Create an AVD – Create one for Nexus </a:t>
            </a:r>
            <a:r>
              <a:rPr lang="en-CA" smtClean="0"/>
              <a:t>9 and 5x – </a:t>
            </a:r>
            <a:r>
              <a:rPr lang="en-CA" dirty="0" smtClean="0"/>
              <a:t>Use</a:t>
            </a:r>
            <a:r>
              <a:rPr lang="en-CA" baseline="0" dirty="0" smtClean="0"/>
              <a:t> defaults – Run app in AVD. Create one for both types of Nexus 7 and do the same.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EC07C-30E0-4F6F-A0F1-D5C63B48B8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1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4A78-3559-41C4-A582-E5570C8F01F5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4572-FA2A-4D2A-B079-2D73546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E105B13-BA54-4EC2-91FD-3721AB71140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3152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Android Version Penetration</a:t>
            </a:r>
            <a:br>
              <a:rPr lang="en-US" dirty="0" smtClean="0"/>
            </a:br>
            <a:r>
              <a:rPr lang="en-US" dirty="0" smtClean="0"/>
              <a:t>August, 2016</a:t>
            </a:r>
            <a:endParaRPr lang="en-US" dirty="0"/>
          </a:p>
        </p:txBody>
      </p:sp>
      <p:pic>
        <p:nvPicPr>
          <p:cNvPr id="1026" name="Picture 2" descr="August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1395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858000" cy="1143000"/>
          </a:xfrm>
        </p:spPr>
        <p:txBody>
          <a:bodyPr/>
          <a:lstStyle/>
          <a:p>
            <a:r>
              <a:rPr lang="en-CA" dirty="0" smtClean="0"/>
              <a:t>Android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239000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The Java SE development kit</a:t>
            </a:r>
          </a:p>
          <a:p>
            <a:pPr lvl="1"/>
            <a:r>
              <a:rPr lang="en-CA" sz="2000" dirty="0" smtClean="0"/>
              <a:t>From first year</a:t>
            </a:r>
          </a:p>
          <a:p>
            <a:r>
              <a:rPr lang="en-CA" sz="2400" dirty="0" smtClean="0"/>
              <a:t>Android Studio</a:t>
            </a:r>
          </a:p>
          <a:p>
            <a:pPr lvl="1"/>
            <a:r>
              <a:rPr lang="en-CA" sz="2000" dirty="0" smtClean="0"/>
              <a:t>Provides IDE for creating apps</a:t>
            </a:r>
          </a:p>
          <a:p>
            <a:r>
              <a:rPr lang="en-CA" sz="2400" dirty="0" smtClean="0"/>
              <a:t>Can use Eclipse</a:t>
            </a:r>
          </a:p>
          <a:p>
            <a:pPr lvl="1"/>
            <a:r>
              <a:rPr lang="en-CA" sz="2000" dirty="0" smtClean="0"/>
              <a:t>Add Android SDK</a:t>
            </a:r>
          </a:p>
          <a:p>
            <a:pPr lvl="1"/>
            <a:r>
              <a:rPr lang="en-CA" sz="2000" dirty="0" smtClean="0"/>
              <a:t>Add ADT plug-in for Eclipse</a:t>
            </a:r>
          </a:p>
        </p:txBody>
      </p:sp>
    </p:spTree>
    <p:extLst>
      <p:ext uri="{BB962C8B-B14F-4D97-AF65-F5344CB8AC3E}">
        <p14:creationId xmlns:p14="http://schemas.microsoft.com/office/powerpoint/2010/main" val="7610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143000"/>
          </a:xfrm>
        </p:spPr>
        <p:txBody>
          <a:bodyPr/>
          <a:lstStyle/>
          <a:p>
            <a:r>
              <a:rPr lang="en-CA" dirty="0" smtClean="0"/>
              <a:t>Android Virtual Devices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239000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If you do not have an Android device to debug on, you can use the emulator that comes with the Android SDK.</a:t>
            </a:r>
          </a:p>
          <a:p>
            <a:r>
              <a:rPr lang="en-CA" sz="2400" dirty="0" smtClean="0"/>
              <a:t>The emulator is referred to and Android Virtual Device or AVD.</a:t>
            </a:r>
          </a:p>
          <a:p>
            <a:r>
              <a:rPr lang="en-CA" sz="2400" dirty="0" smtClean="0"/>
              <a:t>An AVD is an emulator instance that enables you to model an actual device.</a:t>
            </a:r>
          </a:p>
        </p:txBody>
      </p:sp>
    </p:spTree>
    <p:extLst>
      <p:ext uri="{BB962C8B-B14F-4D97-AF65-F5344CB8AC3E}">
        <p14:creationId xmlns:p14="http://schemas.microsoft.com/office/powerpoint/2010/main" val="21566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CA" dirty="0" smtClean="0"/>
              <a:t>Android Virtual Devices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r>
              <a:rPr lang="en-CA" sz="2400" dirty="0"/>
              <a:t>Each AVD consists of a hardware profile, a mapping to a system image, as well as emulated storage such as an SD card.</a:t>
            </a:r>
          </a:p>
          <a:p>
            <a:r>
              <a:rPr lang="en-CA" sz="2400" dirty="0" smtClean="0"/>
              <a:t>The advantage of using AVDs is that you can emulate and test on virtually any device platform without having to own the actual hardware.</a:t>
            </a:r>
          </a:p>
          <a:p>
            <a:r>
              <a:rPr lang="en-CA" sz="2400" dirty="0" smtClean="0"/>
              <a:t>You can create as many AVDs as you want in order to test your applications with several different configurations.</a:t>
            </a:r>
          </a:p>
          <a:p>
            <a:r>
              <a:rPr lang="en-CA" sz="2400" dirty="0" smtClean="0"/>
              <a:t>The testing is important to see the behaviour of your application when it is run on different devices with varying capabilities.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961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95" y="304800"/>
            <a:ext cx="8229600" cy="914400"/>
          </a:xfrm>
        </p:spPr>
        <p:txBody>
          <a:bodyPr/>
          <a:lstStyle/>
          <a:p>
            <a:r>
              <a:rPr lang="en-US" dirty="0" smtClean="0"/>
              <a:t>Using the AVD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95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/>
              <a:t>To start the emulator, highlight it in the list and click Start... You can </a:t>
            </a:r>
            <a:r>
              <a:rPr lang="en-US" sz="2400" dirty="0" smtClean="0"/>
              <a:t>skip the </a:t>
            </a:r>
            <a:r>
              <a:rPr lang="en-US" sz="2400" dirty="0"/>
              <a:t>launch options for now and just click </a:t>
            </a:r>
            <a:r>
              <a:rPr lang="en-US" sz="2400" dirty="0" smtClean="0"/>
              <a:t>Launch.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first time you </a:t>
            </a:r>
            <a:r>
              <a:rPr lang="en-US" sz="2400" dirty="0" smtClean="0"/>
              <a:t>launch a </a:t>
            </a:r>
            <a:r>
              <a:rPr lang="en-US" sz="2400" dirty="0"/>
              <a:t>new AVD, it will take a long time to start </a:t>
            </a:r>
            <a:r>
              <a:rPr lang="en-US" sz="2400" dirty="0" smtClean="0"/>
              <a:t>up.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second and </a:t>
            </a:r>
            <a:r>
              <a:rPr lang="en-US" sz="2400" dirty="0" smtClean="0"/>
              <a:t>subsequent times </a:t>
            </a:r>
            <a:r>
              <a:rPr lang="en-US" sz="2400" dirty="0"/>
              <a:t>you start the AVD, it will come up a bit </a:t>
            </a:r>
            <a:r>
              <a:rPr lang="en-US" sz="2400" dirty="0" smtClean="0"/>
              <a:t>faster</a:t>
            </a:r>
          </a:p>
          <a:p>
            <a:r>
              <a:rPr lang="en-US" sz="2400" dirty="0" smtClean="0"/>
              <a:t>You do not </a:t>
            </a:r>
            <a:r>
              <a:rPr lang="en-US" sz="2400" dirty="0"/>
              <a:t>need to stop and restart the emulator every time you want to test </a:t>
            </a:r>
            <a:r>
              <a:rPr lang="en-US" sz="2400" dirty="0" smtClean="0"/>
              <a:t>your application</a:t>
            </a:r>
            <a:r>
              <a:rPr lang="en-US" sz="2400" dirty="0"/>
              <a:t>, in most </a:t>
            </a:r>
            <a:r>
              <a:rPr lang="en-US" sz="2400" dirty="0" smtClean="0"/>
              <a:t>cases</a:t>
            </a:r>
            <a:endParaRPr lang="en-US" sz="2400" dirty="0"/>
          </a:p>
          <a:p>
            <a:r>
              <a:rPr lang="en-US" sz="2400" dirty="0" smtClean="0"/>
              <a:t>Issues between when you have a device plugged in and when you don’t</a:t>
            </a:r>
          </a:p>
        </p:txBody>
      </p:sp>
    </p:spTree>
    <p:extLst>
      <p:ext uri="{BB962C8B-B14F-4D97-AF65-F5344CB8AC3E}">
        <p14:creationId xmlns:p14="http://schemas.microsoft.com/office/powerpoint/2010/main" val="12996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2390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Android is the most popular mobile operating system in use today.</a:t>
            </a:r>
          </a:p>
          <a:p>
            <a:r>
              <a:rPr lang="en-US" sz="2400" dirty="0" smtClean="0"/>
              <a:t>Can run on many different types of devices:</a:t>
            </a:r>
          </a:p>
          <a:p>
            <a:pPr lvl="1"/>
            <a:r>
              <a:rPr lang="en-US" sz="2000" dirty="0" smtClean="0"/>
              <a:t>Smart phones </a:t>
            </a:r>
          </a:p>
          <a:p>
            <a:pPr lvl="1"/>
            <a:r>
              <a:rPr lang="en-US" dirty="0" smtClean="0"/>
              <a:t>T</a:t>
            </a:r>
            <a:r>
              <a:rPr lang="en-US" sz="2000" dirty="0" smtClean="0"/>
              <a:t>ablets</a:t>
            </a:r>
            <a:endParaRPr lang="en-US" dirty="0"/>
          </a:p>
          <a:p>
            <a:pPr lvl="1"/>
            <a:r>
              <a:rPr lang="en-CA" sz="2000" dirty="0" smtClean="0"/>
              <a:t>TVs</a:t>
            </a:r>
          </a:p>
          <a:p>
            <a:pPr lvl="1"/>
            <a:r>
              <a:rPr lang="en-CA" dirty="0" smtClean="0"/>
              <a:t>Wearables (Watches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pPr lvl="1"/>
            <a:r>
              <a:rPr lang="en-CA" sz="2000" dirty="0" smtClean="0"/>
              <a:t>Cars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486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162800" cy="1143000"/>
          </a:xfrm>
        </p:spPr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1628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mobile operating system based on a modified version of Linux</a:t>
            </a:r>
          </a:p>
          <a:p>
            <a:r>
              <a:rPr lang="en-US" sz="2400" dirty="0" smtClean="0"/>
              <a:t>Originally developed by a company called Android Inc.</a:t>
            </a:r>
            <a:endParaRPr lang="en-US" sz="2400" dirty="0"/>
          </a:p>
          <a:p>
            <a:r>
              <a:rPr lang="en-US" sz="2400" dirty="0" smtClean="0"/>
              <a:t>Bought by Google in 2005, as part of its strategy to enter the mobile market</a:t>
            </a:r>
          </a:p>
          <a:p>
            <a:r>
              <a:rPr lang="en-US" sz="2400" dirty="0" smtClean="0"/>
              <a:t>By buying Android Inc. Google was able to gain ownership of its development work as well as its development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90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143000"/>
          </a:xfrm>
        </p:spPr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2390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Google wanted Android to be and open system, hence most of the Android code was released under the open-source Apache License.</a:t>
            </a:r>
          </a:p>
          <a:p>
            <a:r>
              <a:rPr lang="en-US" sz="2400" dirty="0" smtClean="0"/>
              <a:t>Means that vendors can tweak the code or customize Android by adding their own proprietary extensions to it thus differentiating themselves from other </a:t>
            </a:r>
            <a:r>
              <a:rPr lang="en-US" sz="2400" dirty="0" smtClean="0"/>
              <a:t>vendors (aka bloatware)</a:t>
            </a:r>
            <a:endParaRPr lang="en-US" sz="2400" dirty="0" smtClean="0"/>
          </a:p>
          <a:p>
            <a:r>
              <a:rPr lang="en-US" sz="2400" dirty="0" smtClean="0"/>
              <a:t>Means that many mobile companies switched </a:t>
            </a:r>
            <a:r>
              <a:rPr lang="en-US" sz="2400" dirty="0"/>
              <a:t>to Android </a:t>
            </a:r>
            <a:r>
              <a:rPr lang="en-US" sz="2400" dirty="0" smtClean="0"/>
              <a:t>O/S while </a:t>
            </a:r>
            <a:r>
              <a:rPr lang="en-US" sz="2400" dirty="0"/>
              <a:t>continuing to develop their own </a:t>
            </a:r>
            <a:r>
              <a:rPr lang="en-US" sz="2400" dirty="0" smtClean="0"/>
              <a:t>hardware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9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91400" cy="1143000"/>
          </a:xfrm>
        </p:spPr>
        <p:txBody>
          <a:bodyPr/>
          <a:lstStyle/>
          <a:p>
            <a:r>
              <a:rPr lang="en-US" dirty="0" smtClean="0"/>
              <a:t>What is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391400" cy="426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Developers </a:t>
            </a:r>
            <a:r>
              <a:rPr lang="en-US" sz="2400" dirty="0" smtClean="0"/>
              <a:t>develop </a:t>
            </a:r>
            <a:r>
              <a:rPr lang="en-US" sz="2400" dirty="0" smtClean="0"/>
              <a:t>for Android, and the applications should be able to work on many different types of </a:t>
            </a:r>
            <a:r>
              <a:rPr lang="en-US" sz="2400" dirty="0" smtClean="0"/>
              <a:t>hardware</a:t>
            </a:r>
          </a:p>
          <a:p>
            <a:r>
              <a:rPr lang="en-US" sz="2400" dirty="0" smtClean="0"/>
              <a:t>Android is changing quickly 4 major releases in last 4 years up to Android v7.0 now</a:t>
            </a:r>
            <a:endParaRPr lang="en-US" sz="2400" dirty="0" smtClean="0"/>
          </a:p>
          <a:p>
            <a:r>
              <a:rPr lang="en-US" sz="2400" dirty="0" smtClean="0"/>
              <a:t>Access to a lot of different software that has been designed for Android and distributed to the Google Play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Android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first official release was 1.1 on February 9, 2009 (Beta).</a:t>
            </a:r>
          </a:p>
          <a:p>
            <a:r>
              <a:rPr lang="en-US" sz="2400" dirty="0" smtClean="0"/>
              <a:t>Releases have been code-named after foods since C</a:t>
            </a:r>
          </a:p>
          <a:p>
            <a:r>
              <a:rPr lang="en-US" sz="2400" dirty="0" smtClean="0"/>
              <a:t>3.x, early 2011 – Honeycomb</a:t>
            </a:r>
          </a:p>
          <a:p>
            <a:pPr lvl="1"/>
            <a:r>
              <a:rPr lang="en-US" sz="2000" dirty="0" smtClean="0"/>
              <a:t>Provided support for large screen devices</a:t>
            </a:r>
          </a:p>
          <a:p>
            <a:r>
              <a:rPr lang="en-US" sz="2400" dirty="0" smtClean="0"/>
              <a:t>4.0, late 2011 – Ice Cream Sandwich</a:t>
            </a:r>
          </a:p>
          <a:p>
            <a:pPr lvl="1"/>
            <a:r>
              <a:rPr lang="en-US" sz="2000" dirty="0" smtClean="0"/>
              <a:t>Combined phones and tablets</a:t>
            </a:r>
            <a:endParaRPr lang="en-US" sz="1800" dirty="0"/>
          </a:p>
          <a:p>
            <a:r>
              <a:rPr lang="en-US" sz="2400" dirty="0" smtClean="0"/>
              <a:t>4.1-4.3 – Jelly Bean – Very common (July 2013)</a:t>
            </a:r>
          </a:p>
          <a:p>
            <a:pPr lvl="1"/>
            <a:r>
              <a:rPr lang="en-US" sz="2000" dirty="0" smtClean="0"/>
              <a:t>Support for improved devices (Braille, NFC, Beam, multi-users)</a:t>
            </a:r>
          </a:p>
          <a:p>
            <a:r>
              <a:rPr lang="en-US" sz="2400" dirty="0" smtClean="0"/>
              <a:t>4.4-4.4.4 – KitKat (October 2013)</a:t>
            </a:r>
          </a:p>
          <a:p>
            <a:pPr lvl="1"/>
            <a:r>
              <a:rPr lang="en-US" sz="2000" dirty="0" smtClean="0"/>
              <a:t>Better battery life and updated kernel</a:t>
            </a:r>
          </a:p>
          <a:p>
            <a:pPr lvl="1"/>
            <a:r>
              <a:rPr lang="en-US" sz="2000" dirty="0" smtClean="0"/>
              <a:t>Started W series (4.4W.2)</a:t>
            </a:r>
          </a:p>
        </p:txBody>
      </p:sp>
    </p:spTree>
    <p:extLst>
      <p:ext uri="{BB962C8B-B14F-4D97-AF65-F5344CB8AC3E}">
        <p14:creationId xmlns:p14="http://schemas.microsoft.com/office/powerpoint/2010/main" val="207179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858000" cy="1143000"/>
          </a:xfrm>
        </p:spPr>
        <p:txBody>
          <a:bodyPr/>
          <a:lstStyle/>
          <a:p>
            <a:r>
              <a:rPr lang="en-CA" dirty="0" smtClean="0"/>
              <a:t>Current Android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51" y="1752600"/>
            <a:ext cx="7467600" cy="42672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5.0-5.1.1 – </a:t>
            </a:r>
            <a:r>
              <a:rPr lang="en-CA" sz="2400" dirty="0" smtClean="0"/>
              <a:t>Lollipop (November, 2014)</a:t>
            </a:r>
            <a:endParaRPr lang="en-CA" sz="2400" dirty="0" smtClean="0"/>
          </a:p>
          <a:p>
            <a:pPr lvl="1"/>
            <a:r>
              <a:rPr lang="en-CA" sz="2000" dirty="0" smtClean="0"/>
              <a:t>Released on most new phones now</a:t>
            </a:r>
          </a:p>
          <a:p>
            <a:pPr lvl="1"/>
            <a:r>
              <a:rPr lang="en-CA" sz="2000" dirty="0" smtClean="0"/>
              <a:t>Contains some vulnerabilities (most notably </a:t>
            </a:r>
            <a:r>
              <a:rPr lang="en-CA" sz="2000" dirty="0" err="1" smtClean="0"/>
              <a:t>StageFright</a:t>
            </a:r>
            <a:r>
              <a:rPr lang="en-CA" sz="2000" dirty="0" smtClean="0"/>
              <a:t>)</a:t>
            </a:r>
          </a:p>
          <a:p>
            <a:endParaRPr lang="en-CA" sz="2400" dirty="0"/>
          </a:p>
          <a:p>
            <a:r>
              <a:rPr lang="en-CA" sz="2400" dirty="0" smtClean="0"/>
              <a:t>6.0 – </a:t>
            </a:r>
            <a:r>
              <a:rPr lang="en-CA" sz="2400" dirty="0" smtClean="0"/>
              <a:t>Marshmallow (October, 2015)</a:t>
            </a:r>
            <a:endParaRPr lang="en-CA" sz="2400" dirty="0" smtClean="0"/>
          </a:p>
          <a:p>
            <a:pPr lvl="1"/>
            <a:r>
              <a:rPr lang="en-CA" sz="2000" dirty="0" smtClean="0"/>
              <a:t>Ready to be used, </a:t>
            </a:r>
            <a:r>
              <a:rPr lang="en-CA" sz="2000" dirty="0" smtClean="0"/>
              <a:t>but </a:t>
            </a:r>
            <a:r>
              <a:rPr lang="en-CA" sz="2000" dirty="0" smtClean="0"/>
              <a:t>not on many </a:t>
            </a:r>
            <a:r>
              <a:rPr lang="en-CA" sz="2000" dirty="0" smtClean="0"/>
              <a:t>phones</a:t>
            </a:r>
          </a:p>
          <a:p>
            <a:endParaRPr lang="en-CA" sz="2200" dirty="0"/>
          </a:p>
          <a:p>
            <a:r>
              <a:rPr lang="en-CA" sz="2200" dirty="0" smtClean="0"/>
              <a:t>7.0 Nougat (August, 2016)</a:t>
            </a:r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28609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1-news.softpedia-static.com/images/news2/android-vp-hints-at-nutella-being-the-name-of-android-n-505278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5" y="152400"/>
            <a:ext cx="8948155" cy="59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news.softpedia-static.com/images/news2/latest-pokemon-go-update-brings-android-7-0-nougat-support-506277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5" y="152400"/>
            <a:ext cx="8948155" cy="59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Versions and API Level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 smtClean="0"/>
              <a:t>API is the revision within the Software Development Kit</a:t>
            </a:r>
          </a:p>
          <a:p>
            <a:r>
              <a:rPr lang="en-CA" sz="2400" dirty="0" smtClean="0"/>
              <a:t>Does not match up with Android version in any meaningful way</a:t>
            </a:r>
          </a:p>
          <a:p>
            <a:r>
              <a:rPr lang="en-CA" sz="2400" dirty="0" smtClean="0"/>
              <a:t>Jelly Bean – API 16-18</a:t>
            </a:r>
          </a:p>
          <a:p>
            <a:r>
              <a:rPr lang="en-CA" sz="2400" dirty="0" smtClean="0"/>
              <a:t>Kit Kat – API 19</a:t>
            </a:r>
          </a:p>
          <a:p>
            <a:r>
              <a:rPr lang="en-CA" sz="2400" dirty="0" smtClean="0"/>
              <a:t>Lollipop – API 21-22</a:t>
            </a:r>
          </a:p>
          <a:p>
            <a:r>
              <a:rPr lang="en-CA" sz="2400" dirty="0" smtClean="0"/>
              <a:t>Marshmallow – API 23</a:t>
            </a:r>
          </a:p>
          <a:p>
            <a:r>
              <a:rPr lang="en-CA" sz="2400" dirty="0" smtClean="0"/>
              <a:t>Nougat – API 24</a:t>
            </a:r>
          </a:p>
          <a:p>
            <a:r>
              <a:rPr lang="en-CA" sz="2400" dirty="0" smtClean="0"/>
              <a:t>(Yes I know 20 is missing – it was only for Wearables)</a:t>
            </a:r>
          </a:p>
        </p:txBody>
      </p:sp>
    </p:spTree>
    <p:extLst>
      <p:ext uri="{BB962C8B-B14F-4D97-AF65-F5344CB8AC3E}">
        <p14:creationId xmlns:p14="http://schemas.microsoft.com/office/powerpoint/2010/main" val="30347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Tech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Tech" id="{E2F7A8F1-1106-4BBB-AE28-0BA5A68354A1}" vid="{BD12A0F0-25B4-46FE-BFEF-32B77FD59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837</TotalTime>
  <Words>1353</Words>
  <Application>Microsoft Office PowerPoint</Application>
  <PresentationFormat>On-screen Show (4:3)</PresentationFormat>
  <Paragraphs>133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Candara</vt:lpstr>
      <vt:lpstr>Consolas</vt:lpstr>
      <vt:lpstr>NewTech</vt:lpstr>
      <vt:lpstr>Android Programming</vt:lpstr>
      <vt:lpstr>Getting Started</vt:lpstr>
      <vt:lpstr>What is Android?</vt:lpstr>
      <vt:lpstr>What is Android</vt:lpstr>
      <vt:lpstr>What is Android</vt:lpstr>
      <vt:lpstr>Android Version</vt:lpstr>
      <vt:lpstr>Current Android Versions</vt:lpstr>
      <vt:lpstr>PowerPoint Presentation</vt:lpstr>
      <vt:lpstr>Versions and API Level</vt:lpstr>
      <vt:lpstr>Android Version Penetration August, 2016</vt:lpstr>
      <vt:lpstr>Android Programming</vt:lpstr>
      <vt:lpstr>Android Virtual Devices</vt:lpstr>
      <vt:lpstr>Android Virtual Devices</vt:lpstr>
      <vt:lpstr>Using the AVD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</dc:title>
  <dc:creator>Admin lab</dc:creator>
  <cp:lastModifiedBy>Allan McDonald</cp:lastModifiedBy>
  <cp:revision>86</cp:revision>
  <dcterms:created xsi:type="dcterms:W3CDTF">2012-08-23T16:35:33Z</dcterms:created>
  <dcterms:modified xsi:type="dcterms:W3CDTF">2016-08-24T05:01:57Z</dcterms:modified>
</cp:coreProperties>
</file>