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5" r:id="rId19"/>
    <p:sldId id="276" r:id="rId20"/>
    <p:sldId id="279" r:id="rId21"/>
    <p:sldId id="277" r:id="rId2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1" autoAdjust="0"/>
    <p:restoredTop sz="94660"/>
  </p:normalViewPr>
  <p:slideViewPr>
    <p:cSldViewPr snapToGrid="0">
      <p:cViewPr varScale="1">
        <p:scale>
          <a:sx n="116" d="100"/>
          <a:sy n="116" d="100"/>
        </p:scale>
        <p:origin x="121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1177CD58-33FD-496F-A189-65DE9F321A0E}" type="datetimeFigureOut">
              <a:rPr lang="en-CA" smtClean="0"/>
              <a:t>13/09/2017</a:t>
            </a:fld>
            <a:endParaRPr lang="en-CA"/>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CCEFCD94-3025-435D-8CD2-F011DAC9F944}" type="slidenum">
              <a:rPr lang="en-CA" smtClean="0"/>
              <a:t>‹#›</a:t>
            </a:fld>
            <a:endParaRPr lang="en-CA"/>
          </a:p>
        </p:txBody>
      </p:sp>
    </p:spTree>
    <p:extLst>
      <p:ext uri="{BB962C8B-B14F-4D97-AF65-F5344CB8AC3E}">
        <p14:creationId xmlns:p14="http://schemas.microsoft.com/office/powerpoint/2010/main" val="2127572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gray">
          <a:xfrm>
            <a:off x="0" y="2825016"/>
            <a:ext cx="9141714"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p:nvSpPr>
        <p:spPr bwMode="black">
          <a:xfrm>
            <a:off x="0" y="3075710"/>
            <a:ext cx="9141714"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bwMode="white">
          <a:xfrm>
            <a:off x="800100" y="3165764"/>
            <a:ext cx="7543800" cy="1711037"/>
          </a:xfrm>
        </p:spPr>
        <p:txBody>
          <a:bodyPr anchor="b">
            <a:normAutofit/>
          </a:bodyPr>
          <a:lstStyle>
            <a:lvl1pPr algn="l">
              <a:lnSpc>
                <a:spcPct val="80000"/>
              </a:lnSpc>
              <a:defRPr sz="320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bwMode="white">
          <a:xfrm>
            <a:off x="800100" y="4953000"/>
            <a:ext cx="7543800" cy="685800"/>
          </a:xfrm>
        </p:spPr>
        <p:txBody>
          <a:bodyPr>
            <a:normAutofit/>
          </a:bodyPr>
          <a:lstStyle>
            <a:lvl1pPr marL="0" indent="0" algn="l">
              <a:spcBef>
                <a:spcPts val="0"/>
              </a:spcBef>
              <a:buNone/>
              <a:defRPr sz="1500">
                <a:solidFill>
                  <a:schemeClr val="accent1"/>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Tree>
    <p:extLst>
      <p:ext uri="{BB962C8B-B14F-4D97-AF65-F5344CB8AC3E}">
        <p14:creationId xmlns:p14="http://schemas.microsoft.com/office/powerpoint/2010/main" val="783860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457950" y="6362700"/>
            <a:ext cx="742950" cy="257176"/>
          </a:xfrm>
          <a:prstGeom prst="rect">
            <a:avLst/>
          </a:prstGeom>
        </p:spPr>
        <p:txBody>
          <a:bodyPr/>
          <a:lstStyle/>
          <a:p>
            <a:fld id="{7E105B13-BA54-4EC2-91FD-3721AB711404}" type="datetimeFigureOut">
              <a:rPr lang="en-US" smtClean="0"/>
              <a:t>9/13/2017</a:t>
            </a:fld>
            <a:endParaRPr lang="en-US"/>
          </a:p>
        </p:txBody>
      </p:sp>
      <p:sp>
        <p:nvSpPr>
          <p:cNvPr id="5" name="Footer Placeholder 4"/>
          <p:cNvSpPr>
            <a:spLocks noGrp="1"/>
          </p:cNvSpPr>
          <p:nvPr>
            <p:ph type="ftr" sz="quarter" idx="11"/>
          </p:nvPr>
        </p:nvSpPr>
        <p:spPr>
          <a:xfrm>
            <a:off x="1143000" y="6362700"/>
            <a:ext cx="5161165" cy="257176"/>
          </a:xfrm>
          <a:prstGeom prst="rect">
            <a:avLst/>
          </a:prstGeom>
        </p:spPr>
        <p:txBody>
          <a:bodyPr/>
          <a:lstStyle/>
          <a:p>
            <a:endParaRPr lang="en-US"/>
          </a:p>
        </p:txBody>
      </p:sp>
      <p:sp>
        <p:nvSpPr>
          <p:cNvPr id="6" name="Slide Number Placeholder 5"/>
          <p:cNvSpPr>
            <a:spLocks noGrp="1"/>
          </p:cNvSpPr>
          <p:nvPr>
            <p:ph type="sldNum" sz="quarter" idx="12"/>
          </p:nvPr>
        </p:nvSpPr>
        <p:spPr>
          <a:xfrm>
            <a:off x="7372350" y="6362700"/>
            <a:ext cx="628650" cy="257176"/>
          </a:xfrm>
          <a:prstGeom prst="rect">
            <a:avLst/>
          </a:prstGeom>
        </p:spPr>
        <p:txBody>
          <a:bodyPr/>
          <a:lstStyle/>
          <a:p>
            <a:fld id="{4BDFD487-3954-4935-81FF-2B2885060D29}" type="slidenum">
              <a:rPr lang="en-US" smtClean="0"/>
              <a:t>‹#›</a:t>
            </a:fld>
            <a:endParaRPr lang="en-US"/>
          </a:p>
        </p:txBody>
      </p:sp>
    </p:spTree>
    <p:extLst>
      <p:ext uri="{BB962C8B-B14F-4D97-AF65-F5344CB8AC3E}">
        <p14:creationId xmlns:p14="http://schemas.microsoft.com/office/powerpoint/2010/main" val="12802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457325"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457200"/>
            <a:ext cx="5286375"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457950" y="6362700"/>
            <a:ext cx="742950" cy="257176"/>
          </a:xfrm>
          <a:prstGeom prst="rect">
            <a:avLst/>
          </a:prstGeom>
        </p:spPr>
        <p:txBody>
          <a:bodyPr/>
          <a:lstStyle/>
          <a:p>
            <a:fld id="{7E105B13-BA54-4EC2-91FD-3721AB711404}" type="datetimeFigureOut">
              <a:rPr lang="en-US" smtClean="0"/>
              <a:t>9/13/2017</a:t>
            </a:fld>
            <a:endParaRPr lang="en-US"/>
          </a:p>
        </p:txBody>
      </p:sp>
      <p:sp>
        <p:nvSpPr>
          <p:cNvPr id="5" name="Footer Placeholder 4"/>
          <p:cNvSpPr>
            <a:spLocks noGrp="1"/>
          </p:cNvSpPr>
          <p:nvPr>
            <p:ph type="ftr" sz="quarter" idx="11"/>
          </p:nvPr>
        </p:nvSpPr>
        <p:spPr>
          <a:xfrm>
            <a:off x="1143000" y="6362700"/>
            <a:ext cx="5161165" cy="257176"/>
          </a:xfrm>
          <a:prstGeom prst="rect">
            <a:avLst/>
          </a:prstGeom>
        </p:spPr>
        <p:txBody>
          <a:bodyPr/>
          <a:lstStyle/>
          <a:p>
            <a:endParaRPr lang="en-US"/>
          </a:p>
        </p:txBody>
      </p:sp>
      <p:sp>
        <p:nvSpPr>
          <p:cNvPr id="6" name="Slide Number Placeholder 5"/>
          <p:cNvSpPr>
            <a:spLocks noGrp="1"/>
          </p:cNvSpPr>
          <p:nvPr>
            <p:ph type="sldNum" sz="quarter" idx="12"/>
          </p:nvPr>
        </p:nvSpPr>
        <p:spPr>
          <a:xfrm>
            <a:off x="7372350" y="6362700"/>
            <a:ext cx="628650" cy="257176"/>
          </a:xfrm>
          <a:prstGeom prst="rect">
            <a:avLst/>
          </a:prstGeom>
        </p:spPr>
        <p:txBody>
          <a:bodyPr/>
          <a:lstStyle/>
          <a:p>
            <a:fld id="{4BDFD487-3954-4935-81FF-2B2885060D29}" type="slidenum">
              <a:rPr lang="en-US" smtClean="0"/>
              <a:t>‹#›</a:t>
            </a:fld>
            <a:endParaRPr lang="en-US"/>
          </a:p>
        </p:txBody>
      </p:sp>
    </p:spTree>
    <p:extLst>
      <p:ext uri="{BB962C8B-B14F-4D97-AF65-F5344CB8AC3E}">
        <p14:creationId xmlns:p14="http://schemas.microsoft.com/office/powerpoint/2010/main" val="3186470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4749" y="457200"/>
            <a:ext cx="7966953" cy="642026"/>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44749" y="1361872"/>
            <a:ext cx="7966953" cy="4931924"/>
          </a:xfrm>
        </p:spPr>
        <p:txBody>
          <a:bodyPr>
            <a:normAutofit/>
          </a:bodyPr>
          <a:lstStyle>
            <a:lvl1pPr>
              <a:defRPr sz="2400"/>
            </a:lvl1pPr>
            <a:lvl2pPr>
              <a:defRPr sz="2000"/>
            </a:lvl2pPr>
            <a:lvl3pPr>
              <a:defRPr sz="20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68460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2570" y="1828800"/>
            <a:ext cx="7840494" cy="2743200"/>
          </a:xfrm>
        </p:spPr>
        <p:txBody>
          <a:bodyPr anchor="b">
            <a:normAutofit/>
          </a:bodyPr>
          <a:lstStyle>
            <a:lvl1pPr>
              <a:defRPr sz="3200">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2570" y="4589464"/>
            <a:ext cx="7840494" cy="1506537"/>
          </a:xfrm>
        </p:spPr>
        <p:txBody>
          <a:bodyPr>
            <a:normAutofit/>
          </a:bodyPr>
          <a:lstStyle>
            <a:lvl1pPr marL="0" indent="0">
              <a:spcBef>
                <a:spcPts val="0"/>
              </a:spcBef>
              <a:buNone/>
              <a:defRPr sz="1500">
                <a:solidFill>
                  <a:schemeClr val="accent1"/>
                </a:solidFill>
                <a:latin typeface="+mj-lt"/>
              </a:defRPr>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p>
        </p:txBody>
      </p:sp>
    </p:spTree>
    <p:extLst>
      <p:ext uri="{BB962C8B-B14F-4D97-AF65-F5344CB8AC3E}">
        <p14:creationId xmlns:p14="http://schemas.microsoft.com/office/powerpoint/2010/main" val="220106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1284" y="457200"/>
            <a:ext cx="8443610" cy="62257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11284" y="1332690"/>
            <a:ext cx="4089265" cy="4763312"/>
          </a:xfrm>
        </p:spPr>
        <p:txBody>
          <a:bodyPr>
            <a:normAutofit/>
          </a:bodyPr>
          <a:lstStyle>
            <a:lvl1pPr>
              <a:defRPr sz="2000"/>
            </a:lvl1pPr>
            <a:lvl2pPr>
              <a:defRPr sz="1800"/>
            </a:lvl2pPr>
            <a:lvl3pPr>
              <a:defRPr sz="1800"/>
            </a:lvl3pPr>
            <a:lvl4pPr>
              <a:defRPr sz="1400"/>
            </a:lvl4pPr>
            <a:lvl5pPr>
              <a:defRPr sz="1400"/>
            </a:lvl5pPr>
            <a:lvl6pPr>
              <a:defRPr sz="1050"/>
            </a:lvl6pPr>
            <a:lvl7pPr>
              <a:defRPr sz="1050"/>
            </a:lvl7pPr>
            <a:lvl8pPr>
              <a:defRPr sz="1050"/>
            </a:lvl8pPr>
            <a:lvl9pPr>
              <a:defRPr sz="10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43449" y="1332690"/>
            <a:ext cx="4011445" cy="4763312"/>
          </a:xfrm>
        </p:spPr>
        <p:txBody>
          <a:bodyPr>
            <a:normAutofit/>
          </a:bodyPr>
          <a:lstStyle>
            <a:lvl1pPr>
              <a:defRPr sz="2000"/>
            </a:lvl1pPr>
            <a:lvl2pPr>
              <a:defRPr sz="1800"/>
            </a:lvl2pPr>
            <a:lvl3pPr>
              <a:defRPr sz="1800"/>
            </a:lvl3pPr>
            <a:lvl4pPr>
              <a:defRPr sz="1400"/>
            </a:lvl4pPr>
            <a:lvl5pPr>
              <a:defRPr sz="140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7855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145286" y="1828800"/>
            <a:ext cx="3257550" cy="685800"/>
          </a:xfrm>
        </p:spPr>
        <p:txBody>
          <a:bodyPr anchor="ctr">
            <a:normAutofit/>
          </a:bodyPr>
          <a:lstStyle>
            <a:lvl1pPr marL="0" indent="0">
              <a:spcBef>
                <a:spcPts val="0"/>
              </a:spcBef>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145286" y="2514601"/>
            <a:ext cx="3257550" cy="3581401"/>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45736" y="1828800"/>
            <a:ext cx="3257550" cy="685800"/>
          </a:xfrm>
        </p:spPr>
        <p:txBody>
          <a:bodyPr anchor="ctr">
            <a:normAutofit/>
          </a:bodyPr>
          <a:lstStyle>
            <a:lvl1pPr marL="0" indent="0">
              <a:spcBef>
                <a:spcPts val="0"/>
              </a:spcBef>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45736" y="2514601"/>
            <a:ext cx="3257550" cy="3581401"/>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6457950" y="6362700"/>
            <a:ext cx="742950" cy="257176"/>
          </a:xfrm>
          <a:prstGeom prst="rect">
            <a:avLst/>
          </a:prstGeom>
        </p:spPr>
        <p:txBody>
          <a:bodyPr/>
          <a:lstStyle/>
          <a:p>
            <a:fld id="{7E105B13-BA54-4EC2-91FD-3721AB711404}" type="datetimeFigureOut">
              <a:rPr lang="en-US" smtClean="0"/>
              <a:t>9/13/2017</a:t>
            </a:fld>
            <a:endParaRPr lang="en-US"/>
          </a:p>
        </p:txBody>
      </p:sp>
      <p:sp>
        <p:nvSpPr>
          <p:cNvPr id="8" name="Footer Placeholder 7"/>
          <p:cNvSpPr>
            <a:spLocks noGrp="1"/>
          </p:cNvSpPr>
          <p:nvPr>
            <p:ph type="ftr" sz="quarter" idx="11"/>
          </p:nvPr>
        </p:nvSpPr>
        <p:spPr>
          <a:xfrm>
            <a:off x="1143000" y="6362700"/>
            <a:ext cx="5161165" cy="257176"/>
          </a:xfrm>
          <a:prstGeom prst="rect">
            <a:avLst/>
          </a:prstGeom>
        </p:spPr>
        <p:txBody>
          <a:bodyPr/>
          <a:lstStyle/>
          <a:p>
            <a:endParaRPr lang="en-US"/>
          </a:p>
        </p:txBody>
      </p:sp>
      <p:sp>
        <p:nvSpPr>
          <p:cNvPr id="9" name="Slide Number Placeholder 8"/>
          <p:cNvSpPr>
            <a:spLocks noGrp="1"/>
          </p:cNvSpPr>
          <p:nvPr>
            <p:ph type="sldNum" sz="quarter" idx="12"/>
          </p:nvPr>
        </p:nvSpPr>
        <p:spPr>
          <a:xfrm>
            <a:off x="7372350" y="6362700"/>
            <a:ext cx="628650" cy="257176"/>
          </a:xfrm>
          <a:prstGeom prst="rect">
            <a:avLst/>
          </a:prstGeom>
        </p:spPr>
        <p:txBody>
          <a:bodyPr/>
          <a:lstStyle/>
          <a:p>
            <a:fld id="{4BDFD487-3954-4935-81FF-2B2885060D29}" type="slidenum">
              <a:rPr lang="en-US" smtClean="0"/>
              <a:t>‹#›</a:t>
            </a:fld>
            <a:endParaRPr lang="en-US"/>
          </a:p>
        </p:txBody>
      </p:sp>
    </p:spTree>
    <p:extLst>
      <p:ext uri="{BB962C8B-B14F-4D97-AF65-F5344CB8AC3E}">
        <p14:creationId xmlns:p14="http://schemas.microsoft.com/office/powerpoint/2010/main" val="383618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21013" y="457200"/>
            <a:ext cx="8521430" cy="58366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07489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866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1941" y="1600200"/>
            <a:ext cx="2341960" cy="1828800"/>
          </a:xfrm>
        </p:spPr>
        <p:txBody>
          <a:bodyPr anchor="b">
            <a:normAutofit/>
          </a:bodyPr>
          <a:lstStyle>
            <a:lvl1pPr>
              <a:defRPr sz="2550"/>
            </a:lvl1pPr>
          </a:lstStyle>
          <a:p>
            <a:r>
              <a:rPr lang="en-US" smtClean="0"/>
              <a:t>Click to edit Master title style</a:t>
            </a:r>
            <a:endParaRPr lang="en-US" dirty="0"/>
          </a:p>
        </p:txBody>
      </p:sp>
      <p:sp>
        <p:nvSpPr>
          <p:cNvPr id="3" name="Content Placeholder 2"/>
          <p:cNvSpPr>
            <a:spLocks noGrp="1"/>
          </p:cNvSpPr>
          <p:nvPr>
            <p:ph idx="1"/>
          </p:nvPr>
        </p:nvSpPr>
        <p:spPr>
          <a:xfrm>
            <a:off x="570309" y="762000"/>
            <a:ext cx="4800600" cy="5334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00780" y="3429000"/>
            <a:ext cx="2343121" cy="1828800"/>
          </a:xfrm>
        </p:spPr>
        <p:txBody>
          <a:bodyPr/>
          <a:lstStyle>
            <a:lvl1pPr marL="0" indent="0">
              <a:spcBef>
                <a:spcPts val="0"/>
              </a:spcBef>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457950" y="6362700"/>
            <a:ext cx="742950" cy="257176"/>
          </a:xfrm>
          <a:prstGeom prst="rect">
            <a:avLst/>
          </a:prstGeom>
        </p:spPr>
        <p:txBody>
          <a:bodyPr/>
          <a:lstStyle/>
          <a:p>
            <a:fld id="{7E105B13-BA54-4EC2-91FD-3721AB711404}" type="datetimeFigureOut">
              <a:rPr lang="en-US" smtClean="0"/>
              <a:t>9/13/2017</a:t>
            </a:fld>
            <a:endParaRPr lang="en-US"/>
          </a:p>
        </p:txBody>
      </p:sp>
      <p:sp>
        <p:nvSpPr>
          <p:cNvPr id="6" name="Footer Placeholder 5"/>
          <p:cNvSpPr>
            <a:spLocks noGrp="1"/>
          </p:cNvSpPr>
          <p:nvPr>
            <p:ph type="ftr" sz="quarter" idx="11"/>
          </p:nvPr>
        </p:nvSpPr>
        <p:spPr>
          <a:xfrm>
            <a:off x="1143000" y="6362700"/>
            <a:ext cx="5161165" cy="257176"/>
          </a:xfrm>
          <a:prstGeom prst="rect">
            <a:avLst/>
          </a:prstGeom>
        </p:spPr>
        <p:txBody>
          <a:bodyPr/>
          <a:lstStyle/>
          <a:p>
            <a:endParaRPr lang="en-US"/>
          </a:p>
        </p:txBody>
      </p:sp>
      <p:sp>
        <p:nvSpPr>
          <p:cNvPr id="7" name="Slide Number Placeholder 6"/>
          <p:cNvSpPr>
            <a:spLocks noGrp="1"/>
          </p:cNvSpPr>
          <p:nvPr>
            <p:ph type="sldNum" sz="quarter" idx="12"/>
          </p:nvPr>
        </p:nvSpPr>
        <p:spPr>
          <a:xfrm>
            <a:off x="7372350" y="6362700"/>
            <a:ext cx="628650" cy="257176"/>
          </a:xfrm>
          <a:prstGeom prst="rect">
            <a:avLst/>
          </a:prstGeom>
        </p:spPr>
        <p:txBody>
          <a:bodyPr/>
          <a:lstStyle/>
          <a:p>
            <a:fld id="{4BDFD487-3954-4935-81FF-2B2885060D29}" type="slidenum">
              <a:rPr lang="en-US" smtClean="0"/>
              <a:t>‹#›</a:t>
            </a:fld>
            <a:endParaRPr lang="en-US"/>
          </a:p>
        </p:txBody>
      </p:sp>
    </p:spTree>
    <p:extLst>
      <p:ext uri="{BB962C8B-B14F-4D97-AF65-F5344CB8AC3E}">
        <p14:creationId xmlns:p14="http://schemas.microsoft.com/office/powerpoint/2010/main" val="2644135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bwMode="blackWhite">
          <a:xfrm>
            <a:off x="483068" y="640080"/>
            <a:ext cx="500634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title"/>
          </p:nvPr>
        </p:nvSpPr>
        <p:spPr>
          <a:xfrm>
            <a:off x="5998464" y="1600200"/>
            <a:ext cx="2345436" cy="1828800"/>
          </a:xfrm>
        </p:spPr>
        <p:txBody>
          <a:bodyPr anchor="b">
            <a:normAutofit/>
          </a:bodyPr>
          <a:lstStyle>
            <a:lvl1pPr>
              <a:defRPr sz="2550"/>
            </a:lvl1pPr>
          </a:lstStyle>
          <a:p>
            <a:r>
              <a:rPr lang="en-US" smtClean="0"/>
              <a:t>Click to edit Master title style</a:t>
            </a:r>
            <a:endParaRPr lang="en-US"/>
          </a:p>
        </p:txBody>
      </p:sp>
      <p:sp>
        <p:nvSpPr>
          <p:cNvPr id="3" name="Picture Placeholder 2"/>
          <p:cNvSpPr>
            <a:spLocks noGrp="1"/>
          </p:cNvSpPr>
          <p:nvPr>
            <p:ph type="pic" idx="1"/>
          </p:nvPr>
        </p:nvSpPr>
        <p:spPr>
          <a:xfrm>
            <a:off x="585938" y="777240"/>
            <a:ext cx="4800600" cy="5303520"/>
          </a:xfrm>
        </p:spPr>
        <p:txBody>
          <a:bodyPr tIns="457200">
            <a:normAutofit/>
          </a:bodyPr>
          <a:lstStyle>
            <a:lvl1pPr marL="0" indent="0" algn="ctr">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5998464" y="3429000"/>
            <a:ext cx="2345436" cy="1828800"/>
          </a:xfrm>
        </p:spPr>
        <p:txBody>
          <a:bodyPr/>
          <a:lstStyle>
            <a:lvl1pPr marL="0" indent="0">
              <a:spcBef>
                <a:spcPts val="0"/>
              </a:spcBef>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457950" y="6362700"/>
            <a:ext cx="742950" cy="257176"/>
          </a:xfrm>
          <a:prstGeom prst="rect">
            <a:avLst/>
          </a:prstGeom>
        </p:spPr>
        <p:txBody>
          <a:bodyPr/>
          <a:lstStyle/>
          <a:p>
            <a:fld id="{7E105B13-BA54-4EC2-91FD-3721AB711404}" type="datetimeFigureOut">
              <a:rPr lang="en-US" smtClean="0"/>
              <a:t>9/13/2017</a:t>
            </a:fld>
            <a:endParaRPr lang="en-US"/>
          </a:p>
        </p:txBody>
      </p:sp>
      <p:sp>
        <p:nvSpPr>
          <p:cNvPr id="6" name="Footer Placeholder 5"/>
          <p:cNvSpPr>
            <a:spLocks noGrp="1"/>
          </p:cNvSpPr>
          <p:nvPr>
            <p:ph type="ftr" sz="quarter" idx="11"/>
          </p:nvPr>
        </p:nvSpPr>
        <p:spPr>
          <a:xfrm>
            <a:off x="1143000" y="6362700"/>
            <a:ext cx="5161165" cy="257176"/>
          </a:xfrm>
          <a:prstGeom prst="rect">
            <a:avLst/>
          </a:prstGeom>
        </p:spPr>
        <p:txBody>
          <a:bodyPr/>
          <a:lstStyle/>
          <a:p>
            <a:endParaRPr lang="en-US"/>
          </a:p>
        </p:txBody>
      </p:sp>
      <p:sp>
        <p:nvSpPr>
          <p:cNvPr id="7" name="Slide Number Placeholder 6"/>
          <p:cNvSpPr>
            <a:spLocks noGrp="1"/>
          </p:cNvSpPr>
          <p:nvPr>
            <p:ph type="sldNum" sz="quarter" idx="12"/>
          </p:nvPr>
        </p:nvSpPr>
        <p:spPr>
          <a:xfrm>
            <a:off x="7372350" y="6362700"/>
            <a:ext cx="628650" cy="257176"/>
          </a:xfrm>
          <a:prstGeom prst="rect">
            <a:avLst/>
          </a:prstGeom>
        </p:spPr>
        <p:txBody>
          <a:bodyPr/>
          <a:lstStyle/>
          <a:p>
            <a:fld id="{4BDFD487-3954-4935-81FF-2B2885060D29}" type="slidenum">
              <a:rPr lang="en-US" smtClean="0"/>
              <a:t>‹#›</a:t>
            </a:fld>
            <a:endParaRPr lang="en-US"/>
          </a:p>
        </p:txBody>
      </p:sp>
    </p:spTree>
    <p:extLst>
      <p:ext uri="{BB962C8B-B14F-4D97-AF65-F5344CB8AC3E}">
        <p14:creationId xmlns:p14="http://schemas.microsoft.com/office/powerpoint/2010/main" val="5147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9923" y="457200"/>
            <a:ext cx="8336605" cy="632298"/>
          </a:xfrm>
          <a:prstGeom prst="rect">
            <a:avLst/>
          </a:prstGeom>
        </p:spPr>
        <p:txBody>
          <a:bodyPr vert="horz" lIns="91440" tIns="45720" rIns="91440" bIns="45720" rtlCol="0" anchor="b">
            <a:normAutofit/>
          </a:bodyPr>
          <a:lstStyle/>
          <a:p>
            <a:r>
              <a:rPr lang="en-US" dirty="0" smtClean="0"/>
              <a:t>Click to edit Master title style</a:t>
            </a:r>
            <a:endParaRPr dirty="0"/>
          </a:p>
        </p:txBody>
      </p:sp>
      <p:sp>
        <p:nvSpPr>
          <p:cNvPr id="3" name="Text Placeholder 2"/>
          <p:cNvSpPr>
            <a:spLocks noGrp="1"/>
          </p:cNvSpPr>
          <p:nvPr>
            <p:ph type="body" idx="1"/>
          </p:nvPr>
        </p:nvSpPr>
        <p:spPr>
          <a:xfrm>
            <a:off x="359923" y="1293779"/>
            <a:ext cx="8336605" cy="519456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240589247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6858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171450" indent="-171450" algn="l" defTabSz="685800" rtl="0" eaLnBrk="1" latinLnBrk="0" hangingPunct="1">
        <a:lnSpc>
          <a:spcPct val="90000"/>
        </a:lnSpc>
        <a:spcBef>
          <a:spcPts val="1350"/>
        </a:spcBef>
        <a:buClr>
          <a:schemeClr val="accent1"/>
        </a:buClr>
        <a:buFont typeface="Arial" pitchFamily="34" charset="0"/>
        <a:buChar char="•"/>
        <a:defRPr sz="2400" kern="1200">
          <a:solidFill>
            <a:schemeClr val="tx1">
              <a:lumMod val="85000"/>
            </a:schemeClr>
          </a:solidFill>
          <a:latin typeface="+mn-lt"/>
          <a:ea typeface="+mn-ea"/>
          <a:cs typeface="+mn-cs"/>
        </a:defRPr>
      </a:lvl1pPr>
      <a:lvl2pPr marL="445770" indent="-171450" algn="l" defTabSz="685800" rtl="0" eaLnBrk="1" latinLnBrk="0" hangingPunct="1">
        <a:lnSpc>
          <a:spcPct val="90000"/>
        </a:lnSpc>
        <a:spcBef>
          <a:spcPts val="750"/>
        </a:spcBef>
        <a:buClr>
          <a:schemeClr val="accent1"/>
        </a:buClr>
        <a:buFont typeface="Arial" pitchFamily="34" charset="0"/>
        <a:buChar char="•"/>
        <a:defRPr sz="2000" kern="1200">
          <a:solidFill>
            <a:schemeClr val="tx1">
              <a:lumMod val="85000"/>
            </a:schemeClr>
          </a:solidFill>
          <a:latin typeface="+mn-lt"/>
          <a:ea typeface="+mn-ea"/>
          <a:cs typeface="+mn-cs"/>
        </a:defRPr>
      </a:lvl2pPr>
      <a:lvl3pPr marL="685800" indent="-171450" algn="l" defTabSz="685800" rtl="0" eaLnBrk="1" latinLnBrk="0" hangingPunct="1">
        <a:lnSpc>
          <a:spcPct val="90000"/>
        </a:lnSpc>
        <a:spcBef>
          <a:spcPts val="600"/>
        </a:spcBef>
        <a:buClr>
          <a:schemeClr val="accent1"/>
        </a:buClr>
        <a:buFont typeface="Arial" pitchFamily="34" charset="0"/>
        <a:buChar char="•"/>
        <a:defRPr sz="2000" kern="1200">
          <a:solidFill>
            <a:schemeClr val="tx1">
              <a:lumMod val="85000"/>
            </a:schemeClr>
          </a:solidFill>
          <a:latin typeface="+mn-lt"/>
          <a:ea typeface="+mn-ea"/>
          <a:cs typeface="+mn-cs"/>
        </a:defRPr>
      </a:lvl3pPr>
      <a:lvl4pPr marL="925830" indent="-171450" algn="l" defTabSz="685800" rtl="0" eaLnBrk="1" latinLnBrk="0" hangingPunct="1">
        <a:lnSpc>
          <a:spcPct val="90000"/>
        </a:lnSpc>
        <a:spcBef>
          <a:spcPts val="600"/>
        </a:spcBef>
        <a:buClr>
          <a:schemeClr val="accent1"/>
        </a:buClr>
        <a:buFont typeface="Arial" pitchFamily="34" charset="0"/>
        <a:buChar char="•"/>
        <a:defRPr sz="1600" kern="1200">
          <a:solidFill>
            <a:schemeClr val="tx1">
              <a:lumMod val="85000"/>
            </a:schemeClr>
          </a:solidFill>
          <a:latin typeface="+mn-lt"/>
          <a:ea typeface="+mn-ea"/>
          <a:cs typeface="+mn-cs"/>
        </a:defRPr>
      </a:lvl4pPr>
      <a:lvl5pPr marL="1131570" indent="-171450" algn="l" defTabSz="685800" rtl="0" eaLnBrk="1" latinLnBrk="0" hangingPunct="1">
        <a:lnSpc>
          <a:spcPct val="90000"/>
        </a:lnSpc>
        <a:spcBef>
          <a:spcPts val="600"/>
        </a:spcBef>
        <a:buClr>
          <a:schemeClr val="accent1"/>
        </a:buClr>
        <a:buFont typeface="Arial" pitchFamily="34" charset="0"/>
        <a:buChar char="•"/>
        <a:defRPr sz="1600" kern="1200">
          <a:solidFill>
            <a:schemeClr val="tx1">
              <a:lumMod val="85000"/>
            </a:schemeClr>
          </a:solidFill>
          <a:latin typeface="+mn-lt"/>
          <a:ea typeface="+mn-ea"/>
          <a:cs typeface="+mn-cs"/>
        </a:defRPr>
      </a:lvl5pPr>
      <a:lvl6pPr marL="133731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6pPr>
      <a:lvl7pPr marL="154305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7pPr>
      <a:lvl8pPr marL="174879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8pPr>
      <a:lvl9pPr marL="195453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Android Programming</a:t>
            </a:r>
            <a:endParaRPr lang="en-CA" dirty="0"/>
          </a:p>
        </p:txBody>
      </p:sp>
    </p:spTree>
    <p:extLst>
      <p:ext uri="{BB962C8B-B14F-4D97-AF65-F5344CB8AC3E}">
        <p14:creationId xmlns:p14="http://schemas.microsoft.com/office/powerpoint/2010/main" val="461169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Multimedia</a:t>
            </a:r>
            <a:endParaRPr lang="en-US" dirty="0"/>
          </a:p>
        </p:txBody>
      </p:sp>
      <p:sp>
        <p:nvSpPr>
          <p:cNvPr id="3" name="Content Placeholder 2"/>
          <p:cNvSpPr>
            <a:spLocks noGrp="1"/>
          </p:cNvSpPr>
          <p:nvPr>
            <p:ph idx="1"/>
          </p:nvPr>
        </p:nvSpPr>
        <p:spPr/>
        <p:txBody>
          <a:bodyPr>
            <a:normAutofit/>
          </a:bodyPr>
          <a:lstStyle/>
          <a:p>
            <a:r>
              <a:rPr lang="en-US" sz="2400" dirty="0"/>
              <a:t>Android devices have the ability to play back and record </a:t>
            </a:r>
            <a:r>
              <a:rPr lang="en-US" sz="2400" dirty="0" smtClean="0"/>
              <a:t>audio, </a:t>
            </a:r>
            <a:r>
              <a:rPr lang="en-US" dirty="0" smtClean="0"/>
              <a:t>still photos and </a:t>
            </a:r>
            <a:r>
              <a:rPr lang="en-US" sz="2400" dirty="0" smtClean="0"/>
              <a:t>video</a:t>
            </a:r>
            <a:r>
              <a:rPr lang="en-US" sz="2400" dirty="0"/>
              <a:t>.</a:t>
            </a:r>
          </a:p>
          <a:p>
            <a:r>
              <a:rPr lang="en-US" sz="2400" dirty="0" smtClean="0"/>
              <a:t>Specifics vary </a:t>
            </a:r>
            <a:r>
              <a:rPr lang="en-US" sz="2400" dirty="0"/>
              <a:t>from device to </a:t>
            </a:r>
            <a:r>
              <a:rPr lang="en-US" sz="2400" dirty="0" smtClean="0"/>
              <a:t>device</a:t>
            </a:r>
          </a:p>
          <a:p>
            <a:pPr lvl="1"/>
            <a:r>
              <a:rPr lang="en-US" sz="2000" dirty="0" smtClean="0"/>
              <a:t>Query device </a:t>
            </a:r>
            <a:r>
              <a:rPr lang="en-US" sz="2000" dirty="0"/>
              <a:t>to learn its capabilities and then take advantage of the </a:t>
            </a:r>
            <a:r>
              <a:rPr lang="en-US" sz="2000" dirty="0" smtClean="0"/>
              <a:t>multimedia capabilities </a:t>
            </a:r>
            <a:r>
              <a:rPr lang="en-US" dirty="0" smtClean="0"/>
              <a:t>on that device</a:t>
            </a:r>
          </a:p>
        </p:txBody>
      </p:sp>
    </p:spTree>
    <p:extLst>
      <p:ext uri="{BB962C8B-B14F-4D97-AF65-F5344CB8AC3E}">
        <p14:creationId xmlns:p14="http://schemas.microsoft.com/office/powerpoint/2010/main" val="1499106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GPS</a:t>
            </a:r>
            <a:endParaRPr lang="en-US" dirty="0"/>
          </a:p>
        </p:txBody>
      </p:sp>
      <p:sp>
        <p:nvSpPr>
          <p:cNvPr id="3" name="Content Placeholder 2"/>
          <p:cNvSpPr>
            <a:spLocks noGrp="1"/>
          </p:cNvSpPr>
          <p:nvPr>
            <p:ph idx="1"/>
          </p:nvPr>
        </p:nvSpPr>
        <p:spPr/>
        <p:txBody>
          <a:bodyPr>
            <a:normAutofit/>
          </a:bodyPr>
          <a:lstStyle/>
          <a:p>
            <a:r>
              <a:rPr lang="en-US" sz="2400" dirty="0"/>
              <a:t>Android devices will frequently have access to location providers, such </a:t>
            </a:r>
            <a:r>
              <a:rPr lang="en-US" sz="2400" dirty="0" smtClean="0"/>
              <a:t>as GPS</a:t>
            </a:r>
            <a:r>
              <a:rPr lang="en-US" sz="2400" dirty="0"/>
              <a:t>, that can tell your applications where the device is on the face of </a:t>
            </a:r>
            <a:r>
              <a:rPr lang="en-US" sz="2400" dirty="0" smtClean="0"/>
              <a:t>the Earth</a:t>
            </a:r>
          </a:p>
          <a:p>
            <a:r>
              <a:rPr lang="en-US" sz="2400" dirty="0" smtClean="0"/>
              <a:t>Display </a:t>
            </a:r>
            <a:r>
              <a:rPr lang="en-US" sz="2400" dirty="0"/>
              <a:t>maps or otherwise take advantage of </a:t>
            </a:r>
            <a:r>
              <a:rPr lang="en-US" sz="2400" dirty="0" smtClean="0"/>
              <a:t>the location </a:t>
            </a:r>
            <a:r>
              <a:rPr lang="en-US" sz="2400" dirty="0"/>
              <a:t>data, such as tracking a device's </a:t>
            </a:r>
            <a:r>
              <a:rPr lang="en-US" sz="2400" dirty="0" smtClean="0"/>
              <a:t>movements</a:t>
            </a:r>
            <a:endParaRPr lang="en-US" sz="2400" dirty="0"/>
          </a:p>
        </p:txBody>
      </p:sp>
    </p:spTree>
    <p:extLst>
      <p:ext uri="{BB962C8B-B14F-4D97-AF65-F5344CB8AC3E}">
        <p14:creationId xmlns:p14="http://schemas.microsoft.com/office/powerpoint/2010/main" val="719702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Phone Services</a:t>
            </a:r>
            <a:endParaRPr lang="en-US" dirty="0"/>
          </a:p>
        </p:txBody>
      </p:sp>
      <p:sp>
        <p:nvSpPr>
          <p:cNvPr id="3" name="Content Placeholder 2"/>
          <p:cNvSpPr>
            <a:spLocks noGrp="1"/>
          </p:cNvSpPr>
          <p:nvPr>
            <p:ph idx="1"/>
          </p:nvPr>
        </p:nvSpPr>
        <p:spPr/>
        <p:txBody>
          <a:bodyPr>
            <a:normAutofit/>
          </a:bodyPr>
          <a:lstStyle/>
          <a:p>
            <a:r>
              <a:rPr lang="en-US" sz="2400" dirty="0" smtClean="0"/>
              <a:t>Many </a:t>
            </a:r>
            <a:r>
              <a:rPr lang="en-US" sz="2400" dirty="0"/>
              <a:t>Android devices are </a:t>
            </a:r>
            <a:r>
              <a:rPr lang="en-US" sz="2400" dirty="0" smtClean="0"/>
              <a:t>phones</a:t>
            </a:r>
            <a:r>
              <a:rPr lang="en-US" sz="2400" dirty="0"/>
              <a:t>, </a:t>
            </a:r>
            <a:r>
              <a:rPr lang="en-US" dirty="0" smtClean="0"/>
              <a:t>so apps can </a:t>
            </a:r>
            <a:r>
              <a:rPr lang="en-US" sz="2400" dirty="0" smtClean="0"/>
              <a:t>initiate </a:t>
            </a:r>
            <a:r>
              <a:rPr lang="en-US" sz="2400" dirty="0"/>
              <a:t>calls, send and receive SMS messages, and </a:t>
            </a:r>
            <a:r>
              <a:rPr lang="en-US" sz="2400" dirty="0" smtClean="0"/>
              <a:t>everything else </a:t>
            </a:r>
            <a:r>
              <a:rPr lang="en-US" sz="2400" dirty="0"/>
              <a:t>you expect from </a:t>
            </a:r>
            <a:r>
              <a:rPr lang="en-US" sz="2400" dirty="0" smtClean="0"/>
              <a:t>telephony technology</a:t>
            </a:r>
          </a:p>
        </p:txBody>
      </p:sp>
    </p:spTree>
    <p:extLst>
      <p:ext uri="{BB962C8B-B14F-4D97-AF65-F5344CB8AC3E}">
        <p14:creationId xmlns:p14="http://schemas.microsoft.com/office/powerpoint/2010/main" val="3600966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Programs</a:t>
            </a:r>
            <a:endParaRPr lang="en-US" dirty="0"/>
          </a:p>
        </p:txBody>
      </p:sp>
      <p:sp>
        <p:nvSpPr>
          <p:cNvPr id="3" name="Content Placeholder 2"/>
          <p:cNvSpPr>
            <a:spLocks noGrp="1"/>
          </p:cNvSpPr>
          <p:nvPr>
            <p:ph idx="1"/>
          </p:nvPr>
        </p:nvSpPr>
        <p:spPr/>
        <p:txBody>
          <a:bodyPr>
            <a:normAutofit/>
          </a:bodyPr>
          <a:lstStyle/>
          <a:p>
            <a:r>
              <a:rPr lang="en-US" sz="2400" dirty="0" smtClean="0"/>
              <a:t>Android applications are typically written in Java source code</a:t>
            </a:r>
          </a:p>
          <a:p>
            <a:r>
              <a:rPr lang="en-US" sz="2400" dirty="0" smtClean="0"/>
              <a:t>All resource and details files are in XML – strings, </a:t>
            </a:r>
            <a:r>
              <a:rPr lang="en-US" sz="2400" dirty="0" err="1" smtClean="0"/>
              <a:t>colours</a:t>
            </a:r>
            <a:r>
              <a:rPr lang="en-US" sz="2400" dirty="0" smtClean="0"/>
              <a:t>, </a:t>
            </a:r>
            <a:r>
              <a:rPr lang="en-CA" sz="2400" dirty="0" smtClean="0"/>
              <a:t>dimensions</a:t>
            </a:r>
            <a:endParaRPr lang="en-US" sz="2400" dirty="0" smtClean="0"/>
          </a:p>
          <a:p>
            <a:r>
              <a:rPr lang="en-US" sz="2400" dirty="0" smtClean="0"/>
              <a:t>That </a:t>
            </a:r>
            <a:r>
              <a:rPr lang="en-US" sz="2400" dirty="0"/>
              <a:t>Java source code is then turned into the stuff </a:t>
            </a:r>
            <a:r>
              <a:rPr lang="en-US" sz="2400" dirty="0" smtClean="0"/>
              <a:t>that Android </a:t>
            </a:r>
            <a:r>
              <a:rPr lang="en-US" sz="2400" dirty="0"/>
              <a:t>actually runs (</a:t>
            </a:r>
            <a:r>
              <a:rPr lang="en-US" sz="2400" dirty="0" err="1"/>
              <a:t>Dalvik</a:t>
            </a:r>
            <a:r>
              <a:rPr lang="en-US" sz="2400" dirty="0"/>
              <a:t> bytecode in an APK file</a:t>
            </a:r>
            <a:r>
              <a:rPr lang="en-US" sz="2400" dirty="0" smtClean="0"/>
              <a:t>)</a:t>
            </a:r>
          </a:p>
        </p:txBody>
      </p:sp>
    </p:spTree>
    <p:extLst>
      <p:ext uri="{BB962C8B-B14F-4D97-AF65-F5344CB8AC3E}">
        <p14:creationId xmlns:p14="http://schemas.microsoft.com/office/powerpoint/2010/main" val="2605919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Android Version</a:t>
            </a:r>
            <a:endParaRPr lang="en-CA" dirty="0"/>
          </a:p>
        </p:txBody>
      </p:sp>
      <p:sp>
        <p:nvSpPr>
          <p:cNvPr id="3" name="Content Placeholder 2"/>
          <p:cNvSpPr>
            <a:spLocks noGrp="1"/>
          </p:cNvSpPr>
          <p:nvPr>
            <p:ph idx="1"/>
          </p:nvPr>
        </p:nvSpPr>
        <p:spPr/>
        <p:txBody>
          <a:bodyPr>
            <a:normAutofit/>
          </a:bodyPr>
          <a:lstStyle/>
          <a:p>
            <a:r>
              <a:rPr lang="en-US" sz="2400" dirty="0"/>
              <a:t>Since the version is very device specific, you must know which version you are targeting since this will determine the libraries that you will link to your Android code at compile </a:t>
            </a:r>
            <a:r>
              <a:rPr lang="en-US" sz="2400" dirty="0" smtClean="0"/>
              <a:t>time</a:t>
            </a:r>
          </a:p>
          <a:p>
            <a:r>
              <a:rPr lang="en-US" sz="2400" dirty="0" smtClean="0"/>
              <a:t>We will use minimum of </a:t>
            </a:r>
            <a:r>
              <a:rPr lang="en-US" sz="2400" dirty="0" smtClean="0"/>
              <a:t>23 </a:t>
            </a:r>
            <a:r>
              <a:rPr lang="en-US" sz="2400" dirty="0" smtClean="0"/>
              <a:t>and </a:t>
            </a:r>
            <a:r>
              <a:rPr lang="en-US" sz="2400" dirty="0" smtClean="0"/>
              <a:t>target 25</a:t>
            </a:r>
            <a:endParaRPr lang="en-US" sz="2400" dirty="0" smtClean="0"/>
          </a:p>
          <a:p>
            <a:pPr lvl="1"/>
            <a:r>
              <a:rPr lang="en-US" sz="2000" dirty="0" smtClean="0"/>
              <a:t>To get bigges</a:t>
            </a:r>
            <a:r>
              <a:rPr lang="en-US" dirty="0" smtClean="0"/>
              <a:t>t coverage </a:t>
            </a:r>
            <a:r>
              <a:rPr lang="en-US" dirty="0" smtClean="0"/>
              <a:t>you would simply target a lower API</a:t>
            </a:r>
            <a:endParaRPr lang="en-US" sz="2000" dirty="0"/>
          </a:p>
        </p:txBody>
      </p:sp>
    </p:spTree>
    <p:extLst>
      <p:ext uri="{BB962C8B-B14F-4D97-AF65-F5344CB8AC3E}">
        <p14:creationId xmlns:p14="http://schemas.microsoft.com/office/powerpoint/2010/main" val="2303645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Launch Icon</a:t>
            </a:r>
            <a:endParaRPr lang="en-US" dirty="0"/>
          </a:p>
        </p:txBody>
      </p:sp>
      <p:sp>
        <p:nvSpPr>
          <p:cNvPr id="3" name="Content Placeholder 2"/>
          <p:cNvSpPr>
            <a:spLocks noGrp="1"/>
          </p:cNvSpPr>
          <p:nvPr>
            <p:ph idx="1"/>
          </p:nvPr>
        </p:nvSpPr>
        <p:spPr/>
        <p:txBody>
          <a:bodyPr>
            <a:noAutofit/>
          </a:bodyPr>
          <a:lstStyle/>
          <a:p>
            <a:r>
              <a:rPr lang="en-US" sz="2400" dirty="0" smtClean="0"/>
              <a:t>All Android applications have a Launch Icon associated with them</a:t>
            </a:r>
          </a:p>
          <a:p>
            <a:r>
              <a:rPr lang="en-US" sz="2400" dirty="0" smtClean="0"/>
              <a:t>This is the icon is on the device beside the Application name</a:t>
            </a:r>
          </a:p>
          <a:p>
            <a:r>
              <a:rPr lang="en-US" sz="2400" dirty="0" smtClean="0"/>
              <a:t>The icon can be created using an image, clipart, or using only text</a:t>
            </a:r>
          </a:p>
          <a:p>
            <a:r>
              <a:rPr lang="en-US" sz="2400" dirty="0" smtClean="0"/>
              <a:t>Places online where it can be done – check Moodle for a link</a:t>
            </a:r>
          </a:p>
        </p:txBody>
      </p:sp>
    </p:spTree>
    <p:extLst>
      <p:ext uri="{BB962C8B-B14F-4D97-AF65-F5344CB8AC3E}">
        <p14:creationId xmlns:p14="http://schemas.microsoft.com/office/powerpoint/2010/main" val="3439220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Various Folders</a:t>
            </a:r>
            <a:endParaRPr lang="en-CA" dirty="0"/>
          </a:p>
        </p:txBody>
      </p:sp>
      <p:sp>
        <p:nvSpPr>
          <p:cNvPr id="3" name="Content Placeholder 2"/>
          <p:cNvSpPr>
            <a:spLocks noGrp="1"/>
          </p:cNvSpPr>
          <p:nvPr>
            <p:ph idx="1"/>
          </p:nvPr>
        </p:nvSpPr>
        <p:spPr/>
        <p:txBody>
          <a:bodyPr>
            <a:normAutofit/>
          </a:bodyPr>
          <a:lstStyle/>
          <a:p>
            <a:r>
              <a:rPr lang="en-CA" sz="2400" dirty="0" smtClean="0"/>
              <a:t>In Android Studio – everything under the app folder</a:t>
            </a:r>
          </a:p>
          <a:p>
            <a:pPr lvl="1"/>
            <a:r>
              <a:rPr lang="en-CA" sz="2200" dirty="0" err="1" smtClean="0"/>
              <a:t>src</a:t>
            </a:r>
            <a:r>
              <a:rPr lang="en-CA" sz="2200" dirty="0" smtClean="0"/>
              <a:t> – two projects – Main and Test</a:t>
            </a:r>
          </a:p>
          <a:p>
            <a:pPr lvl="1"/>
            <a:r>
              <a:rPr lang="en-CA" sz="2200" dirty="0" smtClean="0"/>
              <a:t>java folder contains path to java source (heritage/username/</a:t>
            </a:r>
            <a:r>
              <a:rPr lang="en-CA" sz="2200" dirty="0" err="1" smtClean="0"/>
              <a:t>classname</a:t>
            </a:r>
            <a:r>
              <a:rPr lang="en-CA" sz="2200" dirty="0" smtClean="0"/>
              <a:t>)</a:t>
            </a:r>
            <a:endParaRPr lang="en-CA" sz="2200" dirty="0"/>
          </a:p>
          <a:p>
            <a:pPr lvl="1"/>
            <a:r>
              <a:rPr lang="en-CA" sz="2200" dirty="0" smtClean="0"/>
              <a:t>res – all the resources</a:t>
            </a:r>
          </a:p>
        </p:txBody>
      </p:sp>
    </p:spTree>
    <p:extLst>
      <p:ext uri="{BB962C8B-B14F-4D97-AF65-F5344CB8AC3E}">
        <p14:creationId xmlns:p14="http://schemas.microsoft.com/office/powerpoint/2010/main" val="3145163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a:t>
            </a:r>
            <a:r>
              <a:rPr lang="en-CA" dirty="0" smtClean="0"/>
              <a:t>es Folders</a:t>
            </a:r>
            <a:endParaRPr lang="en-US" dirty="0"/>
          </a:p>
        </p:txBody>
      </p:sp>
      <p:sp>
        <p:nvSpPr>
          <p:cNvPr id="3" name="Content Placeholder 2"/>
          <p:cNvSpPr>
            <a:spLocks noGrp="1"/>
          </p:cNvSpPr>
          <p:nvPr>
            <p:ph idx="1"/>
          </p:nvPr>
        </p:nvSpPr>
        <p:spPr/>
        <p:txBody>
          <a:bodyPr>
            <a:normAutofit/>
          </a:bodyPr>
          <a:lstStyle/>
          <a:p>
            <a:r>
              <a:rPr lang="en-US" sz="2400" dirty="0" err="1" smtClean="0"/>
              <a:t>drawable</a:t>
            </a:r>
            <a:r>
              <a:rPr lang="en-US" sz="2400" dirty="0" smtClean="0"/>
              <a:t> – graphics – CASE sensitive – graphics files MUST be lower case</a:t>
            </a:r>
          </a:p>
          <a:p>
            <a:r>
              <a:rPr lang="en-US" sz="2400" dirty="0" smtClean="0"/>
              <a:t>layout – XML of activity/intent – attached to a Java file most times</a:t>
            </a:r>
          </a:p>
          <a:p>
            <a:r>
              <a:rPr lang="en-US" sz="2400" dirty="0" err="1" smtClean="0"/>
              <a:t>mipmap</a:t>
            </a:r>
            <a:r>
              <a:rPr lang="en-US" sz="2400" dirty="0" smtClean="0"/>
              <a:t>-??dpi – launcher icon files</a:t>
            </a:r>
          </a:p>
          <a:p>
            <a:r>
              <a:rPr lang="en-US" sz="2400" dirty="0" smtClean="0"/>
              <a:t>values – strings, </a:t>
            </a:r>
            <a:r>
              <a:rPr lang="en-US" sz="2400" dirty="0" err="1" smtClean="0"/>
              <a:t>dimens</a:t>
            </a:r>
            <a:r>
              <a:rPr lang="en-US" sz="2400" dirty="0" smtClean="0"/>
              <a:t>, colors, </a:t>
            </a:r>
            <a:r>
              <a:rPr lang="en-US" sz="2400" dirty="0" err="1" smtClean="0"/>
              <a:t>etc</a:t>
            </a:r>
            <a:endParaRPr lang="en-US" sz="2400" dirty="0" smtClean="0"/>
          </a:p>
        </p:txBody>
      </p:sp>
    </p:spTree>
    <p:extLst>
      <p:ext uri="{BB962C8B-B14F-4D97-AF65-F5344CB8AC3E}">
        <p14:creationId xmlns:p14="http://schemas.microsoft.com/office/powerpoint/2010/main" val="456170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AndroidManifest.xml</a:t>
            </a:r>
            <a:endParaRPr lang="en-US" dirty="0"/>
          </a:p>
        </p:txBody>
      </p:sp>
      <p:sp>
        <p:nvSpPr>
          <p:cNvPr id="3" name="Content Placeholder 2"/>
          <p:cNvSpPr>
            <a:spLocks noGrp="1"/>
          </p:cNvSpPr>
          <p:nvPr>
            <p:ph idx="1"/>
          </p:nvPr>
        </p:nvSpPr>
        <p:spPr/>
        <p:txBody>
          <a:bodyPr>
            <a:normAutofit/>
          </a:bodyPr>
          <a:lstStyle/>
          <a:p>
            <a:r>
              <a:rPr lang="en-CA" sz="2400" dirty="0"/>
              <a:t>The </a:t>
            </a:r>
            <a:r>
              <a:rPr lang="en-CA" sz="2400" dirty="0" smtClean="0"/>
              <a:t>manifest </a:t>
            </a:r>
            <a:r>
              <a:rPr lang="en-CA" sz="2400" dirty="0"/>
              <a:t>file for </a:t>
            </a:r>
            <a:r>
              <a:rPr lang="en-CA" sz="2400" dirty="0" smtClean="0"/>
              <a:t>Android application</a:t>
            </a:r>
            <a:endParaRPr lang="en-CA" sz="2400" dirty="0"/>
          </a:p>
          <a:p>
            <a:r>
              <a:rPr lang="en-CA" sz="2400" dirty="0"/>
              <a:t>D</a:t>
            </a:r>
            <a:r>
              <a:rPr lang="en-CA" sz="2400" dirty="0" smtClean="0"/>
              <a:t>efines </a:t>
            </a:r>
          </a:p>
          <a:p>
            <a:pPr lvl="1"/>
            <a:r>
              <a:rPr lang="en-CA" sz="2200" dirty="0" smtClean="0"/>
              <a:t>The </a:t>
            </a:r>
            <a:r>
              <a:rPr lang="en-CA" sz="2200" dirty="0"/>
              <a:t>package name of the </a:t>
            </a:r>
            <a:r>
              <a:rPr lang="en-CA" sz="2200" dirty="0" smtClean="0"/>
              <a:t>application</a:t>
            </a:r>
            <a:endParaRPr lang="en-CA" sz="2200" dirty="0" smtClean="0"/>
          </a:p>
          <a:p>
            <a:pPr lvl="1"/>
            <a:r>
              <a:rPr lang="en-CA" sz="2200" dirty="0" smtClean="0"/>
              <a:t>The </a:t>
            </a:r>
            <a:r>
              <a:rPr lang="en-CA" sz="2200" dirty="0"/>
              <a:t>icon and application name used on the device to represent it</a:t>
            </a:r>
          </a:p>
          <a:p>
            <a:pPr lvl="1"/>
            <a:r>
              <a:rPr lang="en-CA" sz="2200" dirty="0" smtClean="0"/>
              <a:t>The </a:t>
            </a:r>
            <a:r>
              <a:rPr lang="en-CA" sz="2200" dirty="0"/>
              <a:t>application </a:t>
            </a:r>
            <a:r>
              <a:rPr lang="en-CA" sz="2200" dirty="0" smtClean="0"/>
              <a:t>theme</a:t>
            </a:r>
            <a:endParaRPr lang="en-CA" dirty="0" smtClean="0"/>
          </a:p>
        </p:txBody>
      </p:sp>
    </p:spTree>
    <p:extLst>
      <p:ext uri="{BB962C8B-B14F-4D97-AF65-F5344CB8AC3E}">
        <p14:creationId xmlns:p14="http://schemas.microsoft.com/office/powerpoint/2010/main" val="329154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AndroidManifest.xml</a:t>
            </a:r>
            <a:endParaRPr lang="en-US" dirty="0"/>
          </a:p>
        </p:txBody>
      </p:sp>
      <p:sp>
        <p:nvSpPr>
          <p:cNvPr id="3" name="Content Placeholder 2"/>
          <p:cNvSpPr>
            <a:spLocks noGrp="1"/>
          </p:cNvSpPr>
          <p:nvPr>
            <p:ph idx="1"/>
          </p:nvPr>
        </p:nvSpPr>
        <p:spPr/>
        <p:txBody>
          <a:bodyPr>
            <a:normAutofit/>
          </a:bodyPr>
          <a:lstStyle/>
          <a:p>
            <a:r>
              <a:rPr lang="en-CA" sz="2400" dirty="0" smtClean="0"/>
              <a:t>Defines </a:t>
            </a:r>
            <a:r>
              <a:rPr lang="en-CA" sz="2400" dirty="0"/>
              <a:t>each activity in the </a:t>
            </a:r>
            <a:r>
              <a:rPr lang="en-CA" sz="2400" dirty="0" smtClean="0"/>
              <a:t>application</a:t>
            </a:r>
            <a:endParaRPr lang="en-CA" sz="2400" dirty="0"/>
          </a:p>
          <a:p>
            <a:pPr lvl="1"/>
            <a:r>
              <a:rPr lang="en-CA" sz="2200" dirty="0"/>
              <a:t>Each activity used must have a definition in this file</a:t>
            </a:r>
          </a:p>
          <a:p>
            <a:pPr lvl="1"/>
            <a:r>
              <a:rPr lang="en-CA" sz="2200" dirty="0"/>
              <a:t>Within the definition for </a:t>
            </a:r>
            <a:r>
              <a:rPr lang="en-CA" sz="2000" dirty="0"/>
              <a:t>this activity, there is an element named &lt;intent-filter&gt;</a:t>
            </a:r>
          </a:p>
          <a:p>
            <a:pPr lvl="2"/>
            <a:r>
              <a:rPr lang="en-CA" sz="2000" dirty="0"/>
              <a:t>The Action explains the entry point of the activity</a:t>
            </a:r>
          </a:p>
          <a:p>
            <a:pPr lvl="2"/>
            <a:r>
              <a:rPr lang="en-CA" sz="2000" dirty="0"/>
              <a:t>The Category explains how this activity can be </a:t>
            </a:r>
            <a:r>
              <a:rPr lang="en-CA" sz="2000" dirty="0" smtClean="0"/>
              <a:t>launched</a:t>
            </a:r>
            <a:endParaRPr lang="en-CA" sz="2000" dirty="0"/>
          </a:p>
          <a:p>
            <a:pPr lvl="2"/>
            <a:r>
              <a:rPr lang="en-CA" sz="2000" dirty="0"/>
              <a:t>LAUNCHER </a:t>
            </a:r>
            <a:r>
              <a:rPr lang="en-CA" sz="2000" dirty="0" smtClean="0"/>
              <a:t>is </a:t>
            </a:r>
            <a:r>
              <a:rPr lang="en-CA" sz="2000" dirty="0"/>
              <a:t>used for the main activity meaning it </a:t>
            </a:r>
            <a:r>
              <a:rPr lang="en-CA" sz="2000" dirty="0" smtClean="0"/>
              <a:t>is launched </a:t>
            </a:r>
            <a:r>
              <a:rPr lang="en-CA" sz="2000" dirty="0"/>
              <a:t>from the </a:t>
            </a:r>
            <a:r>
              <a:rPr lang="en-CA" sz="2000" dirty="0" smtClean="0"/>
              <a:t>icon</a:t>
            </a:r>
          </a:p>
          <a:p>
            <a:r>
              <a:rPr lang="en-CA" sz="2400" dirty="0"/>
              <a:t>Simpler in Android Studio – put together at compile </a:t>
            </a:r>
            <a:r>
              <a:rPr lang="en-CA" sz="2400" dirty="0" smtClean="0"/>
              <a:t>time</a:t>
            </a:r>
            <a:endParaRPr lang="en-CA" sz="2400" dirty="0"/>
          </a:p>
        </p:txBody>
      </p:sp>
    </p:spTree>
    <p:extLst>
      <p:ext uri="{BB962C8B-B14F-4D97-AF65-F5344CB8AC3E}">
        <p14:creationId xmlns:p14="http://schemas.microsoft.com/office/powerpoint/2010/main" val="4244508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An Android program is…</a:t>
            </a:r>
            <a:endParaRPr lang="en-US" dirty="0"/>
          </a:p>
        </p:txBody>
      </p:sp>
      <p:sp>
        <p:nvSpPr>
          <p:cNvPr id="3" name="Content Placeholder 2"/>
          <p:cNvSpPr>
            <a:spLocks noGrp="1"/>
          </p:cNvSpPr>
          <p:nvPr>
            <p:ph idx="1"/>
          </p:nvPr>
        </p:nvSpPr>
        <p:spPr/>
        <p:txBody>
          <a:bodyPr>
            <a:normAutofit/>
          </a:bodyPr>
          <a:lstStyle/>
          <a:p>
            <a:r>
              <a:rPr lang="en-US" sz="2400" dirty="0" smtClean="0"/>
              <a:t>Android programs are comprised of one or more of the following components:</a:t>
            </a:r>
          </a:p>
          <a:p>
            <a:pPr lvl="1"/>
            <a:r>
              <a:rPr lang="en-US" sz="2000" dirty="0" smtClean="0"/>
              <a:t>Activities</a:t>
            </a:r>
          </a:p>
          <a:p>
            <a:pPr lvl="1"/>
            <a:r>
              <a:rPr lang="en-US" sz="2000" dirty="0" smtClean="0"/>
              <a:t>Services</a:t>
            </a:r>
          </a:p>
          <a:p>
            <a:pPr lvl="1"/>
            <a:r>
              <a:rPr lang="en-US" sz="2000" dirty="0" smtClean="0"/>
              <a:t>Content Providers </a:t>
            </a:r>
          </a:p>
          <a:p>
            <a:pPr lvl="1"/>
            <a:r>
              <a:rPr lang="en-US" sz="2000" dirty="0" smtClean="0"/>
              <a:t>Intents</a:t>
            </a:r>
          </a:p>
        </p:txBody>
      </p:sp>
    </p:spTree>
    <p:extLst>
      <p:ext uri="{BB962C8B-B14F-4D97-AF65-F5344CB8AC3E}">
        <p14:creationId xmlns:p14="http://schemas.microsoft.com/office/powerpoint/2010/main" val="4234320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Build.Gradle</a:t>
            </a:r>
            <a:r>
              <a:rPr lang="en-CA" dirty="0" smtClean="0"/>
              <a:t> (Module App)</a:t>
            </a:r>
            <a:endParaRPr lang="en-US" dirty="0"/>
          </a:p>
        </p:txBody>
      </p:sp>
      <p:sp>
        <p:nvSpPr>
          <p:cNvPr id="3" name="Content Placeholder 2"/>
          <p:cNvSpPr>
            <a:spLocks noGrp="1"/>
          </p:cNvSpPr>
          <p:nvPr>
            <p:ph idx="1"/>
          </p:nvPr>
        </p:nvSpPr>
        <p:spPr/>
        <p:txBody>
          <a:bodyPr>
            <a:normAutofit/>
          </a:bodyPr>
          <a:lstStyle/>
          <a:p>
            <a:r>
              <a:rPr lang="en-CA" sz="2400" dirty="0" smtClean="0"/>
              <a:t>Defines </a:t>
            </a:r>
            <a:endParaRPr lang="en-CA" sz="2400" dirty="0" smtClean="0"/>
          </a:p>
          <a:p>
            <a:pPr lvl="1"/>
            <a:r>
              <a:rPr lang="en-CA" sz="2200" dirty="0" smtClean="0"/>
              <a:t>The </a:t>
            </a:r>
            <a:r>
              <a:rPr lang="en-CA" sz="2200" dirty="0"/>
              <a:t>version code of the </a:t>
            </a:r>
            <a:r>
              <a:rPr lang="en-CA" sz="2200" dirty="0" smtClean="0"/>
              <a:t>application</a:t>
            </a:r>
            <a:endParaRPr lang="en-CA" sz="2200" dirty="0"/>
          </a:p>
          <a:p>
            <a:pPr lvl="1"/>
            <a:r>
              <a:rPr lang="en-CA" sz="2200" dirty="0" smtClean="0"/>
              <a:t>The </a:t>
            </a:r>
            <a:r>
              <a:rPr lang="en-CA" sz="2200" dirty="0"/>
              <a:t>version name of the </a:t>
            </a:r>
            <a:r>
              <a:rPr lang="en-CA" sz="2200" dirty="0" smtClean="0"/>
              <a:t>application</a:t>
            </a:r>
            <a:endParaRPr lang="en-CA" sz="2200" dirty="0"/>
          </a:p>
          <a:p>
            <a:pPr lvl="1"/>
            <a:r>
              <a:rPr lang="en-CA" sz="2200" dirty="0" smtClean="0"/>
              <a:t>The </a:t>
            </a:r>
            <a:r>
              <a:rPr lang="en-CA" sz="2200" dirty="0"/>
              <a:t>minimum </a:t>
            </a:r>
            <a:r>
              <a:rPr lang="en-CA" sz="2200" dirty="0" err="1" smtClean="0"/>
              <a:t>sdk</a:t>
            </a:r>
            <a:r>
              <a:rPr lang="en-CA" sz="2200" dirty="0" smtClean="0"/>
              <a:t> </a:t>
            </a:r>
            <a:r>
              <a:rPr lang="en-CA" sz="2200" dirty="0"/>
              <a:t>version that the application will </a:t>
            </a:r>
            <a:r>
              <a:rPr lang="en-CA" sz="2200" dirty="0" smtClean="0"/>
              <a:t>support.</a:t>
            </a:r>
            <a:endParaRPr lang="en-CA" sz="2200" dirty="0"/>
          </a:p>
          <a:p>
            <a:pPr lvl="1"/>
            <a:r>
              <a:rPr lang="en-CA" sz="2200" dirty="0"/>
              <a:t>T</a:t>
            </a:r>
            <a:r>
              <a:rPr lang="en-CA" sz="2200" dirty="0" smtClean="0"/>
              <a:t>he </a:t>
            </a:r>
            <a:r>
              <a:rPr lang="en-CA" sz="2200" dirty="0"/>
              <a:t>targeted </a:t>
            </a:r>
            <a:r>
              <a:rPr lang="en-CA" sz="2200" dirty="0" err="1" smtClean="0"/>
              <a:t>sdk</a:t>
            </a:r>
            <a:r>
              <a:rPr lang="en-CA" sz="2200" dirty="0" smtClean="0"/>
              <a:t> </a:t>
            </a:r>
            <a:r>
              <a:rPr lang="en-CA" sz="2200" dirty="0"/>
              <a:t>version or the version of linking library that was </a:t>
            </a:r>
            <a:r>
              <a:rPr lang="en-CA" sz="2200" dirty="0" smtClean="0"/>
              <a:t>used. Simply indicates the version that it should work for.</a:t>
            </a:r>
          </a:p>
          <a:p>
            <a:pPr lvl="1"/>
            <a:r>
              <a:rPr lang="en-CA" sz="2200" dirty="0" smtClean="0"/>
              <a:t>The compile </a:t>
            </a:r>
            <a:r>
              <a:rPr lang="en-CA" sz="2200" dirty="0" err="1" smtClean="0"/>
              <a:t>sdk</a:t>
            </a:r>
            <a:r>
              <a:rPr lang="en-CA" sz="2200" dirty="0" smtClean="0"/>
              <a:t> version</a:t>
            </a:r>
          </a:p>
          <a:p>
            <a:pPr lvl="2"/>
            <a:r>
              <a:rPr lang="en-CA" dirty="0" smtClean="0"/>
              <a:t>This is the version  that the App is compiled against. Can use features that are in that version or any version lower.</a:t>
            </a:r>
          </a:p>
          <a:p>
            <a:pPr lvl="1"/>
            <a:r>
              <a:rPr lang="en-CA" sz="2200" dirty="0" smtClean="0"/>
              <a:t>The build tools version</a:t>
            </a:r>
          </a:p>
          <a:p>
            <a:pPr lvl="2"/>
            <a:r>
              <a:rPr lang="en-US" sz="1800" dirty="0" smtClean="0"/>
              <a:t>By </a:t>
            </a:r>
            <a:r>
              <a:rPr lang="en-US" sz="1800" dirty="0"/>
              <a:t>default, the Android SDK uses the most recent downloaded version of the Build Tools. If your projects depend on older versions of the Build Tools, the SDK Manager allows you to download and maintain separate versions of the tools for use with those projects.</a:t>
            </a:r>
            <a:endParaRPr lang="en-CA" sz="1800" dirty="0" smtClean="0"/>
          </a:p>
        </p:txBody>
      </p:sp>
    </p:spTree>
    <p:extLst>
      <p:ext uri="{BB962C8B-B14F-4D97-AF65-F5344CB8AC3E}">
        <p14:creationId xmlns:p14="http://schemas.microsoft.com/office/powerpoint/2010/main" val="3087592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Writing a program</a:t>
            </a:r>
            <a:endParaRPr lang="en-CA" dirty="0"/>
          </a:p>
        </p:txBody>
      </p:sp>
      <p:sp>
        <p:nvSpPr>
          <p:cNvPr id="3" name="Content Placeholder 2"/>
          <p:cNvSpPr>
            <a:spLocks noGrp="1"/>
          </p:cNvSpPr>
          <p:nvPr>
            <p:ph idx="1"/>
          </p:nvPr>
        </p:nvSpPr>
        <p:spPr/>
        <p:txBody>
          <a:bodyPr>
            <a:normAutofit/>
          </a:bodyPr>
          <a:lstStyle/>
          <a:p>
            <a:r>
              <a:rPr lang="en-CA" sz="2400" dirty="0" smtClean="0"/>
              <a:t>Initially a small program shell is created that will print Hello, world on the screen when run</a:t>
            </a:r>
          </a:p>
          <a:p>
            <a:r>
              <a:rPr lang="en-CA" sz="2400" dirty="0" smtClean="0"/>
              <a:t>Supplies a basic graphical programming interface</a:t>
            </a:r>
          </a:p>
          <a:p>
            <a:r>
              <a:rPr lang="en-CA" sz="2400" dirty="0" smtClean="0"/>
              <a:t>On the left is a Palette that contains controls that can be dragged to the editing environment and then coded for, much like in Visual Studio</a:t>
            </a:r>
          </a:p>
          <a:p>
            <a:r>
              <a:rPr lang="en-CA" sz="2400" dirty="0" smtClean="0"/>
              <a:t>Will need to manipulate the XML files directly to make proper use of them</a:t>
            </a:r>
          </a:p>
          <a:p>
            <a:endParaRPr lang="en-CA" sz="2400" dirty="0"/>
          </a:p>
        </p:txBody>
      </p:sp>
    </p:spTree>
    <p:extLst>
      <p:ext uri="{BB962C8B-B14F-4D97-AF65-F5344CB8AC3E}">
        <p14:creationId xmlns:p14="http://schemas.microsoft.com/office/powerpoint/2010/main" val="908112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a:t>
            </a:r>
            <a:endParaRPr lang="en-US" dirty="0"/>
          </a:p>
        </p:txBody>
      </p:sp>
      <p:sp>
        <p:nvSpPr>
          <p:cNvPr id="3" name="Content Placeholder 2"/>
          <p:cNvSpPr>
            <a:spLocks noGrp="1"/>
          </p:cNvSpPr>
          <p:nvPr>
            <p:ph idx="1"/>
          </p:nvPr>
        </p:nvSpPr>
        <p:spPr/>
        <p:txBody>
          <a:bodyPr>
            <a:normAutofit/>
          </a:bodyPr>
          <a:lstStyle/>
          <a:p>
            <a:r>
              <a:rPr lang="en-US" sz="2400" dirty="0" smtClean="0"/>
              <a:t>The </a:t>
            </a:r>
            <a:r>
              <a:rPr lang="en-US" sz="2400" dirty="0"/>
              <a:t>building block of the user interface is the </a:t>
            </a:r>
            <a:r>
              <a:rPr lang="en-US" sz="2400" b="1" dirty="0"/>
              <a:t>activity</a:t>
            </a:r>
            <a:r>
              <a:rPr lang="en-US" sz="2400" dirty="0" smtClean="0"/>
              <a:t>.</a:t>
            </a:r>
          </a:p>
          <a:p>
            <a:r>
              <a:rPr lang="en-US" sz="2400" dirty="0" smtClean="0"/>
              <a:t>Each activity creates its own window.</a:t>
            </a:r>
          </a:p>
          <a:p>
            <a:r>
              <a:rPr lang="en-US" sz="2400" dirty="0" smtClean="0"/>
              <a:t>The </a:t>
            </a:r>
            <a:r>
              <a:rPr lang="en-US" sz="2400" dirty="0"/>
              <a:t>Android </a:t>
            </a:r>
            <a:r>
              <a:rPr lang="en-US" sz="2400" dirty="0" smtClean="0"/>
              <a:t>equivalent </a:t>
            </a:r>
            <a:r>
              <a:rPr lang="en-US" sz="2400" dirty="0"/>
              <a:t>for the window or dialog in </a:t>
            </a:r>
            <a:r>
              <a:rPr lang="en-US" sz="2400" dirty="0" smtClean="0"/>
              <a:t>a desktop </a:t>
            </a:r>
            <a:r>
              <a:rPr lang="en-US" sz="2400" dirty="0"/>
              <a:t>application, or the page in a </a:t>
            </a:r>
            <a:r>
              <a:rPr lang="en-US" sz="2400" dirty="0" smtClean="0"/>
              <a:t>Web app</a:t>
            </a:r>
          </a:p>
          <a:p>
            <a:r>
              <a:rPr lang="en-US" sz="2400" dirty="0" smtClean="0"/>
              <a:t>Android </a:t>
            </a:r>
            <a:r>
              <a:rPr lang="en-US" sz="2400" dirty="0"/>
              <a:t>is </a:t>
            </a:r>
            <a:r>
              <a:rPr lang="en-US" sz="2400" dirty="0" smtClean="0"/>
              <a:t>designed to </a:t>
            </a:r>
            <a:r>
              <a:rPr lang="en-US" sz="2400" dirty="0"/>
              <a:t>support lots of cheap </a:t>
            </a:r>
            <a:r>
              <a:rPr lang="en-US" sz="2400" dirty="0" smtClean="0"/>
              <a:t>activities</a:t>
            </a:r>
          </a:p>
          <a:p>
            <a:pPr lvl="1"/>
            <a:r>
              <a:rPr lang="en-US" sz="2200" dirty="0" smtClean="0"/>
              <a:t>Allows users </a:t>
            </a:r>
            <a:r>
              <a:rPr lang="en-US" sz="2200" dirty="0"/>
              <a:t>to keep clicking </a:t>
            </a:r>
            <a:r>
              <a:rPr lang="en-US" sz="2200" dirty="0" smtClean="0"/>
              <a:t>to bring </a:t>
            </a:r>
            <a:r>
              <a:rPr lang="en-US" sz="2200" dirty="0"/>
              <a:t>up new activities and tapping the BACK button to back </a:t>
            </a:r>
            <a:r>
              <a:rPr lang="en-US" sz="2200" dirty="0" smtClean="0"/>
              <a:t>up</a:t>
            </a:r>
            <a:r>
              <a:rPr lang="en-US" sz="2200" dirty="0"/>
              <a:t> </a:t>
            </a:r>
            <a:r>
              <a:rPr lang="en-CA" sz="2200" dirty="0" smtClean="0"/>
              <a:t>(</a:t>
            </a:r>
            <a:r>
              <a:rPr lang="en-US" sz="2200" dirty="0" smtClean="0"/>
              <a:t>just </a:t>
            </a:r>
            <a:r>
              <a:rPr lang="en-CA" sz="2200" dirty="0" smtClean="0"/>
              <a:t>like</a:t>
            </a:r>
            <a:r>
              <a:rPr lang="en-US" sz="2200" dirty="0" smtClean="0"/>
              <a:t> in </a:t>
            </a:r>
            <a:r>
              <a:rPr lang="en-US" sz="2200" dirty="0"/>
              <a:t>a Web </a:t>
            </a:r>
            <a:r>
              <a:rPr lang="en-US" sz="2200" dirty="0" smtClean="0"/>
              <a:t>browser)</a:t>
            </a:r>
            <a:endParaRPr lang="en-US" sz="2200" dirty="0"/>
          </a:p>
          <a:p>
            <a:endParaRPr lang="en-US" sz="2400" dirty="0"/>
          </a:p>
        </p:txBody>
      </p:sp>
    </p:spTree>
    <p:extLst>
      <p:ext uri="{BB962C8B-B14F-4D97-AF65-F5344CB8AC3E}">
        <p14:creationId xmlns:p14="http://schemas.microsoft.com/office/powerpoint/2010/main" val="1756949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normAutofit/>
          </a:bodyPr>
          <a:lstStyle/>
          <a:p>
            <a:r>
              <a:rPr lang="en-US" sz="2400" dirty="0"/>
              <a:t>Activities are short-lived and can be shut down at any </a:t>
            </a:r>
            <a:r>
              <a:rPr lang="en-US" sz="2400" dirty="0" smtClean="0"/>
              <a:t>time</a:t>
            </a:r>
          </a:p>
          <a:p>
            <a:r>
              <a:rPr lang="en-US" sz="2400" dirty="0" smtClean="0"/>
              <a:t>Services</a:t>
            </a:r>
            <a:r>
              <a:rPr lang="en-US" sz="2400" dirty="0"/>
              <a:t>, on </a:t>
            </a:r>
            <a:r>
              <a:rPr lang="en-US" sz="2400" dirty="0" smtClean="0"/>
              <a:t>the other </a:t>
            </a:r>
            <a:r>
              <a:rPr lang="en-US" sz="2400" dirty="0"/>
              <a:t>hand, are designed to keep running, if needed, independent of </a:t>
            </a:r>
            <a:r>
              <a:rPr lang="en-US" sz="2400" dirty="0" smtClean="0"/>
              <a:t>any activity</a:t>
            </a:r>
          </a:p>
          <a:p>
            <a:r>
              <a:rPr lang="en-US" sz="2400" dirty="0" smtClean="0"/>
              <a:t>Use </a:t>
            </a:r>
            <a:r>
              <a:rPr lang="en-US" sz="2400" dirty="0"/>
              <a:t>a service for checking for updates to an RSS </a:t>
            </a:r>
            <a:r>
              <a:rPr lang="en-US" sz="2400" dirty="0" smtClean="0"/>
              <a:t>feed or to </a:t>
            </a:r>
            <a:r>
              <a:rPr lang="en-US" sz="2400" dirty="0"/>
              <a:t>play back music even if the controlling activity is no longer </a:t>
            </a:r>
            <a:r>
              <a:rPr lang="en-US" sz="2400" dirty="0" smtClean="0"/>
              <a:t>operating</a:t>
            </a:r>
            <a:endParaRPr lang="en-US" sz="2400" dirty="0"/>
          </a:p>
          <a:p>
            <a:r>
              <a:rPr lang="en-US" sz="2400" dirty="0" smtClean="0"/>
              <a:t>Can use </a:t>
            </a:r>
            <a:r>
              <a:rPr lang="en-US" sz="2400" dirty="0"/>
              <a:t>services for scheduled tasks ("</a:t>
            </a:r>
            <a:r>
              <a:rPr lang="en-US" sz="2400" dirty="0" err="1"/>
              <a:t>cron</a:t>
            </a:r>
            <a:r>
              <a:rPr lang="en-US" sz="2400" dirty="0"/>
              <a:t> jobs") and for </a:t>
            </a:r>
            <a:r>
              <a:rPr lang="en-US" sz="2400" dirty="0" smtClean="0"/>
              <a:t>exposing custom </a:t>
            </a:r>
            <a:r>
              <a:rPr lang="en-US" sz="2400" dirty="0"/>
              <a:t>APIs to other applications on the </a:t>
            </a:r>
            <a:r>
              <a:rPr lang="en-US" sz="2400" dirty="0" smtClean="0"/>
              <a:t>device</a:t>
            </a:r>
            <a:endParaRPr lang="en-US" sz="2400" dirty="0"/>
          </a:p>
        </p:txBody>
      </p:sp>
    </p:spTree>
    <p:extLst>
      <p:ext uri="{BB962C8B-B14F-4D97-AF65-F5344CB8AC3E}">
        <p14:creationId xmlns:p14="http://schemas.microsoft.com/office/powerpoint/2010/main" val="4020101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Providers</a:t>
            </a:r>
            <a:endParaRPr lang="en-US" dirty="0"/>
          </a:p>
        </p:txBody>
      </p:sp>
      <p:sp>
        <p:nvSpPr>
          <p:cNvPr id="3" name="Content Placeholder 2"/>
          <p:cNvSpPr>
            <a:spLocks noGrp="1"/>
          </p:cNvSpPr>
          <p:nvPr>
            <p:ph idx="1"/>
          </p:nvPr>
        </p:nvSpPr>
        <p:spPr/>
        <p:txBody>
          <a:bodyPr>
            <a:normAutofit/>
          </a:bodyPr>
          <a:lstStyle/>
          <a:p>
            <a:r>
              <a:rPr lang="en-US" sz="2400" dirty="0"/>
              <a:t>Content providers provide a level of abstraction for any data stored on </a:t>
            </a:r>
            <a:r>
              <a:rPr lang="en-US" sz="2400" dirty="0" smtClean="0"/>
              <a:t>the device </a:t>
            </a:r>
            <a:r>
              <a:rPr lang="en-US" sz="2400" dirty="0"/>
              <a:t>that is accessible by multiple </a:t>
            </a:r>
            <a:r>
              <a:rPr lang="en-US" sz="2400" dirty="0" smtClean="0"/>
              <a:t>applications</a:t>
            </a:r>
          </a:p>
          <a:p>
            <a:r>
              <a:rPr lang="en-US" sz="2400" dirty="0" smtClean="0"/>
              <a:t>The Android development </a:t>
            </a:r>
            <a:r>
              <a:rPr lang="en-US" sz="2400" dirty="0"/>
              <a:t>model encourages </a:t>
            </a:r>
            <a:r>
              <a:rPr lang="en-US" sz="2400" dirty="0" smtClean="0"/>
              <a:t>making data </a:t>
            </a:r>
            <a:r>
              <a:rPr lang="en-US" sz="2400" dirty="0"/>
              <a:t>available </a:t>
            </a:r>
            <a:r>
              <a:rPr lang="en-US" sz="2400" dirty="0" smtClean="0"/>
              <a:t>to other </a:t>
            </a:r>
            <a:r>
              <a:rPr lang="en-US" sz="2400" dirty="0"/>
              <a:t>applications, as well as </a:t>
            </a:r>
            <a:r>
              <a:rPr lang="en-US" sz="2400" dirty="0" smtClean="0"/>
              <a:t>the one that uses it</a:t>
            </a:r>
          </a:p>
          <a:p>
            <a:r>
              <a:rPr lang="en-US" sz="2400" dirty="0" smtClean="0"/>
              <a:t>A content </a:t>
            </a:r>
            <a:r>
              <a:rPr lang="en-US" sz="2400" dirty="0"/>
              <a:t>provider </a:t>
            </a:r>
            <a:r>
              <a:rPr lang="en-US" sz="2400" dirty="0" smtClean="0"/>
              <a:t>does that</a:t>
            </a:r>
            <a:r>
              <a:rPr lang="en-US" sz="2400" dirty="0"/>
              <a:t>, while maintaining complete control over how your data </a:t>
            </a:r>
            <a:r>
              <a:rPr lang="en-US" sz="2400" dirty="0" smtClean="0"/>
              <a:t>gets accessed</a:t>
            </a:r>
            <a:endParaRPr lang="en-US" sz="2400" dirty="0"/>
          </a:p>
        </p:txBody>
      </p:sp>
    </p:spTree>
    <p:extLst>
      <p:ext uri="{BB962C8B-B14F-4D97-AF65-F5344CB8AC3E}">
        <p14:creationId xmlns:p14="http://schemas.microsoft.com/office/powerpoint/2010/main" val="4093754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Intents</a:t>
            </a:r>
            <a:endParaRPr lang="en-US" dirty="0"/>
          </a:p>
        </p:txBody>
      </p:sp>
      <p:sp>
        <p:nvSpPr>
          <p:cNvPr id="3" name="Content Placeholder 2"/>
          <p:cNvSpPr>
            <a:spLocks noGrp="1"/>
          </p:cNvSpPr>
          <p:nvPr>
            <p:ph idx="1"/>
          </p:nvPr>
        </p:nvSpPr>
        <p:spPr/>
        <p:txBody>
          <a:bodyPr>
            <a:normAutofit/>
          </a:bodyPr>
          <a:lstStyle/>
          <a:p>
            <a:r>
              <a:rPr lang="en-US" sz="2400" dirty="0" smtClean="0"/>
              <a:t>System </a:t>
            </a:r>
            <a:r>
              <a:rPr lang="en-US" sz="2400" dirty="0"/>
              <a:t>messages, </a:t>
            </a:r>
            <a:r>
              <a:rPr lang="en-US" sz="2400" dirty="0" smtClean="0"/>
              <a:t>which notify </a:t>
            </a:r>
            <a:r>
              <a:rPr lang="en-US" sz="2400" dirty="0"/>
              <a:t>applications of various events, from hardware state changes (e.g</a:t>
            </a:r>
            <a:r>
              <a:rPr lang="en-US" sz="2400" dirty="0" smtClean="0"/>
              <a:t>., an </a:t>
            </a:r>
            <a:r>
              <a:rPr lang="en-US" sz="2400" dirty="0"/>
              <a:t>SD card was inserted), to incoming data (e.g., an SMS message arrived</a:t>
            </a:r>
            <a:r>
              <a:rPr lang="en-US" sz="2400" dirty="0" smtClean="0"/>
              <a:t>), to </a:t>
            </a:r>
            <a:r>
              <a:rPr lang="en-US" sz="2400" dirty="0"/>
              <a:t>application events (e.g., your activity was launched from the </a:t>
            </a:r>
            <a:r>
              <a:rPr lang="en-US" sz="2400" dirty="0" smtClean="0"/>
              <a:t>device's main </a:t>
            </a:r>
            <a:r>
              <a:rPr lang="en-US" sz="2400" dirty="0"/>
              <a:t>menu</a:t>
            </a:r>
            <a:r>
              <a:rPr lang="en-US" sz="2400" dirty="0" smtClean="0"/>
              <a:t>)</a:t>
            </a:r>
          </a:p>
          <a:p>
            <a:r>
              <a:rPr lang="en-US" sz="2400" dirty="0" smtClean="0"/>
              <a:t>Application responds </a:t>
            </a:r>
            <a:r>
              <a:rPr lang="en-US" sz="2400" dirty="0"/>
              <a:t>to an </a:t>
            </a:r>
            <a:r>
              <a:rPr lang="en-US" sz="2400" dirty="0" smtClean="0"/>
              <a:t>Intent</a:t>
            </a:r>
            <a:r>
              <a:rPr lang="en-US" sz="2400" dirty="0"/>
              <a:t> </a:t>
            </a:r>
            <a:r>
              <a:rPr lang="en-US" sz="2400" dirty="0" smtClean="0"/>
              <a:t>to </a:t>
            </a:r>
            <a:r>
              <a:rPr lang="en-US" sz="2400" dirty="0"/>
              <a:t>launch other activities, or to </a:t>
            </a:r>
            <a:r>
              <a:rPr lang="en-US" sz="2400" dirty="0" smtClean="0"/>
              <a:t>react when specific situations </a:t>
            </a:r>
            <a:r>
              <a:rPr lang="en-US" sz="2400" dirty="0"/>
              <a:t>arise (e.g., </a:t>
            </a:r>
            <a:r>
              <a:rPr lang="en-US" sz="2400" dirty="0" smtClean="0"/>
              <a:t>do something </a:t>
            </a:r>
            <a:r>
              <a:rPr lang="en-US" sz="2400" dirty="0"/>
              <a:t>when the user gets within </a:t>
            </a:r>
            <a:r>
              <a:rPr lang="en-US" sz="2400" dirty="0" smtClean="0"/>
              <a:t>100 meters </a:t>
            </a:r>
            <a:r>
              <a:rPr lang="en-US" sz="2400" dirty="0"/>
              <a:t>of </a:t>
            </a:r>
            <a:r>
              <a:rPr lang="en-US" sz="2400" dirty="0" smtClean="0"/>
              <a:t>a certain location)</a:t>
            </a:r>
            <a:endParaRPr lang="en-US" sz="2400" dirty="0"/>
          </a:p>
        </p:txBody>
      </p:sp>
    </p:spTree>
    <p:extLst>
      <p:ext uri="{BB962C8B-B14F-4D97-AF65-F5344CB8AC3E}">
        <p14:creationId xmlns:p14="http://schemas.microsoft.com/office/powerpoint/2010/main" val="2714983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your disposal</a:t>
            </a:r>
            <a:endParaRPr lang="en-US" dirty="0"/>
          </a:p>
        </p:txBody>
      </p:sp>
      <p:sp>
        <p:nvSpPr>
          <p:cNvPr id="3" name="Content Placeholder 2"/>
          <p:cNvSpPr>
            <a:spLocks noGrp="1"/>
          </p:cNvSpPr>
          <p:nvPr>
            <p:ph idx="1"/>
          </p:nvPr>
        </p:nvSpPr>
        <p:spPr/>
        <p:txBody>
          <a:bodyPr>
            <a:normAutofit/>
          </a:bodyPr>
          <a:lstStyle/>
          <a:p>
            <a:r>
              <a:rPr lang="en-US" sz="2400" dirty="0" smtClean="0"/>
              <a:t>Android also has the items that you can use in your programs:</a:t>
            </a:r>
          </a:p>
          <a:p>
            <a:pPr lvl="1"/>
            <a:r>
              <a:rPr lang="en-US" sz="2000" dirty="0" smtClean="0"/>
              <a:t>Storage</a:t>
            </a:r>
          </a:p>
          <a:p>
            <a:pPr lvl="1"/>
            <a:r>
              <a:rPr lang="en-US" sz="2000" dirty="0" smtClean="0"/>
              <a:t>Networking</a:t>
            </a:r>
          </a:p>
          <a:p>
            <a:pPr lvl="1"/>
            <a:r>
              <a:rPr lang="en-US" sz="2000" dirty="0" smtClean="0"/>
              <a:t>Multimedia</a:t>
            </a:r>
          </a:p>
          <a:p>
            <a:pPr lvl="1"/>
            <a:r>
              <a:rPr lang="en-US" sz="2000" dirty="0" smtClean="0"/>
              <a:t>GPS</a:t>
            </a:r>
          </a:p>
          <a:p>
            <a:pPr lvl="1"/>
            <a:r>
              <a:rPr lang="en-US" sz="2000" dirty="0" smtClean="0"/>
              <a:t>Phone</a:t>
            </a:r>
          </a:p>
          <a:p>
            <a:pPr lvl="1"/>
            <a:r>
              <a:rPr lang="en-US" sz="2000" dirty="0" smtClean="0"/>
              <a:t>Camera</a:t>
            </a:r>
            <a:endParaRPr lang="en-US" sz="2000" dirty="0"/>
          </a:p>
        </p:txBody>
      </p:sp>
    </p:spTree>
    <p:extLst>
      <p:ext uri="{BB962C8B-B14F-4D97-AF65-F5344CB8AC3E}">
        <p14:creationId xmlns:p14="http://schemas.microsoft.com/office/powerpoint/2010/main" val="3813138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US" dirty="0"/>
          </a:p>
        </p:txBody>
      </p:sp>
      <p:sp>
        <p:nvSpPr>
          <p:cNvPr id="3" name="Content Placeholder 2"/>
          <p:cNvSpPr>
            <a:spLocks noGrp="1"/>
          </p:cNvSpPr>
          <p:nvPr>
            <p:ph idx="1"/>
          </p:nvPr>
        </p:nvSpPr>
        <p:spPr/>
        <p:txBody>
          <a:bodyPr>
            <a:noAutofit/>
          </a:bodyPr>
          <a:lstStyle/>
          <a:p>
            <a:r>
              <a:rPr lang="en-US" sz="2400" dirty="0" smtClean="0"/>
              <a:t>Package </a:t>
            </a:r>
            <a:r>
              <a:rPr lang="en-US" sz="2400" dirty="0"/>
              <a:t>data files with your application, for things that do </a:t>
            </a:r>
            <a:r>
              <a:rPr lang="en-US" sz="2400" dirty="0" smtClean="0"/>
              <a:t>not change</a:t>
            </a:r>
            <a:r>
              <a:rPr lang="en-US" sz="2400" dirty="0"/>
              <a:t>, such as icons or help </a:t>
            </a:r>
            <a:r>
              <a:rPr lang="en-US" sz="2400" dirty="0" smtClean="0"/>
              <a:t>files.</a:t>
            </a:r>
          </a:p>
          <a:p>
            <a:r>
              <a:rPr lang="en-US" sz="2400" dirty="0" smtClean="0"/>
              <a:t>Use space </a:t>
            </a:r>
            <a:r>
              <a:rPr lang="en-US" sz="2400" dirty="0"/>
              <a:t>on the device itself, for databases or files containing user-entered </a:t>
            </a:r>
            <a:r>
              <a:rPr lang="en-US" sz="2400" dirty="0" smtClean="0"/>
              <a:t>or retrieved </a:t>
            </a:r>
            <a:r>
              <a:rPr lang="en-US" sz="2400" dirty="0"/>
              <a:t>data needed by your </a:t>
            </a:r>
            <a:r>
              <a:rPr lang="en-US" sz="2400" dirty="0" smtClean="0"/>
              <a:t>application.</a:t>
            </a:r>
          </a:p>
          <a:p>
            <a:pPr lvl="1"/>
            <a:r>
              <a:rPr lang="en-US" sz="2000" dirty="0" smtClean="0"/>
              <a:t>This comes in mainly 3 forms:</a:t>
            </a:r>
          </a:p>
          <a:p>
            <a:pPr marL="1200150" lvl="2" indent="-285750">
              <a:buFont typeface="Arial" panose="020B0604020202020204" pitchFamily="34" charset="0"/>
              <a:buChar char="•"/>
            </a:pPr>
            <a:r>
              <a:rPr lang="en-US" sz="1800" dirty="0" smtClean="0"/>
              <a:t>User settings that can be saved and retrieved</a:t>
            </a:r>
          </a:p>
          <a:p>
            <a:pPr marL="1200150" lvl="2" indent="-285750">
              <a:buFont typeface="Arial" panose="020B0604020202020204" pitchFamily="34" charset="0"/>
              <a:buChar char="•"/>
            </a:pPr>
            <a:r>
              <a:rPr lang="en-US" sz="1800" dirty="0" smtClean="0"/>
              <a:t>Regular files that can be read or written to</a:t>
            </a:r>
          </a:p>
          <a:p>
            <a:pPr marL="1200150" lvl="2" indent="-285750">
              <a:buFont typeface="Arial" panose="020B0604020202020204" pitchFamily="34" charset="0"/>
              <a:buChar char="•"/>
            </a:pPr>
            <a:r>
              <a:rPr lang="en-US" sz="1800" dirty="0" smtClean="0"/>
              <a:t>Database files</a:t>
            </a:r>
          </a:p>
          <a:p>
            <a:r>
              <a:rPr lang="en-US" sz="2400" dirty="0"/>
              <a:t>I</a:t>
            </a:r>
            <a:r>
              <a:rPr lang="en-US" sz="2400" dirty="0" smtClean="0"/>
              <a:t>f </a:t>
            </a:r>
            <a:r>
              <a:rPr lang="en-US" sz="2400" dirty="0"/>
              <a:t>the user supplies </a:t>
            </a:r>
            <a:r>
              <a:rPr lang="en-US" sz="2400" dirty="0" smtClean="0"/>
              <a:t>bulk storage</a:t>
            </a:r>
            <a:r>
              <a:rPr lang="en-US" sz="2400" dirty="0"/>
              <a:t>, like an SD card, </a:t>
            </a:r>
            <a:r>
              <a:rPr lang="en-US" sz="2400" dirty="0" smtClean="0"/>
              <a:t>can </a:t>
            </a:r>
            <a:r>
              <a:rPr lang="en-US" sz="2400" dirty="0"/>
              <a:t>read and write files on there as needed</a:t>
            </a:r>
            <a:r>
              <a:rPr lang="en-US" sz="2400" dirty="0" smtClean="0"/>
              <a:t>.</a:t>
            </a:r>
          </a:p>
        </p:txBody>
      </p:sp>
    </p:spTree>
    <p:extLst>
      <p:ext uri="{BB962C8B-B14F-4D97-AF65-F5344CB8AC3E}">
        <p14:creationId xmlns:p14="http://schemas.microsoft.com/office/powerpoint/2010/main" val="2660480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a:t>
            </a:r>
            <a:endParaRPr lang="en-US" dirty="0"/>
          </a:p>
        </p:txBody>
      </p:sp>
      <p:sp>
        <p:nvSpPr>
          <p:cNvPr id="3" name="Content Placeholder 2"/>
          <p:cNvSpPr>
            <a:spLocks noGrp="1"/>
          </p:cNvSpPr>
          <p:nvPr>
            <p:ph idx="1"/>
          </p:nvPr>
        </p:nvSpPr>
        <p:spPr/>
        <p:txBody>
          <a:bodyPr>
            <a:normAutofit/>
          </a:bodyPr>
          <a:lstStyle/>
          <a:p>
            <a:r>
              <a:rPr lang="en-US" sz="2400" dirty="0"/>
              <a:t>Android devices will generally be Internet-ready, through </a:t>
            </a:r>
            <a:r>
              <a:rPr lang="en-US" sz="2400" dirty="0" smtClean="0"/>
              <a:t>one communications </a:t>
            </a:r>
            <a:r>
              <a:rPr lang="en-US" sz="2400" dirty="0"/>
              <a:t>medium or another</a:t>
            </a:r>
            <a:r>
              <a:rPr lang="en-US" sz="2400" dirty="0" smtClean="0"/>
              <a:t>.</a:t>
            </a:r>
          </a:p>
          <a:p>
            <a:r>
              <a:rPr lang="en-US" sz="2400" dirty="0" smtClean="0"/>
              <a:t>You </a:t>
            </a:r>
            <a:r>
              <a:rPr lang="en-US" sz="2400" dirty="0"/>
              <a:t>can take advantage of </a:t>
            </a:r>
            <a:r>
              <a:rPr lang="en-US" sz="2400" dirty="0" smtClean="0"/>
              <a:t>the Internet </a:t>
            </a:r>
            <a:r>
              <a:rPr lang="en-US" sz="2400" dirty="0"/>
              <a:t>access at any level you wish, from raw Java sockets all the way </a:t>
            </a:r>
            <a:r>
              <a:rPr lang="en-US" sz="2400" dirty="0" smtClean="0"/>
              <a:t>up to </a:t>
            </a:r>
            <a:r>
              <a:rPr lang="en-US" sz="2400" dirty="0"/>
              <a:t>a built-in </a:t>
            </a:r>
            <a:r>
              <a:rPr lang="en-US" sz="2400" dirty="0" err="1"/>
              <a:t>WebKit</a:t>
            </a:r>
            <a:r>
              <a:rPr lang="en-US" sz="2400" dirty="0"/>
              <a:t>-based Web browser widget you can embed in </a:t>
            </a:r>
            <a:r>
              <a:rPr lang="en-US" sz="2400" dirty="0" smtClean="0"/>
              <a:t>your application</a:t>
            </a:r>
            <a:r>
              <a:rPr lang="en-US" sz="2400" dirty="0"/>
              <a:t>.</a:t>
            </a:r>
          </a:p>
        </p:txBody>
      </p:sp>
    </p:spTree>
    <p:extLst>
      <p:ext uri="{BB962C8B-B14F-4D97-AF65-F5344CB8AC3E}">
        <p14:creationId xmlns:p14="http://schemas.microsoft.com/office/powerpoint/2010/main" val="501669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NewTech">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Tech" id="{E2F7A8F1-1106-4BBB-AE28-0BA5A68354A1}" vid="{BD12A0F0-25B4-46FE-BFEF-32B77FD59E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131</TotalTime>
  <Words>1138</Words>
  <Application>Microsoft Office PowerPoint</Application>
  <PresentationFormat>On-screen Show (4:3)</PresentationFormat>
  <Paragraphs>105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Candara</vt:lpstr>
      <vt:lpstr>Consolas</vt:lpstr>
      <vt:lpstr>NewTech</vt:lpstr>
      <vt:lpstr>Android Programming</vt:lpstr>
      <vt:lpstr>An Android program is…</vt:lpstr>
      <vt:lpstr>Activities</vt:lpstr>
      <vt:lpstr>Services</vt:lpstr>
      <vt:lpstr>Content Providers</vt:lpstr>
      <vt:lpstr>Intents</vt:lpstr>
      <vt:lpstr>At your disposal</vt:lpstr>
      <vt:lpstr>Storage</vt:lpstr>
      <vt:lpstr>Networking</vt:lpstr>
      <vt:lpstr>Multimedia</vt:lpstr>
      <vt:lpstr>GPS</vt:lpstr>
      <vt:lpstr>Phone Services</vt:lpstr>
      <vt:lpstr>Android Programs</vt:lpstr>
      <vt:lpstr>Android Version</vt:lpstr>
      <vt:lpstr>The Launch Icon</vt:lpstr>
      <vt:lpstr>The Various Folders</vt:lpstr>
      <vt:lpstr>res Folders</vt:lpstr>
      <vt:lpstr>AndroidManifest.xml</vt:lpstr>
      <vt:lpstr>AndroidManifest.xml</vt:lpstr>
      <vt:lpstr>Build.Gradle (Module App)</vt:lpstr>
      <vt:lpstr>Writing a program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Programming</dc:title>
  <dc:creator>Allan McDonald</dc:creator>
  <cp:lastModifiedBy>Admin lab</cp:lastModifiedBy>
  <cp:revision>15</cp:revision>
  <dcterms:created xsi:type="dcterms:W3CDTF">2015-08-24T05:37:41Z</dcterms:created>
  <dcterms:modified xsi:type="dcterms:W3CDTF">2017-09-13T16:19:46Z</dcterms:modified>
</cp:coreProperties>
</file>