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5"/>
            <a:ext cx="10058400" cy="125383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57200"/>
            <a:ext cx="10566400" cy="652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16736"/>
            <a:ext cx="10566400" cy="50840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10363200" cy="2667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589465"/>
            <a:ext cx="103632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9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65504"/>
            <a:ext cx="5257800" cy="50352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9424" y="1365504"/>
            <a:ext cx="5319776" cy="50352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7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2"/>
            <a:ext cx="434340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2"/>
            <a:ext cx="434340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/>
          <a:lstStyle/>
          <a:p>
            <a:fld id="{104D8746-05D7-4A3D-8989-6054EF1ED98A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1" y="6362700"/>
            <a:ext cx="6881553" cy="25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/>
          <a:lstStyle/>
          <a:p>
            <a:fld id="{A03B2FBF-6E2E-484B-AE5C-CC9DD3E9C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16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8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8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769600" cy="676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769600" cy="499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58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Android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7354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Buttons </a:t>
            </a:r>
            <a:r>
              <a:rPr lang="en-CA" smtClean="0"/>
              <a:t>and </a:t>
            </a:r>
            <a:r>
              <a:rPr lang="en-CA" smtClean="0"/>
              <a:t>Images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16736"/>
            <a:ext cx="10566400" cy="585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Example of </a:t>
            </a:r>
            <a:r>
              <a:rPr lang="en-CA" dirty="0" err="1"/>
              <a:t>ImageView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55" y="1990955"/>
            <a:ext cx="8017341" cy="190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1200" y="4572001"/>
            <a:ext cx="105663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400" dirty="0" err="1"/>
              <a:t>ImageButton</a:t>
            </a:r>
            <a:r>
              <a:rPr lang="en-CA" sz="2400" dirty="0"/>
              <a:t>, a subclass of </a:t>
            </a:r>
            <a:r>
              <a:rPr lang="en-CA" sz="2400" dirty="0" err="1"/>
              <a:t>ImageView</a:t>
            </a:r>
            <a:r>
              <a:rPr lang="en-CA" sz="2400" dirty="0"/>
              <a:t>, mixes in the standard Button behaviors, for responding to clicks, but at the same time inherits all of the properties of the </a:t>
            </a:r>
            <a:r>
              <a:rPr lang="en-CA" sz="2400" dirty="0" err="1"/>
              <a:t>ImageView</a:t>
            </a:r>
            <a:r>
              <a:rPr lang="en-CA" sz="2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52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EditText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Along with buttons and labels, fields are the third "anchor" of most GUI toolkits.</a:t>
            </a:r>
          </a:p>
          <a:p>
            <a:r>
              <a:rPr lang="en-CA" dirty="0"/>
              <a:t>In Android, they are implemented via the </a:t>
            </a:r>
            <a:r>
              <a:rPr lang="en-CA" dirty="0" err="1"/>
              <a:t>EditText</a:t>
            </a:r>
            <a:r>
              <a:rPr lang="en-CA" dirty="0"/>
              <a:t> widget, which is a subclass of the </a:t>
            </a:r>
            <a:r>
              <a:rPr lang="en-CA" dirty="0" err="1"/>
              <a:t>TextView</a:t>
            </a:r>
            <a:r>
              <a:rPr lang="en-CA" dirty="0"/>
              <a:t> used for labels.</a:t>
            </a:r>
          </a:p>
          <a:p>
            <a:r>
              <a:rPr lang="en-CA" dirty="0"/>
              <a:t>The </a:t>
            </a:r>
            <a:r>
              <a:rPr lang="en-CA" dirty="0" err="1"/>
              <a:t>EditText</a:t>
            </a:r>
            <a:r>
              <a:rPr lang="en-CA" dirty="0"/>
              <a:t> widget is used to allow the program to read a text string entered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28998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EditText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6" y="1600200"/>
            <a:ext cx="9361714" cy="4725649"/>
          </a:xfrm>
        </p:spPr>
        <p:txBody>
          <a:bodyPr>
            <a:normAutofit/>
          </a:bodyPr>
          <a:lstStyle/>
          <a:p>
            <a:r>
              <a:rPr lang="en-CA" dirty="0"/>
              <a:t>Along with the standard </a:t>
            </a:r>
            <a:r>
              <a:rPr lang="en-CA" dirty="0" err="1"/>
              <a:t>TextView</a:t>
            </a:r>
            <a:r>
              <a:rPr lang="en-CA" dirty="0"/>
              <a:t> </a:t>
            </a:r>
            <a:r>
              <a:rPr lang="en-CA" dirty="0" smtClean="0"/>
              <a:t>properties, </a:t>
            </a:r>
            <a:r>
              <a:rPr lang="en-CA" dirty="0" err="1"/>
              <a:t>EditText</a:t>
            </a:r>
            <a:r>
              <a:rPr lang="en-CA" dirty="0"/>
              <a:t> has many others that will be useful for you in constructing fields, including:</a:t>
            </a:r>
          </a:p>
          <a:p>
            <a:pPr lvl="1"/>
            <a:r>
              <a:rPr lang="en-CA" dirty="0" err="1"/>
              <a:t>android:autoText</a:t>
            </a:r>
            <a:r>
              <a:rPr lang="en-CA" dirty="0"/>
              <a:t>, to control if the field should provide automatic spelling assistance</a:t>
            </a:r>
          </a:p>
          <a:p>
            <a:pPr lvl="1"/>
            <a:r>
              <a:rPr lang="en-CA" dirty="0" err="1"/>
              <a:t>android:capitalize</a:t>
            </a:r>
            <a:r>
              <a:rPr lang="en-CA" dirty="0"/>
              <a:t>, to control if the field should automatically capitalize the first letter of entered text (e.g., first name, city)</a:t>
            </a:r>
          </a:p>
          <a:p>
            <a:pPr lvl="1"/>
            <a:r>
              <a:rPr lang="en-CA" dirty="0" err="1"/>
              <a:t>android:digits</a:t>
            </a:r>
            <a:r>
              <a:rPr lang="en-CA" dirty="0"/>
              <a:t>, to configure the field to accept only certain digits</a:t>
            </a:r>
          </a:p>
          <a:p>
            <a:pPr lvl="1"/>
            <a:r>
              <a:rPr lang="en-CA" dirty="0" err="1"/>
              <a:t>android:singleLine</a:t>
            </a:r>
            <a:r>
              <a:rPr lang="en-CA" dirty="0"/>
              <a:t>, to control if the field is for single-line input or multiple-line input (e.g., does &lt;Enter&gt; move you to the next widget or add a newline?)</a:t>
            </a:r>
          </a:p>
        </p:txBody>
      </p:sp>
    </p:spTree>
    <p:extLst>
      <p:ext uri="{BB962C8B-B14F-4D97-AF65-F5344CB8AC3E}">
        <p14:creationId xmlns:p14="http://schemas.microsoft.com/office/powerpoint/2010/main" val="142685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CheckBox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</a:t>
            </a:r>
            <a:r>
              <a:rPr lang="en-CA" dirty="0" smtClean="0"/>
              <a:t>heckbox </a:t>
            </a:r>
            <a:r>
              <a:rPr lang="en-CA" dirty="0"/>
              <a:t>has two states: checked and unchecked. Clicking the checkbox toggles between those states to indicate a choice (e.g., "Add rush delivery to my order").</a:t>
            </a:r>
          </a:p>
          <a:p>
            <a:r>
              <a:rPr lang="en-CA" dirty="0" err="1" smtClean="0"/>
              <a:t>CheckBox</a:t>
            </a:r>
            <a:r>
              <a:rPr lang="en-CA" dirty="0" smtClean="0"/>
              <a:t> </a:t>
            </a:r>
            <a:r>
              <a:rPr lang="en-CA" dirty="0"/>
              <a:t>widget </a:t>
            </a:r>
            <a:r>
              <a:rPr lang="en-CA" dirty="0" smtClean="0"/>
              <a:t>has </a:t>
            </a:r>
            <a:r>
              <a:rPr lang="en-CA" dirty="0" err="1"/>
              <a:t>TextView</a:t>
            </a:r>
            <a:r>
              <a:rPr lang="en-CA" dirty="0"/>
              <a:t> as an ancestor, so you can use </a:t>
            </a:r>
            <a:r>
              <a:rPr lang="en-CA" dirty="0" err="1"/>
              <a:t>TextView</a:t>
            </a:r>
            <a:r>
              <a:rPr lang="en-CA" dirty="0"/>
              <a:t> properties like </a:t>
            </a:r>
            <a:r>
              <a:rPr lang="en-CA" dirty="0" err="1"/>
              <a:t>android:textColor</a:t>
            </a:r>
            <a:r>
              <a:rPr lang="en-CA" dirty="0"/>
              <a:t> to format the </a:t>
            </a:r>
            <a:r>
              <a:rPr lang="en-CA" dirty="0" smtClean="0"/>
              <a:t>widget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37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CheckBox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dirty="0"/>
              <a:t>Within Java, you can invoke:</a:t>
            </a:r>
          </a:p>
          <a:p>
            <a:pPr lvl="1"/>
            <a:r>
              <a:rPr lang="en-CA" dirty="0"/>
              <a:t> </a:t>
            </a:r>
            <a:r>
              <a:rPr lang="en-CA" dirty="0" err="1"/>
              <a:t>isChecked</a:t>
            </a:r>
            <a:r>
              <a:rPr lang="en-CA" dirty="0"/>
              <a:t>() to determine if the checkbox has been checked</a:t>
            </a:r>
          </a:p>
          <a:p>
            <a:pPr lvl="1"/>
            <a:r>
              <a:rPr lang="en-CA" dirty="0" err="1"/>
              <a:t>setChecked</a:t>
            </a:r>
            <a:r>
              <a:rPr lang="en-CA" dirty="0"/>
              <a:t>() to force the checkbox into a checked or unchecked state</a:t>
            </a:r>
          </a:p>
          <a:p>
            <a:pPr lvl="1"/>
            <a:r>
              <a:rPr lang="en-CA" dirty="0"/>
              <a:t>toggle() to toggle the checkbox as if the user checked it</a:t>
            </a:r>
          </a:p>
          <a:p>
            <a:r>
              <a:rPr lang="en-CA" dirty="0"/>
              <a:t>Also, you can register a listener object (in this case, an instance of </a:t>
            </a:r>
            <a:r>
              <a:rPr lang="en-CA" dirty="0" err="1"/>
              <a:t>OnCheckedChangeListener</a:t>
            </a:r>
            <a:r>
              <a:rPr lang="en-CA" dirty="0"/>
              <a:t>) to be notified when the state of the checkbox changes.</a:t>
            </a:r>
          </a:p>
        </p:txBody>
      </p:sp>
    </p:spTree>
    <p:extLst>
      <p:ext uri="{BB962C8B-B14F-4D97-AF65-F5344CB8AC3E}">
        <p14:creationId xmlns:p14="http://schemas.microsoft.com/office/powerpoint/2010/main" val="33248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CheckBox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628801"/>
            <a:ext cx="9347200" cy="4525963"/>
          </a:xfrm>
        </p:spPr>
        <p:txBody>
          <a:bodyPr>
            <a:normAutofit/>
          </a:bodyPr>
          <a:lstStyle/>
          <a:p>
            <a:r>
              <a:rPr lang="en-CA" dirty="0"/>
              <a:t>For example, from the Basic/</a:t>
            </a:r>
            <a:r>
              <a:rPr lang="en-CA" dirty="0" err="1"/>
              <a:t>CheckBox</a:t>
            </a:r>
            <a:r>
              <a:rPr lang="en-CA" dirty="0"/>
              <a:t> project, here is a simple checkbox layout: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9" y="2686183"/>
            <a:ext cx="8302019" cy="151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2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CheckBox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corresponding </a:t>
            </a:r>
            <a:r>
              <a:rPr lang="en-CA" dirty="0" smtClean="0"/>
              <a:t>java </a:t>
            </a:r>
            <a:r>
              <a:rPr lang="en-CA" dirty="0"/>
              <a:t>retrieves and configures the behavior of the checkbox: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33" y="2102845"/>
            <a:ext cx="6934200" cy="429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4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ToggleButton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</a:t>
            </a:r>
            <a:r>
              <a:rPr lang="en-CA" dirty="0" smtClean="0"/>
              <a:t>imilar </a:t>
            </a:r>
            <a:r>
              <a:rPr lang="en-CA" dirty="0"/>
              <a:t>widget to </a:t>
            </a:r>
            <a:r>
              <a:rPr lang="en-CA" dirty="0" err="1" smtClean="0"/>
              <a:t>CheckBox</a:t>
            </a:r>
            <a:endParaRPr lang="en-CA" dirty="0" smtClean="0"/>
          </a:p>
          <a:p>
            <a:r>
              <a:rPr lang="en-CA" dirty="0" smtClean="0"/>
              <a:t>Like </a:t>
            </a:r>
            <a:r>
              <a:rPr lang="en-CA" dirty="0" err="1"/>
              <a:t>CheckBox</a:t>
            </a:r>
            <a:r>
              <a:rPr lang="en-CA" dirty="0"/>
              <a:t>, </a:t>
            </a:r>
            <a:r>
              <a:rPr lang="en-CA" dirty="0" err="1"/>
              <a:t>ToggleButton</a:t>
            </a:r>
            <a:r>
              <a:rPr lang="en-CA" dirty="0"/>
              <a:t> is a two-state widget that is either checked or </a:t>
            </a:r>
            <a:r>
              <a:rPr lang="en-CA" dirty="0" smtClean="0"/>
              <a:t>unchecked</a:t>
            </a:r>
            <a:endParaRPr lang="en-CA" dirty="0"/>
          </a:p>
          <a:p>
            <a:r>
              <a:rPr lang="en-CA" dirty="0"/>
              <a:t>However, </a:t>
            </a:r>
            <a:r>
              <a:rPr lang="en-CA" dirty="0" err="1"/>
              <a:t>ToggleButton</a:t>
            </a:r>
            <a:r>
              <a:rPr lang="en-CA" dirty="0"/>
              <a:t> has a distinct visual appearance and does not have associated </a:t>
            </a:r>
            <a:r>
              <a:rPr lang="en-CA" dirty="0" smtClean="0"/>
              <a:t>text</a:t>
            </a:r>
            <a:endParaRPr lang="en-CA" dirty="0"/>
          </a:p>
          <a:p>
            <a:r>
              <a:rPr lang="en-CA" dirty="0"/>
              <a:t>Otherwise, </a:t>
            </a:r>
            <a:r>
              <a:rPr lang="en-CA" dirty="0" err="1"/>
              <a:t>ToggleButton</a:t>
            </a:r>
            <a:r>
              <a:rPr lang="en-CA" dirty="0"/>
              <a:t> behaves much like </a:t>
            </a:r>
            <a:r>
              <a:rPr lang="en-CA" dirty="0" err="1"/>
              <a:t>CheckBox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6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ToggleButton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can put it in a layout file, as seen in the Basic/</a:t>
            </a:r>
            <a:r>
              <a:rPr lang="en-CA" dirty="0" err="1"/>
              <a:t>ToggleButton</a:t>
            </a:r>
            <a:r>
              <a:rPr lang="en-CA" dirty="0"/>
              <a:t> sample: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You can also set up an </a:t>
            </a:r>
            <a:r>
              <a:rPr lang="en-CA" dirty="0" err="1"/>
              <a:t>OnCheckedChangeListener</a:t>
            </a:r>
            <a:r>
              <a:rPr lang="en-CA" dirty="0"/>
              <a:t> to be notified when the user changes the state of the </a:t>
            </a:r>
            <a:r>
              <a:rPr lang="en-CA" dirty="0" err="1"/>
              <a:t>ToggleButton</a:t>
            </a:r>
            <a:r>
              <a:rPr lang="en-CA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25" y="2062950"/>
            <a:ext cx="9005543" cy="13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RadioButton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1600200"/>
            <a:ext cx="9405257" cy="4781128"/>
          </a:xfrm>
        </p:spPr>
        <p:txBody>
          <a:bodyPr>
            <a:noAutofit/>
          </a:bodyPr>
          <a:lstStyle/>
          <a:p>
            <a:r>
              <a:rPr lang="en-CA" dirty="0" smtClean="0"/>
              <a:t>Radio </a:t>
            </a:r>
            <a:r>
              <a:rPr lang="en-CA" dirty="0"/>
              <a:t>buttons are two-state, like checkboxes, but can be grouped such that only one radio button in the group can be checked at any </a:t>
            </a:r>
            <a:r>
              <a:rPr lang="en-CA" dirty="0" smtClean="0"/>
              <a:t>time</a:t>
            </a:r>
            <a:endParaRPr lang="en-CA" dirty="0"/>
          </a:p>
          <a:p>
            <a:r>
              <a:rPr lang="en-CA" dirty="0"/>
              <a:t>Like </a:t>
            </a:r>
            <a:r>
              <a:rPr lang="en-CA" dirty="0" err="1"/>
              <a:t>CheckBox</a:t>
            </a:r>
            <a:r>
              <a:rPr lang="en-CA" dirty="0"/>
              <a:t>, </a:t>
            </a:r>
            <a:r>
              <a:rPr lang="en-CA" dirty="0" err="1"/>
              <a:t>RadioButton</a:t>
            </a:r>
            <a:r>
              <a:rPr lang="en-CA" dirty="0"/>
              <a:t> inherits from </a:t>
            </a:r>
            <a:r>
              <a:rPr lang="en-CA" dirty="0" err="1"/>
              <a:t>CompoundButton</a:t>
            </a:r>
            <a:r>
              <a:rPr lang="en-CA" dirty="0"/>
              <a:t>, which in turn inherits from </a:t>
            </a:r>
            <a:r>
              <a:rPr lang="en-CA" dirty="0" err="1" smtClean="0"/>
              <a:t>TextView</a:t>
            </a:r>
            <a:endParaRPr lang="en-CA" dirty="0"/>
          </a:p>
          <a:p>
            <a:r>
              <a:rPr lang="en-CA" dirty="0" smtClean="0"/>
              <a:t>Similarly</a:t>
            </a:r>
            <a:r>
              <a:rPr lang="en-CA" dirty="0"/>
              <a:t>, </a:t>
            </a:r>
            <a:r>
              <a:rPr lang="en-CA" dirty="0" smtClean="0"/>
              <a:t>can </a:t>
            </a:r>
            <a:r>
              <a:rPr lang="en-CA" dirty="0"/>
              <a:t>call </a:t>
            </a:r>
            <a:r>
              <a:rPr lang="en-CA" dirty="0" err="1"/>
              <a:t>isChecked</a:t>
            </a:r>
            <a:r>
              <a:rPr lang="en-CA" dirty="0"/>
              <a:t>() on a </a:t>
            </a:r>
            <a:r>
              <a:rPr lang="en-CA" dirty="0" err="1"/>
              <a:t>RadioButton</a:t>
            </a:r>
            <a:r>
              <a:rPr lang="en-CA" dirty="0"/>
              <a:t> to see if it is selected, toggle() to select it, and so on, like </a:t>
            </a:r>
            <a:r>
              <a:rPr lang="en-CA" dirty="0" smtClean="0"/>
              <a:t>with </a:t>
            </a:r>
            <a:r>
              <a:rPr lang="en-CA" dirty="0"/>
              <a:t>a </a:t>
            </a:r>
            <a:r>
              <a:rPr lang="en-CA" dirty="0" err="1" smtClean="0"/>
              <a:t>CheckBox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0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499017"/>
            <a:ext cx="10566400" cy="4856813"/>
          </a:xfrm>
        </p:spPr>
        <p:txBody>
          <a:bodyPr>
            <a:noAutofit/>
          </a:bodyPr>
          <a:lstStyle/>
          <a:p>
            <a:r>
              <a:rPr lang="en-US" dirty="0"/>
              <a:t>R.java is </a:t>
            </a:r>
            <a:r>
              <a:rPr lang="en-US" dirty="0" smtClean="0"/>
              <a:t>a dynamically </a:t>
            </a:r>
            <a:r>
              <a:rPr lang="en-US" dirty="0"/>
              <a:t>generated </a:t>
            </a:r>
            <a:r>
              <a:rPr lang="en-US" dirty="0" smtClean="0"/>
              <a:t>class</a:t>
            </a:r>
          </a:p>
          <a:p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during build process to dynamically identify all assets (from strings to android widgets to layouts), for usage in java classes in Android app </a:t>
            </a:r>
            <a:r>
              <a:rPr lang="en-US" dirty="0" smtClean="0"/>
              <a:t>(can </a:t>
            </a:r>
            <a:r>
              <a:rPr lang="en-US" dirty="0"/>
              <a:t>find it under gen/PACKAGE/R.java)</a:t>
            </a:r>
            <a:endParaRPr lang="en-US" dirty="0" smtClean="0"/>
          </a:p>
          <a:p>
            <a:pPr lvl="1"/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various values </a:t>
            </a:r>
            <a:r>
              <a:rPr lang="en-US" sz="2800" dirty="0" smtClean="0"/>
              <a:t>defined </a:t>
            </a:r>
            <a:r>
              <a:rPr lang="en-US" sz="2800" dirty="0"/>
              <a:t>in the res </a:t>
            </a:r>
            <a:r>
              <a:rPr lang="en-US" sz="2800" dirty="0" smtClean="0"/>
              <a:t>files</a:t>
            </a:r>
          </a:p>
          <a:p>
            <a:r>
              <a:rPr lang="en-US" dirty="0" smtClean="0"/>
              <a:t>R.java </a:t>
            </a:r>
            <a:r>
              <a:rPr lang="en-US" dirty="0"/>
              <a:t>is Android </a:t>
            </a:r>
            <a:r>
              <a:rPr lang="en-US" dirty="0" smtClean="0"/>
              <a:t>specific, </a:t>
            </a:r>
            <a:r>
              <a:rPr lang="en-US" dirty="0"/>
              <a:t>so it doesn't have much to do with Java language </a:t>
            </a:r>
            <a:r>
              <a:rPr lang="en-US" dirty="0" smtClean="0"/>
              <a:t>constructs</a:t>
            </a:r>
          </a:p>
          <a:p>
            <a:r>
              <a:rPr lang="en-US" dirty="0" smtClean="0"/>
              <a:t>Contains </a:t>
            </a:r>
            <a:r>
              <a:rPr lang="en-US" dirty="0"/>
              <a:t>ONLY public </a:t>
            </a:r>
            <a:r>
              <a:rPr lang="en-US" dirty="0" smtClean="0"/>
              <a:t>constants</a:t>
            </a:r>
            <a:r>
              <a:rPr lang="en-US" dirty="0"/>
              <a:t> </a:t>
            </a:r>
            <a:r>
              <a:rPr lang="en-US" dirty="0" smtClean="0"/>
              <a:t>(public </a:t>
            </a:r>
            <a:r>
              <a:rPr lang="en-US" dirty="0"/>
              <a:t>static final).</a:t>
            </a:r>
          </a:p>
          <a:p>
            <a:r>
              <a:rPr lang="en-US" dirty="0" err="1" smtClean="0"/>
              <a:t>android:id</a:t>
            </a:r>
            <a:r>
              <a:rPr lang="en-US" dirty="0"/>
              <a:t>="@+</a:t>
            </a:r>
            <a:r>
              <a:rPr lang="en-US" dirty="0" smtClean="0"/>
              <a:t>id/</a:t>
            </a:r>
            <a:r>
              <a:rPr lang="en-US" dirty="0" err="1" smtClean="0"/>
              <a:t>btnAbout</a:t>
            </a:r>
            <a:r>
              <a:rPr lang="en-US" dirty="0" smtClean="0"/>
              <a:t>“</a:t>
            </a:r>
          </a:p>
          <a:p>
            <a:pPr lvl="1"/>
            <a:r>
              <a:rPr lang="en-US" dirty="0" smtClean="0"/>
              <a:t>Compiler generates </a:t>
            </a:r>
            <a:r>
              <a:rPr lang="en-US" dirty="0"/>
              <a:t>a constant in the R </a:t>
            </a:r>
            <a:r>
              <a:rPr lang="en-US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8112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RadioGroup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57" y="1700809"/>
            <a:ext cx="9326261" cy="4525963"/>
          </a:xfrm>
        </p:spPr>
        <p:txBody>
          <a:bodyPr>
            <a:noAutofit/>
          </a:bodyPr>
          <a:lstStyle/>
          <a:p>
            <a:r>
              <a:rPr lang="en-CA" sz="2400" dirty="0"/>
              <a:t>Most times, you will want to put your </a:t>
            </a:r>
            <a:r>
              <a:rPr lang="en-CA" sz="2400" dirty="0" err="1"/>
              <a:t>RadioButton</a:t>
            </a:r>
            <a:r>
              <a:rPr lang="en-CA" sz="2400" dirty="0"/>
              <a:t> widgets inside of a </a:t>
            </a:r>
            <a:r>
              <a:rPr lang="en-CA" sz="2400" dirty="0" err="1" smtClean="0"/>
              <a:t>RadioGroup</a:t>
            </a:r>
            <a:endParaRPr lang="en-CA" sz="2400" dirty="0"/>
          </a:p>
          <a:p>
            <a:r>
              <a:rPr lang="en-CA" sz="2400" dirty="0"/>
              <a:t>The </a:t>
            </a:r>
            <a:r>
              <a:rPr lang="en-CA" sz="2400" dirty="0" err="1"/>
              <a:t>RadioGroup</a:t>
            </a:r>
            <a:r>
              <a:rPr lang="en-CA" sz="2400" dirty="0"/>
              <a:t> indicates a set of radio buttons whose state is tied, meaning only one button out of the group can be selected at </a:t>
            </a:r>
            <a:r>
              <a:rPr lang="en-CA" sz="2400" dirty="0" smtClean="0"/>
              <a:t>a time</a:t>
            </a:r>
            <a:endParaRPr lang="en-CA" sz="2400" dirty="0"/>
          </a:p>
          <a:p>
            <a:r>
              <a:rPr lang="en-CA" sz="2400" dirty="0" smtClean="0"/>
              <a:t>Assign </a:t>
            </a:r>
            <a:r>
              <a:rPr lang="en-CA" sz="2400" dirty="0"/>
              <a:t>an </a:t>
            </a:r>
            <a:r>
              <a:rPr lang="en-CA" sz="2400" dirty="0" err="1"/>
              <a:t>android:id</a:t>
            </a:r>
            <a:r>
              <a:rPr lang="en-CA" sz="2400" dirty="0"/>
              <a:t> to your </a:t>
            </a:r>
            <a:r>
              <a:rPr lang="en-CA" sz="2400" dirty="0" err="1"/>
              <a:t>RadioGroup</a:t>
            </a:r>
            <a:r>
              <a:rPr lang="en-CA" sz="2400" dirty="0"/>
              <a:t> in your XML layout, </a:t>
            </a:r>
            <a:r>
              <a:rPr lang="en-CA" sz="2400" dirty="0" smtClean="0"/>
              <a:t>then access </a:t>
            </a:r>
            <a:r>
              <a:rPr lang="en-CA" sz="2400" dirty="0"/>
              <a:t>the group from </a:t>
            </a:r>
            <a:r>
              <a:rPr lang="en-CA" sz="2400" dirty="0" smtClean="0"/>
              <a:t>Java and </a:t>
            </a:r>
            <a:r>
              <a:rPr lang="en-CA" sz="2400" dirty="0"/>
              <a:t>invoke:</a:t>
            </a:r>
          </a:p>
          <a:p>
            <a:pPr lvl="1"/>
            <a:r>
              <a:rPr lang="en-CA" sz="2000" dirty="0"/>
              <a:t> check() to check a specific radio button via its ID (e.g., </a:t>
            </a:r>
            <a:r>
              <a:rPr lang="en-CA" sz="2000" dirty="0" err="1" smtClean="0"/>
              <a:t>group.check</a:t>
            </a:r>
            <a:r>
              <a:rPr lang="en-CA" sz="2000" dirty="0" smtClean="0"/>
              <a:t>(</a:t>
            </a:r>
            <a:r>
              <a:rPr lang="en-CA" sz="2000" dirty="0" err="1" smtClean="0"/>
              <a:t>R.id.rdoDebit</a:t>
            </a:r>
            <a:r>
              <a:rPr lang="en-CA" sz="2000" dirty="0" smtClean="0"/>
              <a:t>))</a:t>
            </a:r>
            <a:endParaRPr lang="en-CA" sz="2000" dirty="0"/>
          </a:p>
          <a:p>
            <a:pPr lvl="1"/>
            <a:r>
              <a:rPr lang="en-CA" sz="2000" dirty="0" err="1"/>
              <a:t>clearCheck</a:t>
            </a:r>
            <a:r>
              <a:rPr lang="en-CA" sz="2000" dirty="0"/>
              <a:t>() to clear all radio buttons, so none in the group are checked</a:t>
            </a:r>
          </a:p>
          <a:p>
            <a:pPr lvl="1"/>
            <a:r>
              <a:rPr lang="en-CA" sz="2000" dirty="0" err="1"/>
              <a:t>getCheckedRadioButtonId</a:t>
            </a:r>
            <a:r>
              <a:rPr lang="en-CA" sz="2000" dirty="0"/>
              <a:t>() to get the ID of the currently-checked radio button (or -1 if none are checked</a:t>
            </a:r>
            <a:r>
              <a:rPr lang="en-CA" sz="2000" dirty="0" smtClean="0"/>
              <a:t>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225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RadioGroup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dirty="0"/>
              <a:t>For example, from the Basic/</a:t>
            </a:r>
            <a:r>
              <a:rPr lang="en-CA" dirty="0" err="1"/>
              <a:t>RadioButton</a:t>
            </a:r>
            <a:r>
              <a:rPr lang="en-CA" dirty="0"/>
              <a:t> sample application, the next slide shows a XML layout showing a </a:t>
            </a:r>
            <a:r>
              <a:rPr lang="en-CA" dirty="0" err="1"/>
              <a:t>RadioGroup</a:t>
            </a:r>
            <a:r>
              <a:rPr lang="en-CA" dirty="0"/>
              <a:t> wrapping a set of </a:t>
            </a:r>
            <a:r>
              <a:rPr lang="en-CA" dirty="0" err="1"/>
              <a:t>RadioButton</a:t>
            </a:r>
            <a:r>
              <a:rPr lang="en-CA" dirty="0"/>
              <a:t> widget</a:t>
            </a:r>
          </a:p>
          <a:p>
            <a:r>
              <a:rPr lang="en-CA" dirty="0"/>
              <a:t>Note that the radio button group is initially set to be completely unchecked at the outset.</a:t>
            </a:r>
          </a:p>
          <a:p>
            <a:r>
              <a:rPr lang="en-CA" dirty="0"/>
              <a:t>To </a:t>
            </a:r>
            <a:r>
              <a:rPr lang="en-CA" dirty="0" err="1"/>
              <a:t>preset</a:t>
            </a:r>
            <a:r>
              <a:rPr lang="en-CA" dirty="0"/>
              <a:t> one of the radio buttons to be checked, use either </a:t>
            </a:r>
            <a:r>
              <a:rPr lang="en-CA" dirty="0" err="1"/>
              <a:t>setChecked</a:t>
            </a:r>
            <a:r>
              <a:rPr lang="en-CA" dirty="0"/>
              <a:t>() on the </a:t>
            </a:r>
            <a:r>
              <a:rPr lang="en-CA" dirty="0" err="1"/>
              <a:t>RadioButton</a:t>
            </a:r>
            <a:r>
              <a:rPr lang="en-CA" dirty="0"/>
              <a:t> or check() on the </a:t>
            </a:r>
            <a:r>
              <a:rPr lang="en-CA" dirty="0" err="1"/>
              <a:t>RadioGroup</a:t>
            </a:r>
            <a:r>
              <a:rPr lang="en-CA" dirty="0"/>
              <a:t> from within your </a:t>
            </a:r>
            <a:r>
              <a:rPr lang="en-CA" dirty="0" err="1"/>
              <a:t>onCreate</a:t>
            </a:r>
            <a:r>
              <a:rPr lang="en-CA" dirty="0"/>
              <a:t>() callback in your activity.</a:t>
            </a:r>
          </a:p>
        </p:txBody>
      </p:sp>
    </p:spTree>
    <p:extLst>
      <p:ext uri="{BB962C8B-B14F-4D97-AF65-F5344CB8AC3E}">
        <p14:creationId xmlns:p14="http://schemas.microsoft.com/office/powerpoint/2010/main" val="40513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27" y="4191000"/>
            <a:ext cx="7391400" cy="171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27" y="1359403"/>
            <a:ext cx="7391400" cy="28315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8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One of the most important attributes for Android elements is the id attribute.</a:t>
            </a:r>
          </a:p>
          <a:p>
            <a:r>
              <a:rPr lang="en-CA" dirty="0"/>
              <a:t>Because we usually want to reference elements from our Java code, we need to give them an identifier via the </a:t>
            </a:r>
            <a:r>
              <a:rPr lang="en-CA" dirty="0" err="1"/>
              <a:t>android:id</a:t>
            </a:r>
            <a:r>
              <a:rPr lang="en-CA" dirty="0"/>
              <a:t> attribute.</a:t>
            </a:r>
          </a:p>
          <a:p>
            <a:r>
              <a:rPr lang="en-CA" dirty="0"/>
              <a:t>For example, in the code below the button widget has an id attribute called button which we can use to reference it in our Java code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60" y="3858768"/>
            <a:ext cx="8953277" cy="162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7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dirty="0"/>
              <a:t>The text attribute in this case is empty but we could use it to display text on our button.</a:t>
            </a:r>
          </a:p>
          <a:p>
            <a:r>
              <a:rPr lang="en-CA" dirty="0"/>
              <a:t>The width and height attributes are similar to those of the </a:t>
            </a:r>
            <a:r>
              <a:rPr lang="en-CA" dirty="0" err="1"/>
              <a:t>ViewGroups</a:t>
            </a:r>
            <a:endParaRPr lang="en-CA" dirty="0"/>
          </a:p>
          <a:p>
            <a:r>
              <a:rPr lang="en-CA" dirty="0"/>
              <a:t>If we have an element in our XML file that we do not need to reference in the </a:t>
            </a:r>
            <a:r>
              <a:rPr lang="en-CA" dirty="0" smtClean="0"/>
              <a:t>Java file</a:t>
            </a:r>
            <a:r>
              <a:rPr lang="en-CA" dirty="0"/>
              <a:t>, such as a static label using the </a:t>
            </a:r>
            <a:r>
              <a:rPr lang="en-CA" dirty="0" err="1"/>
              <a:t>TextView</a:t>
            </a:r>
            <a:r>
              <a:rPr lang="en-CA" dirty="0"/>
              <a:t>, then we do not need to have an </a:t>
            </a:r>
            <a:r>
              <a:rPr lang="en-CA" dirty="0" err="1"/>
              <a:t>android:id</a:t>
            </a:r>
            <a:r>
              <a:rPr lang="en-CA" dirty="0"/>
              <a:t> attribute to give them a name.</a:t>
            </a:r>
          </a:p>
        </p:txBody>
      </p:sp>
    </p:spTree>
    <p:extLst>
      <p:ext uri="{BB962C8B-B14F-4D97-AF65-F5344CB8AC3E}">
        <p14:creationId xmlns:p14="http://schemas.microsoft.com/office/powerpoint/2010/main" val="30797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the id attribute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571" y="1600200"/>
            <a:ext cx="9376229" cy="4781128"/>
          </a:xfrm>
        </p:spPr>
        <p:txBody>
          <a:bodyPr>
            <a:noAutofit/>
          </a:bodyPr>
          <a:lstStyle/>
          <a:p>
            <a:r>
              <a:rPr lang="en-CA" dirty="0"/>
              <a:t>The id attribute can be used to reference the element in our Android program as follows: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Button </a:t>
            </a:r>
            <a:r>
              <a:rPr lang="en-CA" dirty="0" err="1"/>
              <a:t>btn</a:t>
            </a:r>
            <a:r>
              <a:rPr lang="en-CA" dirty="0"/>
              <a:t> = (</a:t>
            </a:r>
            <a:r>
              <a:rPr lang="en-CA" dirty="0" smtClean="0"/>
              <a:t>Button)</a:t>
            </a:r>
            <a:r>
              <a:rPr lang="en-CA" b="1" dirty="0" err="1" smtClean="0"/>
              <a:t>findViewById</a:t>
            </a:r>
            <a:r>
              <a:rPr lang="en-CA" dirty="0" smtClean="0"/>
              <a:t>(</a:t>
            </a:r>
            <a:r>
              <a:rPr lang="en-CA" dirty="0" err="1" smtClean="0"/>
              <a:t>R.id.btnOkay</a:t>
            </a:r>
            <a:r>
              <a:rPr lang="en-CA" dirty="0"/>
              <a:t>)</a:t>
            </a:r>
            <a:r>
              <a:rPr lang="en-CA" dirty="0" smtClean="0"/>
              <a:t>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Now use </a:t>
            </a:r>
            <a:r>
              <a:rPr lang="en-CA" dirty="0" err="1"/>
              <a:t>btn</a:t>
            </a:r>
            <a:r>
              <a:rPr lang="en-CA" dirty="0"/>
              <a:t> to reference our button in our Java code.</a:t>
            </a:r>
          </a:p>
        </p:txBody>
      </p:sp>
    </p:spTree>
    <p:extLst>
      <p:ext uri="{BB962C8B-B14F-4D97-AF65-F5344CB8AC3E}">
        <p14:creationId xmlns:p14="http://schemas.microsoft.com/office/powerpoint/2010/main" val="2592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Widgets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600200"/>
            <a:ext cx="10566400" cy="4800600"/>
          </a:xfrm>
        </p:spPr>
        <p:txBody>
          <a:bodyPr>
            <a:noAutofit/>
          </a:bodyPr>
          <a:lstStyle/>
          <a:p>
            <a:r>
              <a:rPr lang="en-CA" dirty="0"/>
              <a:t>In the Android toolkit the widgets include </a:t>
            </a:r>
            <a:r>
              <a:rPr lang="en-CA" dirty="0" err="1"/>
              <a:t>TextViews</a:t>
            </a:r>
            <a:r>
              <a:rPr lang="en-CA" dirty="0"/>
              <a:t>, Buttons, Checkboxes, </a:t>
            </a:r>
            <a:r>
              <a:rPr lang="en-CA" dirty="0" err="1"/>
              <a:t>Radiobuttons</a:t>
            </a:r>
            <a:r>
              <a:rPr lang="en-CA" dirty="0"/>
              <a:t> and several other elements.</a:t>
            </a:r>
          </a:p>
          <a:p>
            <a:r>
              <a:rPr lang="en-CA" dirty="0"/>
              <a:t>The simplest widget is the label, referred to in Android as a </a:t>
            </a:r>
            <a:r>
              <a:rPr lang="en-CA" dirty="0" err="1"/>
              <a:t>TextView</a:t>
            </a:r>
            <a:r>
              <a:rPr lang="en-CA" dirty="0"/>
              <a:t>.</a:t>
            </a:r>
          </a:p>
          <a:p>
            <a:pPr lvl="1"/>
            <a:r>
              <a:rPr lang="en-CA" dirty="0" smtClean="0"/>
              <a:t>Bits </a:t>
            </a:r>
            <a:r>
              <a:rPr lang="en-CA" dirty="0"/>
              <a:t>of text not editable directly by users.</a:t>
            </a:r>
          </a:p>
          <a:p>
            <a:r>
              <a:rPr lang="en-CA" dirty="0"/>
              <a:t>Typically, they are used to identify adjacent widgets (e.g., a "Name:" label before a field where one fills in a name).</a:t>
            </a:r>
          </a:p>
        </p:txBody>
      </p:sp>
    </p:spTree>
    <p:extLst>
      <p:ext uri="{BB962C8B-B14F-4D97-AF65-F5344CB8AC3E}">
        <p14:creationId xmlns:p14="http://schemas.microsoft.com/office/powerpoint/2010/main" val="1604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TextViews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 Java, you can create a label by creating a </a:t>
            </a:r>
            <a:r>
              <a:rPr lang="en-CA" dirty="0" err="1"/>
              <a:t>TextView</a:t>
            </a:r>
            <a:r>
              <a:rPr lang="en-CA" dirty="0"/>
              <a:t> instance.</a:t>
            </a:r>
          </a:p>
          <a:p>
            <a:r>
              <a:rPr lang="en-CA" dirty="0"/>
              <a:t>More commonly, though, you will create labels in XML layout files by adding a </a:t>
            </a:r>
            <a:r>
              <a:rPr lang="en-CA" dirty="0" err="1"/>
              <a:t>TextView</a:t>
            </a:r>
            <a:r>
              <a:rPr lang="en-CA" dirty="0"/>
              <a:t> element to the layout, with an </a:t>
            </a:r>
            <a:r>
              <a:rPr lang="en-CA" dirty="0" err="1"/>
              <a:t>android:text</a:t>
            </a:r>
            <a:r>
              <a:rPr lang="en-CA" dirty="0"/>
              <a:t> property to set the value of the label itself.</a:t>
            </a:r>
          </a:p>
        </p:txBody>
      </p:sp>
    </p:spTree>
    <p:extLst>
      <p:ext uri="{BB962C8B-B14F-4D97-AF65-F5344CB8AC3E}">
        <p14:creationId xmlns:p14="http://schemas.microsoft.com/office/powerpoint/2010/main" val="261417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TextViews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495269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TextView</a:t>
            </a:r>
            <a:r>
              <a:rPr lang="en-CA" dirty="0"/>
              <a:t> has numerous other properties of relevance for </a:t>
            </a:r>
            <a:r>
              <a:rPr lang="en-CA" dirty="0" smtClean="0"/>
              <a:t>labels:</a:t>
            </a:r>
            <a:endParaRPr lang="en-CA" dirty="0"/>
          </a:p>
          <a:p>
            <a:pPr lvl="1"/>
            <a:r>
              <a:rPr lang="en-CA" dirty="0" err="1"/>
              <a:t>android:typeface</a:t>
            </a:r>
            <a:r>
              <a:rPr lang="en-CA" dirty="0"/>
              <a:t> to set the typeface to use for the label (e.g., </a:t>
            </a:r>
            <a:r>
              <a:rPr lang="en-CA" dirty="0" err="1"/>
              <a:t>monospace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android:textStyle</a:t>
            </a:r>
            <a:r>
              <a:rPr lang="en-CA" dirty="0"/>
              <a:t> to indicate that the typeface should be made bold (bold), italic (italic), or bold and italic (</a:t>
            </a:r>
            <a:r>
              <a:rPr lang="en-CA" dirty="0" err="1"/>
              <a:t>bold_italic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android:textColor</a:t>
            </a:r>
            <a:r>
              <a:rPr lang="en-CA" dirty="0"/>
              <a:t> to set the color of the label's text, in RGB hex format (e.g., </a:t>
            </a:r>
            <a:r>
              <a:rPr lang="en-CA" dirty="0" smtClean="0"/>
              <a:t>#FFFF0000 </a:t>
            </a:r>
            <a:r>
              <a:rPr lang="en-CA" dirty="0"/>
              <a:t>for red</a:t>
            </a:r>
            <a:r>
              <a:rPr lang="en-CA" dirty="0" smtClean="0"/>
              <a:t>)</a:t>
            </a:r>
          </a:p>
          <a:p>
            <a:r>
              <a:rPr lang="en-CA" dirty="0"/>
              <a:t>Button is a subclass of </a:t>
            </a:r>
            <a:r>
              <a:rPr lang="en-CA" dirty="0" err="1"/>
              <a:t>TextView</a:t>
            </a:r>
            <a:r>
              <a:rPr lang="en-CA" dirty="0"/>
              <a:t>, so everything discussed </a:t>
            </a:r>
            <a:r>
              <a:rPr lang="en-CA" dirty="0" err="1" smtClean="0"/>
              <a:t>fpr</a:t>
            </a:r>
            <a:r>
              <a:rPr lang="en-CA" dirty="0" smtClean="0"/>
              <a:t> </a:t>
            </a:r>
            <a:r>
              <a:rPr lang="en-CA" dirty="0" err="1" smtClean="0"/>
              <a:t>TextView</a:t>
            </a:r>
            <a:r>
              <a:rPr lang="en-CA" dirty="0" smtClean="0"/>
              <a:t> in </a:t>
            </a:r>
            <a:r>
              <a:rPr lang="en-CA" dirty="0"/>
              <a:t>terms of formatting the face of the button still </a:t>
            </a:r>
            <a:r>
              <a:rPr lang="en-CA" dirty="0" smtClean="0"/>
              <a:t>holds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94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Buttons and Images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Android </a:t>
            </a:r>
            <a:r>
              <a:rPr lang="en-CA" dirty="0"/>
              <a:t>has two widgets to help you embed images in your activities:</a:t>
            </a:r>
          </a:p>
          <a:p>
            <a:r>
              <a:rPr lang="en-CA" dirty="0" err="1"/>
              <a:t>ImageView</a:t>
            </a:r>
            <a:r>
              <a:rPr lang="en-CA" dirty="0"/>
              <a:t> and </a:t>
            </a:r>
            <a:r>
              <a:rPr lang="en-CA" dirty="0" err="1" smtClean="0"/>
              <a:t>ImageButton</a:t>
            </a:r>
            <a:endParaRPr lang="en-CA" dirty="0"/>
          </a:p>
          <a:p>
            <a:pPr lvl="1"/>
            <a:r>
              <a:rPr lang="en-CA" dirty="0"/>
              <a:t>As the names suggest, they are image-based analogues to </a:t>
            </a:r>
            <a:r>
              <a:rPr lang="en-CA" dirty="0" err="1"/>
              <a:t>TextView</a:t>
            </a:r>
            <a:r>
              <a:rPr lang="en-CA" dirty="0"/>
              <a:t> and Button, respectively.</a:t>
            </a:r>
          </a:p>
          <a:p>
            <a:pPr lvl="1"/>
            <a:r>
              <a:rPr lang="en-CA" dirty="0"/>
              <a:t>Each widget takes an </a:t>
            </a:r>
            <a:r>
              <a:rPr lang="en-CA" dirty="0" err="1"/>
              <a:t>android:src</a:t>
            </a:r>
            <a:r>
              <a:rPr lang="en-CA" sz="1400" dirty="0"/>
              <a:t> </a:t>
            </a:r>
            <a:r>
              <a:rPr lang="en-CA" dirty="0"/>
              <a:t>attribute (in an XML layout) to specify what picture to use.</a:t>
            </a:r>
          </a:p>
        </p:txBody>
      </p:sp>
    </p:spTree>
    <p:extLst>
      <p:ext uri="{BB962C8B-B14F-4D97-AF65-F5344CB8AC3E}">
        <p14:creationId xmlns:p14="http://schemas.microsoft.com/office/powerpoint/2010/main" val="31758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ology" id="{D6D12DF7-FD84-4A7F-9A08-6C1DC6711538}" vid="{2A4B5542-37C2-4F86-85E5-367044DD1E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</Template>
  <TotalTime>774</TotalTime>
  <Words>1179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Candara</vt:lpstr>
      <vt:lpstr>Consolas</vt:lpstr>
      <vt:lpstr>technology</vt:lpstr>
      <vt:lpstr>The Android User Interface</vt:lpstr>
      <vt:lpstr>The R class</vt:lpstr>
      <vt:lpstr>Element attributes</vt:lpstr>
      <vt:lpstr>Element attributes</vt:lpstr>
      <vt:lpstr>Using the id attribute</vt:lpstr>
      <vt:lpstr>Widgets</vt:lpstr>
      <vt:lpstr>TextViews</vt:lpstr>
      <vt:lpstr>TextViews</vt:lpstr>
      <vt:lpstr>Buttons and Images</vt:lpstr>
      <vt:lpstr>Buttons and Images</vt:lpstr>
      <vt:lpstr>EditText</vt:lpstr>
      <vt:lpstr>EditText</vt:lpstr>
      <vt:lpstr>CheckBox</vt:lpstr>
      <vt:lpstr>CheckBox</vt:lpstr>
      <vt:lpstr>CheckBox</vt:lpstr>
      <vt:lpstr>CheckBox</vt:lpstr>
      <vt:lpstr>ToggleButton</vt:lpstr>
      <vt:lpstr>ToggleButton</vt:lpstr>
      <vt:lpstr>RadioButton</vt:lpstr>
      <vt:lpstr>RadioGroup</vt:lpstr>
      <vt:lpstr>RadioGroup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Android User Interface</dc:title>
  <dc:creator>Allan McDonald</dc:creator>
  <cp:lastModifiedBy>Allan McDonald</cp:lastModifiedBy>
  <cp:revision>16</cp:revision>
  <dcterms:created xsi:type="dcterms:W3CDTF">2015-08-27T04:10:43Z</dcterms:created>
  <dcterms:modified xsi:type="dcterms:W3CDTF">2016-08-25T03:03:40Z</dcterms:modified>
</cp:coreProperties>
</file>