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303" r:id="rId12"/>
    <p:sldId id="304" r:id="rId13"/>
    <p:sldId id="305" r:id="rId14"/>
    <p:sldId id="306" r:id="rId15"/>
    <p:sldId id="308" r:id="rId16"/>
    <p:sldId id="309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91" r:id="rId32"/>
    <p:sldId id="292" r:id="rId33"/>
    <p:sldId id="293" r:id="rId34"/>
    <p:sldId id="295" r:id="rId35"/>
    <p:sldId id="297" r:id="rId36"/>
    <p:sldId id="298" r:id="rId37"/>
    <p:sldId id="299" r:id="rId38"/>
    <p:sldId id="300" r:id="rId39"/>
    <p:sldId id="302" r:id="rId4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1" autoAdjust="0"/>
    <p:restoredTop sz="82900" autoAdjust="0"/>
  </p:normalViewPr>
  <p:slideViewPr>
    <p:cSldViewPr snapToGrid="0">
      <p:cViewPr varScale="1">
        <p:scale>
          <a:sx n="80" d="100"/>
          <a:sy n="80" d="100"/>
        </p:scale>
        <p:origin x="72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1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79BDC-A723-4EAD-80E1-A18894A0AD6E}" type="datetimeFigureOut">
              <a:rPr lang="en-CA" smtClean="0"/>
              <a:t>2016/09/01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BB231-0E2B-4D4A-B133-AD9118ACA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4938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02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baseline="0" dirty="0" smtClean="0"/>
              <a:t> on page 96 of text book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70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 smtClean="0"/>
              <a:t>Each View and </a:t>
            </a:r>
            <a:r>
              <a:rPr lang="en-CA" sz="1200" dirty="0" err="1" smtClean="0"/>
              <a:t>ViewGroup</a:t>
            </a:r>
            <a:r>
              <a:rPr lang="en-CA" sz="1200" dirty="0" smtClean="0"/>
              <a:t> has a set of common attributes, some of which are described 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74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 smtClean="0"/>
              <a:t>All of these properties take a simple </a:t>
            </a:r>
            <a:r>
              <a:rPr lang="en-CA" sz="1200" dirty="0" err="1" smtClean="0"/>
              <a:t>boolean</a:t>
            </a:r>
            <a:r>
              <a:rPr lang="en-CA" sz="1200" dirty="0" smtClean="0"/>
              <a:t> value (true or false).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BB231-0E2B-4D4A-B133-AD9118ACA55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515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Show example without weight and then with. Show setting size</a:t>
            </a:r>
            <a:r>
              <a:rPr lang="en-CA" baseline="0" dirty="0" smtClean="0"/>
              <a:t> to 0dp and how that changes things from </a:t>
            </a:r>
            <a:r>
              <a:rPr lang="en-CA" baseline="0" dirty="0" err="1" smtClean="0"/>
              <a:t>match_parent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BB231-0E2B-4D4A-B133-AD9118ACA552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878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BB231-0E2B-4D4A-B133-AD9118ACA552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6864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not use left or right but may have to if trying to support API</a:t>
            </a:r>
            <a:r>
              <a:rPr lang="en-US" baseline="0" dirty="0" smtClean="0"/>
              <a:t> &lt;17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BB231-0E2B-4D4A-B133-AD9118ACA552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5720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76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 smtClean="0"/>
              <a:t>In the preceding fragment, the label would go in the first column (column 0), and the field would go into a spanned set of three columns (columns 1 through 3)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BB231-0E2B-4D4A-B133-AD9118ACA552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7471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 smtClean="0"/>
              <a:t>One pattern for this is to use a plain View as a divider (e.g., &lt;View </a:t>
            </a:r>
            <a:r>
              <a:rPr lang="en-CA" sz="1200" dirty="0" err="1" smtClean="0"/>
              <a:t>android:layout_height</a:t>
            </a:r>
            <a:r>
              <a:rPr lang="en-CA" sz="1200" dirty="0" smtClean="0"/>
              <a:t> = "2dip" </a:t>
            </a:r>
            <a:r>
              <a:rPr lang="en-CA" sz="1200" dirty="0" err="1" smtClean="0"/>
              <a:t>android:background</a:t>
            </a:r>
            <a:r>
              <a:rPr lang="en-CA" sz="1200" dirty="0" smtClean="0"/>
              <a:t> = "#0000FF" /&gt; as a two-pixel-high blue bar across the width of the table).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BB231-0E2B-4D4A-B133-AD9118ACA552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3533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0" y="2825016"/>
            <a:ext cx="9141714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 bwMode="black">
          <a:xfrm>
            <a:off x="0" y="3075710"/>
            <a:ext cx="9141714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800100" y="3165764"/>
            <a:ext cx="75438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800100" y="4953000"/>
            <a:ext cx="75438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6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7950" y="6362700"/>
            <a:ext cx="742950" cy="257176"/>
          </a:xfrm>
          <a:prstGeom prst="rect">
            <a:avLst/>
          </a:prstGeom>
        </p:spPr>
        <p:txBody>
          <a:bodyPr/>
          <a:lstStyle/>
          <a:p>
            <a:fld id="{7E105B13-BA54-4EC2-91FD-3721AB711404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3000" y="6362700"/>
            <a:ext cx="5161165" cy="2571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2350" y="6362700"/>
            <a:ext cx="628650" cy="257176"/>
          </a:xfrm>
          <a:prstGeom prst="rect">
            <a:avLst/>
          </a:prstGeom>
        </p:spPr>
        <p:txBody>
          <a:bodyPr/>
          <a:lstStyle/>
          <a:p>
            <a:fld id="{4BDFD487-3954-4935-81FF-2B2885060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457325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457200"/>
            <a:ext cx="5286375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7950" y="6362700"/>
            <a:ext cx="742950" cy="257176"/>
          </a:xfrm>
          <a:prstGeom prst="rect">
            <a:avLst/>
          </a:prstGeom>
        </p:spPr>
        <p:txBody>
          <a:bodyPr/>
          <a:lstStyle/>
          <a:p>
            <a:fld id="{7E105B13-BA54-4EC2-91FD-3721AB711404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3000" y="6362700"/>
            <a:ext cx="5161165" cy="2571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2350" y="6362700"/>
            <a:ext cx="628650" cy="257176"/>
          </a:xfrm>
          <a:prstGeom prst="rect">
            <a:avLst/>
          </a:prstGeom>
        </p:spPr>
        <p:txBody>
          <a:bodyPr/>
          <a:lstStyle/>
          <a:p>
            <a:fld id="{4BDFD487-3954-4935-81FF-2B2885060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7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527586"/>
            <a:ext cx="8358692" cy="479791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6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828800"/>
            <a:ext cx="6858000" cy="2743200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4589464"/>
            <a:ext cx="6858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0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825626"/>
            <a:ext cx="3257550" cy="427037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5626"/>
            <a:ext cx="3257550" cy="427037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5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528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5286" y="2514601"/>
            <a:ext cx="3257550" cy="35814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573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5736" y="2514601"/>
            <a:ext cx="3257550" cy="35814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57950" y="6362700"/>
            <a:ext cx="742950" cy="257176"/>
          </a:xfrm>
          <a:prstGeom prst="rect">
            <a:avLst/>
          </a:prstGeom>
        </p:spPr>
        <p:txBody>
          <a:bodyPr/>
          <a:lstStyle/>
          <a:p>
            <a:fld id="{7E105B13-BA54-4EC2-91FD-3721AB711404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3000" y="6362700"/>
            <a:ext cx="5161165" cy="2571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372350" y="6362700"/>
            <a:ext cx="628650" cy="257176"/>
          </a:xfrm>
          <a:prstGeom prst="rect">
            <a:avLst/>
          </a:prstGeom>
        </p:spPr>
        <p:txBody>
          <a:bodyPr/>
          <a:lstStyle/>
          <a:p>
            <a:fld id="{4BDFD487-3954-4935-81FF-2B2885060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8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57950" y="6362700"/>
            <a:ext cx="742950" cy="257176"/>
          </a:xfrm>
          <a:prstGeom prst="rect">
            <a:avLst/>
          </a:prstGeom>
        </p:spPr>
        <p:txBody>
          <a:bodyPr/>
          <a:lstStyle/>
          <a:p>
            <a:fld id="{7E105B13-BA54-4EC2-91FD-3721AB711404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62700"/>
            <a:ext cx="5161165" cy="2571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72350" y="6362700"/>
            <a:ext cx="628650" cy="257176"/>
          </a:xfrm>
          <a:prstGeom prst="rect">
            <a:avLst/>
          </a:prstGeom>
        </p:spPr>
        <p:txBody>
          <a:bodyPr/>
          <a:lstStyle/>
          <a:p>
            <a:fld id="{4BDFD487-3954-4935-81FF-2B2885060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8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57950" y="6362700"/>
            <a:ext cx="742950" cy="257176"/>
          </a:xfrm>
          <a:prstGeom prst="rect">
            <a:avLst/>
          </a:prstGeom>
        </p:spPr>
        <p:txBody>
          <a:bodyPr/>
          <a:lstStyle/>
          <a:p>
            <a:fld id="{7E105B13-BA54-4EC2-91FD-3721AB711404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3000" y="6362700"/>
            <a:ext cx="5161165" cy="2571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72350" y="6362700"/>
            <a:ext cx="628650" cy="257176"/>
          </a:xfrm>
          <a:prstGeom prst="rect">
            <a:avLst/>
          </a:prstGeom>
        </p:spPr>
        <p:txBody>
          <a:bodyPr/>
          <a:lstStyle/>
          <a:p>
            <a:fld id="{4BDFD487-3954-4935-81FF-2B2885060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6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1941" y="1600200"/>
            <a:ext cx="2341960" cy="1828800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309" y="762000"/>
            <a:ext cx="4800600" cy="5334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780" y="3429000"/>
            <a:ext cx="234312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57950" y="6362700"/>
            <a:ext cx="742950" cy="257176"/>
          </a:xfrm>
          <a:prstGeom prst="rect">
            <a:avLst/>
          </a:prstGeom>
        </p:spPr>
        <p:txBody>
          <a:bodyPr/>
          <a:lstStyle/>
          <a:p>
            <a:fld id="{7E105B13-BA54-4EC2-91FD-3721AB711404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3000" y="6362700"/>
            <a:ext cx="5161165" cy="2571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72350" y="6362700"/>
            <a:ext cx="628650" cy="257176"/>
          </a:xfrm>
          <a:prstGeom prst="rect">
            <a:avLst/>
          </a:prstGeom>
        </p:spPr>
        <p:txBody>
          <a:bodyPr/>
          <a:lstStyle/>
          <a:p>
            <a:fld id="{4BDFD487-3954-4935-81FF-2B2885060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blackWhite">
          <a:xfrm>
            <a:off x="483068" y="640080"/>
            <a:ext cx="500634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8464" y="1600200"/>
            <a:ext cx="2345436" cy="1828800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5938" y="777240"/>
            <a:ext cx="48006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8464" y="3429000"/>
            <a:ext cx="2345436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57950" y="6362700"/>
            <a:ext cx="742950" cy="257176"/>
          </a:xfrm>
          <a:prstGeom prst="rect">
            <a:avLst/>
          </a:prstGeom>
        </p:spPr>
        <p:txBody>
          <a:bodyPr/>
          <a:lstStyle/>
          <a:p>
            <a:fld id="{7E105B13-BA54-4EC2-91FD-3721AB711404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3000" y="6362700"/>
            <a:ext cx="5161165" cy="2571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72350" y="6362700"/>
            <a:ext cx="628650" cy="257176"/>
          </a:xfrm>
          <a:prstGeom prst="rect">
            <a:avLst/>
          </a:prstGeom>
        </p:spPr>
        <p:txBody>
          <a:bodyPr/>
          <a:lstStyle/>
          <a:p>
            <a:fld id="{4BDFD487-3954-4935-81FF-2B2885060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5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8358692" cy="7584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27586"/>
            <a:ext cx="8358692" cy="4819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5892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13157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33731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74879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9545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User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4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8" y="1295549"/>
            <a:ext cx="8934538" cy="529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Units of Measurement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9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RelativeLayout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err="1"/>
              <a:t>RelativeLayout</a:t>
            </a:r>
            <a:r>
              <a:rPr lang="en-CA" sz="2400" dirty="0"/>
              <a:t>, as the name suggests, lays out widgets based upon </a:t>
            </a:r>
            <a:r>
              <a:rPr lang="en-CA" sz="2400" dirty="0" smtClean="0"/>
              <a:t>their relationship </a:t>
            </a:r>
            <a:r>
              <a:rPr lang="en-CA" sz="2400" dirty="0"/>
              <a:t>to other </a:t>
            </a:r>
            <a:r>
              <a:rPr lang="en-CA" sz="2400" dirty="0" smtClean="0"/>
              <a:t>widgets </a:t>
            </a:r>
            <a:r>
              <a:rPr lang="en-CA" sz="2400" dirty="0"/>
              <a:t>in the container and the parent container</a:t>
            </a:r>
            <a:r>
              <a:rPr lang="en-CA" sz="2400" dirty="0" smtClean="0"/>
              <a:t>.</a:t>
            </a:r>
          </a:p>
          <a:p>
            <a:r>
              <a:rPr lang="en-CA" sz="2400" dirty="0"/>
              <a:t>To make all this work, we need ways to reference other widgets within </a:t>
            </a:r>
            <a:r>
              <a:rPr lang="en-CA" sz="2400" dirty="0" smtClean="0"/>
              <a:t>an XML </a:t>
            </a:r>
            <a:r>
              <a:rPr lang="en-CA" sz="2400" dirty="0"/>
              <a:t>layout file, plus ways to indicate the relative positions of </a:t>
            </a:r>
            <a:r>
              <a:rPr lang="en-CA" sz="2400" dirty="0" smtClean="0"/>
              <a:t>those widgets</a:t>
            </a:r>
            <a:r>
              <a:rPr lang="en-CA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205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22068"/>
            <a:ext cx="8358692" cy="758414"/>
          </a:xfrm>
        </p:spPr>
        <p:txBody>
          <a:bodyPr/>
          <a:lstStyle/>
          <a:p>
            <a:r>
              <a:rPr lang="en-CA" dirty="0" err="1" smtClean="0"/>
              <a:t>RelativeLayout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148762"/>
            <a:ext cx="8358692" cy="55916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dirty="0"/>
              <a:t>The easiest relations to set up are tying a widget's position to that of </a:t>
            </a:r>
            <a:r>
              <a:rPr lang="en-CA" dirty="0" smtClean="0"/>
              <a:t>its container</a:t>
            </a:r>
            <a:r>
              <a:rPr lang="en-CA" dirty="0"/>
              <a:t>:</a:t>
            </a:r>
          </a:p>
          <a:p>
            <a:r>
              <a:rPr lang="en-CA" sz="1800" dirty="0" err="1" smtClean="0"/>
              <a:t>android:layout_alignParentTop</a:t>
            </a:r>
            <a:r>
              <a:rPr lang="en-CA" sz="1800" dirty="0" smtClean="0"/>
              <a:t> </a:t>
            </a:r>
            <a:r>
              <a:rPr lang="en-CA" sz="1800" dirty="0"/>
              <a:t>says the widget's top should </a:t>
            </a:r>
            <a:r>
              <a:rPr lang="en-CA" sz="1800" dirty="0" smtClean="0"/>
              <a:t>align with </a:t>
            </a:r>
            <a:r>
              <a:rPr lang="en-CA" sz="1800" dirty="0"/>
              <a:t>the top of the container</a:t>
            </a:r>
          </a:p>
          <a:p>
            <a:r>
              <a:rPr lang="en-CA" sz="1800" dirty="0" err="1" smtClean="0"/>
              <a:t>android:layout_alignParentBottom</a:t>
            </a:r>
            <a:r>
              <a:rPr lang="en-CA" sz="1800" dirty="0" smtClean="0"/>
              <a:t> </a:t>
            </a:r>
            <a:r>
              <a:rPr lang="en-CA" sz="1800" dirty="0"/>
              <a:t>says the widget's bottom </a:t>
            </a:r>
            <a:r>
              <a:rPr lang="en-CA" sz="1800" dirty="0" smtClean="0"/>
              <a:t>should align </a:t>
            </a:r>
            <a:r>
              <a:rPr lang="en-CA" sz="1800" dirty="0"/>
              <a:t>with the bottom of the container</a:t>
            </a:r>
          </a:p>
          <a:p>
            <a:r>
              <a:rPr lang="en-CA" sz="1800" dirty="0" err="1" smtClean="0"/>
              <a:t>android:layout_alignParentStart</a:t>
            </a:r>
            <a:r>
              <a:rPr lang="en-CA" sz="1800" dirty="0" smtClean="0"/>
              <a:t> </a:t>
            </a:r>
            <a:r>
              <a:rPr lang="en-CA" sz="1800" dirty="0"/>
              <a:t>says the widget's left side </a:t>
            </a:r>
            <a:r>
              <a:rPr lang="en-CA" sz="1800" dirty="0" smtClean="0"/>
              <a:t>should align </a:t>
            </a:r>
            <a:r>
              <a:rPr lang="en-CA" sz="1800" dirty="0"/>
              <a:t>with the left side of the container (in </a:t>
            </a:r>
            <a:r>
              <a:rPr lang="en-CA" sz="1800" dirty="0" err="1"/>
              <a:t>ltr</a:t>
            </a:r>
            <a:r>
              <a:rPr lang="en-CA" sz="1800" dirty="0"/>
              <a:t> mode)</a:t>
            </a:r>
          </a:p>
          <a:p>
            <a:r>
              <a:rPr lang="en-CA" sz="1800" dirty="0" err="1" smtClean="0"/>
              <a:t>android:layout_alignParentEnd</a:t>
            </a:r>
            <a:r>
              <a:rPr lang="en-CA" sz="1800" dirty="0" smtClean="0"/>
              <a:t> </a:t>
            </a:r>
            <a:r>
              <a:rPr lang="en-CA" sz="1800" dirty="0"/>
              <a:t>says the widget's right side </a:t>
            </a:r>
            <a:r>
              <a:rPr lang="en-CA" sz="1800" dirty="0" smtClean="0"/>
              <a:t>should align </a:t>
            </a:r>
            <a:r>
              <a:rPr lang="en-CA" sz="1800" dirty="0"/>
              <a:t>with the right side of the </a:t>
            </a:r>
            <a:r>
              <a:rPr lang="en-CA" sz="1800" dirty="0" smtClean="0"/>
              <a:t>container (in </a:t>
            </a:r>
            <a:r>
              <a:rPr lang="en-CA" sz="1800" dirty="0" err="1" smtClean="0"/>
              <a:t>ltr</a:t>
            </a:r>
            <a:r>
              <a:rPr lang="en-CA" sz="1800" dirty="0" smtClean="0"/>
              <a:t> mode)</a:t>
            </a:r>
            <a:endParaRPr lang="en-CA" sz="1800" dirty="0"/>
          </a:p>
          <a:p>
            <a:r>
              <a:rPr lang="en-CA" sz="1800" dirty="0" err="1" smtClean="0"/>
              <a:t>android:layout_centerHorizontal</a:t>
            </a:r>
            <a:r>
              <a:rPr lang="en-CA" sz="1800" dirty="0" smtClean="0"/>
              <a:t> </a:t>
            </a:r>
            <a:r>
              <a:rPr lang="en-CA" sz="1800" dirty="0"/>
              <a:t>says the widget should </a:t>
            </a:r>
            <a:r>
              <a:rPr lang="en-CA" sz="1800" dirty="0" smtClean="0"/>
              <a:t>be positioned horizontally </a:t>
            </a:r>
            <a:r>
              <a:rPr lang="en-CA" sz="1800" dirty="0"/>
              <a:t>at the center of the container</a:t>
            </a:r>
          </a:p>
          <a:p>
            <a:r>
              <a:rPr lang="en-CA" sz="1800" dirty="0" err="1" smtClean="0"/>
              <a:t>android:layout_centerVertical</a:t>
            </a:r>
            <a:r>
              <a:rPr lang="en-CA" sz="1800" dirty="0" smtClean="0"/>
              <a:t> </a:t>
            </a:r>
            <a:r>
              <a:rPr lang="en-CA" sz="1800" dirty="0"/>
              <a:t>says the widget should be </a:t>
            </a:r>
            <a:r>
              <a:rPr lang="en-CA" sz="1800" dirty="0" smtClean="0"/>
              <a:t>positioned vertically </a:t>
            </a:r>
            <a:r>
              <a:rPr lang="en-CA" sz="1800" dirty="0"/>
              <a:t>at the center of the container</a:t>
            </a:r>
          </a:p>
          <a:p>
            <a:r>
              <a:rPr lang="en-CA" sz="1800" dirty="0" err="1" smtClean="0"/>
              <a:t>android:layout_centerInParent</a:t>
            </a:r>
            <a:r>
              <a:rPr lang="en-CA" sz="1800" dirty="0" smtClean="0"/>
              <a:t> </a:t>
            </a:r>
            <a:r>
              <a:rPr lang="en-CA" sz="1800" dirty="0"/>
              <a:t>says the widget should be </a:t>
            </a:r>
            <a:r>
              <a:rPr lang="en-CA" sz="1800" dirty="0" smtClean="0"/>
              <a:t>positioned both </a:t>
            </a:r>
            <a:r>
              <a:rPr lang="en-CA" sz="1800" dirty="0"/>
              <a:t>horizontally and vertically at the center of the </a:t>
            </a:r>
            <a:r>
              <a:rPr lang="en-CA" sz="1800" dirty="0" smtClean="0"/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236466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Positions relative to other widgets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There are four properties that control position of a widget </a:t>
            </a:r>
            <a:r>
              <a:rPr lang="en-CA" dirty="0" smtClean="0"/>
              <a:t>in relation to other widgets:</a:t>
            </a:r>
          </a:p>
          <a:p>
            <a:pPr lvl="1"/>
            <a:r>
              <a:rPr lang="en-CA" dirty="0" err="1" smtClean="0"/>
              <a:t>android:layout_above</a:t>
            </a:r>
            <a:r>
              <a:rPr lang="en-CA" dirty="0" smtClean="0"/>
              <a:t> </a:t>
            </a:r>
            <a:r>
              <a:rPr lang="en-CA" dirty="0"/>
              <a:t>indicates that the widget should be </a:t>
            </a:r>
            <a:r>
              <a:rPr lang="en-CA" dirty="0" smtClean="0"/>
              <a:t>placed above </a:t>
            </a:r>
            <a:r>
              <a:rPr lang="en-CA" dirty="0"/>
              <a:t>the widget referenced in the </a:t>
            </a:r>
            <a:r>
              <a:rPr lang="en-CA" dirty="0" smtClean="0"/>
              <a:t>property</a:t>
            </a:r>
          </a:p>
          <a:p>
            <a:pPr lvl="1"/>
            <a:r>
              <a:rPr lang="en-CA" dirty="0" err="1" smtClean="0"/>
              <a:t>android:layout_below</a:t>
            </a:r>
            <a:r>
              <a:rPr lang="en-CA" dirty="0" smtClean="0"/>
              <a:t> </a:t>
            </a:r>
            <a:r>
              <a:rPr lang="en-CA" dirty="0"/>
              <a:t>indicates that the widget should be </a:t>
            </a:r>
            <a:r>
              <a:rPr lang="en-CA" dirty="0" smtClean="0"/>
              <a:t>placed below </a:t>
            </a:r>
            <a:r>
              <a:rPr lang="en-CA" dirty="0"/>
              <a:t>the widget referenced in the </a:t>
            </a:r>
            <a:r>
              <a:rPr lang="en-CA" dirty="0" smtClean="0"/>
              <a:t>property</a:t>
            </a:r>
          </a:p>
          <a:p>
            <a:pPr lvl="1"/>
            <a:r>
              <a:rPr lang="en-CA" dirty="0" err="1" smtClean="0"/>
              <a:t>android:layout_toStartOf</a:t>
            </a:r>
            <a:r>
              <a:rPr lang="en-CA" dirty="0" smtClean="0"/>
              <a:t> </a:t>
            </a:r>
            <a:r>
              <a:rPr lang="en-CA" dirty="0"/>
              <a:t>indicates that the widget should be </a:t>
            </a:r>
            <a:r>
              <a:rPr lang="en-CA" dirty="0" smtClean="0"/>
              <a:t>placed to before the start of </a:t>
            </a:r>
            <a:r>
              <a:rPr lang="en-CA" dirty="0"/>
              <a:t>the widget referenced in the </a:t>
            </a:r>
            <a:r>
              <a:rPr lang="en-CA" dirty="0" smtClean="0"/>
              <a:t>property</a:t>
            </a:r>
          </a:p>
          <a:p>
            <a:pPr lvl="1"/>
            <a:r>
              <a:rPr lang="en-CA" dirty="0" err="1" smtClean="0"/>
              <a:t>android:layout_toEndOf</a:t>
            </a:r>
            <a:r>
              <a:rPr lang="en-CA" dirty="0" smtClean="0"/>
              <a:t> </a:t>
            </a:r>
            <a:r>
              <a:rPr lang="en-CA" dirty="0"/>
              <a:t>indicates that the widget should be </a:t>
            </a:r>
            <a:r>
              <a:rPr lang="en-CA" dirty="0" smtClean="0"/>
              <a:t>placed </a:t>
            </a:r>
            <a:r>
              <a:rPr lang="en-CA" dirty="0" smtClean="0"/>
              <a:t>after </a:t>
            </a:r>
            <a:r>
              <a:rPr lang="en-CA" dirty="0" smtClean="0"/>
              <a:t>the end of </a:t>
            </a:r>
            <a:r>
              <a:rPr lang="en-CA" dirty="0"/>
              <a:t>the widget referenced in the </a:t>
            </a:r>
            <a:r>
              <a:rPr lang="en-CA" dirty="0" smtClean="0"/>
              <a:t>property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368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Positions relative to other widgets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400" dirty="0"/>
              <a:t>Beyond those four, there are five additional properties that can control </a:t>
            </a:r>
            <a:r>
              <a:rPr lang="en-CA" sz="2400" dirty="0" smtClean="0"/>
              <a:t>one widget's </a:t>
            </a:r>
            <a:r>
              <a:rPr lang="en-CA" sz="2400" dirty="0"/>
              <a:t>alignment relative to </a:t>
            </a:r>
            <a:r>
              <a:rPr lang="en-CA" sz="2400" dirty="0" smtClean="0"/>
              <a:t>another:</a:t>
            </a:r>
          </a:p>
          <a:p>
            <a:pPr lvl="1"/>
            <a:r>
              <a:rPr lang="en-CA" dirty="0" err="1" smtClean="0"/>
              <a:t>android:layout_alignTop</a:t>
            </a:r>
            <a:r>
              <a:rPr lang="en-CA" dirty="0" smtClean="0"/>
              <a:t> </a:t>
            </a:r>
            <a:r>
              <a:rPr lang="en-CA" dirty="0"/>
              <a:t>indicates that the widget's top should </a:t>
            </a:r>
            <a:r>
              <a:rPr lang="en-CA" dirty="0" smtClean="0"/>
              <a:t>be aligned </a:t>
            </a:r>
            <a:r>
              <a:rPr lang="en-CA" dirty="0"/>
              <a:t>with the top of the widget referenced in the </a:t>
            </a:r>
            <a:r>
              <a:rPr lang="en-CA" dirty="0" smtClean="0"/>
              <a:t>property</a:t>
            </a:r>
          </a:p>
          <a:p>
            <a:pPr lvl="1"/>
            <a:r>
              <a:rPr lang="en-CA" dirty="0" err="1" smtClean="0"/>
              <a:t>android:layout_alignBottom</a:t>
            </a:r>
            <a:r>
              <a:rPr lang="en-CA" dirty="0" smtClean="0"/>
              <a:t> </a:t>
            </a:r>
            <a:r>
              <a:rPr lang="en-CA" dirty="0"/>
              <a:t>indicates that the widget's </a:t>
            </a:r>
            <a:r>
              <a:rPr lang="en-CA" dirty="0" smtClean="0"/>
              <a:t>bottom should </a:t>
            </a:r>
            <a:r>
              <a:rPr lang="en-CA" dirty="0"/>
              <a:t>be aligned with the bottom of the widget referenced in </a:t>
            </a:r>
            <a:r>
              <a:rPr lang="en-CA" dirty="0" smtClean="0"/>
              <a:t>the property</a:t>
            </a:r>
            <a:endParaRPr lang="en-CA" dirty="0"/>
          </a:p>
          <a:p>
            <a:pPr lvl="1"/>
            <a:r>
              <a:rPr lang="en-CA" dirty="0" err="1" smtClean="0"/>
              <a:t>android:layout_alignStart</a:t>
            </a:r>
            <a:r>
              <a:rPr lang="en-CA" dirty="0" smtClean="0"/>
              <a:t> </a:t>
            </a:r>
            <a:r>
              <a:rPr lang="en-CA" dirty="0"/>
              <a:t>indicates that the widget's </a:t>
            </a:r>
            <a:r>
              <a:rPr lang="en-CA" dirty="0" smtClean="0"/>
              <a:t>start should be aligned </a:t>
            </a:r>
            <a:r>
              <a:rPr lang="en-CA" dirty="0"/>
              <a:t>with the </a:t>
            </a:r>
            <a:r>
              <a:rPr lang="en-CA" dirty="0" smtClean="0"/>
              <a:t>start of </a:t>
            </a:r>
            <a:r>
              <a:rPr lang="en-CA" dirty="0"/>
              <a:t>the widget referenced in the </a:t>
            </a:r>
            <a:r>
              <a:rPr lang="en-CA" dirty="0" smtClean="0"/>
              <a:t>property</a:t>
            </a:r>
          </a:p>
          <a:p>
            <a:pPr lvl="1"/>
            <a:r>
              <a:rPr lang="en-CA" dirty="0" err="1" smtClean="0"/>
              <a:t>android:layout_alignEnd</a:t>
            </a:r>
            <a:r>
              <a:rPr lang="en-CA" dirty="0" smtClean="0"/>
              <a:t> </a:t>
            </a:r>
            <a:r>
              <a:rPr lang="en-CA" dirty="0"/>
              <a:t>indicates that the widget's </a:t>
            </a:r>
            <a:r>
              <a:rPr lang="en-CA" dirty="0" smtClean="0"/>
              <a:t>end should </a:t>
            </a:r>
            <a:r>
              <a:rPr lang="en-CA" dirty="0"/>
              <a:t>be aligned with the </a:t>
            </a:r>
            <a:r>
              <a:rPr lang="en-CA" dirty="0" smtClean="0"/>
              <a:t>end of </a:t>
            </a:r>
            <a:r>
              <a:rPr lang="en-CA" dirty="0"/>
              <a:t>the widget referenced in the property</a:t>
            </a:r>
          </a:p>
          <a:p>
            <a:pPr lvl="1"/>
            <a:r>
              <a:rPr lang="en-CA" dirty="0" err="1"/>
              <a:t>android:layout_alignBaseline</a:t>
            </a:r>
            <a:r>
              <a:rPr lang="en-CA" dirty="0"/>
              <a:t> indicates that the baselines of the two widgets should be aligned (where the "baseline" is that invisible line that text appears to sit on</a:t>
            </a:r>
            <a:r>
              <a:rPr lang="en-CA" dirty="0" smtClean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798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Positions relative to other widgets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So, if we want Widget B to be positioned to the </a:t>
            </a:r>
            <a:r>
              <a:rPr lang="en-CA" sz="2400" dirty="0" smtClean="0"/>
              <a:t>right of Widget </a:t>
            </a:r>
            <a:r>
              <a:rPr lang="en-CA" sz="2400" dirty="0"/>
              <a:t>A, in </a:t>
            </a:r>
            <a:r>
              <a:rPr lang="en-CA" sz="2400" dirty="0" smtClean="0"/>
              <a:t>the XML </a:t>
            </a:r>
            <a:r>
              <a:rPr lang="en-CA" sz="2400" dirty="0"/>
              <a:t>element for Widget B, we need to include </a:t>
            </a:r>
            <a:r>
              <a:rPr lang="en-CA" sz="2400" dirty="0" smtClean="0"/>
              <a:t/>
            </a:r>
            <a:br>
              <a:rPr lang="en-CA" sz="2400" dirty="0" smtClean="0"/>
            </a:br>
            <a:endParaRPr lang="en-CA" sz="2400" dirty="0" smtClean="0"/>
          </a:p>
          <a:p>
            <a:pPr marL="180975" indent="0">
              <a:buNone/>
            </a:pPr>
            <a:r>
              <a:rPr lang="en-CA" sz="2400" b="1" dirty="0" err="1" smtClean="0"/>
              <a:t>android:layout_toRightOf</a:t>
            </a:r>
            <a:r>
              <a:rPr lang="en-CA" sz="2400" b="1" dirty="0" smtClean="0"/>
              <a:t> </a:t>
            </a:r>
            <a:r>
              <a:rPr lang="en-CA" sz="2400" b="1" dirty="0" smtClean="0"/>
              <a:t>= "@</a:t>
            </a:r>
            <a:r>
              <a:rPr lang="en-CA" sz="2400" b="1" dirty="0"/>
              <a:t>id/</a:t>
            </a:r>
            <a:r>
              <a:rPr lang="en-CA" sz="2400" b="1" dirty="0" err="1"/>
              <a:t>widget_a</a:t>
            </a:r>
            <a:r>
              <a:rPr lang="en-CA" sz="2400" b="1" dirty="0"/>
              <a:t>" </a:t>
            </a:r>
            <a:r>
              <a:rPr lang="en-CA" sz="2400" b="1" dirty="0" smtClean="0"/>
              <a:t/>
            </a:r>
            <a:br>
              <a:rPr lang="en-CA" sz="2400" b="1" dirty="0" smtClean="0"/>
            </a:br>
            <a:r>
              <a:rPr lang="en-CA" sz="2400" dirty="0" smtClean="0"/>
              <a:t>(</a:t>
            </a:r>
            <a:r>
              <a:rPr lang="en-CA" sz="2400" dirty="0"/>
              <a:t>assuming @id/</a:t>
            </a:r>
            <a:r>
              <a:rPr lang="en-CA" sz="2400" dirty="0" err="1"/>
              <a:t>widget_a</a:t>
            </a:r>
            <a:r>
              <a:rPr lang="en-CA" sz="2400" dirty="0"/>
              <a:t> is the identity of Widget A</a:t>
            </a:r>
            <a:r>
              <a:rPr lang="en-CA" sz="24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1462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RelativeLayout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err="1"/>
              <a:t>RelativeLayout</a:t>
            </a:r>
            <a:r>
              <a:rPr lang="en-CA" sz="2400" dirty="0"/>
              <a:t> also has </a:t>
            </a:r>
            <a:r>
              <a:rPr lang="en-CA" sz="2400" dirty="0" smtClean="0"/>
              <a:t>the </a:t>
            </a:r>
            <a:r>
              <a:rPr lang="en-CA" sz="2400" dirty="0"/>
              <a:t>ability </a:t>
            </a:r>
            <a:r>
              <a:rPr lang="en-CA" sz="2400" dirty="0" smtClean="0"/>
              <a:t>to have </a:t>
            </a:r>
            <a:r>
              <a:rPr lang="en-CA" sz="2400" dirty="0"/>
              <a:t>widgets overlap one </a:t>
            </a:r>
            <a:r>
              <a:rPr lang="en-CA" sz="2400" dirty="0" smtClean="0"/>
              <a:t>another</a:t>
            </a:r>
          </a:p>
          <a:p>
            <a:r>
              <a:rPr lang="en-CA" sz="2400" dirty="0" smtClean="0"/>
              <a:t>Later </a:t>
            </a:r>
            <a:r>
              <a:rPr lang="en-CA" sz="2400" dirty="0"/>
              <a:t>children of a </a:t>
            </a:r>
            <a:r>
              <a:rPr lang="en-CA" sz="2400" dirty="0" err="1"/>
              <a:t>RelativeLayout</a:t>
            </a:r>
            <a:r>
              <a:rPr lang="en-CA" sz="2400" dirty="0"/>
              <a:t> </a:t>
            </a:r>
            <a:r>
              <a:rPr lang="en-CA" sz="2400" dirty="0" smtClean="0"/>
              <a:t>are "</a:t>
            </a:r>
            <a:r>
              <a:rPr lang="en-CA" sz="2400" dirty="0"/>
              <a:t>higher in the </a:t>
            </a:r>
            <a:r>
              <a:rPr lang="en-CA" dirty="0" smtClean="0"/>
              <a:t>z-</a:t>
            </a:r>
            <a:r>
              <a:rPr lang="en-CA" sz="2400" dirty="0" smtClean="0"/>
              <a:t>axis</a:t>
            </a:r>
            <a:r>
              <a:rPr lang="en-CA" sz="2400" dirty="0"/>
              <a:t>" than are earlier children, meaning that later </a:t>
            </a:r>
            <a:r>
              <a:rPr lang="en-CA" sz="2400" dirty="0" smtClean="0"/>
              <a:t>children will </a:t>
            </a:r>
            <a:r>
              <a:rPr lang="en-CA" sz="2400" dirty="0"/>
              <a:t>overlap earlier children if they are set up to occupy the same space </a:t>
            </a:r>
            <a:r>
              <a:rPr lang="en-CA" sz="2400" dirty="0" smtClean="0"/>
              <a:t>in the layout</a:t>
            </a:r>
          </a:p>
          <a:p>
            <a:r>
              <a:rPr lang="en-CA" dirty="0"/>
              <a:t>Both </a:t>
            </a:r>
            <a:r>
              <a:rPr lang="en-CA" dirty="0" smtClean="0"/>
              <a:t>widgets </a:t>
            </a:r>
            <a:r>
              <a:rPr lang="en-CA" dirty="0"/>
              <a:t>can still be </a:t>
            </a:r>
            <a:r>
              <a:rPr lang="en-CA" dirty="0" smtClean="0"/>
              <a:t>clicked</a:t>
            </a:r>
          </a:p>
          <a:p>
            <a:pPr lvl="1"/>
            <a:r>
              <a:rPr lang="en-CA" dirty="0" smtClean="0"/>
              <a:t>Clicking </a:t>
            </a:r>
            <a:r>
              <a:rPr lang="en-CA" dirty="0"/>
              <a:t>on the </a:t>
            </a:r>
            <a:r>
              <a:rPr lang="en-CA" dirty="0" smtClean="0"/>
              <a:t>top widget does </a:t>
            </a:r>
            <a:r>
              <a:rPr lang="en-CA" dirty="0"/>
              <a:t>not also click the </a:t>
            </a:r>
            <a:r>
              <a:rPr lang="en-CA" dirty="0" smtClean="0"/>
              <a:t>bottom widget</a:t>
            </a:r>
            <a:endParaRPr lang="en-CA" dirty="0"/>
          </a:p>
          <a:p>
            <a:pPr lvl="1"/>
            <a:r>
              <a:rPr lang="en-CA" dirty="0" smtClean="0"/>
              <a:t>Clicks are handled </a:t>
            </a:r>
            <a:r>
              <a:rPr lang="en-CA" dirty="0"/>
              <a:t>by the widget on top in the case of an </a:t>
            </a:r>
            <a:r>
              <a:rPr lang="en-CA" dirty="0" smtClean="0"/>
              <a:t>overlap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568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LinearLayout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LinearLayout</a:t>
            </a:r>
            <a:r>
              <a:rPr lang="en-CA" dirty="0" smtClean="0"/>
              <a:t> is a box model – widgets or child containers are lined up in a column or row, one after the next.</a:t>
            </a:r>
          </a:p>
          <a:p>
            <a:r>
              <a:rPr lang="en-CA" dirty="0" smtClean="0"/>
              <a:t>To configure a </a:t>
            </a:r>
            <a:r>
              <a:rPr lang="en-CA" dirty="0" err="1" smtClean="0"/>
              <a:t>LinearLayout</a:t>
            </a:r>
            <a:r>
              <a:rPr lang="en-CA" dirty="0" smtClean="0"/>
              <a:t>, you have five main areas of control besides the container's contents: </a:t>
            </a:r>
          </a:p>
          <a:p>
            <a:pPr lvl="1"/>
            <a:r>
              <a:rPr lang="en-CA" dirty="0" smtClean="0"/>
              <a:t>the orientation, </a:t>
            </a:r>
          </a:p>
          <a:p>
            <a:pPr lvl="1"/>
            <a:r>
              <a:rPr lang="en-CA" dirty="0" smtClean="0"/>
              <a:t>the fill model, </a:t>
            </a:r>
          </a:p>
          <a:p>
            <a:pPr lvl="1"/>
            <a:r>
              <a:rPr lang="en-CA" dirty="0" smtClean="0"/>
              <a:t>the weight, </a:t>
            </a:r>
          </a:p>
          <a:p>
            <a:pPr lvl="1"/>
            <a:r>
              <a:rPr lang="en-CA" dirty="0" smtClean="0"/>
              <a:t>the gravity, </a:t>
            </a:r>
          </a:p>
          <a:p>
            <a:pPr lvl="1"/>
            <a:r>
              <a:rPr lang="en-CA" dirty="0" smtClean="0"/>
              <a:t>the padding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539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Orientation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Orientation </a:t>
            </a:r>
            <a:r>
              <a:rPr lang="en-CA" sz="2400" dirty="0"/>
              <a:t>indicates whether the </a:t>
            </a:r>
            <a:r>
              <a:rPr lang="en-CA" sz="2400" dirty="0" err="1"/>
              <a:t>LinearLayout</a:t>
            </a:r>
            <a:r>
              <a:rPr lang="en-CA" sz="2400" dirty="0"/>
              <a:t> represents a row or </a:t>
            </a:r>
            <a:r>
              <a:rPr lang="en-CA" sz="2400" dirty="0" smtClean="0"/>
              <a:t>a column.</a:t>
            </a:r>
          </a:p>
          <a:p>
            <a:r>
              <a:rPr lang="en-CA" sz="2400" dirty="0" smtClean="0"/>
              <a:t>Just </a:t>
            </a:r>
            <a:r>
              <a:rPr lang="en-CA" sz="2400" dirty="0"/>
              <a:t>add the </a:t>
            </a:r>
            <a:r>
              <a:rPr lang="en-CA" sz="2400" dirty="0" err="1"/>
              <a:t>android:orientation</a:t>
            </a:r>
            <a:r>
              <a:rPr lang="en-CA" sz="2400" dirty="0"/>
              <a:t> property to your </a:t>
            </a:r>
            <a:r>
              <a:rPr lang="en-CA" sz="2400" dirty="0" err="1" smtClean="0"/>
              <a:t>LinearLayout</a:t>
            </a:r>
            <a:r>
              <a:rPr lang="en-CA" sz="2400" dirty="0" smtClean="0"/>
              <a:t> element </a:t>
            </a:r>
            <a:r>
              <a:rPr lang="en-CA" sz="2400" dirty="0"/>
              <a:t>in your XML layout, setting the value to be horizontal for a row </a:t>
            </a:r>
            <a:r>
              <a:rPr lang="en-CA" sz="2400" dirty="0" smtClean="0"/>
              <a:t>or vertical </a:t>
            </a:r>
            <a:r>
              <a:rPr lang="en-CA" sz="2400" dirty="0"/>
              <a:t>for a column.</a:t>
            </a:r>
          </a:p>
          <a:p>
            <a:r>
              <a:rPr lang="en-CA" sz="2400" dirty="0"/>
              <a:t>The orientation can be modified at runtime by invoking </a:t>
            </a:r>
            <a:r>
              <a:rPr lang="en-CA" sz="2400" dirty="0" err="1"/>
              <a:t>setOrientation</a:t>
            </a:r>
            <a:r>
              <a:rPr lang="en-CA" sz="2400" dirty="0" smtClean="0"/>
              <a:t>() on </a:t>
            </a:r>
            <a:r>
              <a:rPr lang="en-CA" sz="2400" dirty="0"/>
              <a:t>the </a:t>
            </a:r>
            <a:r>
              <a:rPr lang="en-CA" sz="2400" dirty="0" err="1"/>
              <a:t>LinearLayout</a:t>
            </a:r>
            <a:r>
              <a:rPr lang="en-CA" sz="2400" dirty="0"/>
              <a:t>, supplying it either HORIZONTAL or VERTICAL.</a:t>
            </a:r>
          </a:p>
        </p:txBody>
      </p:sp>
    </p:spTree>
    <p:extLst>
      <p:ext uri="{BB962C8B-B14F-4D97-AF65-F5344CB8AC3E}">
        <p14:creationId xmlns:p14="http://schemas.microsoft.com/office/powerpoint/2010/main" val="351827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Fill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400" dirty="0"/>
              <a:t>All widgets inside a </a:t>
            </a:r>
            <a:r>
              <a:rPr lang="en-CA" sz="2400" dirty="0" err="1"/>
              <a:t>LinearLayout</a:t>
            </a:r>
            <a:r>
              <a:rPr lang="en-CA" sz="2400" dirty="0"/>
              <a:t> must supply </a:t>
            </a:r>
            <a:r>
              <a:rPr lang="en-CA" sz="2400" dirty="0" err="1"/>
              <a:t>android:layout_width</a:t>
            </a:r>
            <a:r>
              <a:rPr lang="en-CA" sz="2400" dirty="0"/>
              <a:t> </a:t>
            </a:r>
            <a:r>
              <a:rPr lang="en-CA" sz="2400" dirty="0" smtClean="0"/>
              <a:t>and </a:t>
            </a:r>
            <a:r>
              <a:rPr lang="en-CA" sz="2400" dirty="0" err="1" smtClean="0"/>
              <a:t>android:layout_height</a:t>
            </a:r>
            <a:r>
              <a:rPr lang="en-CA" sz="2400" dirty="0" smtClean="0"/>
              <a:t> properties to control their size.</a:t>
            </a:r>
          </a:p>
          <a:p>
            <a:r>
              <a:rPr lang="en-CA" sz="2400" dirty="0" smtClean="0"/>
              <a:t>Three ways of specifying:</a:t>
            </a:r>
          </a:p>
          <a:p>
            <a:pPr lvl="1"/>
            <a:r>
              <a:rPr lang="en-CA" sz="2400" dirty="0" smtClean="0"/>
              <a:t>A </a:t>
            </a:r>
            <a:r>
              <a:rPr lang="en-CA" sz="2400" dirty="0"/>
              <a:t>specific dimension, such as </a:t>
            </a:r>
            <a:r>
              <a:rPr lang="en-CA" sz="2400" dirty="0" smtClean="0"/>
              <a:t>125dp to  </a:t>
            </a:r>
            <a:r>
              <a:rPr lang="en-CA" sz="2400" dirty="0"/>
              <a:t>take up exactly a certain </a:t>
            </a:r>
            <a:r>
              <a:rPr lang="en-CA" sz="2400" dirty="0" smtClean="0"/>
              <a:t>size</a:t>
            </a:r>
          </a:p>
          <a:p>
            <a:pPr lvl="1"/>
            <a:r>
              <a:rPr lang="en-CA" sz="2400" dirty="0" err="1" smtClean="0"/>
              <a:t>wrap_content</a:t>
            </a:r>
            <a:endParaRPr lang="en-CA" sz="2400" dirty="0" smtClean="0"/>
          </a:p>
          <a:p>
            <a:pPr lvl="1"/>
            <a:r>
              <a:rPr lang="en-CA" sz="2400" dirty="0" err="1" smtClean="0"/>
              <a:t>match_parent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98243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Views and ViewGroups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Started with Android activity, and how it allows the users to interact with the application.</a:t>
            </a:r>
          </a:p>
          <a:p>
            <a:r>
              <a:rPr lang="en-CA" sz="2400" dirty="0" smtClean="0"/>
              <a:t>Activities use Java code to react to user input and perform programming functions.</a:t>
            </a:r>
          </a:p>
          <a:p>
            <a:r>
              <a:rPr lang="en-CA" sz="2400" dirty="0" smtClean="0"/>
              <a:t>When an activity wants to change the UI for an application it uses Views and ViewGroups.</a:t>
            </a:r>
          </a:p>
          <a:p>
            <a:r>
              <a:rPr lang="en-CA" sz="2400" dirty="0" smtClean="0"/>
              <a:t>These are handled both in XML or in the Java code.</a:t>
            </a:r>
          </a:p>
        </p:txBody>
      </p:sp>
    </p:spTree>
    <p:extLst>
      <p:ext uri="{BB962C8B-B14F-4D97-AF65-F5344CB8AC3E}">
        <p14:creationId xmlns:p14="http://schemas.microsoft.com/office/powerpoint/2010/main" val="397691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Weight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Use weight to cover all available space</a:t>
            </a:r>
          </a:p>
          <a:p>
            <a:r>
              <a:rPr lang="en-CA" sz="2400" dirty="0" smtClean="0"/>
              <a:t>For </a:t>
            </a:r>
            <a:r>
              <a:rPr lang="en-CA" sz="2400" dirty="0"/>
              <a:t>example, </a:t>
            </a:r>
            <a:r>
              <a:rPr lang="en-CA" sz="2400" dirty="0" smtClean="0"/>
              <a:t>want two </a:t>
            </a:r>
            <a:r>
              <a:rPr lang="en-CA" sz="2400" dirty="0"/>
              <a:t>multi-line fields in a </a:t>
            </a:r>
            <a:r>
              <a:rPr lang="en-CA" sz="2400" dirty="0" smtClean="0"/>
              <a:t>column to </a:t>
            </a:r>
            <a:r>
              <a:rPr lang="en-CA" sz="2400" dirty="0"/>
              <a:t>take up the remaining space in the column after </a:t>
            </a:r>
            <a:r>
              <a:rPr lang="en-CA" sz="2400" dirty="0" smtClean="0"/>
              <a:t>all other </a:t>
            </a:r>
            <a:r>
              <a:rPr lang="en-CA" sz="2400" dirty="0"/>
              <a:t>widgets have been allocated their space</a:t>
            </a:r>
            <a:r>
              <a:rPr lang="en-CA" sz="2400" dirty="0" smtClean="0"/>
              <a:t>.</a:t>
            </a:r>
          </a:p>
          <a:p>
            <a:pPr lvl="1"/>
            <a:r>
              <a:rPr lang="en-CA" sz="2000" dirty="0" smtClean="0"/>
              <a:t>set </a:t>
            </a:r>
            <a:r>
              <a:rPr lang="en-CA" sz="2000" dirty="0" err="1"/>
              <a:t>android:layout_width</a:t>
            </a:r>
            <a:r>
              <a:rPr lang="en-CA" sz="2000" dirty="0"/>
              <a:t> (for rows) </a:t>
            </a:r>
            <a:r>
              <a:rPr lang="en-CA" sz="2000" dirty="0" smtClean="0"/>
              <a:t> to </a:t>
            </a:r>
            <a:r>
              <a:rPr lang="en-CA" sz="2000" dirty="0" err="1" smtClean="0"/>
              <a:t>match_parent</a:t>
            </a:r>
            <a:endParaRPr lang="en-CA" dirty="0"/>
          </a:p>
          <a:p>
            <a:pPr lvl="1"/>
            <a:r>
              <a:rPr lang="en-CA" sz="2000" dirty="0" smtClean="0"/>
              <a:t>also </a:t>
            </a:r>
            <a:r>
              <a:rPr lang="en-CA" sz="2000" dirty="0"/>
              <a:t>set </a:t>
            </a:r>
            <a:r>
              <a:rPr lang="en-CA" sz="2000" dirty="0" err="1" smtClean="0"/>
              <a:t>android:layout_weight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36656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Weight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This </a:t>
            </a:r>
            <a:r>
              <a:rPr lang="en-CA" sz="2400" dirty="0"/>
              <a:t>property indicates what proportion of the </a:t>
            </a:r>
            <a:r>
              <a:rPr lang="en-CA" sz="2400" dirty="0" smtClean="0"/>
              <a:t>free space </a:t>
            </a:r>
            <a:r>
              <a:rPr lang="en-CA" sz="2400" dirty="0"/>
              <a:t>should go to that widget</a:t>
            </a:r>
            <a:r>
              <a:rPr lang="en-CA" sz="2400" dirty="0" smtClean="0"/>
              <a:t>.</a:t>
            </a:r>
          </a:p>
          <a:p>
            <a:r>
              <a:rPr lang="en-CA" sz="2400" dirty="0"/>
              <a:t>If you set </a:t>
            </a:r>
            <a:r>
              <a:rPr lang="en-CA" sz="2400" dirty="0" err="1"/>
              <a:t>android:layout_weight</a:t>
            </a:r>
            <a:r>
              <a:rPr lang="en-CA" sz="2400" dirty="0"/>
              <a:t> to be </a:t>
            </a:r>
            <a:r>
              <a:rPr lang="en-CA" sz="2400" dirty="0" smtClean="0"/>
              <a:t>the same </a:t>
            </a:r>
            <a:r>
              <a:rPr lang="en-CA" sz="2400" dirty="0"/>
              <a:t>non-zero value for a pair of widgets (e.g., 1), the free space will </a:t>
            </a:r>
            <a:r>
              <a:rPr lang="en-CA" sz="2400" dirty="0" smtClean="0"/>
              <a:t>be split </a:t>
            </a:r>
            <a:r>
              <a:rPr lang="en-CA" sz="2400" dirty="0"/>
              <a:t>evenly between them</a:t>
            </a:r>
            <a:r>
              <a:rPr lang="en-CA" sz="2400" dirty="0" smtClean="0"/>
              <a:t>.</a:t>
            </a:r>
          </a:p>
          <a:p>
            <a:r>
              <a:rPr lang="en-CA" sz="2400" dirty="0"/>
              <a:t>If you set it to be 1 for one widget and 2 </a:t>
            </a:r>
            <a:r>
              <a:rPr lang="en-CA" sz="2400" dirty="0" smtClean="0"/>
              <a:t>for another </a:t>
            </a:r>
            <a:r>
              <a:rPr lang="en-CA" sz="2400" dirty="0"/>
              <a:t>widget, the second widget will use up twice the free space that </a:t>
            </a:r>
            <a:r>
              <a:rPr lang="en-CA" sz="2400" dirty="0" smtClean="0"/>
              <a:t>the first </a:t>
            </a:r>
            <a:r>
              <a:rPr lang="en-CA" sz="2400" dirty="0"/>
              <a:t>widget does</a:t>
            </a:r>
            <a:r>
              <a:rPr lang="en-CA" sz="2400" dirty="0" smtClean="0"/>
              <a:t>.</a:t>
            </a:r>
          </a:p>
          <a:p>
            <a:r>
              <a:rPr lang="en-CA" sz="2400" dirty="0"/>
              <a:t>The weight for a widget is zero by </a:t>
            </a:r>
            <a:r>
              <a:rPr lang="en-CA" sz="2400" dirty="0" smtClean="0"/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250334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Weight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Can allocate </a:t>
            </a:r>
            <a:r>
              <a:rPr lang="en-CA" sz="2400" dirty="0" smtClean="0"/>
              <a:t>weight on </a:t>
            </a:r>
            <a:r>
              <a:rPr lang="en-CA" sz="2400" dirty="0" smtClean="0"/>
              <a:t>a percentage basis.</a:t>
            </a:r>
          </a:p>
          <a:p>
            <a:r>
              <a:rPr lang="en-CA" sz="2400" dirty="0" smtClean="0"/>
              <a:t>To </a:t>
            </a:r>
            <a:r>
              <a:rPr lang="en-CA" sz="2400" dirty="0"/>
              <a:t>use this technique for, say, a horizontal </a:t>
            </a:r>
            <a:r>
              <a:rPr lang="en-CA" sz="2400" dirty="0" smtClean="0"/>
              <a:t>layout:</a:t>
            </a:r>
          </a:p>
          <a:p>
            <a:pPr lvl="1"/>
            <a:r>
              <a:rPr lang="en-CA" sz="2400" dirty="0" smtClean="0"/>
              <a:t>Set </a:t>
            </a:r>
            <a:r>
              <a:rPr lang="en-CA" sz="2400" dirty="0"/>
              <a:t>all the </a:t>
            </a:r>
            <a:r>
              <a:rPr lang="en-CA" sz="2400" dirty="0" err="1"/>
              <a:t>android:layout_width</a:t>
            </a:r>
            <a:r>
              <a:rPr lang="en-CA" sz="2400" dirty="0"/>
              <a:t> values to be 0 for the widgets in </a:t>
            </a:r>
            <a:r>
              <a:rPr lang="en-CA" sz="2400" dirty="0" smtClean="0"/>
              <a:t>the layout</a:t>
            </a:r>
            <a:endParaRPr lang="en-CA" sz="2400" dirty="0"/>
          </a:p>
          <a:p>
            <a:pPr lvl="1"/>
            <a:r>
              <a:rPr lang="en-CA" sz="2400" dirty="0" smtClean="0"/>
              <a:t>Set </a:t>
            </a:r>
            <a:r>
              <a:rPr lang="en-CA" sz="2400" dirty="0"/>
              <a:t>the </a:t>
            </a:r>
            <a:r>
              <a:rPr lang="en-CA" sz="2400" dirty="0" err="1"/>
              <a:t>android:layout_weight</a:t>
            </a:r>
            <a:r>
              <a:rPr lang="en-CA" sz="2400" dirty="0"/>
              <a:t> values to be the desired </a:t>
            </a:r>
            <a:r>
              <a:rPr lang="en-CA" sz="2400" dirty="0" smtClean="0"/>
              <a:t>percentage size </a:t>
            </a:r>
            <a:r>
              <a:rPr lang="en-CA" sz="2400" dirty="0"/>
              <a:t>for each widget in the </a:t>
            </a:r>
            <a:r>
              <a:rPr lang="en-CA" sz="2400" dirty="0" smtClean="0"/>
              <a:t>layout</a:t>
            </a:r>
          </a:p>
          <a:p>
            <a:pPr lvl="1"/>
            <a:r>
              <a:rPr lang="en-CA" sz="2400" dirty="0" smtClean="0"/>
              <a:t>Make </a:t>
            </a:r>
            <a:r>
              <a:rPr lang="en-CA" sz="2400" dirty="0"/>
              <a:t>sure all those weights add up to 100</a:t>
            </a:r>
          </a:p>
        </p:txBody>
      </p:sp>
    </p:spTree>
    <p:extLst>
      <p:ext uri="{BB962C8B-B14F-4D97-AF65-F5344CB8AC3E}">
        <p14:creationId xmlns:p14="http://schemas.microsoft.com/office/powerpoint/2010/main" val="112257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Gravity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400" dirty="0"/>
              <a:t>By default, everything in a </a:t>
            </a:r>
            <a:r>
              <a:rPr lang="en-CA" sz="2400" dirty="0" err="1"/>
              <a:t>LinearLayout</a:t>
            </a:r>
            <a:r>
              <a:rPr lang="en-CA" sz="2400" dirty="0"/>
              <a:t> is </a:t>
            </a:r>
            <a:r>
              <a:rPr lang="en-CA" sz="2400" dirty="0" smtClean="0"/>
              <a:t>start- and top-aligned.</a:t>
            </a:r>
          </a:p>
          <a:p>
            <a:r>
              <a:rPr lang="en-CA" sz="2400" dirty="0" smtClean="0"/>
              <a:t>Create </a:t>
            </a:r>
            <a:r>
              <a:rPr lang="en-CA" sz="2400" dirty="0"/>
              <a:t>a row of widgets via a horizontal </a:t>
            </a:r>
            <a:r>
              <a:rPr lang="en-CA" sz="2400" dirty="0" err="1"/>
              <a:t>LinearLayout</a:t>
            </a:r>
            <a:r>
              <a:rPr lang="en-CA" sz="2400" dirty="0"/>
              <a:t>, the row will start </a:t>
            </a:r>
            <a:r>
              <a:rPr lang="en-CA" sz="2400" dirty="0" smtClean="0"/>
              <a:t>flush on </a:t>
            </a:r>
            <a:r>
              <a:rPr lang="en-CA" sz="2400" dirty="0"/>
              <a:t>the left side of the </a:t>
            </a:r>
            <a:r>
              <a:rPr lang="en-CA" sz="2400" dirty="0" smtClean="0"/>
              <a:t>screen (in </a:t>
            </a:r>
            <a:r>
              <a:rPr lang="en-CA" sz="2400" dirty="0" err="1" smtClean="0"/>
              <a:t>ltr</a:t>
            </a:r>
            <a:r>
              <a:rPr lang="en-CA" sz="2400" dirty="0" smtClean="0"/>
              <a:t>)</a:t>
            </a:r>
          </a:p>
          <a:p>
            <a:r>
              <a:rPr lang="en-CA" sz="2400" dirty="0" smtClean="0"/>
              <a:t>To change the position need </a:t>
            </a:r>
            <a:r>
              <a:rPr lang="en-CA" sz="2400" dirty="0"/>
              <a:t>to specify a </a:t>
            </a:r>
            <a:r>
              <a:rPr lang="en-CA" sz="2400" dirty="0" smtClean="0"/>
              <a:t>gravity; i.e. an alignment property</a:t>
            </a:r>
          </a:p>
          <a:p>
            <a:r>
              <a:rPr lang="en-CA" sz="2400" dirty="0" smtClean="0"/>
              <a:t>Two </a:t>
            </a:r>
            <a:r>
              <a:rPr lang="en-CA" sz="2400" dirty="0"/>
              <a:t>types of gravity: </a:t>
            </a:r>
            <a:endParaRPr lang="en-CA" sz="2400" dirty="0" smtClean="0"/>
          </a:p>
          <a:p>
            <a:pPr lvl="1"/>
            <a:r>
              <a:rPr lang="en-CA" sz="2000" dirty="0" smtClean="0"/>
              <a:t>Gravity </a:t>
            </a:r>
            <a:r>
              <a:rPr lang="en-CA" sz="2000" dirty="0"/>
              <a:t>of a </a:t>
            </a:r>
            <a:r>
              <a:rPr lang="en-CA" sz="2000" dirty="0" smtClean="0"/>
              <a:t>widget within </a:t>
            </a:r>
            <a:r>
              <a:rPr lang="en-CA" sz="2000" dirty="0"/>
              <a:t>a </a:t>
            </a:r>
            <a:r>
              <a:rPr lang="en-CA" sz="2000" dirty="0" err="1" smtClean="0"/>
              <a:t>LinearLayout</a:t>
            </a:r>
            <a:endParaRPr lang="en-CA" sz="2000" dirty="0" smtClean="0"/>
          </a:p>
          <a:p>
            <a:pPr lvl="1"/>
            <a:r>
              <a:rPr lang="en-CA" dirty="0"/>
              <a:t>G</a:t>
            </a:r>
            <a:r>
              <a:rPr lang="en-CA" sz="2000" dirty="0" smtClean="0"/>
              <a:t>ravity </a:t>
            </a:r>
            <a:r>
              <a:rPr lang="en-CA" sz="2000" dirty="0"/>
              <a:t>of the contents of a widget </a:t>
            </a:r>
            <a:r>
              <a:rPr lang="en-CA" sz="2000" dirty="0" smtClean="0"/>
              <a:t>or container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85481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Gravity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The </a:t>
            </a:r>
            <a:r>
              <a:rPr lang="en-CA" sz="2400" dirty="0" err="1"/>
              <a:t>android:gravity</a:t>
            </a:r>
            <a:r>
              <a:rPr lang="en-CA" sz="2400" dirty="0"/>
              <a:t> property of some widgets and containers – which </a:t>
            </a:r>
            <a:r>
              <a:rPr lang="en-CA" sz="2400" dirty="0" smtClean="0"/>
              <a:t>also can </a:t>
            </a:r>
            <a:r>
              <a:rPr lang="en-CA" sz="2400" dirty="0"/>
              <a:t>be defined via </a:t>
            </a:r>
            <a:r>
              <a:rPr lang="en-CA" sz="2400" dirty="0" err="1"/>
              <a:t>setGravity</a:t>
            </a:r>
            <a:r>
              <a:rPr lang="en-CA" sz="2400" dirty="0"/>
              <a:t>() in Java – tells Android to slide the </a:t>
            </a:r>
            <a:r>
              <a:rPr lang="en-CA" sz="2400" dirty="0" smtClean="0"/>
              <a:t>contents of </a:t>
            </a:r>
            <a:r>
              <a:rPr lang="en-CA" sz="2400" dirty="0"/>
              <a:t>the widget or container in a particular </a:t>
            </a:r>
            <a:r>
              <a:rPr lang="en-CA" sz="2400" dirty="0" smtClean="0"/>
              <a:t>direction</a:t>
            </a:r>
          </a:p>
          <a:p>
            <a:r>
              <a:rPr lang="en-CA" sz="2400" dirty="0" smtClean="0"/>
              <a:t>For </a:t>
            </a:r>
            <a:r>
              <a:rPr lang="en-CA" sz="2400" dirty="0"/>
              <a:t>example</a:t>
            </a:r>
            <a:r>
              <a:rPr lang="en-CA" sz="2400" dirty="0" smtClean="0"/>
              <a:t>, </a:t>
            </a:r>
            <a:r>
              <a:rPr lang="en-CA" sz="2400" dirty="0" err="1" smtClean="0"/>
              <a:t>android:gravity</a:t>
            </a:r>
            <a:r>
              <a:rPr lang="en-CA" sz="2400" dirty="0" smtClean="0"/>
              <a:t>=“end" </a:t>
            </a:r>
            <a:r>
              <a:rPr lang="en-CA" sz="2400" dirty="0"/>
              <a:t>says to slide the contents of the widget to the </a:t>
            </a:r>
            <a:r>
              <a:rPr lang="en-CA" sz="2400" dirty="0" smtClean="0"/>
              <a:t>right; </a:t>
            </a:r>
            <a:r>
              <a:rPr lang="en-CA" sz="2400" dirty="0" err="1" smtClean="0"/>
              <a:t>android:gravity</a:t>
            </a:r>
            <a:r>
              <a:rPr lang="en-CA" sz="2400" dirty="0" smtClean="0"/>
              <a:t>=“</a:t>
            </a:r>
            <a:r>
              <a:rPr lang="en-CA" sz="2400" dirty="0" err="1" smtClean="0"/>
              <a:t>end|bottom</a:t>
            </a:r>
            <a:r>
              <a:rPr lang="en-CA" sz="2400" dirty="0"/>
              <a:t>" says to slide the contents of the widget </a:t>
            </a:r>
            <a:r>
              <a:rPr lang="en-CA" sz="2400" dirty="0" smtClean="0"/>
              <a:t>to the end and </a:t>
            </a:r>
            <a:r>
              <a:rPr lang="en-CA" sz="2400" dirty="0"/>
              <a:t>the bottom.</a:t>
            </a:r>
          </a:p>
        </p:txBody>
      </p:sp>
    </p:spTree>
    <p:extLst>
      <p:ext uri="{BB962C8B-B14F-4D97-AF65-F5344CB8AC3E}">
        <p14:creationId xmlns:p14="http://schemas.microsoft.com/office/powerpoint/2010/main" val="284235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723" y="457200"/>
            <a:ext cx="7412277" cy="1143000"/>
          </a:xfrm>
        </p:spPr>
        <p:txBody>
          <a:bodyPr/>
          <a:lstStyle/>
          <a:p>
            <a:r>
              <a:rPr lang="en-CA" dirty="0" smtClean="0"/>
              <a:t>Gravity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723" y="1828800"/>
            <a:ext cx="7412277" cy="4267200"/>
          </a:xfrm>
        </p:spPr>
        <p:txBody>
          <a:bodyPr>
            <a:noAutofit/>
          </a:bodyPr>
          <a:lstStyle/>
          <a:p>
            <a:r>
              <a:rPr lang="en-CA" sz="2400" dirty="0" err="1" smtClean="0"/>
              <a:t>TextView</a:t>
            </a:r>
            <a:r>
              <a:rPr lang="en-CA" sz="2400" dirty="0" smtClean="0"/>
              <a:t> </a:t>
            </a:r>
            <a:r>
              <a:rPr lang="en-CA" sz="2400" dirty="0"/>
              <a:t>supports </a:t>
            </a:r>
            <a:r>
              <a:rPr lang="en-CA" sz="2400" dirty="0" err="1"/>
              <a:t>android:gravity</a:t>
            </a:r>
            <a:r>
              <a:rPr lang="en-CA" sz="2400" dirty="0"/>
              <a:t>, and </a:t>
            </a:r>
            <a:r>
              <a:rPr lang="en-CA" sz="2400" dirty="0" smtClean="0"/>
              <a:t>the "</a:t>
            </a:r>
            <a:r>
              <a:rPr lang="en-CA" sz="2400" dirty="0"/>
              <a:t>contents" is the text held within the </a:t>
            </a:r>
            <a:r>
              <a:rPr lang="en-CA" sz="2400" dirty="0" err="1" smtClean="0"/>
              <a:t>TextView</a:t>
            </a:r>
            <a:endParaRPr lang="en-CA" sz="2400" dirty="0" smtClean="0"/>
          </a:p>
          <a:p>
            <a:r>
              <a:rPr lang="en-CA" sz="2400" dirty="0" err="1" smtClean="0"/>
              <a:t>LinearLayout</a:t>
            </a:r>
            <a:r>
              <a:rPr lang="en-CA" sz="2400" dirty="0" smtClean="0"/>
              <a:t> supports </a:t>
            </a:r>
            <a:r>
              <a:rPr lang="en-CA" sz="2400" dirty="0" err="1" smtClean="0"/>
              <a:t>android:gravity</a:t>
            </a:r>
            <a:r>
              <a:rPr lang="en-CA" sz="2400" dirty="0"/>
              <a:t>, and the "contents" are the widgets inside the </a:t>
            </a:r>
            <a:r>
              <a:rPr lang="en-CA" sz="2400" dirty="0" smtClean="0"/>
              <a:t>container</a:t>
            </a:r>
          </a:p>
          <a:p>
            <a:r>
              <a:rPr lang="en-CA" sz="2400" dirty="0"/>
              <a:t>Children of a </a:t>
            </a:r>
            <a:r>
              <a:rPr lang="en-CA" sz="2400" dirty="0" err="1"/>
              <a:t>LinearLayout</a:t>
            </a:r>
            <a:r>
              <a:rPr lang="en-CA" sz="2400" dirty="0"/>
              <a:t> also have the option of </a:t>
            </a:r>
            <a:r>
              <a:rPr lang="en-CA" sz="2400" dirty="0" smtClean="0"/>
              <a:t>specifying </a:t>
            </a:r>
            <a:r>
              <a:rPr lang="en-CA" sz="2400" dirty="0" err="1" smtClean="0"/>
              <a:t>android:layout_gravity</a:t>
            </a:r>
            <a:endParaRPr lang="en-CA" sz="2400" dirty="0" smtClean="0"/>
          </a:p>
          <a:p>
            <a:r>
              <a:rPr lang="en-CA" sz="2400" dirty="0" smtClean="0"/>
              <a:t>Here</a:t>
            </a:r>
            <a:r>
              <a:rPr lang="en-CA" sz="2400" dirty="0"/>
              <a:t>, the child is telling the </a:t>
            </a:r>
            <a:r>
              <a:rPr lang="en-CA" sz="2400" dirty="0" err="1"/>
              <a:t>LinearLayout</a:t>
            </a:r>
            <a:r>
              <a:rPr lang="en-CA" sz="2400" dirty="0"/>
              <a:t> "if </a:t>
            </a:r>
            <a:r>
              <a:rPr lang="en-CA" sz="2400" dirty="0" smtClean="0"/>
              <a:t>there is </a:t>
            </a:r>
            <a:r>
              <a:rPr lang="en-CA" sz="2400" dirty="0"/>
              <a:t>room, please slide me (and me alone) in this direction</a:t>
            </a:r>
            <a:r>
              <a:rPr lang="en-CA" sz="2400" dirty="0" smtClean="0"/>
              <a:t>"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8495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Gravity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For example, let's suppose that we have a horizontal </a:t>
            </a:r>
            <a:r>
              <a:rPr lang="en-CA" sz="2400" dirty="0" err="1"/>
              <a:t>LinearLayout</a:t>
            </a:r>
            <a:r>
              <a:rPr lang="en-CA" sz="2400" dirty="0"/>
              <a:t> </a:t>
            </a:r>
            <a:r>
              <a:rPr lang="en-CA" sz="2400" dirty="0" smtClean="0"/>
              <a:t>with three </a:t>
            </a:r>
            <a:r>
              <a:rPr lang="en-CA" sz="2400" dirty="0"/>
              <a:t>child widgets. By default, they will be left-aligned: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515" y="3087994"/>
            <a:ext cx="5562600" cy="3008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65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Gravity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If we specified </a:t>
            </a:r>
            <a:r>
              <a:rPr lang="en-CA" sz="2400" dirty="0" err="1"/>
              <a:t>android:gravity</a:t>
            </a:r>
            <a:r>
              <a:rPr lang="en-CA" sz="2400" dirty="0" smtClean="0"/>
              <a:t>=“end" </a:t>
            </a:r>
            <a:r>
              <a:rPr lang="en-CA" sz="2400" dirty="0"/>
              <a:t>on the </a:t>
            </a:r>
            <a:r>
              <a:rPr lang="en-CA" sz="2400" dirty="0" err="1"/>
              <a:t>LinearLayout</a:t>
            </a:r>
            <a:r>
              <a:rPr lang="en-CA" sz="2400" dirty="0"/>
              <a:t>, all </a:t>
            </a:r>
            <a:r>
              <a:rPr lang="en-CA" sz="2400" dirty="0" smtClean="0"/>
              <a:t>three widgets </a:t>
            </a:r>
            <a:r>
              <a:rPr lang="en-CA" sz="2400" dirty="0"/>
              <a:t>would slide over to the right: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43825"/>
            <a:ext cx="5943600" cy="3156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109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Gravity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If, on the other hand, we left </a:t>
            </a:r>
            <a:r>
              <a:rPr lang="en-CA" sz="2400" dirty="0" err="1"/>
              <a:t>android:gravity</a:t>
            </a:r>
            <a:r>
              <a:rPr lang="en-CA" sz="2400" dirty="0"/>
              <a:t> alone, but </a:t>
            </a:r>
            <a:r>
              <a:rPr lang="en-CA" sz="2400" dirty="0" smtClean="0"/>
              <a:t>specified </a:t>
            </a:r>
            <a:r>
              <a:rPr lang="en-CA" sz="2400" dirty="0" err="1" smtClean="0"/>
              <a:t>android:layout_gravity</a:t>
            </a:r>
            <a:r>
              <a:rPr lang="en-CA" sz="2400" dirty="0" smtClean="0"/>
              <a:t>=“end" </a:t>
            </a:r>
            <a:r>
              <a:rPr lang="en-CA" sz="2400" dirty="0"/>
              <a:t>on the third widget, that widget </a:t>
            </a:r>
            <a:r>
              <a:rPr lang="en-CA" sz="2400" dirty="0" smtClean="0"/>
              <a:t>alone would </a:t>
            </a:r>
            <a:r>
              <a:rPr lang="en-CA" sz="2400" dirty="0"/>
              <a:t>slide to the right</a:t>
            </a:r>
            <a:r>
              <a:rPr lang="en-CA" sz="2400" dirty="0" smtClean="0"/>
              <a:t>:</a:t>
            </a:r>
          </a:p>
          <a:p>
            <a:pPr marL="0" indent="0">
              <a:buNone/>
            </a:pPr>
            <a:endParaRPr lang="en-CA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648" y="3346537"/>
            <a:ext cx="5798704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057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Gravity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For a column of widgets, common gravity values are </a:t>
            </a:r>
            <a:r>
              <a:rPr lang="en-CA" sz="2400" dirty="0" smtClean="0"/>
              <a:t>start/left, </a:t>
            </a:r>
            <a:r>
              <a:rPr lang="en-CA" sz="2400" dirty="0" err="1" smtClean="0"/>
              <a:t>center_horizontal</a:t>
            </a:r>
            <a:r>
              <a:rPr lang="en-CA" sz="2400" dirty="0"/>
              <a:t>, and </a:t>
            </a:r>
            <a:r>
              <a:rPr lang="en-CA" sz="2400" dirty="0" smtClean="0"/>
              <a:t>end/right </a:t>
            </a:r>
            <a:r>
              <a:rPr lang="en-CA" sz="2400" dirty="0"/>
              <a:t>for left-aligned, centered, and </a:t>
            </a:r>
            <a:r>
              <a:rPr lang="en-CA" sz="2400" dirty="0" smtClean="0"/>
              <a:t>right-aligned widgets respectively</a:t>
            </a:r>
          </a:p>
          <a:p>
            <a:r>
              <a:rPr lang="en-CA" sz="2400" dirty="0"/>
              <a:t>For a row of widgets, the default is for them to be aligned so their texts </a:t>
            </a:r>
            <a:r>
              <a:rPr lang="en-CA" sz="2400" dirty="0" smtClean="0"/>
              <a:t>are aligned </a:t>
            </a:r>
            <a:r>
              <a:rPr lang="en-CA" sz="2400" dirty="0"/>
              <a:t>on the baseline (the invisible line that letters seem to "sit on</a:t>
            </a:r>
            <a:r>
              <a:rPr lang="en-CA" sz="2400" dirty="0" smtClean="0"/>
              <a:t>"), though </a:t>
            </a:r>
            <a:r>
              <a:rPr lang="en-CA" sz="2400" dirty="0"/>
              <a:t>you may wish to specify a gravity of </a:t>
            </a:r>
            <a:r>
              <a:rPr lang="en-CA" sz="2400" dirty="0" err="1"/>
              <a:t>center_vertical</a:t>
            </a:r>
            <a:r>
              <a:rPr lang="en-CA" sz="2400" dirty="0"/>
              <a:t> to center </a:t>
            </a:r>
            <a:r>
              <a:rPr lang="en-CA" sz="2400" dirty="0" smtClean="0"/>
              <a:t>the widgets </a:t>
            </a:r>
            <a:r>
              <a:rPr lang="en-CA" sz="2400" dirty="0"/>
              <a:t>along the row's vertical </a:t>
            </a:r>
            <a:r>
              <a:rPr lang="en-CA" sz="2400" dirty="0" smtClean="0"/>
              <a:t>midpoint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76435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Views and ViewGroups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Typically define the UI for an application using an XML file</a:t>
            </a:r>
          </a:p>
          <a:p>
            <a:r>
              <a:rPr lang="en-CA" sz="2400" dirty="0" smtClean="0"/>
              <a:t>During runtime, the XML file is run from the Java program. For example:</a:t>
            </a:r>
          </a:p>
          <a:p>
            <a:pPr marL="0" indent="0">
              <a:buNone/>
            </a:pPr>
            <a:r>
              <a:rPr lang="en-CA" sz="2400" dirty="0"/>
              <a:t>	</a:t>
            </a:r>
            <a:r>
              <a:rPr lang="en-CA" sz="2400" dirty="0" smtClean="0"/>
              <a:t>setContentView(</a:t>
            </a:r>
            <a:r>
              <a:rPr lang="en-CA" sz="2400" dirty="0" err="1" smtClean="0"/>
              <a:t>R.layout.activity_main</a:t>
            </a:r>
            <a:r>
              <a:rPr lang="en-CA" sz="24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2443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Margins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By default, widgets are tightly packed, one next to the </a:t>
            </a:r>
            <a:r>
              <a:rPr lang="en-CA" sz="2400" dirty="0" smtClean="0"/>
              <a:t>other </a:t>
            </a:r>
          </a:p>
          <a:p>
            <a:r>
              <a:rPr lang="en-CA" sz="2400" dirty="0" smtClean="0"/>
              <a:t>Control how close together widgets are via margins</a:t>
            </a:r>
          </a:p>
          <a:p>
            <a:r>
              <a:rPr lang="en-CA" sz="2400" dirty="0"/>
              <a:t>A</a:t>
            </a:r>
            <a:r>
              <a:rPr lang="en-CA" sz="2400" dirty="0" smtClean="0"/>
              <a:t>dding </a:t>
            </a:r>
            <a:r>
              <a:rPr lang="en-CA" sz="2400" dirty="0"/>
              <a:t>margin increases the empty </a:t>
            </a:r>
            <a:r>
              <a:rPr lang="en-CA" sz="2400" dirty="0" smtClean="0"/>
              <a:t>space between </a:t>
            </a:r>
            <a:r>
              <a:rPr lang="en-CA" sz="2400" dirty="0"/>
              <a:t>the edges and adjacent </a:t>
            </a:r>
            <a:r>
              <a:rPr lang="en-CA" sz="2400" dirty="0" smtClean="0"/>
              <a:t>widgets</a:t>
            </a:r>
          </a:p>
          <a:p>
            <a:r>
              <a:rPr lang="en-CA" sz="2400" dirty="0"/>
              <a:t>Margins can be set in XML, either on a per-side basis (e.g</a:t>
            </a:r>
            <a:r>
              <a:rPr lang="en-CA" sz="2400" dirty="0" smtClean="0"/>
              <a:t>., </a:t>
            </a:r>
            <a:r>
              <a:rPr lang="en-CA" sz="2400" dirty="0" err="1" smtClean="0"/>
              <a:t>android:layout_marginTop</a:t>
            </a:r>
            <a:r>
              <a:rPr lang="en-CA" sz="2400" dirty="0"/>
              <a:t>) or on all sides via </a:t>
            </a:r>
            <a:r>
              <a:rPr lang="en-CA" sz="2400" dirty="0" err="1" smtClean="0"/>
              <a:t>android:layout_margin</a:t>
            </a: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343261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TableLayout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400" dirty="0" err="1" smtClean="0"/>
              <a:t>TableLayout</a:t>
            </a:r>
            <a:r>
              <a:rPr lang="en-CA" sz="2400" dirty="0"/>
              <a:t> </a:t>
            </a:r>
            <a:r>
              <a:rPr lang="en-CA" sz="2400" dirty="0" smtClean="0"/>
              <a:t>allows </a:t>
            </a:r>
            <a:r>
              <a:rPr lang="en-CA" sz="2400" dirty="0"/>
              <a:t>you to position your widgets in a </a:t>
            </a:r>
            <a:r>
              <a:rPr lang="en-CA" sz="2400" dirty="0" smtClean="0"/>
              <a:t>grid</a:t>
            </a:r>
          </a:p>
          <a:p>
            <a:r>
              <a:rPr lang="en-CA" sz="2400" dirty="0" smtClean="0"/>
              <a:t>Control </a:t>
            </a:r>
            <a:r>
              <a:rPr lang="en-CA" sz="2400" dirty="0"/>
              <a:t>the number of rows and columns, </a:t>
            </a:r>
            <a:r>
              <a:rPr lang="en-CA" sz="2400" dirty="0" smtClean="0"/>
              <a:t>which columns </a:t>
            </a:r>
            <a:r>
              <a:rPr lang="en-CA" sz="2400" dirty="0"/>
              <a:t>might shrink or stretch to accommodate their contents, </a:t>
            </a:r>
            <a:r>
              <a:rPr lang="en-CA" sz="2400" dirty="0" err="1" smtClean="0"/>
              <a:t>etc</a:t>
            </a:r>
            <a:endParaRPr lang="en-CA" sz="2400" dirty="0" smtClean="0"/>
          </a:p>
          <a:p>
            <a:r>
              <a:rPr lang="en-CA" sz="2400" dirty="0" err="1"/>
              <a:t>TableLayout</a:t>
            </a:r>
            <a:r>
              <a:rPr lang="en-CA" sz="2400" dirty="0"/>
              <a:t> works in conjunction with </a:t>
            </a:r>
            <a:r>
              <a:rPr lang="en-CA" sz="2400" dirty="0" err="1" smtClean="0"/>
              <a:t>TableRow</a:t>
            </a:r>
            <a:endParaRPr lang="en-CA" sz="2400" dirty="0" smtClean="0"/>
          </a:p>
          <a:p>
            <a:r>
              <a:rPr lang="en-CA" sz="2400" dirty="0" err="1" smtClean="0"/>
              <a:t>TableLayout</a:t>
            </a:r>
            <a:r>
              <a:rPr lang="en-CA" sz="2400" dirty="0" smtClean="0"/>
              <a:t> </a:t>
            </a:r>
            <a:r>
              <a:rPr lang="en-CA" sz="2400" dirty="0"/>
              <a:t>controls </a:t>
            </a:r>
            <a:r>
              <a:rPr lang="en-CA" sz="2400" dirty="0" smtClean="0"/>
              <a:t>the overall behaviour </a:t>
            </a:r>
            <a:r>
              <a:rPr lang="en-CA" sz="2400" dirty="0"/>
              <a:t>of the container, with the widgets themselves poured </a:t>
            </a:r>
            <a:r>
              <a:rPr lang="en-CA" sz="2400" dirty="0" smtClean="0"/>
              <a:t>into one </a:t>
            </a:r>
            <a:r>
              <a:rPr lang="en-CA" sz="2400" dirty="0"/>
              <a:t>or more </a:t>
            </a:r>
            <a:r>
              <a:rPr lang="en-CA" sz="2400" dirty="0" err="1"/>
              <a:t>TableRow</a:t>
            </a:r>
            <a:r>
              <a:rPr lang="en-CA" sz="2400" dirty="0"/>
              <a:t> containers, one per row in the </a:t>
            </a:r>
            <a:r>
              <a:rPr lang="en-CA" sz="2400" dirty="0" smtClean="0"/>
              <a:t>grid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3943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TableLayout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Need </a:t>
            </a:r>
            <a:r>
              <a:rPr lang="en-CA" sz="2400" dirty="0"/>
              <a:t>to figure out how widgets work with rows </a:t>
            </a:r>
            <a:r>
              <a:rPr lang="en-CA" sz="2400" dirty="0" smtClean="0"/>
              <a:t>and columns</a:t>
            </a:r>
            <a:r>
              <a:rPr lang="en-CA" sz="2400" dirty="0"/>
              <a:t>, plus how to handle widgets that live outside of </a:t>
            </a:r>
            <a:r>
              <a:rPr lang="en-CA" sz="2400" dirty="0" smtClean="0"/>
              <a:t>rows</a:t>
            </a:r>
          </a:p>
          <a:p>
            <a:r>
              <a:rPr lang="en-CA" sz="2400" dirty="0"/>
              <a:t>Rows are </a:t>
            </a:r>
            <a:r>
              <a:rPr lang="en-CA" sz="2400" dirty="0" smtClean="0"/>
              <a:t>declared </a:t>
            </a:r>
            <a:r>
              <a:rPr lang="en-CA" sz="2400" dirty="0"/>
              <a:t>by </a:t>
            </a:r>
            <a:r>
              <a:rPr lang="en-CA" sz="2400" dirty="0" smtClean="0"/>
              <a:t>the developer putting </a:t>
            </a:r>
            <a:r>
              <a:rPr lang="en-CA" sz="2400" dirty="0"/>
              <a:t>widgets as children of </a:t>
            </a:r>
            <a:r>
              <a:rPr lang="en-CA" sz="2400" dirty="0" smtClean="0"/>
              <a:t>a </a:t>
            </a:r>
            <a:r>
              <a:rPr lang="en-CA" sz="2400" dirty="0" err="1" smtClean="0"/>
              <a:t>TableRow</a:t>
            </a:r>
            <a:r>
              <a:rPr lang="en-CA" sz="2400" dirty="0" smtClean="0"/>
              <a:t> </a:t>
            </a:r>
            <a:r>
              <a:rPr lang="en-CA" sz="2400" dirty="0"/>
              <a:t>inside the overall </a:t>
            </a:r>
            <a:r>
              <a:rPr lang="en-CA" sz="2400" dirty="0" err="1" smtClean="0"/>
              <a:t>TableLayout</a:t>
            </a:r>
            <a:endParaRPr lang="en-CA" sz="2400" dirty="0" smtClean="0"/>
          </a:p>
          <a:p>
            <a:pPr lvl="1"/>
            <a:r>
              <a:rPr lang="en-CA" sz="2000" dirty="0" smtClean="0"/>
              <a:t>Control </a:t>
            </a:r>
            <a:r>
              <a:rPr lang="en-CA" sz="2000" dirty="0"/>
              <a:t>directly </a:t>
            </a:r>
            <a:r>
              <a:rPr lang="en-CA" sz="2000" dirty="0" smtClean="0"/>
              <a:t>how many </a:t>
            </a:r>
            <a:r>
              <a:rPr lang="en-CA" sz="2000" dirty="0"/>
              <a:t>rows appear in the </a:t>
            </a:r>
            <a:r>
              <a:rPr lang="en-CA" sz="2000" dirty="0" smtClean="0"/>
              <a:t>table</a:t>
            </a:r>
          </a:p>
          <a:p>
            <a:r>
              <a:rPr lang="en-CA" sz="2400" dirty="0"/>
              <a:t>The number of columns </a:t>
            </a:r>
            <a:r>
              <a:rPr lang="en-CA" sz="2400" dirty="0" smtClean="0"/>
              <a:t>is determined </a:t>
            </a:r>
            <a:r>
              <a:rPr lang="en-CA" sz="2400" dirty="0"/>
              <a:t>by Android; </a:t>
            </a:r>
            <a:r>
              <a:rPr lang="en-CA" sz="2400" dirty="0" smtClean="0"/>
              <a:t>deve</a:t>
            </a:r>
            <a:r>
              <a:rPr lang="en-CA" dirty="0" smtClean="0"/>
              <a:t>loper</a:t>
            </a:r>
            <a:r>
              <a:rPr lang="en-CA" sz="2400" dirty="0" smtClean="0"/>
              <a:t> controls the number </a:t>
            </a:r>
            <a:r>
              <a:rPr lang="en-CA" sz="2400" dirty="0"/>
              <a:t>of columns </a:t>
            </a:r>
            <a:r>
              <a:rPr lang="en-CA" sz="2400" dirty="0" smtClean="0"/>
              <a:t>indirectly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88756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TableLayout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First, there will be at least one column per widget in </a:t>
            </a:r>
            <a:r>
              <a:rPr lang="en-CA" sz="2400" dirty="0" smtClean="0"/>
              <a:t>the longest row</a:t>
            </a:r>
          </a:p>
          <a:p>
            <a:r>
              <a:rPr lang="en-CA" sz="2400" dirty="0" smtClean="0"/>
              <a:t>A widget </a:t>
            </a:r>
            <a:r>
              <a:rPr lang="en-CA" sz="2400" dirty="0"/>
              <a:t>can take up more than one column by including </a:t>
            </a:r>
            <a:r>
              <a:rPr lang="en-CA" sz="2400" dirty="0" smtClean="0"/>
              <a:t>the </a:t>
            </a:r>
            <a:r>
              <a:rPr lang="en-CA" sz="2400" dirty="0" err="1" smtClean="0"/>
              <a:t>android:layout_span</a:t>
            </a:r>
            <a:r>
              <a:rPr lang="en-CA" sz="2400" dirty="0" smtClean="0"/>
              <a:t> </a:t>
            </a:r>
            <a:r>
              <a:rPr lang="en-CA" sz="2400" dirty="0"/>
              <a:t>property, indicating the number of columns the </a:t>
            </a:r>
            <a:r>
              <a:rPr lang="en-CA" sz="2400" dirty="0" smtClean="0"/>
              <a:t>widget spans</a:t>
            </a:r>
          </a:p>
          <a:p>
            <a:pPr lvl="1"/>
            <a:r>
              <a:rPr lang="en-CA" sz="2000" dirty="0" smtClean="0"/>
              <a:t>Like </a:t>
            </a:r>
            <a:r>
              <a:rPr lang="en-CA" sz="2000" dirty="0" err="1" smtClean="0"/>
              <a:t>colspan</a:t>
            </a:r>
            <a:r>
              <a:rPr lang="en-CA" sz="2000" dirty="0" smtClean="0"/>
              <a:t> </a:t>
            </a:r>
            <a:r>
              <a:rPr lang="en-CA" sz="2000" dirty="0"/>
              <a:t>attribute </a:t>
            </a:r>
            <a:r>
              <a:rPr lang="en-CA" sz="2000" dirty="0" smtClean="0"/>
              <a:t>in </a:t>
            </a:r>
            <a:r>
              <a:rPr lang="en-CA" sz="2000" dirty="0"/>
              <a:t>table cells in </a:t>
            </a:r>
            <a:r>
              <a:rPr lang="en-CA" sz="2000" dirty="0" smtClean="0"/>
              <a:t>HTML</a:t>
            </a:r>
          </a:p>
          <a:p>
            <a:r>
              <a:rPr lang="en-CA" dirty="0"/>
              <a:t>In the below XML layout fragment, the field spans three columns</a:t>
            </a:r>
            <a:r>
              <a:rPr lang="en-CA" dirty="0" smtClean="0"/>
              <a:t>.</a:t>
            </a:r>
            <a:endParaRPr lang="en-C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06" y="4697062"/>
            <a:ext cx="7772400" cy="1397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608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TableLayout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400" dirty="0"/>
              <a:t>Ordinarily, widgets are put into the first available </a:t>
            </a:r>
            <a:r>
              <a:rPr lang="en-CA" sz="2400" dirty="0" smtClean="0"/>
              <a:t>column</a:t>
            </a:r>
          </a:p>
          <a:p>
            <a:r>
              <a:rPr lang="en-CA" sz="2400" dirty="0" smtClean="0"/>
              <a:t>Can </a:t>
            </a:r>
            <a:r>
              <a:rPr lang="en-CA" sz="2400" dirty="0"/>
              <a:t>put a widget into </a:t>
            </a:r>
            <a:r>
              <a:rPr lang="en-CA" sz="2400" dirty="0" smtClean="0"/>
              <a:t>a different </a:t>
            </a:r>
            <a:r>
              <a:rPr lang="en-CA" sz="2400" dirty="0"/>
              <a:t>column via the </a:t>
            </a:r>
            <a:r>
              <a:rPr lang="en-CA" sz="2400" dirty="0" err="1"/>
              <a:t>android:layout_column</a:t>
            </a:r>
            <a:r>
              <a:rPr lang="en-CA" sz="2400" dirty="0"/>
              <a:t> property, specifying the </a:t>
            </a:r>
            <a:r>
              <a:rPr lang="en-CA" sz="2400" dirty="0" smtClean="0"/>
              <a:t>0-based </a:t>
            </a:r>
            <a:r>
              <a:rPr lang="en-CA" sz="2400" dirty="0"/>
              <a:t>column the widget belongs </a:t>
            </a:r>
            <a:r>
              <a:rPr lang="en-CA" sz="2400" dirty="0" smtClean="0"/>
              <a:t>to</a:t>
            </a:r>
          </a:p>
          <a:p>
            <a:r>
              <a:rPr lang="en-CA" dirty="0"/>
              <a:t>In the following </a:t>
            </a:r>
            <a:r>
              <a:rPr lang="en-CA" dirty="0" smtClean="0"/>
              <a:t>fragment</a:t>
            </a:r>
            <a:r>
              <a:rPr lang="en-CA" dirty="0"/>
              <a:t>, the Cancel button goes in the third column (column 2). The OK button then goes into the next available column, which is the fourth column</a:t>
            </a:r>
            <a:r>
              <a:rPr lang="en-CA" dirty="0" smtClean="0"/>
              <a:t>.</a:t>
            </a:r>
            <a:endParaRPr lang="en-C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16" y="4826726"/>
            <a:ext cx="772978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156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671" y="457200"/>
            <a:ext cx="7437329" cy="895611"/>
          </a:xfrm>
        </p:spPr>
        <p:txBody>
          <a:bodyPr>
            <a:normAutofit/>
          </a:bodyPr>
          <a:lstStyle/>
          <a:p>
            <a:r>
              <a:rPr lang="en-CA" dirty="0" smtClean="0"/>
              <a:t>Non-row children in </a:t>
            </a:r>
            <a:r>
              <a:rPr lang="en-CA" dirty="0" err="1" smtClean="0"/>
              <a:t>TableLayout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r>
              <a:rPr lang="en-CA" sz="2400" dirty="0"/>
              <a:t>Normally, </a:t>
            </a:r>
            <a:r>
              <a:rPr lang="en-CA" sz="2400" dirty="0" err="1"/>
              <a:t>TableLayout</a:t>
            </a:r>
            <a:r>
              <a:rPr lang="en-CA" sz="2400" dirty="0"/>
              <a:t> contains only </a:t>
            </a:r>
            <a:r>
              <a:rPr lang="en-CA" sz="2400" dirty="0" err="1"/>
              <a:t>TableRow</a:t>
            </a:r>
            <a:r>
              <a:rPr lang="en-CA" sz="2400" dirty="0"/>
              <a:t> elements as </a:t>
            </a:r>
            <a:r>
              <a:rPr lang="en-CA" sz="2400" dirty="0" smtClean="0"/>
              <a:t>immediate children</a:t>
            </a:r>
          </a:p>
          <a:p>
            <a:r>
              <a:rPr lang="en-CA" sz="2400" dirty="0"/>
              <a:t>I</a:t>
            </a:r>
            <a:r>
              <a:rPr lang="en-CA" sz="2400" dirty="0" smtClean="0"/>
              <a:t>t </a:t>
            </a:r>
            <a:r>
              <a:rPr lang="en-CA" sz="2400" dirty="0"/>
              <a:t>is possible to put other widgets in between </a:t>
            </a:r>
            <a:r>
              <a:rPr lang="en-CA" sz="2400" dirty="0" smtClean="0"/>
              <a:t>rows</a:t>
            </a:r>
          </a:p>
          <a:p>
            <a:r>
              <a:rPr lang="en-CA" sz="2400" dirty="0" smtClean="0"/>
              <a:t>For those </a:t>
            </a:r>
            <a:r>
              <a:rPr lang="en-CA" sz="2400" dirty="0"/>
              <a:t>widgets, </a:t>
            </a:r>
            <a:r>
              <a:rPr lang="en-CA" sz="2400" dirty="0" err="1"/>
              <a:t>TableLayout</a:t>
            </a:r>
            <a:r>
              <a:rPr lang="en-CA" sz="2400" dirty="0"/>
              <a:t> behaves a bit like </a:t>
            </a:r>
            <a:r>
              <a:rPr lang="en-CA" sz="2400" dirty="0" err="1"/>
              <a:t>LinearLayout</a:t>
            </a:r>
            <a:r>
              <a:rPr lang="en-CA" sz="2400" dirty="0"/>
              <a:t> with </a:t>
            </a:r>
            <a:r>
              <a:rPr lang="en-CA" sz="2400" dirty="0" smtClean="0"/>
              <a:t>vertical orientation</a:t>
            </a:r>
          </a:p>
          <a:p>
            <a:r>
              <a:rPr lang="en-CA" sz="2400" dirty="0" smtClean="0"/>
              <a:t>The </a:t>
            </a:r>
            <a:r>
              <a:rPr lang="en-CA" sz="2400" dirty="0"/>
              <a:t>widgets automatically have their width set to </a:t>
            </a:r>
            <a:r>
              <a:rPr lang="en-CA" sz="2400" dirty="0" err="1"/>
              <a:t>fill_parent</a:t>
            </a:r>
            <a:r>
              <a:rPr lang="en-CA" sz="2400" dirty="0" smtClean="0"/>
              <a:t>, so </a:t>
            </a:r>
            <a:r>
              <a:rPr lang="en-CA" sz="2400" dirty="0"/>
              <a:t>they will fill the same space that the longest row </a:t>
            </a:r>
            <a:r>
              <a:rPr lang="en-CA" sz="2400" dirty="0" smtClean="0"/>
              <a:t>does</a:t>
            </a:r>
          </a:p>
        </p:txBody>
      </p:sp>
    </p:spTree>
    <p:extLst>
      <p:ext uri="{BB962C8B-B14F-4D97-AF65-F5344CB8AC3E}">
        <p14:creationId xmlns:p14="http://schemas.microsoft.com/office/powerpoint/2010/main" val="202473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Stretch, shrink and collapse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400" dirty="0"/>
              <a:t>By default, each column will be sized according to the "natural" size of </a:t>
            </a:r>
            <a:r>
              <a:rPr lang="en-CA" sz="2400" dirty="0" smtClean="0"/>
              <a:t>the widest </a:t>
            </a:r>
            <a:r>
              <a:rPr lang="en-CA" sz="2400" dirty="0"/>
              <a:t>widget in that column (taking spanned columns into account</a:t>
            </a:r>
            <a:r>
              <a:rPr lang="en-CA" sz="2400" dirty="0" smtClean="0"/>
              <a:t>)</a:t>
            </a:r>
            <a:endParaRPr lang="en-CA" sz="2400" dirty="0"/>
          </a:p>
          <a:p>
            <a:r>
              <a:rPr lang="en-CA" sz="2400" dirty="0"/>
              <a:t>C</a:t>
            </a:r>
            <a:r>
              <a:rPr lang="en-CA" sz="2400" dirty="0" smtClean="0"/>
              <a:t>an </a:t>
            </a:r>
            <a:r>
              <a:rPr lang="en-CA" sz="2400" dirty="0"/>
              <a:t>place an </a:t>
            </a:r>
            <a:r>
              <a:rPr lang="en-CA" sz="2400" dirty="0" err="1"/>
              <a:t>android:stretchColumns</a:t>
            </a:r>
            <a:r>
              <a:rPr lang="en-CA" sz="2400" dirty="0"/>
              <a:t> property on the </a:t>
            </a:r>
            <a:r>
              <a:rPr lang="en-CA" sz="2400" dirty="0" err="1" smtClean="0"/>
              <a:t>TableLayout</a:t>
            </a:r>
            <a:endParaRPr lang="en-CA" sz="2400" dirty="0" smtClean="0"/>
          </a:p>
          <a:p>
            <a:r>
              <a:rPr lang="en-CA" sz="2400" dirty="0" smtClean="0"/>
              <a:t>Value </a:t>
            </a:r>
            <a:r>
              <a:rPr lang="en-CA" sz="2400" dirty="0"/>
              <a:t>should be a single column number </a:t>
            </a:r>
            <a:r>
              <a:rPr lang="en-CA" sz="2400" dirty="0" smtClean="0"/>
              <a:t>or </a:t>
            </a:r>
            <a:r>
              <a:rPr lang="en-CA" sz="2400" dirty="0"/>
              <a:t>a </a:t>
            </a:r>
            <a:r>
              <a:rPr lang="en-CA" sz="2400" dirty="0" smtClean="0"/>
              <a:t>comma delimited list </a:t>
            </a:r>
            <a:r>
              <a:rPr lang="en-CA" sz="2400" dirty="0"/>
              <a:t>of column </a:t>
            </a:r>
            <a:r>
              <a:rPr lang="en-CA" sz="2400" dirty="0" smtClean="0"/>
              <a:t>numbers</a:t>
            </a:r>
          </a:p>
          <a:p>
            <a:r>
              <a:rPr lang="en-CA" sz="2400" dirty="0" smtClean="0"/>
              <a:t>Those </a:t>
            </a:r>
            <a:r>
              <a:rPr lang="en-CA" sz="2400" dirty="0"/>
              <a:t>columns will be stretched to </a:t>
            </a:r>
            <a:r>
              <a:rPr lang="en-CA" sz="2400" dirty="0" smtClean="0"/>
              <a:t>take up </a:t>
            </a:r>
            <a:r>
              <a:rPr lang="en-CA" sz="2400" dirty="0"/>
              <a:t>any available space </a:t>
            </a:r>
            <a:r>
              <a:rPr lang="en-CA" sz="2400" dirty="0" smtClean="0"/>
              <a:t>left </a:t>
            </a:r>
            <a:r>
              <a:rPr lang="en-CA" sz="2400" dirty="0"/>
              <a:t>i</a:t>
            </a:r>
            <a:r>
              <a:rPr lang="en-CA" sz="2400" dirty="0" smtClean="0"/>
              <a:t>n </a:t>
            </a:r>
            <a:r>
              <a:rPr lang="en-CA" sz="2400" dirty="0"/>
              <a:t>the </a:t>
            </a:r>
            <a:r>
              <a:rPr lang="en-CA" sz="2400" dirty="0" smtClean="0"/>
              <a:t>row</a:t>
            </a:r>
          </a:p>
          <a:p>
            <a:r>
              <a:rPr lang="en-CA" dirty="0" smtClean="0"/>
              <a:t>To evenly spread all columns use </a:t>
            </a:r>
            <a:r>
              <a:rPr lang="en-CA" dirty="0" err="1" smtClean="0"/>
              <a:t>stretchColumns</a:t>
            </a:r>
            <a:r>
              <a:rPr lang="en-CA" dirty="0" smtClean="0"/>
              <a:t>=”*”</a:t>
            </a: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53855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Stretch, shrink and collapse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Conversely, you can place </a:t>
            </a:r>
            <a:r>
              <a:rPr lang="en-CA" sz="2400" dirty="0" smtClean="0"/>
              <a:t>an </a:t>
            </a:r>
            <a:r>
              <a:rPr lang="en-CA" sz="2400" dirty="0" err="1"/>
              <a:t>android:shrinkColumns</a:t>
            </a:r>
            <a:r>
              <a:rPr lang="en-CA" sz="2400" dirty="0"/>
              <a:t> property on </a:t>
            </a:r>
            <a:r>
              <a:rPr lang="en-CA" sz="2400" dirty="0" smtClean="0"/>
              <a:t>the </a:t>
            </a:r>
            <a:r>
              <a:rPr lang="en-CA" sz="2400" dirty="0" err="1" smtClean="0"/>
              <a:t>TableLayout</a:t>
            </a:r>
            <a:endParaRPr lang="en-CA" sz="2400" dirty="0" smtClean="0"/>
          </a:p>
          <a:p>
            <a:r>
              <a:rPr lang="en-CA" sz="2400" dirty="0" smtClean="0"/>
              <a:t>Again</a:t>
            </a:r>
            <a:r>
              <a:rPr lang="en-CA" sz="2400" dirty="0"/>
              <a:t>, </a:t>
            </a:r>
            <a:r>
              <a:rPr lang="en-CA" sz="2400" dirty="0" smtClean="0"/>
              <a:t>should </a:t>
            </a:r>
            <a:r>
              <a:rPr lang="en-CA" sz="2400" dirty="0"/>
              <a:t>be a single column number or a </a:t>
            </a:r>
            <a:r>
              <a:rPr lang="en-CA" sz="2400" dirty="0" smtClean="0"/>
              <a:t>comma delimited list </a:t>
            </a:r>
            <a:r>
              <a:rPr lang="en-CA" sz="2400" dirty="0"/>
              <a:t>of column </a:t>
            </a:r>
            <a:r>
              <a:rPr lang="en-CA" sz="2400" dirty="0" smtClean="0"/>
              <a:t>numbers</a:t>
            </a:r>
          </a:p>
          <a:p>
            <a:r>
              <a:rPr lang="en-CA" sz="2400" dirty="0" smtClean="0"/>
              <a:t>The </a:t>
            </a:r>
            <a:r>
              <a:rPr lang="en-CA" sz="2400" dirty="0"/>
              <a:t>columns listed in this property </a:t>
            </a:r>
            <a:r>
              <a:rPr lang="en-CA" sz="2400" dirty="0" smtClean="0"/>
              <a:t>will try </a:t>
            </a:r>
            <a:r>
              <a:rPr lang="en-CA" sz="2400" dirty="0"/>
              <a:t>to word-wrap their contents to reduce the effective width of the </a:t>
            </a:r>
            <a:r>
              <a:rPr lang="en-CA" sz="2400" dirty="0" smtClean="0"/>
              <a:t>column</a:t>
            </a:r>
          </a:p>
          <a:p>
            <a:pPr lvl="1"/>
            <a:r>
              <a:rPr lang="en-CA" sz="2000" dirty="0" smtClean="0"/>
              <a:t>By </a:t>
            </a:r>
            <a:r>
              <a:rPr lang="en-CA" sz="2000" dirty="0"/>
              <a:t>default, widgets are not </a:t>
            </a:r>
            <a:r>
              <a:rPr lang="en-CA" sz="2000" dirty="0" smtClean="0"/>
              <a:t>word-wrapped</a:t>
            </a:r>
          </a:p>
          <a:p>
            <a:r>
              <a:rPr lang="en-CA" sz="2400" dirty="0" smtClean="0"/>
              <a:t>This </a:t>
            </a:r>
            <a:r>
              <a:rPr lang="en-CA" sz="2400" dirty="0"/>
              <a:t>helps if </a:t>
            </a:r>
            <a:r>
              <a:rPr lang="en-CA" sz="2400" dirty="0" smtClean="0"/>
              <a:t>there are columns with </a:t>
            </a:r>
            <a:r>
              <a:rPr lang="en-CA" sz="2400" dirty="0"/>
              <a:t>potentially wordy content that might cause some columns to </a:t>
            </a:r>
            <a:r>
              <a:rPr lang="en-CA" sz="2400" dirty="0" smtClean="0"/>
              <a:t>be pushed </a:t>
            </a:r>
            <a:r>
              <a:rPr lang="en-CA" sz="2400" dirty="0"/>
              <a:t>off the </a:t>
            </a:r>
            <a:r>
              <a:rPr lang="en-CA" sz="2400" dirty="0" smtClean="0"/>
              <a:t>end of </a:t>
            </a:r>
            <a:r>
              <a:rPr lang="en-CA" sz="2400" dirty="0"/>
              <a:t>the </a:t>
            </a:r>
            <a:r>
              <a:rPr lang="en-CA" sz="2400" dirty="0" smtClean="0"/>
              <a:t>screen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3373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Stretch, shrink and collapse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Can </a:t>
            </a:r>
            <a:r>
              <a:rPr lang="en-CA" sz="2400" dirty="0"/>
              <a:t>also </a:t>
            </a:r>
            <a:r>
              <a:rPr lang="en-CA" sz="2400" dirty="0" smtClean="0"/>
              <a:t>use </a:t>
            </a:r>
            <a:r>
              <a:rPr lang="en-CA" sz="2400" dirty="0" err="1" smtClean="0"/>
              <a:t>android:collapseColumns</a:t>
            </a:r>
            <a:r>
              <a:rPr lang="en-CA" sz="2400" dirty="0" smtClean="0"/>
              <a:t> </a:t>
            </a:r>
            <a:r>
              <a:rPr lang="en-CA" sz="2400" dirty="0"/>
              <a:t>property on </a:t>
            </a:r>
            <a:r>
              <a:rPr lang="en-CA" sz="2400" dirty="0" smtClean="0"/>
              <a:t>the </a:t>
            </a:r>
            <a:r>
              <a:rPr lang="en-CA" sz="2400" dirty="0" err="1" smtClean="0"/>
              <a:t>TableLayout</a:t>
            </a:r>
            <a:endParaRPr lang="en-CA" sz="2400" dirty="0" smtClean="0"/>
          </a:p>
          <a:p>
            <a:r>
              <a:rPr lang="en-CA" sz="2400" dirty="0" smtClean="0"/>
              <a:t>Again, a </a:t>
            </a:r>
            <a:r>
              <a:rPr lang="en-CA" sz="2400" dirty="0"/>
              <a:t>column number or comma-delimited list </a:t>
            </a:r>
            <a:r>
              <a:rPr lang="en-CA" sz="2400" dirty="0" smtClean="0"/>
              <a:t>of column numbers</a:t>
            </a:r>
          </a:p>
          <a:p>
            <a:r>
              <a:rPr lang="en-CA" sz="2400" dirty="0" smtClean="0"/>
              <a:t>These </a:t>
            </a:r>
            <a:r>
              <a:rPr lang="en-CA" sz="2400" dirty="0"/>
              <a:t>columns will start out "collapsed", meaning </a:t>
            </a:r>
            <a:r>
              <a:rPr lang="en-CA" sz="2400" dirty="0" smtClean="0"/>
              <a:t>they will </a:t>
            </a:r>
            <a:r>
              <a:rPr lang="en-CA" sz="2400" dirty="0"/>
              <a:t>be part of the table information but will be invisible.</a:t>
            </a:r>
          </a:p>
        </p:txBody>
      </p:sp>
    </p:spTree>
    <p:extLst>
      <p:ext uri="{BB962C8B-B14F-4D97-AF65-F5344CB8AC3E}">
        <p14:creationId xmlns:p14="http://schemas.microsoft.com/office/powerpoint/2010/main" val="393007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ScrollView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400" dirty="0" smtClean="0"/>
              <a:t>A </a:t>
            </a:r>
            <a:r>
              <a:rPr lang="en-CA" sz="2400" dirty="0" err="1" smtClean="0"/>
              <a:t>ScrollView</a:t>
            </a:r>
            <a:r>
              <a:rPr lang="en-CA" sz="2400" dirty="0" smtClean="0"/>
              <a:t> is a special  type of Layout in that it enables users to scroll through a list of views that occupy more space than the physical display.</a:t>
            </a:r>
          </a:p>
          <a:p>
            <a:r>
              <a:rPr lang="en-CA" sz="2400" dirty="0" smtClean="0"/>
              <a:t>The </a:t>
            </a:r>
            <a:r>
              <a:rPr lang="en-CA" sz="2400" dirty="0" err="1" smtClean="0"/>
              <a:t>ScrollView</a:t>
            </a:r>
            <a:r>
              <a:rPr lang="en-CA" sz="2400" dirty="0" smtClean="0"/>
              <a:t> can contain only one child view or </a:t>
            </a:r>
            <a:r>
              <a:rPr lang="en-CA" sz="2400" dirty="0" err="1" smtClean="0"/>
              <a:t>ViewGroup</a:t>
            </a:r>
            <a:r>
              <a:rPr lang="en-CA" sz="2400" dirty="0" smtClean="0"/>
              <a:t>, which normally is a </a:t>
            </a:r>
            <a:r>
              <a:rPr lang="en-CA" sz="2400" dirty="0" err="1" smtClean="0"/>
              <a:t>LinearLayout</a:t>
            </a: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15439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Views and </a:t>
            </a:r>
            <a:r>
              <a:rPr lang="en-CA" dirty="0" err="1"/>
              <a:t>ViewGroups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During compilation, each element in the XML file is compiled into its equivalent Android GUI class, with attributes represented by </a:t>
            </a:r>
            <a:r>
              <a:rPr lang="en-CA" sz="2400" dirty="0" smtClean="0"/>
              <a:t>methods</a:t>
            </a:r>
            <a:endParaRPr lang="en-CA" sz="2400" dirty="0"/>
          </a:p>
          <a:p>
            <a:r>
              <a:rPr lang="en-CA" sz="2400" dirty="0"/>
              <a:t>The Android system then creates the UI of the activity when it is </a:t>
            </a:r>
            <a:r>
              <a:rPr lang="en-CA" sz="2400" dirty="0" smtClean="0"/>
              <a:t>loaded</a:t>
            </a:r>
          </a:p>
          <a:p>
            <a:r>
              <a:rPr lang="en-CA" sz="2400" dirty="0" smtClean="0"/>
              <a:t>While it is usually more convenient to create the UI in the XML file, it is possible to change or even create entirely the UI in the Java program</a:t>
            </a:r>
          </a:p>
        </p:txBody>
      </p:sp>
    </p:spTree>
    <p:extLst>
      <p:ext uri="{BB962C8B-B14F-4D97-AF65-F5344CB8AC3E}">
        <p14:creationId xmlns:p14="http://schemas.microsoft.com/office/powerpoint/2010/main" val="254507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Views and </a:t>
            </a:r>
            <a:r>
              <a:rPr lang="en-CA" dirty="0" err="1"/>
              <a:t>ViewGroups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400" dirty="0" smtClean="0"/>
              <a:t>An activity contains </a:t>
            </a:r>
            <a:r>
              <a:rPr lang="en-CA" sz="2400" dirty="0"/>
              <a:t>Views and </a:t>
            </a:r>
            <a:r>
              <a:rPr lang="en-CA" sz="2400" dirty="0" err="1" smtClean="0"/>
              <a:t>ViewGroups</a:t>
            </a:r>
            <a:endParaRPr lang="en-CA" sz="2400" dirty="0" smtClean="0"/>
          </a:p>
          <a:p>
            <a:r>
              <a:rPr lang="en-CA" sz="2400" dirty="0" smtClean="0"/>
              <a:t>One or more Views can be grouped together into a </a:t>
            </a:r>
            <a:r>
              <a:rPr lang="en-CA" sz="2400" dirty="0" err="1" smtClean="0"/>
              <a:t>ViewGroup</a:t>
            </a:r>
            <a:endParaRPr lang="en-CA" sz="2400" dirty="0" smtClean="0"/>
          </a:p>
          <a:p>
            <a:r>
              <a:rPr lang="en-CA" sz="2400" dirty="0" smtClean="0"/>
              <a:t>The </a:t>
            </a:r>
            <a:r>
              <a:rPr lang="en-CA" sz="2400" dirty="0" err="1" smtClean="0"/>
              <a:t>ViewGroup</a:t>
            </a:r>
            <a:r>
              <a:rPr lang="en-CA" sz="2400" dirty="0" smtClean="0"/>
              <a:t> provides the layout in which you can order the appearance and sequence of Views</a:t>
            </a:r>
          </a:p>
          <a:p>
            <a:r>
              <a:rPr lang="en-CA" sz="2400" dirty="0" smtClean="0"/>
              <a:t>Examples of </a:t>
            </a:r>
            <a:r>
              <a:rPr lang="en-CA" sz="2400" dirty="0" err="1" smtClean="0"/>
              <a:t>ViewGroups</a:t>
            </a:r>
            <a:r>
              <a:rPr lang="en-CA" sz="2400" dirty="0" smtClean="0"/>
              <a:t> include </a:t>
            </a:r>
            <a:r>
              <a:rPr lang="en-CA" sz="2400" dirty="0" err="1" smtClean="0"/>
              <a:t>LinearLayout</a:t>
            </a:r>
            <a:r>
              <a:rPr lang="en-CA" sz="2400" dirty="0" smtClean="0"/>
              <a:t> and </a:t>
            </a:r>
            <a:r>
              <a:rPr lang="en-CA" sz="2400" dirty="0" err="1" smtClean="0"/>
              <a:t>TableLayout</a:t>
            </a:r>
            <a:endParaRPr lang="en-CA" sz="2400" dirty="0" smtClean="0"/>
          </a:p>
          <a:p>
            <a:r>
              <a:rPr lang="en-CA" sz="2400" dirty="0" smtClean="0"/>
              <a:t>A </a:t>
            </a:r>
            <a:r>
              <a:rPr lang="en-CA" sz="2400" dirty="0" err="1" smtClean="0"/>
              <a:t>ViewGroup</a:t>
            </a:r>
            <a:r>
              <a:rPr lang="en-CA" sz="2400" dirty="0" smtClean="0"/>
              <a:t> derives from the base class </a:t>
            </a:r>
            <a:r>
              <a:rPr lang="en-CA" sz="2400" dirty="0" err="1" smtClean="0"/>
              <a:t>android.view.ViewGroup</a:t>
            </a:r>
            <a:endParaRPr lang="en-CA" sz="2400" dirty="0" smtClean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85275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Views and </a:t>
            </a:r>
            <a:r>
              <a:rPr lang="en-CA" dirty="0" err="1"/>
              <a:t>ViewGroups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Android supports the following main </a:t>
            </a:r>
            <a:r>
              <a:rPr lang="en-CA" sz="2400" dirty="0" err="1" smtClean="0"/>
              <a:t>ViewGroups</a:t>
            </a:r>
            <a:endParaRPr lang="en-CA" sz="2400" dirty="0" smtClean="0"/>
          </a:p>
          <a:p>
            <a:pPr lvl="1"/>
            <a:r>
              <a:rPr lang="en-CA" sz="2400" dirty="0" err="1" smtClean="0"/>
              <a:t>LinearLayout</a:t>
            </a:r>
            <a:endParaRPr lang="en-CA" sz="2400" dirty="0" smtClean="0"/>
          </a:p>
          <a:p>
            <a:pPr lvl="1"/>
            <a:r>
              <a:rPr lang="en-CA" sz="2400" dirty="0" err="1" smtClean="0"/>
              <a:t>TableLayout</a:t>
            </a:r>
            <a:endParaRPr lang="en-CA" sz="2400" dirty="0" smtClean="0"/>
          </a:p>
          <a:p>
            <a:pPr lvl="1"/>
            <a:r>
              <a:rPr lang="en-CA" sz="2400" dirty="0" err="1" smtClean="0"/>
              <a:t>RelativeLayout</a:t>
            </a:r>
            <a:endParaRPr lang="en-CA" sz="2400" dirty="0" smtClean="0"/>
          </a:p>
          <a:p>
            <a:pPr lvl="1"/>
            <a:r>
              <a:rPr lang="en-CA" sz="2400" dirty="0" err="1" smtClean="0"/>
              <a:t>FrameLayout</a:t>
            </a:r>
            <a:endParaRPr lang="en-CA" sz="2400" dirty="0" smtClean="0"/>
          </a:p>
          <a:p>
            <a:pPr lvl="1"/>
            <a:r>
              <a:rPr lang="en-CA" sz="2400" dirty="0" err="1" smtClean="0"/>
              <a:t>ScrollView</a:t>
            </a:r>
            <a:endParaRPr lang="en-CA" sz="2400" dirty="0" smtClean="0"/>
          </a:p>
          <a:p>
            <a:r>
              <a:rPr lang="en-CA" dirty="0" smtClean="0"/>
              <a:t>Was </a:t>
            </a:r>
            <a:r>
              <a:rPr lang="en-CA" dirty="0" err="1" smtClean="0"/>
              <a:t>AbsoluteLayout</a:t>
            </a:r>
            <a:r>
              <a:rPr lang="en-CA" dirty="0" smtClean="0"/>
              <a:t> but not supported</a:t>
            </a:r>
          </a:p>
        </p:txBody>
      </p:sp>
    </p:spTree>
    <p:extLst>
      <p:ext uri="{BB962C8B-B14F-4D97-AF65-F5344CB8AC3E}">
        <p14:creationId xmlns:p14="http://schemas.microsoft.com/office/powerpoint/2010/main" val="317849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dirty="0" smtClean="0"/>
              <a:t>Attributes for Views &amp; </a:t>
            </a:r>
            <a:r>
              <a:rPr lang="en-CA" dirty="0" err="1" smtClean="0"/>
              <a:t>ViewGroups</a:t>
            </a:r>
            <a:endParaRPr lang="en-CA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27" y="4432391"/>
            <a:ext cx="8121171" cy="1707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29" y="1828800"/>
            <a:ext cx="8121170" cy="261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122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Views and </a:t>
            </a:r>
            <a:r>
              <a:rPr lang="en-CA" dirty="0" err="1" smtClean="0"/>
              <a:t>ViewGroups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Some of these attributes are applicable only when a View is in a specific </a:t>
            </a:r>
            <a:r>
              <a:rPr lang="en-CA" sz="2400" dirty="0" err="1" smtClean="0"/>
              <a:t>ViewGroup</a:t>
            </a:r>
            <a:endParaRPr lang="en-CA" sz="2400" dirty="0" smtClean="0"/>
          </a:p>
          <a:p>
            <a:r>
              <a:rPr lang="en-CA" sz="2400" dirty="0" smtClean="0"/>
              <a:t>For example, the </a:t>
            </a:r>
            <a:r>
              <a:rPr lang="en-CA" sz="2400" dirty="0" err="1" smtClean="0"/>
              <a:t>layout_width</a:t>
            </a:r>
            <a:r>
              <a:rPr lang="en-CA" sz="2400" dirty="0" smtClean="0"/>
              <a:t> and </a:t>
            </a:r>
            <a:r>
              <a:rPr lang="en-CA" sz="2400" dirty="0" err="1" smtClean="0"/>
              <a:t>layout_gravity</a:t>
            </a:r>
            <a:r>
              <a:rPr lang="en-CA" sz="2400" dirty="0" smtClean="0"/>
              <a:t> attributes are applicable only when a View is in either a </a:t>
            </a:r>
            <a:r>
              <a:rPr lang="en-CA" sz="2400" dirty="0" err="1" smtClean="0"/>
              <a:t>LinearLayout</a:t>
            </a:r>
            <a:r>
              <a:rPr lang="en-CA" sz="2400" dirty="0" smtClean="0"/>
              <a:t> or a </a:t>
            </a:r>
            <a:r>
              <a:rPr lang="en-CA" sz="2400" dirty="0" err="1" smtClean="0"/>
              <a:t>TableLayout</a:t>
            </a: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364509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Views and </a:t>
            </a:r>
            <a:r>
              <a:rPr lang="en-CA" dirty="0" err="1"/>
              <a:t>ViewGroups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400" dirty="0" smtClean="0"/>
              <a:t>Definition of the most common attribute values:</a:t>
            </a:r>
          </a:p>
          <a:p>
            <a:pPr lvl="1"/>
            <a:r>
              <a:rPr lang="en-CA" sz="2400" dirty="0" err="1"/>
              <a:t>m</a:t>
            </a:r>
            <a:r>
              <a:rPr lang="en-CA" sz="2400" dirty="0" err="1" smtClean="0"/>
              <a:t>atch_parent</a:t>
            </a:r>
            <a:r>
              <a:rPr lang="en-CA" sz="2400" dirty="0" smtClean="0"/>
              <a:t> – uses all the space available up to the size of the parent in that particular direction</a:t>
            </a:r>
          </a:p>
          <a:p>
            <a:pPr lvl="1"/>
            <a:r>
              <a:rPr lang="en-CA" sz="2400" dirty="0" err="1"/>
              <a:t>w</a:t>
            </a:r>
            <a:r>
              <a:rPr lang="en-CA" sz="2400" dirty="0" err="1" smtClean="0"/>
              <a:t>rap_content</a:t>
            </a:r>
            <a:r>
              <a:rPr lang="en-CA" sz="2400" dirty="0" smtClean="0"/>
              <a:t> –size is controlled by the size of the content</a:t>
            </a:r>
          </a:p>
          <a:p>
            <a:pPr lvl="2"/>
            <a:r>
              <a:rPr lang="en-CA" sz="2400" dirty="0" smtClean="0"/>
              <a:t>the size of the element changes according to the size of its contents so that the contents just fit</a:t>
            </a:r>
          </a:p>
          <a:p>
            <a:pPr lvl="1"/>
            <a:r>
              <a:rPr lang="en-CA" sz="2400" dirty="0" smtClean="0"/>
              <a:t>A unit of measurement – in this case the element takes on the exact size as indicated by the unit of measurement</a:t>
            </a:r>
          </a:p>
        </p:txBody>
      </p:sp>
    </p:spTree>
    <p:extLst>
      <p:ext uri="{BB962C8B-B14F-4D97-AF65-F5344CB8AC3E}">
        <p14:creationId xmlns:p14="http://schemas.microsoft.com/office/powerpoint/2010/main" val="17471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NewTech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Tech" id="{E2F7A8F1-1106-4BBB-AE28-0BA5A68354A1}" vid="{BD12A0F0-25B4-46FE-BFEF-32B77FD59E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1335</TotalTime>
  <Words>2402</Words>
  <Application>Microsoft Office PowerPoint</Application>
  <PresentationFormat>On-screen Show (4:3)</PresentationFormat>
  <Paragraphs>196</Paragraphs>
  <Slides>39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Candara</vt:lpstr>
      <vt:lpstr>Consolas</vt:lpstr>
      <vt:lpstr>NewTech</vt:lpstr>
      <vt:lpstr>Android User Interface</vt:lpstr>
      <vt:lpstr>Views and ViewGroups</vt:lpstr>
      <vt:lpstr>Views and ViewGroups</vt:lpstr>
      <vt:lpstr>Views and ViewGroups</vt:lpstr>
      <vt:lpstr>Views and ViewGroups</vt:lpstr>
      <vt:lpstr>Views and ViewGroups</vt:lpstr>
      <vt:lpstr>Attributes for Views &amp; ViewGroups</vt:lpstr>
      <vt:lpstr>Views and ViewGroups</vt:lpstr>
      <vt:lpstr>Views and ViewGroups</vt:lpstr>
      <vt:lpstr>Units of Measurement</vt:lpstr>
      <vt:lpstr>RelativeLayout</vt:lpstr>
      <vt:lpstr>RelativeLayout</vt:lpstr>
      <vt:lpstr>Positions relative to other widgets</vt:lpstr>
      <vt:lpstr>Positions relative to other widgets</vt:lpstr>
      <vt:lpstr>Positions relative to other widgets</vt:lpstr>
      <vt:lpstr>RelativeLayout</vt:lpstr>
      <vt:lpstr>LinearLayout</vt:lpstr>
      <vt:lpstr>Orientation</vt:lpstr>
      <vt:lpstr>Fill Model</vt:lpstr>
      <vt:lpstr>Weight</vt:lpstr>
      <vt:lpstr>Weight</vt:lpstr>
      <vt:lpstr>Weight</vt:lpstr>
      <vt:lpstr>Gravity</vt:lpstr>
      <vt:lpstr>Gravity</vt:lpstr>
      <vt:lpstr>Gravity</vt:lpstr>
      <vt:lpstr>Gravity</vt:lpstr>
      <vt:lpstr>Gravity</vt:lpstr>
      <vt:lpstr>Gravity</vt:lpstr>
      <vt:lpstr>Gravity</vt:lpstr>
      <vt:lpstr>Margins</vt:lpstr>
      <vt:lpstr>TableLayout</vt:lpstr>
      <vt:lpstr>TableLayout</vt:lpstr>
      <vt:lpstr>TableLayout</vt:lpstr>
      <vt:lpstr>TableLayout</vt:lpstr>
      <vt:lpstr>Non-row children in TableLayout</vt:lpstr>
      <vt:lpstr>Stretch, shrink and collapse</vt:lpstr>
      <vt:lpstr>Stretch, shrink and collapse</vt:lpstr>
      <vt:lpstr>Stretch, shrink and collapse</vt:lpstr>
      <vt:lpstr>ScrollView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User Interface</dc:title>
  <dc:creator>Allan McDonald</dc:creator>
  <cp:lastModifiedBy>Allan McDonald</cp:lastModifiedBy>
  <cp:revision>33</cp:revision>
  <dcterms:created xsi:type="dcterms:W3CDTF">2015-09-03T04:29:01Z</dcterms:created>
  <dcterms:modified xsi:type="dcterms:W3CDTF">2016-09-01T12:21:42Z</dcterms:modified>
</cp:coreProperties>
</file>