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7" r:id="rId2"/>
    <p:sldId id="258" r:id="rId3"/>
    <p:sldId id="259" r:id="rId4"/>
    <p:sldId id="260" r:id="rId5"/>
    <p:sldId id="262" r:id="rId6"/>
    <p:sldId id="267" r:id="rId7"/>
    <p:sldId id="280" r:id="rId8"/>
    <p:sldId id="282" r:id="rId9"/>
    <p:sldId id="268" r:id="rId10"/>
    <p:sldId id="269" r:id="rId11"/>
    <p:sldId id="270" r:id="rId12"/>
    <p:sldId id="271" r:id="rId13"/>
    <p:sldId id="281" r:id="rId14"/>
    <p:sldId id="276" r:id="rId15"/>
    <p:sldId id="277" r:id="rId16"/>
    <p:sldId id="278" r:id="rId17"/>
    <p:sldId id="279" r:id="rId1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1" autoAdjust="0"/>
    <p:restoredTop sz="74829" autoAdjust="0"/>
  </p:normalViewPr>
  <p:slideViewPr>
    <p:cSldViewPr snapToGrid="0">
      <p:cViewPr varScale="1">
        <p:scale>
          <a:sx n="87" d="100"/>
          <a:sy n="87" d="100"/>
        </p:scale>
        <p:origin x="205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5ACCE7FA-ED27-4074-8759-1FA5460B68B0}" type="datetimeFigureOut">
              <a:rPr lang="en-CA" smtClean="0"/>
              <a:t>18/09/2017</a:t>
            </a:fld>
            <a:endParaRPr lang="en-CA"/>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2E5D26F6-A7BC-4649-A074-D4F6E67B5620}" type="slidenum">
              <a:rPr lang="en-CA" smtClean="0"/>
              <a:t>‹#›</a:t>
            </a:fld>
            <a:endParaRPr lang="en-CA"/>
          </a:p>
        </p:txBody>
      </p:sp>
    </p:spTree>
    <p:extLst>
      <p:ext uri="{BB962C8B-B14F-4D97-AF65-F5344CB8AC3E}">
        <p14:creationId xmlns:p14="http://schemas.microsoft.com/office/powerpoint/2010/main" val="1216843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F490F4-5A4C-473C-B878-A8E9D907FDA6}" type="slidenum">
              <a:rPr lang="en-US" smtClean="0"/>
              <a:pPr/>
              <a:t>1</a:t>
            </a:fld>
            <a:endParaRPr lang="en-US"/>
          </a:p>
        </p:txBody>
      </p:sp>
    </p:spTree>
    <p:extLst>
      <p:ext uri="{BB962C8B-B14F-4D97-AF65-F5344CB8AC3E}">
        <p14:creationId xmlns:p14="http://schemas.microsoft.com/office/powerpoint/2010/main" val="2703163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 main activity with a button and a second</a:t>
            </a:r>
            <a:r>
              <a:rPr lang="en-US" baseline="0" dirty="0" smtClean="0"/>
              <a:t> activity with a text field. Have the second activity display a message. </a:t>
            </a:r>
          </a:p>
          <a:p>
            <a:r>
              <a:rPr lang="en-US" baseline="0" dirty="0" smtClean="0"/>
              <a:t>In first activity, on click open the second activity</a:t>
            </a:r>
            <a:endParaRPr lang="en-US" dirty="0"/>
          </a:p>
        </p:txBody>
      </p:sp>
      <p:sp>
        <p:nvSpPr>
          <p:cNvPr id="4" name="Slide Number Placeholder 3"/>
          <p:cNvSpPr>
            <a:spLocks noGrp="1"/>
          </p:cNvSpPr>
          <p:nvPr>
            <p:ph type="sldNum" sz="quarter" idx="10"/>
          </p:nvPr>
        </p:nvSpPr>
        <p:spPr/>
        <p:txBody>
          <a:bodyPr/>
          <a:lstStyle/>
          <a:p>
            <a:fld id="{2E5D26F6-A7BC-4649-A074-D4F6E67B5620}" type="slidenum">
              <a:rPr lang="en-CA" smtClean="0"/>
              <a:t>5</a:t>
            </a:fld>
            <a:endParaRPr lang="en-CA"/>
          </a:p>
        </p:txBody>
      </p:sp>
    </p:spTree>
    <p:extLst>
      <p:ext uri="{BB962C8B-B14F-4D97-AF65-F5344CB8AC3E}">
        <p14:creationId xmlns:p14="http://schemas.microsoft.com/office/powerpoint/2010/main" val="41682848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gray">
          <a:xfrm>
            <a:off x="0" y="2825016"/>
            <a:ext cx="9141714"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p:nvSpPr>
        <p:spPr bwMode="black">
          <a:xfrm>
            <a:off x="0" y="3075710"/>
            <a:ext cx="9141714"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ctrTitle"/>
          </p:nvPr>
        </p:nvSpPr>
        <p:spPr bwMode="white">
          <a:xfrm>
            <a:off x="800100" y="3165764"/>
            <a:ext cx="7543800" cy="1711037"/>
          </a:xfrm>
        </p:spPr>
        <p:txBody>
          <a:bodyPr anchor="b">
            <a:normAutofit/>
          </a:bodyPr>
          <a:lstStyle>
            <a:lvl1pPr algn="l">
              <a:lnSpc>
                <a:spcPct val="80000"/>
              </a:lnSpc>
              <a:defRPr sz="360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bwMode="white">
          <a:xfrm>
            <a:off x="800100" y="4953000"/>
            <a:ext cx="7543800" cy="685800"/>
          </a:xfrm>
        </p:spPr>
        <p:txBody>
          <a:bodyPr>
            <a:normAutofit/>
          </a:bodyPr>
          <a:lstStyle>
            <a:lvl1pPr marL="0" indent="0" algn="l">
              <a:spcBef>
                <a:spcPts val="0"/>
              </a:spcBef>
              <a:buNone/>
              <a:defRPr sz="1500">
                <a:solidFill>
                  <a:schemeClr val="accent1"/>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Tree>
    <p:extLst>
      <p:ext uri="{BB962C8B-B14F-4D97-AF65-F5344CB8AC3E}">
        <p14:creationId xmlns:p14="http://schemas.microsoft.com/office/powerpoint/2010/main" val="783860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457950" y="6362700"/>
            <a:ext cx="742950" cy="257176"/>
          </a:xfrm>
          <a:prstGeom prst="rect">
            <a:avLst/>
          </a:prstGeom>
        </p:spPr>
        <p:txBody>
          <a:bodyPr/>
          <a:lstStyle/>
          <a:p>
            <a:fld id="{7E105B13-BA54-4EC2-91FD-3721AB711404}" type="datetimeFigureOut">
              <a:rPr lang="en-US" smtClean="0"/>
              <a:t>9/18/2017</a:t>
            </a:fld>
            <a:endParaRPr lang="en-US"/>
          </a:p>
        </p:txBody>
      </p:sp>
      <p:sp>
        <p:nvSpPr>
          <p:cNvPr id="5" name="Footer Placeholder 4"/>
          <p:cNvSpPr>
            <a:spLocks noGrp="1"/>
          </p:cNvSpPr>
          <p:nvPr>
            <p:ph type="ftr" sz="quarter" idx="11"/>
          </p:nvPr>
        </p:nvSpPr>
        <p:spPr>
          <a:xfrm>
            <a:off x="1143000" y="6362700"/>
            <a:ext cx="5161165" cy="257176"/>
          </a:xfrm>
          <a:prstGeom prst="rect">
            <a:avLst/>
          </a:prstGeom>
        </p:spPr>
        <p:txBody>
          <a:bodyPr/>
          <a:lstStyle/>
          <a:p>
            <a:endParaRPr lang="en-US"/>
          </a:p>
        </p:txBody>
      </p:sp>
      <p:sp>
        <p:nvSpPr>
          <p:cNvPr id="6" name="Slide Number Placeholder 5"/>
          <p:cNvSpPr>
            <a:spLocks noGrp="1"/>
          </p:cNvSpPr>
          <p:nvPr>
            <p:ph type="sldNum" sz="quarter" idx="12"/>
          </p:nvPr>
        </p:nvSpPr>
        <p:spPr>
          <a:xfrm>
            <a:off x="7372350" y="6362700"/>
            <a:ext cx="628650" cy="257176"/>
          </a:xfrm>
          <a:prstGeom prst="rect">
            <a:avLst/>
          </a:prstGeom>
        </p:spPr>
        <p:txBody>
          <a:bodyPr/>
          <a:lstStyle/>
          <a:p>
            <a:fld id="{4BDFD487-3954-4935-81FF-2B2885060D29}" type="slidenum">
              <a:rPr lang="en-US" smtClean="0"/>
              <a:t>‹#›</a:t>
            </a:fld>
            <a:endParaRPr lang="en-US"/>
          </a:p>
        </p:txBody>
      </p:sp>
    </p:spTree>
    <p:extLst>
      <p:ext uri="{BB962C8B-B14F-4D97-AF65-F5344CB8AC3E}">
        <p14:creationId xmlns:p14="http://schemas.microsoft.com/office/powerpoint/2010/main" val="12802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457325"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457200"/>
            <a:ext cx="5286375" cy="5638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457950" y="6362700"/>
            <a:ext cx="742950" cy="257176"/>
          </a:xfrm>
          <a:prstGeom prst="rect">
            <a:avLst/>
          </a:prstGeom>
        </p:spPr>
        <p:txBody>
          <a:bodyPr/>
          <a:lstStyle/>
          <a:p>
            <a:fld id="{7E105B13-BA54-4EC2-91FD-3721AB711404}" type="datetimeFigureOut">
              <a:rPr lang="en-US" smtClean="0"/>
              <a:t>9/18/2017</a:t>
            </a:fld>
            <a:endParaRPr lang="en-US"/>
          </a:p>
        </p:txBody>
      </p:sp>
      <p:sp>
        <p:nvSpPr>
          <p:cNvPr id="5" name="Footer Placeholder 4"/>
          <p:cNvSpPr>
            <a:spLocks noGrp="1"/>
          </p:cNvSpPr>
          <p:nvPr>
            <p:ph type="ftr" sz="quarter" idx="11"/>
          </p:nvPr>
        </p:nvSpPr>
        <p:spPr>
          <a:xfrm>
            <a:off x="1143000" y="6362700"/>
            <a:ext cx="5161165" cy="257176"/>
          </a:xfrm>
          <a:prstGeom prst="rect">
            <a:avLst/>
          </a:prstGeom>
        </p:spPr>
        <p:txBody>
          <a:bodyPr/>
          <a:lstStyle/>
          <a:p>
            <a:endParaRPr lang="en-US"/>
          </a:p>
        </p:txBody>
      </p:sp>
      <p:sp>
        <p:nvSpPr>
          <p:cNvPr id="6" name="Slide Number Placeholder 5"/>
          <p:cNvSpPr>
            <a:spLocks noGrp="1"/>
          </p:cNvSpPr>
          <p:nvPr>
            <p:ph type="sldNum" sz="quarter" idx="12"/>
          </p:nvPr>
        </p:nvSpPr>
        <p:spPr>
          <a:xfrm>
            <a:off x="7372350" y="6362700"/>
            <a:ext cx="628650" cy="257176"/>
          </a:xfrm>
          <a:prstGeom prst="rect">
            <a:avLst/>
          </a:prstGeom>
        </p:spPr>
        <p:txBody>
          <a:bodyPr/>
          <a:lstStyle/>
          <a:p>
            <a:fld id="{4BDFD487-3954-4935-81FF-2B2885060D29}" type="slidenum">
              <a:rPr lang="en-US" smtClean="0"/>
              <a:t>‹#›</a:t>
            </a:fld>
            <a:endParaRPr lang="en-US"/>
          </a:p>
        </p:txBody>
      </p:sp>
    </p:spTree>
    <p:extLst>
      <p:ext uri="{BB962C8B-B14F-4D97-AF65-F5344CB8AC3E}">
        <p14:creationId xmlns:p14="http://schemas.microsoft.com/office/powerpoint/2010/main" val="3186470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8460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3000" y="1828800"/>
            <a:ext cx="6858000" cy="2743200"/>
          </a:xfrm>
        </p:spPr>
        <p:txBody>
          <a:bodyPr anchor="b">
            <a:normAutofit/>
          </a:bodyPr>
          <a:lstStyle>
            <a:lvl1pPr>
              <a:defRPr sz="3200">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143000" y="4589464"/>
            <a:ext cx="6858000" cy="1506537"/>
          </a:xfrm>
        </p:spPr>
        <p:txBody>
          <a:bodyPr>
            <a:normAutofit/>
          </a:bodyPr>
          <a:lstStyle>
            <a:lvl1pPr marL="0" indent="0">
              <a:spcBef>
                <a:spcPts val="0"/>
              </a:spcBef>
              <a:buNone/>
              <a:defRPr sz="1500">
                <a:solidFill>
                  <a:schemeClr val="accent1"/>
                </a:solidFill>
                <a:latin typeface="+mj-lt"/>
              </a:defRPr>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p>
        </p:txBody>
      </p:sp>
    </p:spTree>
    <p:extLst>
      <p:ext uri="{BB962C8B-B14F-4D97-AF65-F5344CB8AC3E}">
        <p14:creationId xmlns:p14="http://schemas.microsoft.com/office/powerpoint/2010/main" val="220106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2877" y="1825626"/>
            <a:ext cx="3827673" cy="4270375"/>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43449" y="1825626"/>
            <a:ext cx="3827673" cy="4270375"/>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7855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145286" y="1828800"/>
            <a:ext cx="3257550" cy="685800"/>
          </a:xfrm>
        </p:spPr>
        <p:txBody>
          <a:bodyPr anchor="ctr">
            <a:normAutofit/>
          </a:bodyPr>
          <a:lstStyle>
            <a:lvl1pPr marL="0" indent="0">
              <a:spcBef>
                <a:spcPts val="0"/>
              </a:spcBef>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145286" y="2514601"/>
            <a:ext cx="3257550" cy="3581401"/>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45736" y="1828800"/>
            <a:ext cx="3257550" cy="685800"/>
          </a:xfrm>
        </p:spPr>
        <p:txBody>
          <a:bodyPr anchor="ctr">
            <a:normAutofit/>
          </a:bodyPr>
          <a:lstStyle>
            <a:lvl1pPr marL="0" indent="0">
              <a:spcBef>
                <a:spcPts val="0"/>
              </a:spcBef>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45736" y="2514601"/>
            <a:ext cx="3257550" cy="3581401"/>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6457950" y="6362700"/>
            <a:ext cx="742950" cy="257176"/>
          </a:xfrm>
          <a:prstGeom prst="rect">
            <a:avLst/>
          </a:prstGeom>
        </p:spPr>
        <p:txBody>
          <a:bodyPr/>
          <a:lstStyle/>
          <a:p>
            <a:fld id="{7E105B13-BA54-4EC2-91FD-3721AB711404}" type="datetimeFigureOut">
              <a:rPr lang="en-US" smtClean="0"/>
              <a:t>9/18/2017</a:t>
            </a:fld>
            <a:endParaRPr lang="en-US"/>
          </a:p>
        </p:txBody>
      </p:sp>
      <p:sp>
        <p:nvSpPr>
          <p:cNvPr id="8" name="Footer Placeholder 7"/>
          <p:cNvSpPr>
            <a:spLocks noGrp="1"/>
          </p:cNvSpPr>
          <p:nvPr>
            <p:ph type="ftr" sz="quarter" idx="11"/>
          </p:nvPr>
        </p:nvSpPr>
        <p:spPr>
          <a:xfrm>
            <a:off x="1143000" y="6362700"/>
            <a:ext cx="5161165" cy="257176"/>
          </a:xfrm>
          <a:prstGeom prst="rect">
            <a:avLst/>
          </a:prstGeom>
        </p:spPr>
        <p:txBody>
          <a:bodyPr/>
          <a:lstStyle/>
          <a:p>
            <a:endParaRPr lang="en-US"/>
          </a:p>
        </p:txBody>
      </p:sp>
      <p:sp>
        <p:nvSpPr>
          <p:cNvPr id="9" name="Slide Number Placeholder 8"/>
          <p:cNvSpPr>
            <a:spLocks noGrp="1"/>
          </p:cNvSpPr>
          <p:nvPr>
            <p:ph type="sldNum" sz="quarter" idx="12"/>
          </p:nvPr>
        </p:nvSpPr>
        <p:spPr>
          <a:xfrm>
            <a:off x="7372350" y="6362700"/>
            <a:ext cx="628650" cy="257176"/>
          </a:xfrm>
          <a:prstGeom prst="rect">
            <a:avLst/>
          </a:prstGeom>
        </p:spPr>
        <p:txBody>
          <a:bodyPr/>
          <a:lstStyle/>
          <a:p>
            <a:fld id="{4BDFD487-3954-4935-81FF-2B2885060D29}" type="slidenum">
              <a:rPr lang="en-US" smtClean="0"/>
              <a:t>‹#›</a:t>
            </a:fld>
            <a:endParaRPr lang="en-US"/>
          </a:p>
        </p:txBody>
      </p:sp>
    </p:spTree>
    <p:extLst>
      <p:ext uri="{BB962C8B-B14F-4D97-AF65-F5344CB8AC3E}">
        <p14:creationId xmlns:p14="http://schemas.microsoft.com/office/powerpoint/2010/main" val="3836180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07489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866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1941" y="1600200"/>
            <a:ext cx="2341960" cy="1828800"/>
          </a:xfrm>
        </p:spPr>
        <p:txBody>
          <a:bodyPr anchor="b">
            <a:normAutofit/>
          </a:bodyPr>
          <a:lstStyle>
            <a:lvl1pPr>
              <a:defRPr sz="2550"/>
            </a:lvl1pPr>
          </a:lstStyle>
          <a:p>
            <a:r>
              <a:rPr lang="en-US" smtClean="0"/>
              <a:t>Click to edit Master title style</a:t>
            </a:r>
            <a:endParaRPr lang="en-US" dirty="0"/>
          </a:p>
        </p:txBody>
      </p:sp>
      <p:sp>
        <p:nvSpPr>
          <p:cNvPr id="3" name="Content Placeholder 2"/>
          <p:cNvSpPr>
            <a:spLocks noGrp="1"/>
          </p:cNvSpPr>
          <p:nvPr>
            <p:ph idx="1"/>
          </p:nvPr>
        </p:nvSpPr>
        <p:spPr>
          <a:xfrm>
            <a:off x="570309" y="762000"/>
            <a:ext cx="4800600" cy="5334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00780" y="3429000"/>
            <a:ext cx="2343121" cy="1828800"/>
          </a:xfrm>
        </p:spPr>
        <p:txBody>
          <a:bodyPr/>
          <a:lstStyle>
            <a:lvl1pPr marL="0" indent="0">
              <a:spcBef>
                <a:spcPts val="0"/>
              </a:spcBef>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Tree>
    <p:extLst>
      <p:ext uri="{BB962C8B-B14F-4D97-AF65-F5344CB8AC3E}">
        <p14:creationId xmlns:p14="http://schemas.microsoft.com/office/powerpoint/2010/main" val="2644135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bwMode="blackWhite">
          <a:xfrm>
            <a:off x="483068" y="640080"/>
            <a:ext cx="500634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p:ph type="title"/>
          </p:nvPr>
        </p:nvSpPr>
        <p:spPr>
          <a:xfrm>
            <a:off x="5998464" y="1600200"/>
            <a:ext cx="2345436" cy="1828800"/>
          </a:xfrm>
        </p:spPr>
        <p:txBody>
          <a:bodyPr anchor="b">
            <a:normAutofit/>
          </a:bodyPr>
          <a:lstStyle>
            <a:lvl1pPr>
              <a:defRPr sz="2550"/>
            </a:lvl1pPr>
          </a:lstStyle>
          <a:p>
            <a:r>
              <a:rPr lang="en-US" smtClean="0"/>
              <a:t>Click to edit Master title style</a:t>
            </a:r>
            <a:endParaRPr lang="en-US"/>
          </a:p>
        </p:txBody>
      </p:sp>
      <p:sp>
        <p:nvSpPr>
          <p:cNvPr id="3" name="Picture Placeholder 2"/>
          <p:cNvSpPr>
            <a:spLocks noGrp="1"/>
          </p:cNvSpPr>
          <p:nvPr>
            <p:ph type="pic" idx="1"/>
          </p:nvPr>
        </p:nvSpPr>
        <p:spPr>
          <a:xfrm>
            <a:off x="585938" y="777240"/>
            <a:ext cx="4800600" cy="5303520"/>
          </a:xfrm>
        </p:spPr>
        <p:txBody>
          <a:bodyPr tIns="457200">
            <a:normAutofit/>
          </a:bodyPr>
          <a:lstStyle>
            <a:lvl1pPr marL="0" indent="0" algn="ctr">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5998464" y="3429000"/>
            <a:ext cx="2345436" cy="1828800"/>
          </a:xfrm>
        </p:spPr>
        <p:txBody>
          <a:bodyPr/>
          <a:lstStyle>
            <a:lvl1pPr marL="0" indent="0">
              <a:spcBef>
                <a:spcPts val="0"/>
              </a:spcBef>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457950" y="6362700"/>
            <a:ext cx="742950" cy="257176"/>
          </a:xfrm>
          <a:prstGeom prst="rect">
            <a:avLst/>
          </a:prstGeom>
        </p:spPr>
        <p:txBody>
          <a:bodyPr/>
          <a:lstStyle/>
          <a:p>
            <a:fld id="{7E105B13-BA54-4EC2-91FD-3721AB711404}" type="datetimeFigureOut">
              <a:rPr lang="en-US" smtClean="0"/>
              <a:t>9/18/2017</a:t>
            </a:fld>
            <a:endParaRPr lang="en-US"/>
          </a:p>
        </p:txBody>
      </p:sp>
      <p:sp>
        <p:nvSpPr>
          <p:cNvPr id="6" name="Footer Placeholder 5"/>
          <p:cNvSpPr>
            <a:spLocks noGrp="1"/>
          </p:cNvSpPr>
          <p:nvPr>
            <p:ph type="ftr" sz="quarter" idx="11"/>
          </p:nvPr>
        </p:nvSpPr>
        <p:spPr>
          <a:xfrm>
            <a:off x="1143000" y="6362700"/>
            <a:ext cx="5161165" cy="257176"/>
          </a:xfrm>
          <a:prstGeom prst="rect">
            <a:avLst/>
          </a:prstGeom>
        </p:spPr>
        <p:txBody>
          <a:bodyPr/>
          <a:lstStyle/>
          <a:p>
            <a:endParaRPr lang="en-US"/>
          </a:p>
        </p:txBody>
      </p:sp>
      <p:sp>
        <p:nvSpPr>
          <p:cNvPr id="7" name="Slide Number Placeholder 6"/>
          <p:cNvSpPr>
            <a:spLocks noGrp="1"/>
          </p:cNvSpPr>
          <p:nvPr>
            <p:ph type="sldNum" sz="quarter" idx="12"/>
          </p:nvPr>
        </p:nvSpPr>
        <p:spPr>
          <a:xfrm>
            <a:off x="7372350" y="6362700"/>
            <a:ext cx="628650" cy="257176"/>
          </a:xfrm>
          <a:prstGeom prst="rect">
            <a:avLst/>
          </a:prstGeom>
        </p:spPr>
        <p:txBody>
          <a:bodyPr/>
          <a:lstStyle/>
          <a:p>
            <a:fld id="{4BDFD487-3954-4935-81FF-2B2885060D29}" type="slidenum">
              <a:rPr lang="en-US" smtClean="0"/>
              <a:t>‹#›</a:t>
            </a:fld>
            <a:endParaRPr lang="en-US"/>
          </a:p>
        </p:txBody>
      </p:sp>
    </p:spTree>
    <p:extLst>
      <p:ext uri="{BB962C8B-B14F-4D97-AF65-F5344CB8AC3E}">
        <p14:creationId xmlns:p14="http://schemas.microsoft.com/office/powerpoint/2010/main" val="5147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877" y="457200"/>
            <a:ext cx="7998246"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572877" y="1828800"/>
            <a:ext cx="7998246" cy="4267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240589247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6858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171450" indent="-171450" algn="l" defTabSz="685800" rtl="0" eaLnBrk="1" latinLnBrk="0" hangingPunct="1">
        <a:lnSpc>
          <a:spcPct val="90000"/>
        </a:lnSpc>
        <a:spcBef>
          <a:spcPts val="135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445770" indent="-171450" algn="l" defTabSz="685800" rtl="0" eaLnBrk="1" latinLnBrk="0" hangingPunct="1">
        <a:lnSpc>
          <a:spcPct val="90000"/>
        </a:lnSpc>
        <a:spcBef>
          <a:spcPts val="75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685800" indent="-171450" algn="l" defTabSz="685800" rtl="0" eaLnBrk="1" latinLnBrk="0" hangingPunct="1">
        <a:lnSpc>
          <a:spcPct val="90000"/>
        </a:lnSpc>
        <a:spcBef>
          <a:spcPts val="600"/>
        </a:spcBef>
        <a:buClr>
          <a:schemeClr val="accent1"/>
        </a:buClr>
        <a:buFont typeface="Arial" pitchFamily="34" charset="0"/>
        <a:buChar char="•"/>
        <a:defRPr sz="1800" kern="1200">
          <a:solidFill>
            <a:schemeClr val="tx1">
              <a:lumMod val="85000"/>
            </a:schemeClr>
          </a:solidFill>
          <a:latin typeface="+mn-lt"/>
          <a:ea typeface="+mn-ea"/>
          <a:cs typeface="+mn-cs"/>
        </a:defRPr>
      </a:lvl3pPr>
      <a:lvl4pPr marL="925830" indent="-171450" algn="l" defTabSz="685800" rtl="0" eaLnBrk="1" latinLnBrk="0" hangingPunct="1">
        <a:lnSpc>
          <a:spcPct val="90000"/>
        </a:lnSpc>
        <a:spcBef>
          <a:spcPts val="6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131570" indent="-171450" algn="l" defTabSz="685800" rtl="0" eaLnBrk="1" latinLnBrk="0" hangingPunct="1">
        <a:lnSpc>
          <a:spcPct val="90000"/>
        </a:lnSpc>
        <a:spcBef>
          <a:spcPts val="6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33731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solidFill>
          <a:latin typeface="+mn-lt"/>
          <a:ea typeface="+mn-ea"/>
          <a:cs typeface="+mn-cs"/>
        </a:defRPr>
      </a:lvl6pPr>
      <a:lvl7pPr marL="154305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solidFill>
          <a:latin typeface="+mn-lt"/>
          <a:ea typeface="+mn-ea"/>
          <a:cs typeface="+mn-cs"/>
        </a:defRPr>
      </a:lvl7pPr>
      <a:lvl8pPr marL="174879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solidFill>
          <a:latin typeface="+mn-lt"/>
          <a:ea typeface="+mn-ea"/>
          <a:cs typeface="+mn-cs"/>
        </a:defRPr>
      </a:lvl8pPr>
      <a:lvl9pPr marL="195453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Android Programming</a:t>
            </a:r>
            <a:endParaRPr lang="en-US" dirty="0"/>
          </a:p>
        </p:txBody>
      </p:sp>
      <p:sp>
        <p:nvSpPr>
          <p:cNvPr id="3" name="Subtitle 2"/>
          <p:cNvSpPr>
            <a:spLocks noGrp="1"/>
          </p:cNvSpPr>
          <p:nvPr>
            <p:ph type="subTitle" idx="1"/>
          </p:nvPr>
        </p:nvSpPr>
        <p:spPr/>
        <p:txBody>
          <a:bodyPr>
            <a:normAutofit/>
          </a:bodyPr>
          <a:lstStyle/>
          <a:p>
            <a:r>
              <a:rPr lang="en-US" sz="3200" dirty="0" smtClean="0"/>
              <a:t>Activities and Intents</a:t>
            </a:r>
            <a:endParaRPr lang="en-US" sz="3200" dirty="0"/>
          </a:p>
        </p:txBody>
      </p:sp>
    </p:spTree>
    <p:extLst>
      <p:ext uri="{BB962C8B-B14F-4D97-AF65-F5344CB8AC3E}">
        <p14:creationId xmlns:p14="http://schemas.microsoft.com/office/powerpoint/2010/main" val="527021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Returning results from an Intent</a:t>
            </a:r>
            <a:endParaRPr lang="en-CA" dirty="0"/>
          </a:p>
        </p:txBody>
      </p:sp>
      <p:sp>
        <p:nvSpPr>
          <p:cNvPr id="3" name="Content Placeholder 2"/>
          <p:cNvSpPr>
            <a:spLocks noGrp="1"/>
          </p:cNvSpPr>
          <p:nvPr>
            <p:ph idx="1"/>
          </p:nvPr>
        </p:nvSpPr>
        <p:spPr/>
        <p:txBody>
          <a:bodyPr>
            <a:normAutofit/>
          </a:bodyPr>
          <a:lstStyle/>
          <a:p>
            <a:r>
              <a:rPr lang="en-CA" sz="2400" dirty="0" smtClean="0"/>
              <a:t>The called activity uses an Intent object to send data back via the </a:t>
            </a:r>
            <a:r>
              <a:rPr lang="en-CA" sz="2400" dirty="0" smtClean="0"/>
              <a:t>following code in whatever method you want to call it. One way is to use a button or override the phone back.</a:t>
            </a:r>
          </a:p>
          <a:p>
            <a:endParaRPr lang="en-CA" sz="2400" dirty="0" smtClean="0"/>
          </a:p>
        </p:txBody>
      </p:sp>
      <p:sp>
        <p:nvSpPr>
          <p:cNvPr id="4" name="Rectangle 1"/>
          <p:cNvSpPr>
            <a:spLocks noChangeArrowheads="1"/>
          </p:cNvSpPr>
          <p:nvPr/>
        </p:nvSpPr>
        <p:spPr bwMode="auto">
          <a:xfrm>
            <a:off x="203812" y="3062168"/>
            <a:ext cx="8736376" cy="32624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dirty="0" err="1" smtClean="0">
                <a:latin typeface="Courier New" panose="02070309020205020404" pitchFamily="49" charset="0"/>
                <a:cs typeface="Courier New" panose="02070309020205020404" pitchFamily="49" charset="0"/>
              </a:rPr>
              <a:t>EditText</a:t>
            </a:r>
            <a:r>
              <a:rPr lang="en-US" altLang="en-US" dirty="0" smtClean="0">
                <a:latin typeface="Courier New" panose="02070309020205020404" pitchFamily="49" charset="0"/>
                <a:cs typeface="Courier New" panose="02070309020205020404" pitchFamily="49" charset="0"/>
              </a:rPr>
              <a:t> </a:t>
            </a:r>
            <a:r>
              <a:rPr lang="en-US" altLang="en-US" dirty="0" err="1" smtClean="0">
                <a:latin typeface="Courier New" panose="02070309020205020404" pitchFamily="49" charset="0"/>
                <a:cs typeface="Courier New" panose="02070309020205020404" pitchFamily="49" charset="0"/>
              </a:rPr>
              <a:t>tipAmount</a:t>
            </a:r>
            <a:r>
              <a:rPr lang="en-US" altLang="en-US" dirty="0" smtClean="0">
                <a:latin typeface="Courier New" panose="02070309020205020404" pitchFamily="49" charset="0"/>
                <a:cs typeface="Courier New" panose="02070309020205020404" pitchFamily="49" charset="0"/>
              </a:rPr>
              <a:t> = (</a:t>
            </a:r>
            <a:r>
              <a:rPr lang="en-US" altLang="en-US" dirty="0" err="1" smtClean="0">
                <a:latin typeface="Courier New" panose="02070309020205020404" pitchFamily="49" charset="0"/>
                <a:cs typeface="Courier New" panose="02070309020205020404" pitchFamily="49" charset="0"/>
              </a:rPr>
              <a:t>EditText</a:t>
            </a:r>
            <a:r>
              <a:rPr lang="en-US" altLang="en-US" dirty="0" smtClean="0">
                <a:latin typeface="Courier New" panose="02070309020205020404" pitchFamily="49" charset="0"/>
                <a:cs typeface="Courier New" panose="02070309020205020404" pitchFamily="49" charset="0"/>
              </a:rPr>
              <a:t>) </a:t>
            </a:r>
            <a:r>
              <a:rPr lang="en-US" altLang="en-US" dirty="0" err="1" smtClean="0">
                <a:latin typeface="Courier New" panose="02070309020205020404" pitchFamily="49" charset="0"/>
                <a:cs typeface="Courier New" panose="02070309020205020404" pitchFamily="49" charset="0"/>
              </a:rPr>
              <a:t>findViewById</a:t>
            </a:r>
            <a:r>
              <a:rPr lang="en-US" altLang="en-US" dirty="0" smtClean="0">
                <a:latin typeface="Courier New" panose="02070309020205020404" pitchFamily="49" charset="0"/>
                <a:cs typeface="Courier New" panose="02070309020205020404" pitchFamily="49" charset="0"/>
              </a:rPr>
              <a:t>(</a:t>
            </a:r>
            <a:r>
              <a:rPr lang="en-US" altLang="en-US" dirty="0" err="1" smtClean="0">
                <a:latin typeface="Courier New" panose="02070309020205020404" pitchFamily="49" charset="0"/>
                <a:cs typeface="Courier New" panose="02070309020205020404" pitchFamily="49" charset="0"/>
              </a:rPr>
              <a:t>R.id.edtNum</a:t>
            </a:r>
            <a:r>
              <a:rPr lang="en-US" altLang="en-US" dirty="0" smtClean="0">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endParaRPr lang="en-US" altLang="en-US" dirty="0" smtClean="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dirty="0" smtClean="0">
                <a:latin typeface="Courier New" panose="02070309020205020404" pitchFamily="49" charset="0"/>
                <a:cs typeface="Courier New" panose="02070309020205020404" pitchFamily="49" charset="0"/>
              </a:rPr>
              <a:t>Intent </a:t>
            </a:r>
            <a:r>
              <a:rPr lang="en-US" altLang="en-US" dirty="0" err="1" smtClean="0">
                <a:latin typeface="Courier New" panose="02070309020205020404" pitchFamily="49" charset="0"/>
                <a:cs typeface="Courier New" panose="02070309020205020404" pitchFamily="49" charset="0"/>
              </a:rPr>
              <a:t>retData</a:t>
            </a:r>
            <a:r>
              <a:rPr lang="en-US" altLang="en-US" dirty="0" smtClean="0">
                <a:latin typeface="Courier New" panose="02070309020205020404" pitchFamily="49" charset="0"/>
                <a:cs typeface="Courier New" panose="02070309020205020404" pitchFamily="49" charset="0"/>
              </a:rPr>
              <a:t>=new Intent();</a:t>
            </a:r>
          </a:p>
          <a:p>
            <a:pPr lvl="0" eaLnBrk="0" fontAlgn="base" hangingPunct="0">
              <a:spcBef>
                <a:spcPct val="0"/>
              </a:spcBef>
              <a:spcAft>
                <a:spcPct val="0"/>
              </a:spcAft>
            </a:pPr>
            <a:r>
              <a:rPr lang="en-US" altLang="en-US" dirty="0" err="1" smtClean="0">
                <a:latin typeface="Courier New" panose="02070309020205020404" pitchFamily="49" charset="0"/>
                <a:cs typeface="Courier New" panose="02070309020205020404" pitchFamily="49" charset="0"/>
              </a:rPr>
              <a:t>retData.putExtra</a:t>
            </a:r>
            <a:r>
              <a:rPr lang="en-US" altLang="en-US" dirty="0" smtClean="0">
                <a:latin typeface="Courier New" panose="02070309020205020404" pitchFamily="49" charset="0"/>
                <a:cs typeface="Courier New" panose="02070309020205020404" pitchFamily="49" charset="0"/>
              </a:rPr>
              <a:t>("</a:t>
            </a:r>
            <a:r>
              <a:rPr lang="en-US" altLang="en-US" dirty="0" err="1" smtClean="0">
                <a:latin typeface="Courier New" panose="02070309020205020404" pitchFamily="49" charset="0"/>
                <a:cs typeface="Courier New" panose="02070309020205020404" pitchFamily="49" charset="0"/>
              </a:rPr>
              <a:t>tipIndex</a:t>
            </a:r>
            <a:r>
              <a:rPr lang="en-US" altLang="en-US" dirty="0" smtClean="0">
                <a:latin typeface="Courier New" panose="02070309020205020404" pitchFamily="49" charset="0"/>
                <a:cs typeface="Courier New" panose="02070309020205020404" pitchFamily="49" charset="0"/>
              </a:rPr>
              <a:t>",</a:t>
            </a:r>
            <a:r>
              <a:rPr lang="en-US" altLang="en-US" dirty="0" err="1" smtClean="0">
                <a:latin typeface="Courier New" panose="02070309020205020404" pitchFamily="49" charset="0"/>
                <a:cs typeface="Courier New" panose="02070309020205020404" pitchFamily="49" charset="0"/>
              </a:rPr>
              <a:t>tipAmount.getText</a:t>
            </a:r>
            <a:r>
              <a:rPr lang="en-US" altLang="en-US" dirty="0" smtClean="0">
                <a:latin typeface="Courier New" panose="02070309020205020404" pitchFamily="49" charset="0"/>
                <a:cs typeface="Courier New" panose="02070309020205020404" pitchFamily="49" charset="0"/>
              </a:rPr>
              <a:t>().</a:t>
            </a:r>
            <a:r>
              <a:rPr lang="en-US" altLang="en-US" dirty="0" err="1" smtClean="0">
                <a:latin typeface="Courier New" panose="02070309020205020404" pitchFamily="49" charset="0"/>
                <a:cs typeface="Courier New" panose="02070309020205020404" pitchFamily="49" charset="0"/>
              </a:rPr>
              <a:t>toString</a:t>
            </a:r>
            <a:r>
              <a:rPr lang="en-US" altLang="en-US" dirty="0" smtClean="0">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dirty="0" err="1" smtClean="0">
                <a:latin typeface="Courier New" panose="02070309020205020404" pitchFamily="49" charset="0"/>
                <a:cs typeface="Courier New" panose="02070309020205020404" pitchFamily="49" charset="0"/>
              </a:rPr>
              <a:t>setResult</a:t>
            </a:r>
            <a:r>
              <a:rPr lang="en-US" altLang="en-US" dirty="0" smtClean="0">
                <a:latin typeface="Courier New" panose="02070309020205020404" pitchFamily="49" charset="0"/>
                <a:cs typeface="Courier New" panose="02070309020205020404" pitchFamily="49" charset="0"/>
              </a:rPr>
              <a:t>(RESULT_OK, </a:t>
            </a:r>
            <a:r>
              <a:rPr lang="en-US" altLang="en-US" dirty="0" err="1" smtClean="0">
                <a:latin typeface="Courier New" panose="02070309020205020404" pitchFamily="49" charset="0"/>
                <a:cs typeface="Courier New" panose="02070309020205020404" pitchFamily="49" charset="0"/>
              </a:rPr>
              <a:t>retData</a:t>
            </a:r>
            <a:r>
              <a:rPr lang="en-US" altLang="en-US" dirty="0" smtClean="0">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en-US" altLang="en-US"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effectLst/>
                <a:latin typeface="Courier New" panose="02070309020205020404" pitchFamily="49" charset="0"/>
                <a:cs typeface="Courier New" panose="02070309020205020404" pitchFamily="49" charset="0"/>
              </a:rPr>
              <a:t>finish();</a:t>
            </a:r>
          </a:p>
          <a:p>
            <a:pPr lvl="0" eaLnBrk="0" fontAlgn="base" hangingPunct="0">
              <a:spcBef>
                <a:spcPct val="0"/>
              </a:spcBef>
              <a:spcAft>
                <a:spcPct val="0"/>
              </a:spcAft>
            </a:pPr>
            <a:endParaRPr lang="en-US" altLang="en-US" dirty="0" smtClean="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kumimoji="0" lang="en-US" altLang="en-US"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effectLst/>
                <a:latin typeface="Courier New" panose="02070309020205020404" pitchFamily="49" charset="0"/>
                <a:cs typeface="Courier New" panose="02070309020205020404" pitchFamily="49" charset="0"/>
              </a:rPr>
              <a:t>tipIndex</a:t>
            </a:r>
            <a:r>
              <a:rPr kumimoji="0" lang="en-US" altLang="en-US" b="0" i="0" u="none" strike="noStrike" cap="none" normalizeH="0" dirty="0" smtClean="0">
                <a:ln>
                  <a:noFill/>
                </a:ln>
                <a:effectLst/>
                <a:latin typeface="Courier New" panose="02070309020205020404" pitchFamily="49" charset="0"/>
                <a:cs typeface="Courier New" panose="02070309020205020404" pitchFamily="49" charset="0"/>
              </a:rPr>
              <a:t> is the key index value that will be used to identify this return value in the calling activity</a:t>
            </a:r>
            <a:r>
              <a:rPr kumimoji="0" lang="en-US" altLang="en-US"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en-US" altLang="en-US" b="0" i="0" u="none" strike="noStrike" cap="none" normalizeH="0" baseline="0" dirty="0" smtClean="0">
                <a:ln>
                  <a:noFill/>
                </a:ln>
                <a:effectLst/>
                <a:latin typeface="Courier New" panose="02070309020205020404" pitchFamily="49" charset="0"/>
                <a:cs typeface="Courier New" panose="02070309020205020404" pitchFamily="49" charset="0"/>
              </a:rPr>
            </a:br>
            <a:endParaRPr kumimoji="0" lang="en-US" altLang="en-US" sz="44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3342340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Returning results from an Intent</a:t>
            </a:r>
            <a:endParaRPr lang="en-CA" dirty="0"/>
          </a:p>
        </p:txBody>
      </p:sp>
      <p:sp>
        <p:nvSpPr>
          <p:cNvPr id="3" name="Content Placeholder 2"/>
          <p:cNvSpPr>
            <a:spLocks noGrp="1"/>
          </p:cNvSpPr>
          <p:nvPr>
            <p:ph idx="1"/>
          </p:nvPr>
        </p:nvSpPr>
        <p:spPr/>
        <p:txBody>
          <a:bodyPr>
            <a:normAutofit/>
          </a:bodyPr>
          <a:lstStyle/>
          <a:p>
            <a:r>
              <a:rPr lang="en-CA" sz="2400" dirty="0" smtClean="0"/>
              <a:t>The setResult() method sets a result code (either RESULT_OK, or RESULT_CANCELLED) and the data (</a:t>
            </a:r>
            <a:r>
              <a:rPr lang="en-CA" sz="2400" dirty="0"/>
              <a:t>I</a:t>
            </a:r>
            <a:r>
              <a:rPr lang="en-CA" sz="2400" dirty="0" smtClean="0"/>
              <a:t>ntent object) to be returned back to the calling activity</a:t>
            </a:r>
          </a:p>
          <a:p>
            <a:r>
              <a:rPr lang="en-CA" sz="2400" dirty="0" smtClean="0"/>
              <a:t>The finish() method closes the activity and returns control back to the calling activity</a:t>
            </a:r>
          </a:p>
        </p:txBody>
      </p:sp>
    </p:spTree>
    <p:extLst>
      <p:ext uri="{BB962C8B-B14F-4D97-AF65-F5344CB8AC3E}">
        <p14:creationId xmlns:p14="http://schemas.microsoft.com/office/powerpoint/2010/main" val="1768915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Returning results from an Intent</a:t>
            </a:r>
            <a:endParaRPr lang="en-CA" dirty="0"/>
          </a:p>
        </p:txBody>
      </p:sp>
      <p:sp>
        <p:nvSpPr>
          <p:cNvPr id="3" name="Content Placeholder 2"/>
          <p:cNvSpPr>
            <a:spLocks noGrp="1"/>
          </p:cNvSpPr>
          <p:nvPr>
            <p:ph idx="1"/>
          </p:nvPr>
        </p:nvSpPr>
        <p:spPr/>
        <p:txBody>
          <a:bodyPr>
            <a:normAutofit/>
          </a:bodyPr>
          <a:lstStyle/>
          <a:p>
            <a:r>
              <a:rPr lang="en-CA" sz="2400" dirty="0"/>
              <a:t>In the calling activity, you need to implement the onActivityResult() method, which is called whenever an activity </a:t>
            </a:r>
            <a:r>
              <a:rPr lang="en-CA" sz="2400" dirty="0" smtClean="0"/>
              <a:t>returns</a:t>
            </a:r>
          </a:p>
          <a:p>
            <a:pPr lvl="1"/>
            <a:r>
              <a:rPr lang="en-CA" sz="2200" dirty="0" smtClean="0"/>
              <a:t>Implemented at same level as onCreate</a:t>
            </a:r>
          </a:p>
          <a:p>
            <a:pPr marL="274320" lvl="1" indent="0">
              <a:buNone/>
            </a:pPr>
            <a:endParaRPr lang="en-CA" sz="2200" dirty="0" smtClean="0"/>
          </a:p>
          <a:p>
            <a:pPr marL="274320" lvl="1" indent="0">
              <a:buNone/>
            </a:pPr>
            <a:r>
              <a:rPr lang="en-CA" sz="2200" dirty="0" smtClean="0"/>
              <a:t>See example on the next slide</a:t>
            </a:r>
          </a:p>
          <a:p>
            <a:pPr marL="0" indent="0">
              <a:buNone/>
            </a:pPr>
            <a:endParaRPr lang="en-CA" sz="1800" dirty="0">
              <a:latin typeface="+mj-lt"/>
            </a:endParaRPr>
          </a:p>
          <a:p>
            <a:pPr marL="0" indent="0">
              <a:buNone/>
            </a:pPr>
            <a:endParaRPr lang="en-CA" sz="2000" dirty="0" smtClean="0">
              <a:latin typeface="+mj-lt"/>
            </a:endParaRPr>
          </a:p>
        </p:txBody>
      </p:sp>
    </p:spTree>
    <p:extLst>
      <p:ext uri="{BB962C8B-B14F-4D97-AF65-F5344CB8AC3E}">
        <p14:creationId xmlns:p14="http://schemas.microsoft.com/office/powerpoint/2010/main" val="1380922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2877" y="462708"/>
            <a:ext cx="7998246" cy="5633292"/>
          </a:xfrm>
        </p:spPr>
        <p:txBody>
          <a:bodyPr>
            <a:normAutofit lnSpcReduction="10000"/>
          </a:bodyPr>
          <a:lstStyle/>
          <a:p>
            <a:pPr marL="0" indent="0">
              <a:buNone/>
            </a:pPr>
            <a:r>
              <a:rPr lang="en-US" dirty="0"/>
              <a:t>public void </a:t>
            </a:r>
            <a:r>
              <a:rPr lang="en-US" dirty="0" err="1"/>
              <a:t>onActivityResult</a:t>
            </a:r>
            <a:r>
              <a:rPr lang="en-US" dirty="0"/>
              <a:t>(int </a:t>
            </a:r>
            <a:r>
              <a:rPr lang="en-US" dirty="0" err="1"/>
              <a:t>requestCode</a:t>
            </a:r>
            <a:r>
              <a:rPr lang="en-US" dirty="0"/>
              <a:t>, int </a:t>
            </a:r>
            <a:r>
              <a:rPr lang="en-US" dirty="0" err="1"/>
              <a:t>resultCode</a:t>
            </a:r>
            <a:r>
              <a:rPr lang="en-US" dirty="0"/>
              <a:t>, Intent data) </a:t>
            </a:r>
            <a:r>
              <a:rPr lang="en-US" dirty="0" smtClean="0"/>
              <a:t>{</a:t>
            </a:r>
          </a:p>
          <a:p>
            <a:pPr marL="0" indent="0">
              <a:buNone/>
            </a:pPr>
            <a:r>
              <a:rPr lang="en-US" dirty="0"/>
              <a:t>	</a:t>
            </a:r>
            <a:r>
              <a:rPr lang="en-US" dirty="0" err="1" smtClean="0"/>
              <a:t>super.onActivityResult</a:t>
            </a:r>
            <a:r>
              <a:rPr lang="en-US" dirty="0" smtClean="0"/>
              <a:t>(</a:t>
            </a:r>
            <a:r>
              <a:rPr lang="en-US" dirty="0" err="1" smtClean="0"/>
              <a:t>requestCode</a:t>
            </a:r>
            <a:r>
              <a:rPr lang="en-US" dirty="0"/>
              <a:t>, </a:t>
            </a:r>
            <a:r>
              <a:rPr lang="en-US" dirty="0" err="1"/>
              <a:t>resultCode</a:t>
            </a:r>
            <a:r>
              <a:rPr lang="en-US" dirty="0"/>
              <a:t>, data</a:t>
            </a:r>
            <a:r>
              <a:rPr lang="en-US" dirty="0" smtClean="0"/>
              <a:t>);</a:t>
            </a:r>
          </a:p>
          <a:p>
            <a:pPr marL="0" indent="0">
              <a:buNone/>
            </a:pPr>
            <a:r>
              <a:rPr lang="en-US" dirty="0"/>
              <a:t>	</a:t>
            </a:r>
            <a:r>
              <a:rPr lang="en-US" dirty="0" smtClean="0"/>
              <a:t>if(</a:t>
            </a:r>
            <a:r>
              <a:rPr lang="en-US" dirty="0" err="1" smtClean="0"/>
              <a:t>resultCode</a:t>
            </a:r>
            <a:r>
              <a:rPr lang="en-US" dirty="0" smtClean="0"/>
              <a:t> </a:t>
            </a:r>
            <a:r>
              <a:rPr lang="en-US" dirty="0"/>
              <a:t>== RESULT_OK) {</a:t>
            </a:r>
          </a:p>
          <a:p>
            <a:pPr marL="0" indent="0">
              <a:buNone/>
            </a:pPr>
            <a:r>
              <a:rPr lang="en-US" dirty="0" smtClean="0"/>
              <a:t>	   </a:t>
            </a:r>
            <a:r>
              <a:rPr lang="en-US" dirty="0"/>
              <a:t>if (</a:t>
            </a:r>
            <a:r>
              <a:rPr lang="en-US" dirty="0" err="1"/>
              <a:t>requestCode</a:t>
            </a:r>
            <a:r>
              <a:rPr lang="en-US" dirty="0"/>
              <a:t> == CalcTipCode) {</a:t>
            </a:r>
          </a:p>
          <a:p>
            <a:pPr marL="0" indent="0">
              <a:buNone/>
            </a:pPr>
            <a:r>
              <a:rPr lang="en-US" dirty="0" smtClean="0"/>
              <a:t>	       strTip = </a:t>
            </a:r>
            <a:r>
              <a:rPr lang="en-US" dirty="0" err="1" smtClean="0"/>
              <a:t>data.getStringExtra</a:t>
            </a:r>
            <a:r>
              <a:rPr lang="en-US" dirty="0" smtClean="0"/>
              <a:t>("tipAmount");</a:t>
            </a:r>
          </a:p>
          <a:p>
            <a:pPr marL="0" indent="0">
              <a:buNone/>
            </a:pPr>
            <a:r>
              <a:rPr lang="en-US" dirty="0" smtClean="0"/>
              <a:t>	   }</a:t>
            </a:r>
          </a:p>
          <a:p>
            <a:pPr marL="0" indent="0">
              <a:buNone/>
            </a:pPr>
            <a:r>
              <a:rPr lang="en-US" dirty="0"/>
              <a:t>	</a:t>
            </a:r>
            <a:r>
              <a:rPr lang="en-US" dirty="0" smtClean="0"/>
              <a:t> </a:t>
            </a:r>
            <a:r>
              <a:rPr lang="en-US" dirty="0"/>
              <a:t>else if (</a:t>
            </a:r>
            <a:r>
              <a:rPr lang="en-US" dirty="0" err="1"/>
              <a:t>requestCode</a:t>
            </a:r>
            <a:r>
              <a:rPr lang="en-US" dirty="0"/>
              <a:t> == CalcShareCode) </a:t>
            </a:r>
            <a:r>
              <a:rPr lang="en-US" dirty="0" smtClean="0"/>
              <a:t>{</a:t>
            </a:r>
          </a:p>
          <a:p>
            <a:pPr marL="0" indent="0">
              <a:buNone/>
            </a:pPr>
            <a:r>
              <a:rPr lang="en-US" dirty="0"/>
              <a:t>	</a:t>
            </a:r>
            <a:r>
              <a:rPr lang="en-US" dirty="0" smtClean="0"/>
              <a:t>       </a:t>
            </a:r>
            <a:r>
              <a:rPr lang="en-US" dirty="0"/>
              <a:t>strShare = </a:t>
            </a:r>
            <a:r>
              <a:rPr lang="en-US" dirty="0" err="1"/>
              <a:t>data.getStringExtra</a:t>
            </a:r>
            <a:r>
              <a:rPr lang="en-US" dirty="0"/>
              <a:t>("</a:t>
            </a:r>
            <a:r>
              <a:rPr lang="en-US" dirty="0" err="1"/>
              <a:t>newAmount</a:t>
            </a:r>
            <a:r>
              <a:rPr lang="en-US" dirty="0"/>
              <a:t>");</a:t>
            </a:r>
          </a:p>
          <a:p>
            <a:pPr marL="0" indent="0">
              <a:buNone/>
            </a:pPr>
            <a:r>
              <a:rPr lang="en-US" dirty="0" smtClean="0"/>
              <a:t>  } } }</a:t>
            </a:r>
          </a:p>
          <a:p>
            <a:pPr marL="0" indent="0">
              <a:buNone/>
            </a:pPr>
            <a:r>
              <a:rPr lang="en-US" dirty="0" smtClean="0"/>
              <a:t>strTip and strShare are both class String variables that were </a:t>
            </a:r>
            <a:r>
              <a:rPr lang="en-US" dirty="0" err="1" smtClean="0"/>
              <a:t>predeclared</a:t>
            </a:r>
            <a:r>
              <a:rPr lang="en-US" dirty="0" smtClean="0"/>
              <a:t>.</a:t>
            </a:r>
          </a:p>
          <a:p>
            <a:pPr marL="0" indent="0">
              <a:buNone/>
            </a:pPr>
            <a:r>
              <a:rPr lang="en-US" dirty="0" smtClean="0"/>
              <a:t>CalcTipCode and CalcShareCode are the identifiers that were sent to the second activity during  the startActivityForResult command.</a:t>
            </a:r>
          </a:p>
          <a:p>
            <a:pPr marL="0" indent="0">
              <a:buNone/>
            </a:pPr>
            <a:r>
              <a:rPr lang="en-US" dirty="0" err="1" smtClean="0"/>
              <a:t>Ie</a:t>
            </a:r>
            <a:r>
              <a:rPr lang="en-US" dirty="0" smtClean="0"/>
              <a:t>. startActivityForResult(i</a:t>
            </a:r>
            <a:r>
              <a:rPr lang="en-US" dirty="0"/>
              <a:t>, CalcTipCode); </a:t>
            </a:r>
          </a:p>
        </p:txBody>
      </p:sp>
    </p:spTree>
    <p:extLst>
      <p:ext uri="{BB962C8B-B14F-4D97-AF65-F5344CB8AC3E}">
        <p14:creationId xmlns:p14="http://schemas.microsoft.com/office/powerpoint/2010/main" val="2426202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3600" dirty="0" smtClean="0"/>
              <a:t>Calling Built-In Applications</a:t>
            </a:r>
            <a:endParaRPr lang="en-CA" sz="3600" dirty="0"/>
          </a:p>
        </p:txBody>
      </p:sp>
      <p:sp>
        <p:nvSpPr>
          <p:cNvPr id="3" name="Content Placeholder 2"/>
          <p:cNvSpPr>
            <a:spLocks noGrp="1"/>
          </p:cNvSpPr>
          <p:nvPr>
            <p:ph idx="1"/>
          </p:nvPr>
        </p:nvSpPr>
        <p:spPr/>
        <p:txBody>
          <a:bodyPr>
            <a:normAutofit/>
          </a:bodyPr>
          <a:lstStyle/>
          <a:p>
            <a:r>
              <a:rPr lang="en-CA" sz="2400" dirty="0" smtClean="0"/>
              <a:t>One of the key aspects of Android programming is using the intent to call activities from other applications</a:t>
            </a:r>
          </a:p>
          <a:p>
            <a:r>
              <a:rPr lang="en-CA" sz="2400" dirty="0" smtClean="0"/>
              <a:t>In particular, application can call the many built-in applications that are included with an Android device</a:t>
            </a:r>
          </a:p>
          <a:p>
            <a:r>
              <a:rPr lang="en-CA" sz="2400" dirty="0" smtClean="0"/>
              <a:t>For example, if you application can call an Intent to bring up the Contacts application, from which the person can select a user to call.</a:t>
            </a:r>
            <a:endParaRPr lang="en-CA" sz="2400" dirty="0"/>
          </a:p>
        </p:txBody>
      </p:sp>
    </p:spTree>
    <p:extLst>
      <p:ext uri="{BB962C8B-B14F-4D97-AF65-F5344CB8AC3E}">
        <p14:creationId xmlns:p14="http://schemas.microsoft.com/office/powerpoint/2010/main" val="1152173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3600" dirty="0"/>
              <a:t>Calling Built-In </a:t>
            </a:r>
            <a:r>
              <a:rPr lang="en-CA" sz="3600" dirty="0" smtClean="0"/>
              <a:t>Applications</a:t>
            </a:r>
            <a:endParaRPr lang="en-CA" sz="3200" dirty="0"/>
          </a:p>
        </p:txBody>
      </p:sp>
      <p:sp>
        <p:nvSpPr>
          <p:cNvPr id="3" name="Content Placeholder 2"/>
          <p:cNvSpPr>
            <a:spLocks noGrp="1"/>
          </p:cNvSpPr>
          <p:nvPr>
            <p:ph idx="1"/>
          </p:nvPr>
        </p:nvSpPr>
        <p:spPr/>
        <p:txBody>
          <a:bodyPr>
            <a:noAutofit/>
          </a:bodyPr>
          <a:lstStyle/>
          <a:p>
            <a:r>
              <a:rPr lang="en-CA" sz="2400" dirty="0" smtClean="0"/>
              <a:t>In Android, intents usually come in pairs: </a:t>
            </a:r>
            <a:r>
              <a:rPr lang="en-CA" sz="2400" i="1" dirty="0" smtClean="0"/>
              <a:t>action </a:t>
            </a:r>
            <a:r>
              <a:rPr lang="en-CA" sz="2400" dirty="0" smtClean="0"/>
              <a:t>and </a:t>
            </a:r>
            <a:r>
              <a:rPr lang="en-CA" sz="2400" i="1" dirty="0" smtClean="0"/>
              <a:t>data. </a:t>
            </a:r>
          </a:p>
          <a:p>
            <a:pPr lvl="1"/>
            <a:r>
              <a:rPr lang="en-CA" sz="2400" dirty="0" smtClean="0"/>
              <a:t>The </a:t>
            </a:r>
            <a:r>
              <a:rPr lang="en-CA" sz="2400" i="1" dirty="0" smtClean="0"/>
              <a:t>data</a:t>
            </a:r>
            <a:r>
              <a:rPr lang="en-CA" sz="2400" dirty="0" smtClean="0"/>
              <a:t> specifies what is affected, such as a person in the Contacts database.</a:t>
            </a:r>
          </a:p>
          <a:p>
            <a:pPr lvl="1"/>
            <a:r>
              <a:rPr lang="en-CA" sz="2400" dirty="0" smtClean="0"/>
              <a:t>The data is specified as an Uri object.</a:t>
            </a:r>
          </a:p>
          <a:p>
            <a:pPr marL="393192" lvl="1" indent="0">
              <a:buNone/>
            </a:pPr>
            <a:r>
              <a:rPr lang="en-CA" sz="2400" dirty="0" smtClean="0"/>
              <a:t>Example:</a:t>
            </a:r>
          </a:p>
          <a:p>
            <a:pPr marL="393192" lvl="1" indent="0">
              <a:buNone/>
            </a:pPr>
            <a:r>
              <a:rPr lang="en-CA" sz="2400" dirty="0">
                <a:latin typeface="+mj-lt"/>
              </a:rPr>
              <a:t>	</a:t>
            </a:r>
            <a:r>
              <a:rPr lang="en-CA" sz="2000" dirty="0" smtClean="0"/>
              <a:t>Intent </a:t>
            </a:r>
            <a:r>
              <a:rPr lang="en-CA" sz="2000" dirty="0" err="1" smtClean="0"/>
              <a:t>i</a:t>
            </a:r>
            <a:r>
              <a:rPr lang="en-CA" sz="2000" dirty="0" smtClean="0"/>
              <a:t> = new Intent(</a:t>
            </a:r>
            <a:r>
              <a:rPr lang="en-CA" sz="2000" dirty="0" err="1" smtClean="0"/>
              <a:t>android.content.Intent.ACTION_VIEW</a:t>
            </a:r>
            <a:r>
              <a:rPr lang="en-CA" sz="2000" dirty="0" smtClean="0"/>
              <a:t>,</a:t>
            </a:r>
          </a:p>
          <a:p>
            <a:pPr marL="393192" lvl="1" indent="0">
              <a:buNone/>
            </a:pPr>
            <a:r>
              <a:rPr lang="en-CA" sz="2000" dirty="0">
                <a:latin typeface="+mj-lt"/>
              </a:rPr>
              <a:t>	</a:t>
            </a:r>
            <a:r>
              <a:rPr lang="en-CA" sz="2000" dirty="0" smtClean="0">
                <a:latin typeface="+mj-lt"/>
              </a:rPr>
              <a:t>	</a:t>
            </a:r>
            <a:r>
              <a:rPr lang="en-CA" sz="2000" dirty="0" err="1"/>
              <a:t>Uri.parse</a:t>
            </a:r>
            <a:r>
              <a:rPr lang="en-CA" sz="2000" dirty="0" smtClean="0"/>
              <a:t>(“http</a:t>
            </a:r>
            <a:r>
              <a:rPr lang="en-CA" sz="2000" dirty="0"/>
              <a:t>://</a:t>
            </a:r>
            <a:r>
              <a:rPr lang="en-CA" sz="2000" dirty="0" smtClean="0"/>
              <a:t>www.amazon.com”));</a:t>
            </a:r>
            <a:endParaRPr lang="en-CA" sz="2000" dirty="0"/>
          </a:p>
          <a:p>
            <a:pPr marL="393192" lvl="1" indent="0">
              <a:buNone/>
            </a:pPr>
            <a:r>
              <a:rPr lang="en-CA" sz="2000" dirty="0"/>
              <a:t>	</a:t>
            </a:r>
            <a:r>
              <a:rPr lang="en-CA" sz="2000" dirty="0" err="1"/>
              <a:t>startActivity</a:t>
            </a:r>
            <a:r>
              <a:rPr lang="en-CA" sz="2000" dirty="0"/>
              <a:t>(</a:t>
            </a:r>
            <a:r>
              <a:rPr lang="en-CA" sz="2000" dirty="0" err="1"/>
              <a:t>i</a:t>
            </a:r>
            <a:r>
              <a:rPr lang="en-CA" sz="2000" dirty="0" smtClean="0"/>
              <a:t>);</a:t>
            </a:r>
            <a:endParaRPr lang="en-CA" sz="2000" dirty="0"/>
          </a:p>
          <a:p>
            <a:pPr marL="393192" lvl="1" indent="0">
              <a:buNone/>
            </a:pPr>
            <a:endParaRPr lang="en-CA" sz="2400" dirty="0"/>
          </a:p>
          <a:p>
            <a:pPr marL="393192" lvl="1" indent="0">
              <a:buNone/>
            </a:pPr>
            <a:endParaRPr lang="en-CA" sz="2400" dirty="0"/>
          </a:p>
        </p:txBody>
      </p:sp>
    </p:spTree>
    <p:extLst>
      <p:ext uri="{BB962C8B-B14F-4D97-AF65-F5344CB8AC3E}">
        <p14:creationId xmlns:p14="http://schemas.microsoft.com/office/powerpoint/2010/main" val="3146687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327" y="457200"/>
            <a:ext cx="7987146" cy="1143000"/>
          </a:xfrm>
        </p:spPr>
        <p:txBody>
          <a:bodyPr>
            <a:noAutofit/>
          </a:bodyPr>
          <a:lstStyle/>
          <a:p>
            <a:r>
              <a:rPr lang="en-CA" sz="3600" dirty="0"/>
              <a:t>Calling Built-In </a:t>
            </a:r>
            <a:r>
              <a:rPr lang="en-CA" sz="3600" dirty="0" smtClean="0"/>
              <a:t>Applications</a:t>
            </a:r>
            <a:endParaRPr lang="en-CA" sz="3200" dirty="0"/>
          </a:p>
        </p:txBody>
      </p:sp>
      <p:sp>
        <p:nvSpPr>
          <p:cNvPr id="3" name="Content Placeholder 2"/>
          <p:cNvSpPr>
            <a:spLocks noGrp="1"/>
          </p:cNvSpPr>
          <p:nvPr>
            <p:ph idx="1"/>
          </p:nvPr>
        </p:nvSpPr>
        <p:spPr>
          <a:xfrm>
            <a:off x="540327" y="1828800"/>
            <a:ext cx="7460673" cy="4267200"/>
          </a:xfrm>
        </p:spPr>
        <p:txBody>
          <a:bodyPr>
            <a:normAutofit/>
          </a:bodyPr>
          <a:lstStyle/>
          <a:p>
            <a:pPr marL="484632" indent="-457200"/>
            <a:r>
              <a:rPr lang="en-CA" sz="2400" dirty="0" smtClean="0"/>
              <a:t>In this example, indicate that want to view a web page with the specified URL</a:t>
            </a:r>
          </a:p>
          <a:p>
            <a:pPr marL="484632" indent="-457200"/>
            <a:r>
              <a:rPr lang="en-CA" sz="2400" dirty="0" smtClean="0"/>
              <a:t>The Android OS will look for all activities that are able to satisfy your request</a:t>
            </a:r>
          </a:p>
          <a:p>
            <a:pPr marL="484632" indent="-457200"/>
            <a:r>
              <a:rPr lang="en-CA" sz="2400" dirty="0" smtClean="0"/>
              <a:t>This process is known as </a:t>
            </a:r>
            <a:r>
              <a:rPr lang="en-CA" sz="2400" b="1" i="1" dirty="0" smtClean="0"/>
              <a:t>intent resolution</a:t>
            </a:r>
          </a:p>
        </p:txBody>
      </p:sp>
    </p:spTree>
    <p:extLst>
      <p:ext uri="{BB962C8B-B14F-4D97-AF65-F5344CB8AC3E}">
        <p14:creationId xmlns:p14="http://schemas.microsoft.com/office/powerpoint/2010/main" val="433445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927" y="457200"/>
            <a:ext cx="8104909" cy="1143000"/>
          </a:xfrm>
        </p:spPr>
        <p:txBody>
          <a:bodyPr>
            <a:noAutofit/>
          </a:bodyPr>
          <a:lstStyle/>
          <a:p>
            <a:r>
              <a:rPr lang="en-CA" sz="3600" dirty="0"/>
              <a:t>Calling Built-In </a:t>
            </a:r>
            <a:r>
              <a:rPr lang="en-CA" sz="3600" dirty="0" smtClean="0"/>
              <a:t>Applications</a:t>
            </a:r>
            <a:endParaRPr lang="en-CA" sz="3200" dirty="0"/>
          </a:p>
        </p:txBody>
      </p:sp>
      <p:sp>
        <p:nvSpPr>
          <p:cNvPr id="3" name="Content Placeholder 2"/>
          <p:cNvSpPr>
            <a:spLocks noGrp="1"/>
          </p:cNvSpPr>
          <p:nvPr>
            <p:ph idx="1"/>
          </p:nvPr>
        </p:nvSpPr>
        <p:spPr>
          <a:xfrm>
            <a:off x="387927" y="1828800"/>
            <a:ext cx="7613073" cy="4267200"/>
          </a:xfrm>
        </p:spPr>
        <p:txBody>
          <a:bodyPr>
            <a:normAutofit/>
          </a:bodyPr>
          <a:lstStyle/>
          <a:p>
            <a:pPr marL="484632" indent="-457200"/>
            <a:r>
              <a:rPr lang="en-CA" sz="2400" dirty="0"/>
              <a:t>Collectively, the action and data pair describes the operation to be performed. For example to dial a phone number, you would use the pair ACTION_DIAL/</a:t>
            </a:r>
            <a:r>
              <a:rPr lang="en-CA" sz="2400" dirty="0" err="1"/>
              <a:t>tel</a:t>
            </a:r>
            <a:r>
              <a:rPr lang="en-CA" sz="2400" dirty="0"/>
              <a:t>:+651234567</a:t>
            </a:r>
            <a:r>
              <a:rPr lang="en-CA" sz="2400" dirty="0" smtClean="0"/>
              <a:t>.</a:t>
            </a:r>
          </a:p>
          <a:p>
            <a:pPr marL="484632" indent="-457200"/>
            <a:r>
              <a:rPr lang="en-CA" sz="2400" dirty="0" smtClean="0"/>
              <a:t>To display a list of contacts stored in your phone, you use the pair ACTION_VIEW/content://contacts.</a:t>
            </a:r>
          </a:p>
          <a:p>
            <a:pPr marL="484632" indent="-457200"/>
            <a:r>
              <a:rPr lang="en-CA" sz="2400" dirty="0" smtClean="0"/>
              <a:t>To pick a contact from the list of contacts, you use the pair ACTION_PICK/content://contacts</a:t>
            </a:r>
            <a:endParaRPr lang="en-CA" sz="2400" dirty="0"/>
          </a:p>
        </p:txBody>
      </p:sp>
    </p:spTree>
    <p:extLst>
      <p:ext uri="{BB962C8B-B14F-4D97-AF65-F5344CB8AC3E}">
        <p14:creationId xmlns:p14="http://schemas.microsoft.com/office/powerpoint/2010/main" val="2079438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Understanding Activities</a:t>
            </a:r>
            <a:endParaRPr lang="en-CA" dirty="0"/>
          </a:p>
        </p:txBody>
      </p:sp>
      <p:sp>
        <p:nvSpPr>
          <p:cNvPr id="3" name="Content Placeholder 2"/>
          <p:cNvSpPr>
            <a:spLocks noGrp="1"/>
          </p:cNvSpPr>
          <p:nvPr>
            <p:ph idx="1"/>
          </p:nvPr>
        </p:nvSpPr>
        <p:spPr/>
        <p:txBody>
          <a:bodyPr>
            <a:normAutofit/>
          </a:bodyPr>
          <a:lstStyle/>
          <a:p>
            <a:pPr marL="342900" indent="-342900"/>
            <a:r>
              <a:rPr lang="en-CA" sz="2400" dirty="0" smtClean="0"/>
              <a:t>An Android application contains zero or more activities</a:t>
            </a:r>
          </a:p>
          <a:p>
            <a:pPr marL="342900" indent="-342900"/>
            <a:r>
              <a:rPr lang="en-CA" sz="2400" dirty="0" smtClean="0"/>
              <a:t>When application has more than one activity, you will need to navigate from one activity to another</a:t>
            </a:r>
          </a:p>
          <a:p>
            <a:pPr marL="342900" indent="-342900"/>
            <a:r>
              <a:rPr lang="en-CA" sz="2400" dirty="0" smtClean="0"/>
              <a:t>Navigate between activities through </a:t>
            </a:r>
            <a:r>
              <a:rPr lang="en-CA" sz="2400" i="1" dirty="0" smtClean="0"/>
              <a:t>intents</a:t>
            </a:r>
          </a:p>
        </p:txBody>
      </p:sp>
    </p:spTree>
    <p:extLst>
      <p:ext uri="{BB962C8B-B14F-4D97-AF65-F5344CB8AC3E}">
        <p14:creationId xmlns:p14="http://schemas.microsoft.com/office/powerpoint/2010/main" val="4216714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Understanding Activities</a:t>
            </a:r>
            <a:endParaRPr lang="en-CA" dirty="0"/>
          </a:p>
        </p:txBody>
      </p:sp>
      <p:sp>
        <p:nvSpPr>
          <p:cNvPr id="3" name="Content Placeholder 2"/>
          <p:cNvSpPr>
            <a:spLocks noGrp="1"/>
          </p:cNvSpPr>
          <p:nvPr>
            <p:ph idx="1"/>
          </p:nvPr>
        </p:nvSpPr>
        <p:spPr/>
        <p:txBody>
          <a:bodyPr>
            <a:normAutofit/>
          </a:bodyPr>
          <a:lstStyle/>
          <a:p>
            <a:pPr marL="342900" indent="-342900"/>
            <a:r>
              <a:rPr lang="en-CA" sz="2400" dirty="0" smtClean="0"/>
              <a:t>Generally, an activity is made up of a UI component and a class component</a:t>
            </a:r>
          </a:p>
          <a:p>
            <a:pPr marL="342900" indent="-342900"/>
            <a:r>
              <a:rPr lang="en-CA" sz="2400" dirty="0" smtClean="0"/>
              <a:t>The UI component is represented in a XML file while the class component is represented in a Java file</a:t>
            </a:r>
          </a:p>
          <a:p>
            <a:pPr marL="342900" indent="-342900"/>
            <a:r>
              <a:rPr lang="en-US" sz="2400" dirty="0" smtClean="0"/>
              <a:t>To create </a:t>
            </a:r>
            <a:r>
              <a:rPr lang="en-US" sz="2400" dirty="0"/>
              <a:t>new activities in Android </a:t>
            </a:r>
            <a:r>
              <a:rPr lang="en-US" sz="2400" dirty="0" smtClean="0"/>
              <a:t>use </a:t>
            </a:r>
            <a:r>
              <a:rPr lang="en-US" sz="2400" dirty="0"/>
              <a:t>the </a:t>
            </a:r>
            <a:r>
              <a:rPr lang="en-US" sz="2400" dirty="0" smtClean="0"/>
              <a:t>New / Activity </a:t>
            </a:r>
            <a:r>
              <a:rPr lang="en-US" sz="2400" dirty="0"/>
              <a:t>menu option. We will create new Basic </a:t>
            </a:r>
            <a:r>
              <a:rPr lang="en-US" sz="2400" dirty="0" smtClean="0"/>
              <a:t>Activities.</a:t>
            </a:r>
          </a:p>
          <a:p>
            <a:pPr marL="342900" indent="-342900"/>
            <a:r>
              <a:rPr lang="en-US" sz="2400" dirty="0" smtClean="0"/>
              <a:t>This </a:t>
            </a:r>
            <a:r>
              <a:rPr lang="en-US" sz="2400" dirty="0"/>
              <a:t>will create the appropriate Java and XML files for the new activity and put the necessary code in the Manifest for you.</a:t>
            </a:r>
          </a:p>
        </p:txBody>
      </p:sp>
    </p:spTree>
    <p:extLst>
      <p:ext uri="{BB962C8B-B14F-4D97-AF65-F5344CB8AC3E}">
        <p14:creationId xmlns:p14="http://schemas.microsoft.com/office/powerpoint/2010/main" val="4196939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Understanding Activities</a:t>
            </a:r>
            <a:endParaRPr lang="en-CA" dirty="0"/>
          </a:p>
        </p:txBody>
      </p:sp>
      <p:sp>
        <p:nvSpPr>
          <p:cNvPr id="3" name="Content Placeholder 2"/>
          <p:cNvSpPr>
            <a:spLocks noGrp="1"/>
          </p:cNvSpPr>
          <p:nvPr>
            <p:ph idx="1"/>
          </p:nvPr>
        </p:nvSpPr>
        <p:spPr/>
        <p:txBody>
          <a:bodyPr>
            <a:noAutofit/>
          </a:bodyPr>
          <a:lstStyle/>
          <a:p>
            <a:r>
              <a:rPr lang="en-US" sz="2400" dirty="0"/>
              <a:t>This will create the appropriate Java and XML files for the new activity and put the necessary code in the Manifest for you.</a:t>
            </a:r>
          </a:p>
          <a:p>
            <a:r>
              <a:rPr lang="en-CA" sz="2400" dirty="0" smtClean="0"/>
              <a:t>The appropriate links from the Java code to the XML code will be automatically done for you and the new Java and XML files are created and stored in the appropriate folders.</a:t>
            </a:r>
          </a:p>
          <a:p>
            <a:endParaRPr lang="en-CA" sz="2400" dirty="0" smtClean="0"/>
          </a:p>
        </p:txBody>
      </p:sp>
    </p:spTree>
    <p:extLst>
      <p:ext uri="{BB962C8B-B14F-4D97-AF65-F5344CB8AC3E}">
        <p14:creationId xmlns:p14="http://schemas.microsoft.com/office/powerpoint/2010/main" val="3086879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Starting this activity</a:t>
            </a:r>
            <a:endParaRPr lang="en-CA" dirty="0"/>
          </a:p>
        </p:txBody>
      </p:sp>
      <p:sp>
        <p:nvSpPr>
          <p:cNvPr id="3" name="Content Placeholder 2"/>
          <p:cNvSpPr>
            <a:spLocks noGrp="1"/>
          </p:cNvSpPr>
          <p:nvPr>
            <p:ph idx="1"/>
          </p:nvPr>
        </p:nvSpPr>
        <p:spPr/>
        <p:txBody>
          <a:bodyPr>
            <a:normAutofit/>
          </a:bodyPr>
          <a:lstStyle/>
          <a:p>
            <a:r>
              <a:rPr lang="en-CA" sz="2400" dirty="0" smtClean="0"/>
              <a:t>There are two different ways to start an activity</a:t>
            </a:r>
          </a:p>
          <a:p>
            <a:pPr marL="731520" lvl="1" indent="-457200">
              <a:buFont typeface="+mj-lt"/>
              <a:buAutoNum type="arabicPeriod"/>
            </a:pPr>
            <a:r>
              <a:rPr lang="en-CA" sz="2200" dirty="0" smtClean="0"/>
              <a:t>Without parameters</a:t>
            </a:r>
          </a:p>
          <a:p>
            <a:pPr marL="731520" lvl="1" indent="-457200">
              <a:buFont typeface="+mj-lt"/>
              <a:buAutoNum type="arabicPeriod"/>
            </a:pPr>
            <a:r>
              <a:rPr lang="en-CA" sz="2200" dirty="0" smtClean="0"/>
              <a:t>With parameters</a:t>
            </a:r>
          </a:p>
          <a:p>
            <a:pPr marL="731520" lvl="1" indent="-457200">
              <a:buFont typeface="+mj-lt"/>
              <a:buAutoNum type="arabicPeriod"/>
            </a:pPr>
            <a:endParaRPr lang="en-CA" sz="2200" dirty="0"/>
          </a:p>
          <a:p>
            <a:r>
              <a:rPr lang="en-CA" sz="2400" dirty="0" smtClean="0"/>
              <a:t>There are two different ways to return to the calling activity:</a:t>
            </a:r>
          </a:p>
          <a:p>
            <a:pPr marL="731520" lvl="1" indent="-457200">
              <a:buFont typeface="+mj-lt"/>
              <a:buAutoNum type="arabicPeriod"/>
            </a:pPr>
            <a:r>
              <a:rPr lang="en-CA" sz="2200" dirty="0" smtClean="0"/>
              <a:t>Without a return value</a:t>
            </a:r>
          </a:p>
          <a:p>
            <a:pPr marL="731520" lvl="1" indent="-457200">
              <a:buFont typeface="+mj-lt"/>
              <a:buAutoNum type="arabicPeriod"/>
            </a:pPr>
            <a:r>
              <a:rPr lang="en-CA" sz="2200" dirty="0" smtClean="0"/>
              <a:t>With a return value</a:t>
            </a:r>
          </a:p>
          <a:p>
            <a:endParaRPr lang="en-CA" sz="2400" dirty="0"/>
          </a:p>
          <a:p>
            <a:pPr marL="0" indent="0">
              <a:buNone/>
            </a:pPr>
            <a:endParaRPr lang="en-CA" sz="2400" dirty="0" smtClean="0">
              <a:sym typeface="Wingdings" pitchFamily="2" charset="2"/>
            </a:endParaRPr>
          </a:p>
        </p:txBody>
      </p:sp>
    </p:spTree>
    <p:extLst>
      <p:ext uri="{BB962C8B-B14F-4D97-AF65-F5344CB8AC3E}">
        <p14:creationId xmlns:p14="http://schemas.microsoft.com/office/powerpoint/2010/main" val="3528890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Starting an activity</a:t>
            </a:r>
            <a:endParaRPr lang="en-CA" dirty="0"/>
          </a:p>
        </p:txBody>
      </p:sp>
      <p:sp>
        <p:nvSpPr>
          <p:cNvPr id="3" name="Content Placeholder 2"/>
          <p:cNvSpPr>
            <a:spLocks noGrp="1"/>
          </p:cNvSpPr>
          <p:nvPr>
            <p:ph idx="1"/>
          </p:nvPr>
        </p:nvSpPr>
        <p:spPr/>
        <p:txBody>
          <a:bodyPr>
            <a:noAutofit/>
          </a:bodyPr>
          <a:lstStyle/>
          <a:p>
            <a:r>
              <a:rPr lang="en-CA" sz="2400" dirty="0" smtClean="0"/>
              <a:t>Without any parameters being passed to the new activity, we can use the following code:</a:t>
            </a:r>
          </a:p>
          <a:p>
            <a:pPr marL="0" indent="0">
              <a:buNone/>
            </a:pPr>
            <a:r>
              <a:rPr lang="en-CA" sz="2400" dirty="0">
                <a:sym typeface="Wingdings" pitchFamily="2" charset="2"/>
              </a:rPr>
              <a:t>	</a:t>
            </a:r>
            <a:r>
              <a:rPr lang="en-US" dirty="0">
                <a:sym typeface="Wingdings" pitchFamily="2" charset="2"/>
              </a:rPr>
              <a:t>protected void About (View V) {</a:t>
            </a:r>
          </a:p>
          <a:p>
            <a:pPr marL="0" indent="0">
              <a:buNone/>
            </a:pPr>
            <a:r>
              <a:rPr lang="en-US" dirty="0">
                <a:sym typeface="Wingdings" pitchFamily="2" charset="2"/>
              </a:rPr>
              <a:t>        </a:t>
            </a:r>
            <a:r>
              <a:rPr lang="en-US" dirty="0" smtClean="0">
                <a:sym typeface="Wingdings" pitchFamily="2" charset="2"/>
              </a:rPr>
              <a:t>		Intent </a:t>
            </a:r>
            <a:r>
              <a:rPr lang="en-US" dirty="0">
                <a:sym typeface="Wingdings" pitchFamily="2" charset="2"/>
              </a:rPr>
              <a:t>i = new Intent(this, About.class);</a:t>
            </a:r>
          </a:p>
          <a:p>
            <a:pPr marL="0" indent="0">
              <a:buNone/>
            </a:pPr>
            <a:r>
              <a:rPr lang="en-US" dirty="0">
                <a:sym typeface="Wingdings" pitchFamily="2" charset="2"/>
              </a:rPr>
              <a:t>        </a:t>
            </a:r>
            <a:r>
              <a:rPr lang="en-US" dirty="0" smtClean="0">
                <a:sym typeface="Wingdings" pitchFamily="2" charset="2"/>
              </a:rPr>
              <a:t>		startActivity(</a:t>
            </a:r>
            <a:r>
              <a:rPr lang="en-US" dirty="0" err="1" smtClean="0">
                <a:sym typeface="Wingdings" pitchFamily="2" charset="2"/>
              </a:rPr>
              <a:t>i</a:t>
            </a:r>
            <a:r>
              <a:rPr lang="en-US" dirty="0">
                <a:sym typeface="Wingdings" pitchFamily="2" charset="2"/>
              </a:rPr>
              <a:t>);</a:t>
            </a:r>
          </a:p>
          <a:p>
            <a:pPr marL="0" indent="0">
              <a:buNone/>
            </a:pPr>
            <a:r>
              <a:rPr lang="en-US" dirty="0">
                <a:sym typeface="Wingdings" pitchFamily="2" charset="2"/>
              </a:rPr>
              <a:t>   </a:t>
            </a:r>
            <a:r>
              <a:rPr lang="en-US" dirty="0" smtClean="0">
                <a:sym typeface="Wingdings" pitchFamily="2" charset="2"/>
              </a:rPr>
              <a:t>	 </a:t>
            </a:r>
            <a:r>
              <a:rPr lang="en-US" dirty="0">
                <a:sym typeface="Wingdings" pitchFamily="2" charset="2"/>
              </a:rPr>
              <a:t>}</a:t>
            </a:r>
            <a:endParaRPr lang="en-CA" dirty="0" smtClean="0">
              <a:sym typeface="Wingdings" pitchFamily="2" charset="2"/>
            </a:endParaRPr>
          </a:p>
          <a:p>
            <a:pPr marL="0" indent="0">
              <a:buNone/>
            </a:pPr>
            <a:r>
              <a:rPr lang="en-CA" sz="2400" dirty="0" smtClean="0">
                <a:sym typeface="Wingdings" pitchFamily="2" charset="2"/>
              </a:rPr>
              <a:t>Where About.Java is the name of the class we are calling. </a:t>
            </a:r>
          </a:p>
          <a:p>
            <a:pPr marL="0" indent="0">
              <a:buNone/>
            </a:pPr>
            <a:r>
              <a:rPr lang="en-CA" sz="2400" dirty="0" smtClean="0">
                <a:sym typeface="Wingdings" pitchFamily="2" charset="2"/>
              </a:rPr>
              <a:t>This starts the new activity, and hides the current one.</a:t>
            </a:r>
          </a:p>
          <a:p>
            <a:pPr marL="0" indent="0">
              <a:buNone/>
            </a:pPr>
            <a:endParaRPr lang="en-CA" sz="2400" dirty="0">
              <a:sym typeface="Wingdings" pitchFamily="2" charset="2"/>
            </a:endParaRPr>
          </a:p>
        </p:txBody>
      </p:sp>
    </p:spTree>
    <p:extLst>
      <p:ext uri="{BB962C8B-B14F-4D97-AF65-F5344CB8AC3E}">
        <p14:creationId xmlns:p14="http://schemas.microsoft.com/office/powerpoint/2010/main" val="3331096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Starting an activity</a:t>
            </a:r>
            <a:endParaRPr lang="en-CA" dirty="0"/>
          </a:p>
        </p:txBody>
      </p:sp>
      <p:sp>
        <p:nvSpPr>
          <p:cNvPr id="3" name="Content Placeholder 2"/>
          <p:cNvSpPr>
            <a:spLocks noGrp="1"/>
          </p:cNvSpPr>
          <p:nvPr>
            <p:ph idx="1"/>
          </p:nvPr>
        </p:nvSpPr>
        <p:spPr/>
        <p:txBody>
          <a:bodyPr>
            <a:noAutofit/>
          </a:bodyPr>
          <a:lstStyle/>
          <a:p>
            <a:r>
              <a:rPr lang="en-US" sz="2400" dirty="0" smtClean="0">
                <a:sym typeface="Wingdings" pitchFamily="2" charset="2"/>
              </a:rPr>
              <a:t>If we want to send data to the new activity it is slightly more complicated.</a:t>
            </a:r>
          </a:p>
          <a:p>
            <a:pPr marL="0" indent="0">
              <a:buNone/>
            </a:pPr>
            <a:r>
              <a:rPr lang="en-US" sz="2400" dirty="0" smtClean="0">
                <a:sym typeface="Wingdings" pitchFamily="2" charset="2"/>
              </a:rPr>
              <a:t>       </a:t>
            </a:r>
            <a:r>
              <a:rPr lang="en-US" dirty="0" smtClean="0">
                <a:sym typeface="Wingdings" pitchFamily="2" charset="2"/>
              </a:rPr>
              <a:t>public </a:t>
            </a:r>
            <a:r>
              <a:rPr lang="en-US" dirty="0">
                <a:sym typeface="Wingdings" pitchFamily="2" charset="2"/>
              </a:rPr>
              <a:t>static String strTip;</a:t>
            </a:r>
            <a:endParaRPr lang="en-US" dirty="0" smtClean="0">
              <a:sym typeface="Wingdings" pitchFamily="2" charset="2"/>
            </a:endParaRPr>
          </a:p>
          <a:p>
            <a:pPr marL="0" indent="0">
              <a:buNone/>
            </a:pPr>
            <a:r>
              <a:rPr lang="en-US" dirty="0">
                <a:sym typeface="Wingdings" pitchFamily="2" charset="2"/>
              </a:rPr>
              <a:t> </a:t>
            </a:r>
            <a:r>
              <a:rPr lang="en-US" dirty="0" smtClean="0">
                <a:sym typeface="Wingdings" pitchFamily="2" charset="2"/>
              </a:rPr>
              <a:t>       Intent </a:t>
            </a:r>
            <a:r>
              <a:rPr lang="en-US" dirty="0">
                <a:sym typeface="Wingdings" pitchFamily="2" charset="2"/>
              </a:rPr>
              <a:t>i = new Intent(this, CalculateShare.class);</a:t>
            </a:r>
          </a:p>
          <a:p>
            <a:pPr marL="0" indent="0">
              <a:buNone/>
            </a:pPr>
            <a:r>
              <a:rPr lang="en-US" dirty="0">
                <a:sym typeface="Wingdings" pitchFamily="2" charset="2"/>
              </a:rPr>
              <a:t>        i.putExtra("tip",strTip); </a:t>
            </a:r>
            <a:r>
              <a:rPr lang="en-US" dirty="0" smtClean="0">
                <a:sym typeface="Wingdings" pitchFamily="2" charset="2"/>
              </a:rPr>
              <a:t>		</a:t>
            </a:r>
            <a:endParaRPr lang="en-US" dirty="0">
              <a:sym typeface="Wingdings" pitchFamily="2" charset="2"/>
            </a:endParaRPr>
          </a:p>
          <a:p>
            <a:pPr marL="0" indent="0">
              <a:buNone/>
            </a:pPr>
            <a:r>
              <a:rPr lang="en-US" dirty="0">
                <a:sym typeface="Wingdings" pitchFamily="2" charset="2"/>
              </a:rPr>
              <a:t>        </a:t>
            </a:r>
            <a:r>
              <a:rPr lang="en-US" dirty="0" smtClean="0">
                <a:sym typeface="Wingdings" pitchFamily="2" charset="2"/>
              </a:rPr>
              <a:t>startActivity (i); </a:t>
            </a:r>
          </a:p>
          <a:p>
            <a:pPr marL="0" indent="0">
              <a:buNone/>
            </a:pPr>
            <a:r>
              <a:rPr lang="en-CA" dirty="0" smtClean="0">
                <a:sym typeface="Wingdings" pitchFamily="2" charset="2"/>
              </a:rPr>
              <a:t>Where CalculateShare.Java is the name of the class we are calling. This starts the new activity, and hides the current one.</a:t>
            </a:r>
            <a:r>
              <a:rPr lang="en-CA" dirty="0">
                <a:sym typeface="Wingdings" pitchFamily="2" charset="2"/>
              </a:rPr>
              <a:t> </a:t>
            </a:r>
            <a:r>
              <a:rPr lang="en-CA" dirty="0" smtClean="0">
                <a:sym typeface="Wingdings" pitchFamily="2" charset="2"/>
              </a:rPr>
              <a:t>A string value called strTip is sent to the new activity in the Extra package. The string “tip” will be the key index to retrieve this data in the new activity. strTip is declared Public and Static so that it is a class variable.</a:t>
            </a:r>
          </a:p>
        </p:txBody>
      </p:sp>
    </p:spTree>
    <p:extLst>
      <p:ext uri="{BB962C8B-B14F-4D97-AF65-F5344CB8AC3E}">
        <p14:creationId xmlns:p14="http://schemas.microsoft.com/office/powerpoint/2010/main" val="2043388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Accepting the passed parameter</a:t>
            </a:r>
            <a:endParaRPr lang="en-CA" dirty="0"/>
          </a:p>
        </p:txBody>
      </p:sp>
      <p:sp>
        <p:nvSpPr>
          <p:cNvPr id="3" name="Content Placeholder 2"/>
          <p:cNvSpPr>
            <a:spLocks noGrp="1"/>
          </p:cNvSpPr>
          <p:nvPr>
            <p:ph idx="1"/>
          </p:nvPr>
        </p:nvSpPr>
        <p:spPr/>
        <p:txBody>
          <a:bodyPr>
            <a:noAutofit/>
          </a:bodyPr>
          <a:lstStyle/>
          <a:p>
            <a:r>
              <a:rPr lang="en-US" sz="2400" dirty="0" smtClean="0">
                <a:sym typeface="Wingdings" pitchFamily="2" charset="2"/>
              </a:rPr>
              <a:t>To accept the data send from the calling activity use the following code:</a:t>
            </a:r>
          </a:p>
          <a:p>
            <a:pPr marL="0" indent="0">
              <a:buNone/>
            </a:pPr>
            <a:r>
              <a:rPr lang="en-US" dirty="0" smtClean="0"/>
              <a:t>// </a:t>
            </a:r>
            <a:r>
              <a:rPr lang="en-US" dirty="0"/>
              <a:t>Get the data passed to us from the </a:t>
            </a:r>
            <a:r>
              <a:rPr lang="en-US" dirty="0" err="1"/>
              <a:t>MainActivity</a:t>
            </a:r>
            <a:endParaRPr lang="en-US" dirty="0"/>
          </a:p>
          <a:p>
            <a:pPr marL="0" indent="0">
              <a:buNone/>
            </a:pPr>
            <a:r>
              <a:rPr lang="en-US" dirty="0"/>
              <a:t>       </a:t>
            </a:r>
            <a:r>
              <a:rPr lang="en-US" dirty="0" smtClean="0"/>
              <a:t>Bundle </a:t>
            </a:r>
            <a:r>
              <a:rPr lang="en-US" dirty="0"/>
              <a:t>extras = </a:t>
            </a:r>
            <a:r>
              <a:rPr lang="en-US" dirty="0" err="1"/>
              <a:t>getIntent</a:t>
            </a:r>
            <a:r>
              <a:rPr lang="en-US" dirty="0"/>
              <a:t>().</a:t>
            </a:r>
            <a:r>
              <a:rPr lang="en-US" dirty="0" err="1"/>
              <a:t>getExtras</a:t>
            </a:r>
            <a:r>
              <a:rPr lang="en-US" dirty="0"/>
              <a:t>();</a:t>
            </a:r>
          </a:p>
          <a:p>
            <a:pPr marL="0" indent="0">
              <a:buNone/>
            </a:pPr>
            <a:r>
              <a:rPr lang="en-US" dirty="0" smtClean="0"/>
              <a:t>       </a:t>
            </a:r>
            <a:r>
              <a:rPr lang="en-US" dirty="0"/>
              <a:t>if (extras != null) {</a:t>
            </a:r>
          </a:p>
          <a:p>
            <a:pPr marL="0" indent="0">
              <a:buNone/>
            </a:pPr>
            <a:r>
              <a:rPr lang="en-US" dirty="0"/>
              <a:t>           value = </a:t>
            </a:r>
            <a:r>
              <a:rPr lang="en-US" dirty="0" err="1"/>
              <a:t>extras.getString</a:t>
            </a:r>
            <a:r>
              <a:rPr lang="en-US" dirty="0"/>
              <a:t>("tip</a:t>
            </a:r>
            <a:r>
              <a:rPr lang="en-US" dirty="0" smtClean="0"/>
              <a:t>");</a:t>
            </a:r>
          </a:p>
          <a:p>
            <a:pPr marL="0" indent="0">
              <a:buNone/>
            </a:pPr>
            <a:r>
              <a:rPr lang="en-US" dirty="0" smtClean="0"/>
              <a:t>     }</a:t>
            </a:r>
          </a:p>
          <a:p>
            <a:pPr marL="0" indent="0">
              <a:buNone/>
            </a:pPr>
            <a:r>
              <a:rPr lang="en-US" dirty="0" smtClean="0"/>
              <a:t>     </a:t>
            </a:r>
            <a:r>
              <a:rPr lang="en-US" dirty="0" err="1"/>
              <a:t>txtAmount.setText</a:t>
            </a:r>
            <a:r>
              <a:rPr lang="en-US" dirty="0"/>
              <a:t>(value);</a:t>
            </a:r>
            <a:endParaRPr lang="en-US" sz="2400" dirty="0">
              <a:sym typeface="Wingdings" pitchFamily="2" charset="2"/>
            </a:endParaRPr>
          </a:p>
        </p:txBody>
      </p:sp>
    </p:spTree>
    <p:extLst>
      <p:ext uri="{BB962C8B-B14F-4D97-AF65-F5344CB8AC3E}">
        <p14:creationId xmlns:p14="http://schemas.microsoft.com/office/powerpoint/2010/main" val="1648353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Returning results from an Intent</a:t>
            </a:r>
            <a:endParaRPr lang="en-CA" dirty="0"/>
          </a:p>
        </p:txBody>
      </p:sp>
      <p:sp>
        <p:nvSpPr>
          <p:cNvPr id="3" name="Content Placeholder 2"/>
          <p:cNvSpPr>
            <a:spLocks noGrp="1"/>
          </p:cNvSpPr>
          <p:nvPr>
            <p:ph idx="1"/>
          </p:nvPr>
        </p:nvSpPr>
        <p:spPr/>
        <p:txBody>
          <a:bodyPr>
            <a:noAutofit/>
          </a:bodyPr>
          <a:lstStyle/>
          <a:p>
            <a:r>
              <a:rPr lang="en-CA" sz="2400" dirty="0" smtClean="0"/>
              <a:t>If you expect the new activity to return a result to you then you must call the new activity using the following code:</a:t>
            </a:r>
          </a:p>
          <a:p>
            <a:pPr marL="0" indent="0">
              <a:buNone/>
            </a:pPr>
            <a:r>
              <a:rPr lang="en-US" sz="2400" dirty="0"/>
              <a:t>	</a:t>
            </a:r>
            <a:r>
              <a:rPr lang="en-US" dirty="0"/>
              <a:t>public static final int CalcTipCode = 1;</a:t>
            </a:r>
            <a:endParaRPr lang="en-US" dirty="0" smtClean="0"/>
          </a:p>
          <a:p>
            <a:pPr marL="0" indent="0">
              <a:buNone/>
            </a:pPr>
            <a:r>
              <a:rPr lang="en-US" sz="2400" dirty="0"/>
              <a:t>	</a:t>
            </a:r>
            <a:r>
              <a:rPr lang="en-US" dirty="0" smtClean="0"/>
              <a:t>Intent </a:t>
            </a:r>
            <a:r>
              <a:rPr lang="en-US" dirty="0"/>
              <a:t>i = new Intent(this, CalculateTip.class);</a:t>
            </a:r>
          </a:p>
          <a:p>
            <a:pPr marL="0" indent="0">
              <a:buNone/>
            </a:pPr>
            <a:r>
              <a:rPr lang="en-US" dirty="0" smtClean="0"/>
              <a:t>	startActivityForResult(i</a:t>
            </a:r>
            <a:r>
              <a:rPr lang="en-US" dirty="0"/>
              <a:t>, CalcTipCode); </a:t>
            </a:r>
            <a:endParaRPr lang="en-US" dirty="0" smtClean="0"/>
          </a:p>
          <a:p>
            <a:pPr marL="0" indent="0">
              <a:buNone/>
            </a:pPr>
            <a:r>
              <a:rPr lang="en-US" dirty="0" smtClean="0"/>
              <a:t>Here CalcTipCode is an integer constant declared as a class variable.</a:t>
            </a:r>
          </a:p>
          <a:p>
            <a:pPr marL="0" indent="0">
              <a:buNone/>
            </a:pPr>
            <a:r>
              <a:rPr lang="en-US" dirty="0" smtClean="0"/>
              <a:t>This integer must be different for each activity called that expects to return results.</a:t>
            </a:r>
            <a:endParaRPr lang="en-CA" dirty="0" smtClean="0"/>
          </a:p>
        </p:txBody>
      </p:sp>
    </p:spTree>
    <p:extLst>
      <p:ext uri="{BB962C8B-B14F-4D97-AF65-F5344CB8AC3E}">
        <p14:creationId xmlns:p14="http://schemas.microsoft.com/office/powerpoint/2010/main" val="2281503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NewTech">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Tech" id="{E2F7A8F1-1106-4BBB-AE28-0BA5A68354A1}" vid="{BD12A0F0-25B4-46FE-BFEF-32B77FD59E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444</TotalTime>
  <Words>782</Words>
  <Application>Microsoft Office PowerPoint</Application>
  <PresentationFormat>On-screen Show (4:3)</PresentationFormat>
  <Paragraphs>105</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Candara</vt:lpstr>
      <vt:lpstr>Consolas</vt:lpstr>
      <vt:lpstr>Courier New</vt:lpstr>
      <vt:lpstr>Wingdings</vt:lpstr>
      <vt:lpstr>NewTech</vt:lpstr>
      <vt:lpstr>Android Programming</vt:lpstr>
      <vt:lpstr>Understanding Activities</vt:lpstr>
      <vt:lpstr>Understanding Activities</vt:lpstr>
      <vt:lpstr>Understanding Activities</vt:lpstr>
      <vt:lpstr>Starting this activity</vt:lpstr>
      <vt:lpstr>Starting an activity</vt:lpstr>
      <vt:lpstr>Starting an activity</vt:lpstr>
      <vt:lpstr>Accepting the passed parameter</vt:lpstr>
      <vt:lpstr>Returning results from an Intent</vt:lpstr>
      <vt:lpstr>Returning results from an Intent</vt:lpstr>
      <vt:lpstr>Returning results from an Intent</vt:lpstr>
      <vt:lpstr>Returning results from an Intent</vt:lpstr>
      <vt:lpstr>PowerPoint Presentation</vt:lpstr>
      <vt:lpstr>Calling Built-In Applications</vt:lpstr>
      <vt:lpstr>Calling Built-In Applications</vt:lpstr>
      <vt:lpstr>Calling Built-In Applications</vt:lpstr>
      <vt:lpstr>Calling Built-In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Programming</dc:title>
  <dc:creator>Allan McDonald</dc:creator>
  <cp:lastModifiedBy>Admin lab</cp:lastModifiedBy>
  <cp:revision>23</cp:revision>
  <dcterms:created xsi:type="dcterms:W3CDTF">2015-09-14T01:00:38Z</dcterms:created>
  <dcterms:modified xsi:type="dcterms:W3CDTF">2017-09-18T21:02:34Z</dcterms:modified>
</cp:coreProperties>
</file>