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57" r:id="rId3"/>
    <p:sldId id="258" r:id="rId4"/>
    <p:sldId id="262" r:id="rId5"/>
    <p:sldId id="263" r:id="rId6"/>
    <p:sldId id="264" r:id="rId7"/>
    <p:sldId id="265" r:id="rId8"/>
    <p:sldId id="266" r:id="rId9"/>
    <p:sldId id="267" r:id="rId10"/>
    <p:sldId id="268" r:id="rId11"/>
    <p:sldId id="269" r:id="rId12"/>
    <p:sldId id="271" r:id="rId13"/>
    <p:sldId id="272" r:id="rId14"/>
    <p:sldId id="275" r:id="rId15"/>
    <p:sldId id="276"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85910" autoAdjust="0"/>
  </p:normalViewPr>
  <p:slideViewPr>
    <p:cSldViewPr snapToGrid="0">
      <p:cViewPr varScale="1">
        <p:scale>
          <a:sx n="62" d="100"/>
          <a:sy n="62"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90A4E1A-79EB-4755-9915-70C46FD4DB43}" type="datetimeFigureOut">
              <a:rPr lang="en-CA" smtClean="0"/>
              <a:t>2017-09-19</a:t>
            </a:fld>
            <a:endParaRPr lang="en-CA"/>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5B7695C0-ADC8-4FED-9783-BC4827E46BA1}" type="slidenum">
              <a:rPr lang="en-CA" smtClean="0"/>
              <a:t>‹#›</a:t>
            </a:fld>
            <a:endParaRPr lang="en-CA"/>
          </a:p>
        </p:txBody>
      </p:sp>
    </p:spTree>
    <p:extLst>
      <p:ext uri="{BB962C8B-B14F-4D97-AF65-F5344CB8AC3E}">
        <p14:creationId xmlns:p14="http://schemas.microsoft.com/office/powerpoint/2010/main" val="560809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 example</a:t>
            </a:r>
          </a:p>
        </p:txBody>
      </p:sp>
      <p:sp>
        <p:nvSpPr>
          <p:cNvPr id="4" name="Slide Number Placeholder 3"/>
          <p:cNvSpPr>
            <a:spLocks noGrp="1"/>
          </p:cNvSpPr>
          <p:nvPr>
            <p:ph type="sldNum" sz="quarter" idx="10"/>
          </p:nvPr>
        </p:nvSpPr>
        <p:spPr/>
        <p:txBody>
          <a:bodyPr/>
          <a:lstStyle/>
          <a:p>
            <a:fld id="{5B7695C0-ADC8-4FED-9783-BC4827E46BA1}" type="slidenum">
              <a:rPr lang="en-CA" smtClean="0"/>
              <a:t>2</a:t>
            </a:fld>
            <a:endParaRPr lang="en-CA"/>
          </a:p>
        </p:txBody>
      </p:sp>
    </p:spTree>
    <p:extLst>
      <p:ext uri="{BB962C8B-B14F-4D97-AF65-F5344CB8AC3E}">
        <p14:creationId xmlns:p14="http://schemas.microsoft.com/office/powerpoint/2010/main" val="279853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 example failing and how to make it work</a:t>
            </a:r>
          </a:p>
        </p:txBody>
      </p:sp>
      <p:sp>
        <p:nvSpPr>
          <p:cNvPr id="4" name="Slide Number Placeholder 3"/>
          <p:cNvSpPr>
            <a:spLocks noGrp="1"/>
          </p:cNvSpPr>
          <p:nvPr>
            <p:ph type="sldNum" sz="quarter" idx="10"/>
          </p:nvPr>
        </p:nvSpPr>
        <p:spPr/>
        <p:txBody>
          <a:bodyPr/>
          <a:lstStyle/>
          <a:p>
            <a:fld id="{5B7695C0-ADC8-4FED-9783-BC4827E46BA1}" type="slidenum">
              <a:rPr lang="en-CA" smtClean="0"/>
              <a:t>15</a:t>
            </a:fld>
            <a:endParaRPr lang="en-CA"/>
          </a:p>
        </p:txBody>
      </p:sp>
    </p:spTree>
    <p:extLst>
      <p:ext uri="{BB962C8B-B14F-4D97-AF65-F5344CB8AC3E}">
        <p14:creationId xmlns:p14="http://schemas.microsoft.com/office/powerpoint/2010/main" val="2176198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bwMode="black">
          <a:xfrm>
            <a:off x="0"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405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1500">
                <a:solidFill>
                  <a:schemeClr val="accent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78386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05B13-BA54-4EC2-91FD-3721AB711404}"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1280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05B13-BA54-4EC2-91FD-3721AB711404}"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318647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05B13-BA54-4EC2-91FD-3721AB711404}"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668460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40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1500">
                <a:solidFill>
                  <a:schemeClr val="accent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Tree>
    <p:extLst>
      <p:ext uri="{BB962C8B-B14F-4D97-AF65-F5344CB8AC3E}">
        <p14:creationId xmlns:p14="http://schemas.microsoft.com/office/powerpoint/2010/main" val="22010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825626"/>
            <a:ext cx="3257550" cy="4270375"/>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43450" y="1825626"/>
            <a:ext cx="3257550" cy="4270375"/>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105B13-BA54-4EC2-91FD-3721AB711404}"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110785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528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4528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45736" y="1828800"/>
            <a:ext cx="3257550" cy="68580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45736" y="2514601"/>
            <a:ext cx="3257550" cy="358140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105B13-BA54-4EC2-91FD-3721AB711404}"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383618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105B13-BA54-4EC2-91FD-3721AB711404}"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410748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05B13-BA54-4EC2-91FD-3721AB711404}"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265786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2550"/>
            </a:lvl1pPr>
          </a:lstStyle>
          <a:p>
            <a:r>
              <a:rPr lang="en-US"/>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E105B13-BA54-4EC2-91FD-3721AB711404}"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264413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 name="Title 1"/>
          <p:cNvSpPr>
            <a:spLocks noGrp="1"/>
          </p:cNvSpPr>
          <p:nvPr>
            <p:ph type="title"/>
          </p:nvPr>
        </p:nvSpPr>
        <p:spPr>
          <a:xfrm>
            <a:off x="5998464" y="1600200"/>
            <a:ext cx="2345436" cy="1828800"/>
          </a:xfrm>
        </p:spPr>
        <p:txBody>
          <a:bodyPr anchor="b">
            <a:normAutofit/>
          </a:bodyPr>
          <a:lstStyle>
            <a:lvl1pPr>
              <a:defRPr sz="2550"/>
            </a:lvl1pPr>
          </a:lstStyle>
          <a:p>
            <a:r>
              <a:rPr lang="en-US"/>
              <a:t>Click to edit Master title style</a:t>
            </a:r>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E105B13-BA54-4EC2-91FD-3721AB711404}"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FD487-3954-4935-81FF-2B2885060D29}" type="slidenum">
              <a:rPr lang="en-US" smtClean="0"/>
              <a:t>‹#›</a:t>
            </a:fld>
            <a:endParaRPr lang="en-US"/>
          </a:p>
        </p:txBody>
      </p:sp>
    </p:spTree>
    <p:extLst>
      <p:ext uri="{BB962C8B-B14F-4D97-AF65-F5344CB8AC3E}">
        <p14:creationId xmlns:p14="http://schemas.microsoft.com/office/powerpoint/2010/main" val="51475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457200"/>
            <a:ext cx="6858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3000" y="1828800"/>
            <a:ext cx="6858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457950" y="6362700"/>
            <a:ext cx="742950" cy="257176"/>
          </a:xfrm>
          <a:prstGeom prst="rect">
            <a:avLst/>
          </a:prstGeom>
        </p:spPr>
        <p:txBody>
          <a:bodyPr vert="horz" lIns="91440" tIns="45720" rIns="91440" bIns="45720" rtlCol="0" anchor="ctr"/>
          <a:lstStyle>
            <a:lvl1pPr algn="r">
              <a:defRPr sz="600">
                <a:solidFill>
                  <a:schemeClr val="tx1">
                    <a:lumMod val="85000"/>
                  </a:schemeClr>
                </a:solidFill>
              </a:defRPr>
            </a:lvl1pPr>
          </a:lstStyle>
          <a:p>
            <a:fld id="{7E105B13-BA54-4EC2-91FD-3721AB711404}" type="datetimeFigureOut">
              <a:rPr lang="en-US" smtClean="0"/>
              <a:t>9/19/2017</a:t>
            </a:fld>
            <a:endParaRPr lang="en-US"/>
          </a:p>
        </p:txBody>
      </p:sp>
      <p:sp>
        <p:nvSpPr>
          <p:cNvPr id="5" name="Footer Placeholder 4"/>
          <p:cNvSpPr>
            <a:spLocks noGrp="1"/>
          </p:cNvSpPr>
          <p:nvPr>
            <p:ph type="ftr" sz="quarter" idx="3"/>
          </p:nvPr>
        </p:nvSpPr>
        <p:spPr>
          <a:xfrm>
            <a:off x="1143000" y="6362700"/>
            <a:ext cx="5161165" cy="257176"/>
          </a:xfrm>
          <a:prstGeom prst="rect">
            <a:avLst/>
          </a:prstGeom>
        </p:spPr>
        <p:txBody>
          <a:bodyPr vert="horz" lIns="91440" tIns="45720" rIns="91440" bIns="45720" rtlCol="0" anchor="ctr"/>
          <a:lstStyle>
            <a:lvl1pPr algn="l">
              <a:defRPr sz="600">
                <a:solidFill>
                  <a:schemeClr val="tx1">
                    <a:lumMod val="85000"/>
                  </a:schemeClr>
                </a:solidFill>
              </a:defRPr>
            </a:lvl1pPr>
          </a:lstStyle>
          <a:p>
            <a:endParaRPr lang="en-US"/>
          </a:p>
        </p:txBody>
      </p:sp>
      <p:sp>
        <p:nvSpPr>
          <p:cNvPr id="6" name="Slide Number Placeholder 5"/>
          <p:cNvSpPr>
            <a:spLocks noGrp="1"/>
          </p:cNvSpPr>
          <p:nvPr>
            <p:ph type="sldNum" sz="quarter" idx="4"/>
          </p:nvPr>
        </p:nvSpPr>
        <p:spPr>
          <a:xfrm>
            <a:off x="7372350" y="6362700"/>
            <a:ext cx="628650" cy="257176"/>
          </a:xfrm>
          <a:prstGeom prst="rect">
            <a:avLst/>
          </a:prstGeom>
        </p:spPr>
        <p:txBody>
          <a:bodyPr vert="horz" lIns="91440" tIns="45720" rIns="91440" bIns="45720" rtlCol="0" anchor="ctr"/>
          <a:lstStyle>
            <a:lvl1pPr algn="r">
              <a:defRPr sz="600">
                <a:solidFill>
                  <a:schemeClr val="tx1">
                    <a:lumMod val="85000"/>
                  </a:schemeClr>
                </a:solidFill>
              </a:defRPr>
            </a:lvl1pPr>
          </a:lstStyle>
          <a:p>
            <a:fld id="{4BDFD487-3954-4935-81FF-2B2885060D29}" type="slidenum">
              <a:rPr lang="en-US" smtClean="0"/>
              <a:t>‹#›</a:t>
            </a:fld>
            <a:endParaRPr lang="en-US"/>
          </a:p>
        </p:txBody>
      </p:sp>
    </p:spTree>
    <p:extLst>
      <p:ext uri="{BB962C8B-B14F-4D97-AF65-F5344CB8AC3E}">
        <p14:creationId xmlns:p14="http://schemas.microsoft.com/office/powerpoint/2010/main" val="2405892473"/>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445770" indent="-171450" algn="l" defTabSz="685800" rtl="0" eaLnBrk="1" latinLnBrk="0" hangingPunct="1">
        <a:lnSpc>
          <a:spcPct val="90000"/>
        </a:lnSpc>
        <a:spcBef>
          <a:spcPts val="75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685800" indent="-171450" algn="l" defTabSz="685800" rtl="0" eaLnBrk="1" latinLnBrk="0" hangingPunct="1">
        <a:lnSpc>
          <a:spcPct val="90000"/>
        </a:lnSpc>
        <a:spcBef>
          <a:spcPts val="600"/>
        </a:spcBef>
        <a:buClr>
          <a:schemeClr val="accent1"/>
        </a:buClr>
        <a:buFont typeface="Arial" pitchFamily="34" charset="0"/>
        <a:buChar char="•"/>
        <a:defRPr sz="1800" kern="1200">
          <a:solidFill>
            <a:schemeClr val="tx1">
              <a:lumMod val="85000"/>
            </a:schemeClr>
          </a:solidFill>
          <a:latin typeface="+mn-lt"/>
          <a:ea typeface="+mn-ea"/>
          <a:cs typeface="+mn-cs"/>
        </a:defRPr>
      </a:lvl3pPr>
      <a:lvl4pPr marL="925830" indent="-171450" algn="l" defTabSz="685800" rtl="0" eaLnBrk="1" latinLnBrk="0" hangingPunct="1">
        <a:lnSpc>
          <a:spcPct val="90000"/>
        </a:lnSpc>
        <a:spcBef>
          <a:spcPts val="6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131570" indent="-171450" algn="l" defTabSz="685800" rtl="0" eaLnBrk="1" latinLnBrk="0" hangingPunct="1">
        <a:lnSpc>
          <a:spcPct val="90000"/>
        </a:lnSpc>
        <a:spcBef>
          <a:spcPts val="6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33731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6pPr>
      <a:lvl7pPr marL="154305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7pPr>
      <a:lvl8pPr marL="174879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8pPr>
      <a:lvl9pPr marL="19545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099" y="3165764"/>
            <a:ext cx="8043111" cy="1711037"/>
          </a:xfrm>
        </p:spPr>
        <p:txBody>
          <a:bodyPr>
            <a:noAutofit/>
          </a:bodyPr>
          <a:lstStyle/>
          <a:p>
            <a:r>
              <a:rPr lang="en-US" sz="4000" dirty="0" err="1"/>
              <a:t>EditText</a:t>
            </a:r>
            <a:r>
              <a:rPr lang="en-US" sz="4000" dirty="0"/>
              <a:t>, Pop-up Dialogs, and Screen Rotation</a:t>
            </a:r>
          </a:p>
        </p:txBody>
      </p:sp>
    </p:spTree>
    <p:extLst>
      <p:ext uri="{BB962C8B-B14F-4D97-AF65-F5344CB8AC3E}">
        <p14:creationId xmlns:p14="http://schemas.microsoft.com/office/powerpoint/2010/main" val="3796382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705" y="457200"/>
            <a:ext cx="7351295" cy="782053"/>
          </a:xfrm>
        </p:spPr>
        <p:txBody>
          <a:bodyPr/>
          <a:lstStyle/>
          <a:p>
            <a:r>
              <a:rPr lang="en-CA" dirty="0" err="1"/>
              <a:t>AlertDialog</a:t>
            </a:r>
            <a:endParaRPr lang="en-CA" dirty="0"/>
          </a:p>
        </p:txBody>
      </p:sp>
      <p:sp>
        <p:nvSpPr>
          <p:cNvPr id="3" name="Content Placeholder 2"/>
          <p:cNvSpPr>
            <a:spLocks noGrp="1"/>
          </p:cNvSpPr>
          <p:nvPr>
            <p:ph idx="1"/>
          </p:nvPr>
        </p:nvSpPr>
        <p:spPr>
          <a:xfrm>
            <a:off x="649705" y="1528011"/>
            <a:ext cx="7700211" cy="4567989"/>
          </a:xfrm>
        </p:spPr>
        <p:txBody>
          <a:bodyPr>
            <a:normAutofit/>
          </a:bodyPr>
          <a:lstStyle/>
          <a:p>
            <a:r>
              <a:rPr lang="en-CA" sz="2400" dirty="0"/>
              <a:t>Commonly-used configuration methods on Builder include:</a:t>
            </a:r>
          </a:p>
          <a:p>
            <a:pPr lvl="1"/>
            <a:r>
              <a:rPr lang="en-CA" sz="2000" dirty="0" err="1"/>
              <a:t>setMessage</a:t>
            </a:r>
            <a:r>
              <a:rPr lang="en-CA" sz="2000" dirty="0"/>
              <a:t>() –simple text message, from either a supplied String or a supplied string resource ID</a:t>
            </a:r>
          </a:p>
          <a:p>
            <a:pPr lvl="1"/>
            <a:r>
              <a:rPr lang="en-CA" sz="2000" dirty="0" err="1"/>
              <a:t>setTitle</a:t>
            </a:r>
            <a:r>
              <a:rPr lang="en-CA" sz="2000" dirty="0"/>
              <a:t>() and </a:t>
            </a:r>
            <a:r>
              <a:rPr lang="en-CA" sz="2000" dirty="0" err="1"/>
              <a:t>setIcon</a:t>
            </a:r>
            <a:r>
              <a:rPr lang="en-CA" sz="2000" dirty="0"/>
              <a:t>() – the text and/or icon to appear in the title bar of the dialog box</a:t>
            </a:r>
          </a:p>
          <a:p>
            <a:pPr lvl="1"/>
            <a:r>
              <a:rPr lang="en-CA" sz="2000" dirty="0" err="1"/>
              <a:t>setPositiveButton</a:t>
            </a:r>
            <a:r>
              <a:rPr lang="en-CA" sz="2000" dirty="0"/>
              <a:t>(), </a:t>
            </a:r>
            <a:r>
              <a:rPr lang="en-CA" sz="2000" dirty="0" err="1"/>
              <a:t>setNeutralButton</a:t>
            </a:r>
            <a:r>
              <a:rPr lang="en-CA" sz="2000" dirty="0"/>
              <a:t>(), </a:t>
            </a:r>
            <a:r>
              <a:rPr lang="en-CA" sz="2000" dirty="0" err="1"/>
              <a:t>setNegativeButton</a:t>
            </a:r>
            <a:r>
              <a:rPr lang="en-CA" sz="2000" dirty="0"/>
              <a:t>() –which button(s) should appear across the bottom of the dialog, where they are positioned (left, center, or right, respectively), what their captions are, and what logic should be invoked when the button is clicked (besides dismissing the dialog)</a:t>
            </a:r>
          </a:p>
          <a:p>
            <a:pPr lvl="1"/>
            <a:r>
              <a:rPr lang="en-CA" sz="2000" dirty="0"/>
              <a:t>Once show() is called, the dialog box will appear and await user input.</a:t>
            </a:r>
          </a:p>
        </p:txBody>
      </p:sp>
    </p:spTree>
    <p:extLst>
      <p:ext uri="{BB962C8B-B14F-4D97-AF65-F5344CB8AC3E}">
        <p14:creationId xmlns:p14="http://schemas.microsoft.com/office/powerpoint/2010/main" val="322549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926" y="457200"/>
            <a:ext cx="7267074" cy="721895"/>
          </a:xfrm>
        </p:spPr>
        <p:txBody>
          <a:bodyPr/>
          <a:lstStyle/>
          <a:p>
            <a:r>
              <a:rPr lang="en-CA" dirty="0" err="1"/>
              <a:t>AlertDialog</a:t>
            </a:r>
            <a:endParaRPr lang="en-CA" dirty="0"/>
          </a:p>
        </p:txBody>
      </p:sp>
      <p:sp>
        <p:nvSpPr>
          <p:cNvPr id="3" name="Content Placeholder 2"/>
          <p:cNvSpPr>
            <a:spLocks noGrp="1"/>
          </p:cNvSpPr>
          <p:nvPr>
            <p:ph idx="1"/>
          </p:nvPr>
        </p:nvSpPr>
        <p:spPr>
          <a:xfrm>
            <a:off x="733926" y="1564105"/>
            <a:ext cx="7267074" cy="4531895"/>
          </a:xfrm>
        </p:spPr>
        <p:txBody>
          <a:bodyPr>
            <a:normAutofit/>
          </a:bodyPr>
          <a:lstStyle/>
          <a:p>
            <a:r>
              <a:rPr lang="en-CA" sz="2400" dirty="0"/>
              <a:t>Note that pressing any of the buttons will close the dialog, even if there is a registered listener for the button</a:t>
            </a:r>
          </a:p>
          <a:p>
            <a:pPr lvl="1"/>
            <a:r>
              <a:rPr lang="en-CA" sz="2200" dirty="0"/>
              <a:t>Can give box a caption and a null listener</a:t>
            </a:r>
          </a:p>
        </p:txBody>
      </p:sp>
    </p:spTree>
    <p:extLst>
      <p:ext uri="{BB962C8B-B14F-4D97-AF65-F5344CB8AC3E}">
        <p14:creationId xmlns:p14="http://schemas.microsoft.com/office/powerpoint/2010/main" val="2149000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41" y="457200"/>
            <a:ext cx="7688179" cy="830179"/>
          </a:xfrm>
        </p:spPr>
        <p:txBody>
          <a:bodyPr/>
          <a:lstStyle/>
          <a:p>
            <a:r>
              <a:rPr lang="en-CA" dirty="0"/>
              <a:t>Handling Screen Rotation</a:t>
            </a:r>
          </a:p>
        </p:txBody>
      </p:sp>
      <p:sp>
        <p:nvSpPr>
          <p:cNvPr id="3" name="Content Placeholder 2"/>
          <p:cNvSpPr>
            <a:spLocks noGrp="1"/>
          </p:cNvSpPr>
          <p:nvPr>
            <p:ph idx="1"/>
          </p:nvPr>
        </p:nvSpPr>
        <p:spPr>
          <a:xfrm>
            <a:off x="625641" y="1660358"/>
            <a:ext cx="7688179" cy="4435642"/>
          </a:xfrm>
        </p:spPr>
        <p:txBody>
          <a:bodyPr>
            <a:normAutofit/>
          </a:bodyPr>
          <a:lstStyle/>
          <a:p>
            <a:r>
              <a:rPr lang="en-CA" sz="2400" dirty="0"/>
              <a:t>One way to handle screen rotation is to have one layout for both orientations and arrange so that the layout looks good on both orientations</a:t>
            </a:r>
          </a:p>
          <a:p>
            <a:r>
              <a:rPr lang="en-CA" sz="2400" dirty="0"/>
              <a:t>Two techniques to do this:</a:t>
            </a:r>
          </a:p>
          <a:p>
            <a:pPr lvl="1"/>
            <a:r>
              <a:rPr lang="en-CA" sz="2400" dirty="0"/>
              <a:t>Anchoring – this method involves “anchoring” the views to the four edges of the screen so that the overall symmetry of the layout remains the same in both orientations</a:t>
            </a:r>
          </a:p>
          <a:p>
            <a:pPr lvl="1"/>
            <a:r>
              <a:rPr lang="en-CA" sz="2400" dirty="0"/>
              <a:t>Resizing and positioning – involves resizing and positioning each view according to the orientation</a:t>
            </a:r>
          </a:p>
        </p:txBody>
      </p:sp>
    </p:spTree>
    <p:extLst>
      <p:ext uri="{BB962C8B-B14F-4D97-AF65-F5344CB8AC3E}">
        <p14:creationId xmlns:p14="http://schemas.microsoft.com/office/powerpoint/2010/main" val="54633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737" y="457200"/>
            <a:ext cx="7820526" cy="782053"/>
          </a:xfrm>
        </p:spPr>
        <p:txBody>
          <a:bodyPr/>
          <a:lstStyle/>
          <a:p>
            <a:r>
              <a:rPr lang="en-CA" dirty="0"/>
              <a:t>Handling Screen Rotation</a:t>
            </a:r>
          </a:p>
        </p:txBody>
      </p:sp>
      <p:sp>
        <p:nvSpPr>
          <p:cNvPr id="3" name="Content Placeholder 2"/>
          <p:cNvSpPr>
            <a:spLocks noGrp="1"/>
          </p:cNvSpPr>
          <p:nvPr>
            <p:ph idx="1"/>
          </p:nvPr>
        </p:nvSpPr>
        <p:spPr>
          <a:xfrm>
            <a:off x="661737" y="1600200"/>
            <a:ext cx="7664116" cy="4495800"/>
          </a:xfrm>
        </p:spPr>
        <p:txBody>
          <a:bodyPr>
            <a:normAutofit/>
          </a:bodyPr>
          <a:lstStyle/>
          <a:p>
            <a:r>
              <a:rPr lang="en-CA" sz="2400" dirty="0"/>
              <a:t>Another way to handle screen orientation is to create two separate layouts, one for the device when it is in Portrait mode and another for when it is in Landscape.</a:t>
            </a:r>
          </a:p>
          <a:p>
            <a:r>
              <a:rPr lang="en-CA" sz="2400" dirty="0"/>
              <a:t>Put the Portrait layout in res/layout/ and the landscape layout in res/layout-land/.</a:t>
            </a:r>
          </a:p>
          <a:p>
            <a:r>
              <a:rPr lang="en-CA" sz="2400" dirty="0"/>
              <a:t>Android should automatically choose the correct layout according to the device orientation</a:t>
            </a:r>
          </a:p>
        </p:txBody>
      </p:sp>
    </p:spTree>
    <p:extLst>
      <p:ext uri="{BB962C8B-B14F-4D97-AF65-F5344CB8AC3E}">
        <p14:creationId xmlns:p14="http://schemas.microsoft.com/office/powerpoint/2010/main" val="55492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421" y="457200"/>
            <a:ext cx="7760368" cy="806116"/>
          </a:xfrm>
        </p:spPr>
        <p:txBody>
          <a:bodyPr/>
          <a:lstStyle/>
          <a:p>
            <a:r>
              <a:rPr lang="en-CA" dirty="0"/>
              <a:t>Orientation</a:t>
            </a:r>
          </a:p>
        </p:txBody>
      </p:sp>
      <p:sp>
        <p:nvSpPr>
          <p:cNvPr id="3" name="Content Placeholder 2"/>
          <p:cNvSpPr>
            <a:spLocks noGrp="1"/>
          </p:cNvSpPr>
          <p:nvPr>
            <p:ph idx="1"/>
          </p:nvPr>
        </p:nvSpPr>
        <p:spPr>
          <a:xfrm>
            <a:off x="457200" y="1600200"/>
            <a:ext cx="8229600" cy="4781128"/>
          </a:xfrm>
        </p:spPr>
        <p:txBody>
          <a:bodyPr>
            <a:noAutofit/>
          </a:bodyPr>
          <a:lstStyle/>
          <a:p>
            <a:r>
              <a:rPr lang="en-CA" sz="2400" dirty="0"/>
              <a:t>The Android Developer’s site warns that this is a method of handling screen rotation is prone to error with some widgets</a:t>
            </a:r>
          </a:p>
          <a:p>
            <a:r>
              <a:rPr lang="en-CA" sz="2400" dirty="0"/>
              <a:t>Program actually resets during rotation, so the contents of some widgets may be lost during the rotation</a:t>
            </a:r>
          </a:p>
        </p:txBody>
      </p:sp>
    </p:spTree>
    <p:extLst>
      <p:ext uri="{BB962C8B-B14F-4D97-AF65-F5344CB8AC3E}">
        <p14:creationId xmlns:p14="http://schemas.microsoft.com/office/powerpoint/2010/main" val="358708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611" y="457200"/>
            <a:ext cx="7387389" cy="733926"/>
          </a:xfrm>
        </p:spPr>
        <p:txBody>
          <a:bodyPr/>
          <a:lstStyle/>
          <a:p>
            <a:r>
              <a:rPr lang="en-CA" dirty="0"/>
              <a:t>Orientation</a:t>
            </a:r>
          </a:p>
        </p:txBody>
      </p:sp>
      <p:sp>
        <p:nvSpPr>
          <p:cNvPr id="3" name="Content Placeholder 2"/>
          <p:cNvSpPr>
            <a:spLocks noGrp="1"/>
          </p:cNvSpPr>
          <p:nvPr>
            <p:ph idx="1"/>
          </p:nvPr>
        </p:nvSpPr>
        <p:spPr>
          <a:xfrm>
            <a:off x="613611" y="1576137"/>
            <a:ext cx="7387389" cy="4519863"/>
          </a:xfrm>
        </p:spPr>
        <p:txBody>
          <a:bodyPr>
            <a:normAutofit/>
          </a:bodyPr>
          <a:lstStyle/>
          <a:p>
            <a:r>
              <a:rPr lang="en-CA" sz="2400" dirty="0"/>
              <a:t>One important thing to know about changes in screen orientation is that the </a:t>
            </a:r>
            <a:r>
              <a:rPr lang="en-CA" sz="2400" dirty="0" err="1"/>
              <a:t>onCreate</a:t>
            </a:r>
            <a:r>
              <a:rPr lang="en-CA" sz="2400" dirty="0"/>
              <a:t>() event is fired every time the orientation changes</a:t>
            </a:r>
          </a:p>
          <a:p>
            <a:r>
              <a:rPr lang="en-CA" sz="2400" dirty="0"/>
              <a:t>This means that your current activity is actually destroyed and recreated every time</a:t>
            </a:r>
          </a:p>
          <a:p>
            <a:r>
              <a:rPr lang="en-CA" sz="2400" dirty="0"/>
              <a:t>This can have effects on your program and views that may happen to be in the process of being edited</a:t>
            </a:r>
          </a:p>
          <a:p>
            <a:r>
              <a:rPr lang="en-CA" sz="2400" dirty="0"/>
              <a:t>May need to code to handle specific situations depending on the types of widgets used</a:t>
            </a:r>
          </a:p>
        </p:txBody>
      </p:sp>
    </p:spTree>
    <p:extLst>
      <p:ext uri="{BB962C8B-B14F-4D97-AF65-F5344CB8AC3E}">
        <p14:creationId xmlns:p14="http://schemas.microsoft.com/office/powerpoint/2010/main" val="343975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662" y="457200"/>
            <a:ext cx="7620000" cy="832338"/>
          </a:xfrm>
        </p:spPr>
        <p:txBody>
          <a:bodyPr/>
          <a:lstStyle/>
          <a:p>
            <a:r>
              <a:rPr lang="en-CA" dirty="0" err="1"/>
              <a:t>EditText</a:t>
            </a:r>
            <a:endParaRPr lang="en-CA" dirty="0"/>
          </a:p>
        </p:txBody>
      </p:sp>
      <p:sp>
        <p:nvSpPr>
          <p:cNvPr id="3" name="Content Placeholder 2"/>
          <p:cNvSpPr>
            <a:spLocks noGrp="1"/>
          </p:cNvSpPr>
          <p:nvPr>
            <p:ph idx="1"/>
          </p:nvPr>
        </p:nvSpPr>
        <p:spPr>
          <a:xfrm>
            <a:off x="691662" y="1688123"/>
            <a:ext cx="7620000" cy="4396154"/>
          </a:xfrm>
        </p:spPr>
        <p:txBody>
          <a:bodyPr>
            <a:normAutofit/>
          </a:bodyPr>
          <a:lstStyle/>
          <a:p>
            <a:r>
              <a:rPr lang="en-CA" sz="2400" dirty="0"/>
              <a:t>The </a:t>
            </a:r>
            <a:r>
              <a:rPr lang="en-CA" sz="2400" dirty="0" err="1"/>
              <a:t>EditText</a:t>
            </a:r>
            <a:r>
              <a:rPr lang="en-CA" sz="2400" dirty="0"/>
              <a:t> widget uses the </a:t>
            </a:r>
            <a:r>
              <a:rPr lang="en-CA" sz="2400" dirty="0" err="1"/>
              <a:t>android:inputType</a:t>
            </a:r>
            <a:r>
              <a:rPr lang="en-CA" sz="2400" dirty="0"/>
              <a:t> attribute to control what can be input</a:t>
            </a:r>
          </a:p>
          <a:p>
            <a:r>
              <a:rPr lang="en-CA" sz="2400" dirty="0"/>
              <a:t>This attribute takes a class plus modifiers in a pipeline</a:t>
            </a:r>
          </a:p>
          <a:p>
            <a:r>
              <a:rPr lang="en-CA" sz="2400" dirty="0"/>
              <a:t>The class generally describes what the user is allowed to input, and this determines the basic set of keys available on the soft keyboard</a:t>
            </a:r>
          </a:p>
          <a:p>
            <a:r>
              <a:rPr lang="en-CA" sz="2400" dirty="0"/>
              <a:t>The modifiers are there to further refine what the user will be entering</a:t>
            </a:r>
          </a:p>
        </p:txBody>
      </p:sp>
    </p:spTree>
    <p:extLst>
      <p:ext uri="{BB962C8B-B14F-4D97-AF65-F5344CB8AC3E}">
        <p14:creationId xmlns:p14="http://schemas.microsoft.com/office/powerpoint/2010/main" val="410543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737" y="457200"/>
            <a:ext cx="7567863" cy="806116"/>
          </a:xfrm>
        </p:spPr>
        <p:txBody>
          <a:bodyPr/>
          <a:lstStyle/>
          <a:p>
            <a:r>
              <a:rPr lang="en-CA" dirty="0" err="1"/>
              <a:t>EditText</a:t>
            </a:r>
            <a:endParaRPr lang="en-CA" dirty="0"/>
          </a:p>
        </p:txBody>
      </p:sp>
      <p:sp>
        <p:nvSpPr>
          <p:cNvPr id="3" name="Content Placeholder 2"/>
          <p:cNvSpPr>
            <a:spLocks noGrp="1"/>
          </p:cNvSpPr>
          <p:nvPr>
            <p:ph idx="1"/>
          </p:nvPr>
        </p:nvSpPr>
        <p:spPr>
          <a:xfrm>
            <a:off x="661737" y="1528011"/>
            <a:ext cx="7339263" cy="4567989"/>
          </a:xfrm>
        </p:spPr>
        <p:txBody>
          <a:bodyPr>
            <a:normAutofit/>
          </a:bodyPr>
          <a:lstStyle/>
          <a:p>
            <a:r>
              <a:rPr lang="en-CA" sz="2400" dirty="0"/>
              <a:t>If field has no attributes at all on the </a:t>
            </a:r>
            <a:r>
              <a:rPr lang="en-CA" sz="2400" dirty="0" err="1"/>
              <a:t>EditText</a:t>
            </a:r>
            <a:r>
              <a:rPr lang="en-CA" sz="2400" dirty="0"/>
              <a:t>, it is a plain text entry field and multi-line</a:t>
            </a:r>
          </a:p>
          <a:p>
            <a:r>
              <a:rPr lang="en-CA" sz="2400" dirty="0"/>
              <a:t>The class and modifiers tailor the keyboard</a:t>
            </a:r>
          </a:p>
          <a:p>
            <a:r>
              <a:rPr lang="en-CA" sz="2400" dirty="0"/>
              <a:t>Can control what goes on with that lower-right-hand button (called the accessory button) using the </a:t>
            </a:r>
            <a:r>
              <a:rPr lang="en-CA" sz="2400" dirty="0" err="1"/>
              <a:t>android:imeOptions</a:t>
            </a:r>
            <a:r>
              <a:rPr lang="en-CA" sz="2400" dirty="0"/>
              <a:t> attribute</a:t>
            </a:r>
          </a:p>
          <a:p>
            <a:pPr lvl="1"/>
            <a:r>
              <a:rPr lang="en-CA" sz="2200" dirty="0"/>
              <a:t>By default, on an </a:t>
            </a:r>
            <a:r>
              <a:rPr lang="en-CA" sz="2200" dirty="0" err="1"/>
              <a:t>EditText</a:t>
            </a:r>
            <a:r>
              <a:rPr lang="en-CA" sz="2200" dirty="0"/>
              <a:t> where </a:t>
            </a:r>
            <a:r>
              <a:rPr lang="en-CA" sz="2200" dirty="0" err="1"/>
              <a:t>android:inputType</a:t>
            </a:r>
            <a:r>
              <a:rPr lang="en-CA" sz="2200" dirty="0"/>
              <a:t> is specified, the accessory button will be "Next", moving you to the next </a:t>
            </a:r>
            <a:r>
              <a:rPr lang="en-CA" sz="2200" dirty="0" err="1"/>
              <a:t>EditText</a:t>
            </a:r>
            <a:r>
              <a:rPr lang="en-CA" sz="2200" dirty="0"/>
              <a:t> in sequence</a:t>
            </a:r>
          </a:p>
        </p:txBody>
      </p:sp>
    </p:spTree>
    <p:extLst>
      <p:ext uri="{BB962C8B-B14F-4D97-AF65-F5344CB8AC3E}">
        <p14:creationId xmlns:p14="http://schemas.microsoft.com/office/powerpoint/2010/main" val="103260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767" y="457200"/>
            <a:ext cx="7748337" cy="842211"/>
          </a:xfrm>
        </p:spPr>
        <p:txBody>
          <a:bodyPr/>
          <a:lstStyle/>
          <a:p>
            <a:r>
              <a:rPr lang="en-CA" dirty="0"/>
              <a:t>Pop-up Messages - Toast</a:t>
            </a:r>
          </a:p>
        </p:txBody>
      </p:sp>
      <p:sp>
        <p:nvSpPr>
          <p:cNvPr id="3" name="Content Placeholder 2"/>
          <p:cNvSpPr>
            <a:spLocks noGrp="1"/>
          </p:cNvSpPr>
          <p:nvPr>
            <p:ph idx="1"/>
          </p:nvPr>
        </p:nvSpPr>
        <p:spPr>
          <a:xfrm>
            <a:off x="673767" y="1612232"/>
            <a:ext cx="7579896" cy="4483768"/>
          </a:xfrm>
        </p:spPr>
        <p:txBody>
          <a:bodyPr>
            <a:normAutofit/>
          </a:bodyPr>
          <a:lstStyle/>
          <a:p>
            <a:r>
              <a:rPr lang="en-CA" sz="2400" dirty="0"/>
              <a:t>A Toast is a transient message, meaning that it displays and disappears on its own without user interaction.</a:t>
            </a:r>
          </a:p>
          <a:p>
            <a:r>
              <a:rPr lang="en-CA" sz="2400" dirty="0"/>
              <a:t>Does not take focus away from the currently-active Activity, so keystrokes are not "eaten" by the message</a:t>
            </a:r>
          </a:p>
        </p:txBody>
      </p:sp>
    </p:spTree>
    <p:extLst>
      <p:ext uri="{BB962C8B-B14F-4D97-AF65-F5344CB8AC3E}">
        <p14:creationId xmlns:p14="http://schemas.microsoft.com/office/powerpoint/2010/main" val="31660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305" y="457200"/>
            <a:ext cx="7122695" cy="757989"/>
          </a:xfrm>
        </p:spPr>
        <p:txBody>
          <a:bodyPr/>
          <a:lstStyle/>
          <a:p>
            <a:r>
              <a:rPr lang="en-CA" dirty="0"/>
              <a:t>Toast</a:t>
            </a:r>
          </a:p>
        </p:txBody>
      </p:sp>
      <p:sp>
        <p:nvSpPr>
          <p:cNvPr id="3" name="Content Placeholder 2"/>
          <p:cNvSpPr>
            <a:spLocks noGrp="1"/>
          </p:cNvSpPr>
          <p:nvPr>
            <p:ph idx="1"/>
          </p:nvPr>
        </p:nvSpPr>
        <p:spPr>
          <a:xfrm>
            <a:off x="878305" y="1455821"/>
            <a:ext cx="7243011" cy="4640179"/>
          </a:xfrm>
        </p:spPr>
        <p:txBody>
          <a:bodyPr>
            <a:normAutofit/>
          </a:bodyPr>
          <a:lstStyle/>
          <a:p>
            <a:r>
              <a:rPr lang="en-CA" sz="2400" dirty="0"/>
              <a:t>Since a Toast is transient, there is no way of knowing if the user even notices it</a:t>
            </a:r>
          </a:p>
          <a:p>
            <a:r>
              <a:rPr lang="en-CA" sz="2400" dirty="0"/>
              <a:t>No acknowledgment from user and message doesn’t stick around for a long time to pester the user</a:t>
            </a:r>
          </a:p>
          <a:p>
            <a:r>
              <a:rPr lang="en-CA" sz="2400" dirty="0"/>
              <a:t>So, the Toast is mostly for advisory messages, such as indicating a long-running background task is completed, the battery level is low, etc.</a:t>
            </a:r>
          </a:p>
        </p:txBody>
      </p:sp>
    </p:spTree>
    <p:extLst>
      <p:ext uri="{BB962C8B-B14F-4D97-AF65-F5344CB8AC3E}">
        <p14:creationId xmlns:p14="http://schemas.microsoft.com/office/powerpoint/2010/main" val="164175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611" y="457200"/>
            <a:ext cx="7387389" cy="721895"/>
          </a:xfrm>
        </p:spPr>
        <p:txBody>
          <a:bodyPr/>
          <a:lstStyle/>
          <a:p>
            <a:r>
              <a:rPr lang="en-CA" dirty="0"/>
              <a:t>Making Toast</a:t>
            </a:r>
          </a:p>
        </p:txBody>
      </p:sp>
      <p:sp>
        <p:nvSpPr>
          <p:cNvPr id="3" name="Content Placeholder 2"/>
          <p:cNvSpPr>
            <a:spLocks noGrp="1"/>
          </p:cNvSpPr>
          <p:nvPr>
            <p:ph idx="1"/>
          </p:nvPr>
        </p:nvSpPr>
        <p:spPr>
          <a:xfrm>
            <a:off x="613611" y="1503947"/>
            <a:ext cx="7712242" cy="4592053"/>
          </a:xfrm>
        </p:spPr>
        <p:txBody>
          <a:bodyPr>
            <a:noAutofit/>
          </a:bodyPr>
          <a:lstStyle/>
          <a:p>
            <a:r>
              <a:rPr lang="en-CA" sz="2400" dirty="0"/>
              <a:t>The Toast class offers a static </a:t>
            </a:r>
            <a:r>
              <a:rPr lang="en-CA" sz="2400" dirty="0" err="1"/>
              <a:t>makeText</a:t>
            </a:r>
            <a:r>
              <a:rPr lang="en-CA" sz="2400" dirty="0"/>
              <a:t>() that accepts a String and returns a Toast instance</a:t>
            </a:r>
          </a:p>
          <a:p>
            <a:r>
              <a:rPr lang="en-CA" sz="2400" dirty="0"/>
              <a:t>The </a:t>
            </a:r>
            <a:r>
              <a:rPr lang="en-CA" sz="2400" dirty="0" err="1"/>
              <a:t>makeText</a:t>
            </a:r>
            <a:r>
              <a:rPr lang="en-CA" sz="2400" dirty="0"/>
              <a:t>() method also needs the Context (usually an Activity) plus a duration</a:t>
            </a:r>
          </a:p>
          <a:p>
            <a:r>
              <a:rPr lang="en-CA" sz="2400" dirty="0"/>
              <a:t>The duration is either LENGTH_SHORT or LENGTH_LONG (constants) indicating how long the message remains visible</a:t>
            </a:r>
          </a:p>
        </p:txBody>
      </p:sp>
    </p:spTree>
    <p:extLst>
      <p:ext uri="{BB962C8B-B14F-4D97-AF65-F5344CB8AC3E}">
        <p14:creationId xmlns:p14="http://schemas.microsoft.com/office/powerpoint/2010/main" val="353855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705" y="457200"/>
            <a:ext cx="7712242" cy="1143000"/>
          </a:xfrm>
        </p:spPr>
        <p:txBody>
          <a:bodyPr/>
          <a:lstStyle/>
          <a:p>
            <a:r>
              <a:rPr lang="en-CA" dirty="0"/>
              <a:t>Toast</a:t>
            </a:r>
          </a:p>
        </p:txBody>
      </p:sp>
      <p:sp>
        <p:nvSpPr>
          <p:cNvPr id="3" name="Content Placeholder 2"/>
          <p:cNvSpPr>
            <a:spLocks noGrp="1"/>
          </p:cNvSpPr>
          <p:nvPr>
            <p:ph idx="1"/>
          </p:nvPr>
        </p:nvSpPr>
        <p:spPr>
          <a:xfrm>
            <a:off x="649705" y="1828800"/>
            <a:ext cx="7351295" cy="4267200"/>
          </a:xfrm>
        </p:spPr>
        <p:txBody>
          <a:bodyPr>
            <a:normAutofit/>
          </a:bodyPr>
          <a:lstStyle/>
          <a:p>
            <a:r>
              <a:rPr lang="en-CA" sz="2400" dirty="0"/>
              <a:t>Example</a:t>
            </a:r>
          </a:p>
          <a:p>
            <a:endParaRPr lang="en-CA" sz="2400" dirty="0"/>
          </a:p>
          <a:p>
            <a:endParaRPr lang="en-CA" sz="2400" dirty="0"/>
          </a:p>
          <a:p>
            <a:endParaRPr lang="en-CA" sz="2400" dirty="0"/>
          </a:p>
          <a:p>
            <a:endParaRPr lang="en-CA" sz="2400" dirty="0"/>
          </a:p>
          <a:p>
            <a:endParaRPr lang="en-CA" sz="2400" dirty="0"/>
          </a:p>
          <a:p>
            <a:pPr marL="0" indent="0">
              <a:buNone/>
            </a:pPr>
            <a:r>
              <a:rPr lang="en-CA" sz="2400" dirty="0"/>
              <a:t>First example puts that toast at the bottom of the screen. The second centers it.</a:t>
            </a:r>
          </a:p>
          <a:p>
            <a:endParaRPr lang="en-CA" sz="2400" dirty="0"/>
          </a:p>
          <a:p>
            <a:endParaRPr lang="en-CA" sz="2400" dirty="0"/>
          </a:p>
          <a:p>
            <a:endParaRPr lang="en-CA" sz="2400" dirty="0"/>
          </a:p>
          <a:p>
            <a:endParaRPr lang="en-CA" sz="2400" dirty="0"/>
          </a:p>
          <a:p>
            <a:pPr marL="0" indent="0">
              <a:buNone/>
            </a:pPr>
            <a:endParaRPr lang="en-CA"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05" y="2448731"/>
            <a:ext cx="8078495" cy="2154265"/>
          </a:xfrm>
          <a:prstGeom prst="rect">
            <a:avLst/>
          </a:prstGeom>
        </p:spPr>
      </p:pic>
    </p:spTree>
    <p:extLst>
      <p:ext uri="{BB962C8B-B14F-4D97-AF65-F5344CB8AC3E}">
        <p14:creationId xmlns:p14="http://schemas.microsoft.com/office/powerpoint/2010/main" val="62210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484" y="457200"/>
            <a:ext cx="7435516" cy="842211"/>
          </a:xfrm>
        </p:spPr>
        <p:txBody>
          <a:bodyPr/>
          <a:lstStyle/>
          <a:p>
            <a:r>
              <a:rPr lang="en-CA" dirty="0" err="1"/>
              <a:t>AlertDialog</a:t>
            </a:r>
            <a:endParaRPr lang="en-CA" dirty="0"/>
          </a:p>
        </p:txBody>
      </p:sp>
      <p:sp>
        <p:nvSpPr>
          <p:cNvPr id="3" name="Content Placeholder 2"/>
          <p:cNvSpPr>
            <a:spLocks noGrp="1"/>
          </p:cNvSpPr>
          <p:nvPr>
            <p:ph idx="1"/>
          </p:nvPr>
        </p:nvSpPr>
        <p:spPr>
          <a:xfrm>
            <a:off x="565483" y="1828800"/>
            <a:ext cx="7688179" cy="4267200"/>
          </a:xfrm>
        </p:spPr>
        <p:txBody>
          <a:bodyPr>
            <a:normAutofit/>
          </a:bodyPr>
          <a:lstStyle/>
          <a:p>
            <a:r>
              <a:rPr lang="en-CA" sz="2400" dirty="0"/>
              <a:t>More classic dialog box style, use an </a:t>
            </a:r>
            <a:r>
              <a:rPr lang="en-CA" sz="2400" dirty="0" err="1"/>
              <a:t>AlertDialog</a:t>
            </a:r>
            <a:endParaRPr lang="en-CA" sz="2400" dirty="0"/>
          </a:p>
          <a:p>
            <a:r>
              <a:rPr lang="en-CA" sz="2400" dirty="0"/>
              <a:t>As with any other modal dialog box, an </a:t>
            </a:r>
            <a:r>
              <a:rPr lang="en-CA" sz="2400" dirty="0" err="1"/>
              <a:t>AlertDialog</a:t>
            </a:r>
            <a:r>
              <a:rPr lang="en-CA" sz="2400" dirty="0"/>
              <a:t> pops up, grabs the focus, and stays there until closed by the user</a:t>
            </a:r>
          </a:p>
          <a:p>
            <a:r>
              <a:rPr lang="en-CA" sz="2400" dirty="0"/>
              <a:t>Use for a critical error, a validation message that cannot be effectively displayed in the base activity UI, or something else where you are sure that the user needs to see the message and needs to see it now</a:t>
            </a:r>
          </a:p>
        </p:txBody>
      </p:sp>
    </p:spTree>
    <p:extLst>
      <p:ext uri="{BB962C8B-B14F-4D97-AF65-F5344CB8AC3E}">
        <p14:creationId xmlns:p14="http://schemas.microsoft.com/office/powerpoint/2010/main" val="21765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705" y="457200"/>
            <a:ext cx="7784432" cy="866274"/>
          </a:xfrm>
        </p:spPr>
        <p:txBody>
          <a:bodyPr/>
          <a:lstStyle/>
          <a:p>
            <a:r>
              <a:rPr lang="en-CA" dirty="0" err="1"/>
              <a:t>AlertDialog</a:t>
            </a:r>
            <a:endParaRPr lang="en-CA" dirty="0"/>
          </a:p>
        </p:txBody>
      </p:sp>
      <p:sp>
        <p:nvSpPr>
          <p:cNvPr id="3" name="Content Placeholder 2"/>
          <p:cNvSpPr>
            <a:spLocks noGrp="1"/>
          </p:cNvSpPr>
          <p:nvPr>
            <p:ph idx="1"/>
          </p:nvPr>
        </p:nvSpPr>
        <p:spPr>
          <a:xfrm>
            <a:off x="649705" y="1828800"/>
            <a:ext cx="7615990" cy="4267200"/>
          </a:xfrm>
        </p:spPr>
        <p:txBody>
          <a:bodyPr>
            <a:normAutofit/>
          </a:bodyPr>
          <a:lstStyle/>
          <a:p>
            <a:r>
              <a:rPr lang="en-CA" sz="2400" dirty="0"/>
              <a:t>The simplest way to construct an </a:t>
            </a:r>
            <a:r>
              <a:rPr lang="en-CA" sz="2400" dirty="0" err="1"/>
              <a:t>AlertDialog</a:t>
            </a:r>
            <a:r>
              <a:rPr lang="en-CA" sz="2400" dirty="0"/>
              <a:t> is to use the Builder class</a:t>
            </a:r>
          </a:p>
          <a:p>
            <a:r>
              <a:rPr lang="en-CA" sz="2400" dirty="0"/>
              <a:t>After building, call show() on the builder to display the dialog box</a:t>
            </a:r>
          </a:p>
        </p:txBody>
      </p:sp>
    </p:spTree>
    <p:extLst>
      <p:ext uri="{BB962C8B-B14F-4D97-AF65-F5344CB8AC3E}">
        <p14:creationId xmlns:p14="http://schemas.microsoft.com/office/powerpoint/2010/main" val="1728727710"/>
      </p:ext>
    </p:extLst>
  </p:cSld>
  <p:clrMapOvr>
    <a:masterClrMapping/>
  </p:clrMapOvr>
</p:sld>
</file>

<file path=ppt/theme/theme1.xml><?xml version="1.0" encoding="utf-8"?>
<a:theme xmlns:a="http://schemas.openxmlformats.org/drawingml/2006/main" name="NewTech">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Tech" id="{E2F7A8F1-1106-4BBB-AE28-0BA5A68354A1}" vid="{BD12A0F0-25B4-46FE-BFEF-32B77FD59E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322</TotalTime>
  <Words>859</Words>
  <Application>Microsoft Office PowerPoint</Application>
  <PresentationFormat>On-screen Show (4:3)</PresentationFormat>
  <Paragraphs>70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Candara</vt:lpstr>
      <vt:lpstr>Consolas</vt:lpstr>
      <vt:lpstr>NewTech</vt:lpstr>
      <vt:lpstr>EditText, Pop-up Dialogs, and Screen Rotation</vt:lpstr>
      <vt:lpstr>EditText</vt:lpstr>
      <vt:lpstr>EditText</vt:lpstr>
      <vt:lpstr>Pop-up Messages - Toast</vt:lpstr>
      <vt:lpstr>Toast</vt:lpstr>
      <vt:lpstr>Making Toast</vt:lpstr>
      <vt:lpstr>Toast</vt:lpstr>
      <vt:lpstr>AlertDialog</vt:lpstr>
      <vt:lpstr>AlertDialog</vt:lpstr>
      <vt:lpstr>AlertDialog</vt:lpstr>
      <vt:lpstr>AlertDialog</vt:lpstr>
      <vt:lpstr>Handling Screen Rotation</vt:lpstr>
      <vt:lpstr>Handling Screen Rotation</vt:lpstr>
      <vt:lpstr>Orientation</vt:lpstr>
      <vt:lpstr>Orientation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Programming</dc:title>
  <dc:creator>Allan McDonald</dc:creator>
  <cp:lastModifiedBy>Ron Patterson</cp:lastModifiedBy>
  <cp:revision>12</cp:revision>
  <dcterms:created xsi:type="dcterms:W3CDTF">2015-09-03T04:30:22Z</dcterms:created>
  <dcterms:modified xsi:type="dcterms:W3CDTF">2017-09-20T04:25:46Z</dcterms:modified>
</cp:coreProperties>
</file>