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57" r:id="rId2"/>
    <p:sldId id="258" r:id="rId3"/>
    <p:sldId id="259" r:id="rId4"/>
    <p:sldId id="260" r:id="rId5"/>
    <p:sldId id="261" r:id="rId6"/>
    <p:sldId id="262" r:id="rId7"/>
    <p:sldId id="263" r:id="rId8"/>
    <p:sldId id="264" r:id="rId9"/>
    <p:sldId id="309" r:id="rId10"/>
    <p:sldId id="265" r:id="rId11"/>
    <p:sldId id="266" r:id="rId12"/>
    <p:sldId id="267" r:id="rId13"/>
    <p:sldId id="268" r:id="rId14"/>
    <p:sldId id="271" r:id="rId15"/>
    <p:sldId id="272" r:id="rId16"/>
    <p:sldId id="273" r:id="rId17"/>
    <p:sldId id="274" r:id="rId18"/>
    <p:sldId id="275" r:id="rId19"/>
    <p:sldId id="277" r:id="rId20"/>
    <p:sldId id="278" r:id="rId21"/>
    <p:sldId id="279" r:id="rId22"/>
    <p:sldId id="280" r:id="rId23"/>
    <p:sldId id="281" r:id="rId24"/>
    <p:sldId id="283" r:id="rId25"/>
    <p:sldId id="284" r:id="rId26"/>
    <p:sldId id="285" r:id="rId27"/>
    <p:sldId id="287" r:id="rId28"/>
    <p:sldId id="288" r:id="rId29"/>
    <p:sldId id="289" r:id="rId30"/>
    <p:sldId id="290" r:id="rId31"/>
    <p:sldId id="291" r:id="rId32"/>
    <p:sldId id="292"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78523" autoAdjust="0"/>
  </p:normalViewPr>
  <p:slideViewPr>
    <p:cSldViewPr snapToGrid="0">
      <p:cViewPr varScale="1">
        <p:scale>
          <a:sx n="91" d="100"/>
          <a:sy n="91" d="100"/>
        </p:scale>
        <p:origin x="193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F25772A-E592-4C81-999D-1ACA6E0A17B3}" type="datetimeFigureOut">
              <a:rPr lang="en-CA" smtClean="0"/>
              <a:t>20/09/2017</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BA40E10-89B7-4A35-A592-F323FEC7EB7C}" type="slidenum">
              <a:rPr lang="en-CA" smtClean="0"/>
              <a:t>‹#›</a:t>
            </a:fld>
            <a:endParaRPr lang="en-CA"/>
          </a:p>
        </p:txBody>
      </p:sp>
    </p:spTree>
    <p:extLst>
      <p:ext uri="{BB962C8B-B14F-4D97-AF65-F5344CB8AC3E}">
        <p14:creationId xmlns:p14="http://schemas.microsoft.com/office/powerpoint/2010/main" val="2502349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dirty="0" smtClean="0"/>
              <a:t>It's important to understand each one and implement those that ensure your app behaves the way you want</a:t>
            </a:r>
          </a:p>
          <a:p>
            <a:endParaRPr lang="en-CA" dirty="0"/>
          </a:p>
        </p:txBody>
      </p:sp>
      <p:sp>
        <p:nvSpPr>
          <p:cNvPr id="4" name="Slide Number Placeholder 3"/>
          <p:cNvSpPr>
            <a:spLocks noGrp="1"/>
          </p:cNvSpPr>
          <p:nvPr>
            <p:ph type="sldNum" sz="quarter" idx="10"/>
          </p:nvPr>
        </p:nvSpPr>
        <p:spPr/>
        <p:txBody>
          <a:bodyPr/>
          <a:lstStyle/>
          <a:p>
            <a:fld id="{DBA40E10-89B7-4A35-A592-F323FEC7EB7C}" type="slidenum">
              <a:rPr lang="en-CA" smtClean="0"/>
              <a:t>7</a:t>
            </a:fld>
            <a:endParaRPr lang="en-CA"/>
          </a:p>
        </p:txBody>
      </p:sp>
    </p:spTree>
    <p:extLst>
      <p:ext uri="{BB962C8B-B14F-4D97-AF65-F5344CB8AC3E}">
        <p14:creationId xmlns:p14="http://schemas.microsoft.com/office/powerpoint/2010/main" val="68187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Caution:</a:t>
            </a:r>
            <a:r>
              <a:rPr lang="en-CA" dirty="0" smtClean="0"/>
              <a:t> Always call the superclass implementation of </a:t>
            </a:r>
            <a:r>
              <a:rPr lang="en-CA" dirty="0" err="1" smtClean="0">
                <a:hlinkClick r:id="rId3" action="ppaction://hlinkfile"/>
              </a:rPr>
              <a:t>onSaveInstanceState</a:t>
            </a:r>
            <a:r>
              <a:rPr lang="en-CA" dirty="0" smtClean="0">
                <a:hlinkClick r:id="rId3" action="ppaction://hlinkfile"/>
              </a:rPr>
              <a:t>()</a:t>
            </a:r>
            <a:r>
              <a:rPr lang="en-CA" dirty="0" smtClean="0"/>
              <a:t> so the default implementation can save the state of the view hierarchy.</a:t>
            </a:r>
          </a:p>
          <a:p>
            <a:endParaRPr lang="en-CA" dirty="0"/>
          </a:p>
        </p:txBody>
      </p:sp>
      <p:sp>
        <p:nvSpPr>
          <p:cNvPr id="4" name="Slide Number Placeholder 3"/>
          <p:cNvSpPr>
            <a:spLocks noGrp="1"/>
          </p:cNvSpPr>
          <p:nvPr>
            <p:ph type="sldNum" sz="quarter" idx="10"/>
          </p:nvPr>
        </p:nvSpPr>
        <p:spPr/>
        <p:txBody>
          <a:bodyPr/>
          <a:lstStyle/>
          <a:p>
            <a:fld id="{DBA40E10-89B7-4A35-A592-F323FEC7EB7C}" type="slidenum">
              <a:rPr lang="en-CA" smtClean="0"/>
              <a:t>43</a:t>
            </a:fld>
            <a:endParaRPr lang="en-CA"/>
          </a:p>
        </p:txBody>
      </p:sp>
    </p:spTree>
    <p:extLst>
      <p:ext uri="{BB962C8B-B14F-4D97-AF65-F5344CB8AC3E}">
        <p14:creationId xmlns:p14="http://schemas.microsoft.com/office/powerpoint/2010/main" val="3586438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Caution:</a:t>
            </a:r>
            <a:r>
              <a:rPr lang="en-CA" dirty="0" smtClean="0"/>
              <a:t> Always call the superclass implementation of </a:t>
            </a:r>
            <a:r>
              <a:rPr lang="en-CA" dirty="0" err="1" smtClean="0">
                <a:hlinkClick r:id="rId3" action="ppaction://hlinkfile"/>
              </a:rPr>
              <a:t>onRestoreInstanceState</a:t>
            </a:r>
            <a:r>
              <a:rPr lang="en-CA" dirty="0" smtClean="0">
                <a:hlinkClick r:id="rId3" action="ppaction://hlinkfile"/>
              </a:rPr>
              <a:t>()</a:t>
            </a:r>
            <a:r>
              <a:rPr lang="en-CA" dirty="0" smtClean="0"/>
              <a:t> so the default implementation can restore the state of the view hierarchy.</a:t>
            </a:r>
          </a:p>
          <a:p>
            <a:endParaRPr lang="en-CA" dirty="0"/>
          </a:p>
        </p:txBody>
      </p:sp>
      <p:sp>
        <p:nvSpPr>
          <p:cNvPr id="4" name="Slide Number Placeholder 3"/>
          <p:cNvSpPr>
            <a:spLocks noGrp="1"/>
          </p:cNvSpPr>
          <p:nvPr>
            <p:ph type="sldNum" sz="quarter" idx="10"/>
          </p:nvPr>
        </p:nvSpPr>
        <p:spPr/>
        <p:txBody>
          <a:bodyPr/>
          <a:lstStyle/>
          <a:p>
            <a:fld id="{DBA40E10-89B7-4A35-A592-F323FEC7EB7C}" type="slidenum">
              <a:rPr lang="en-CA" smtClean="0"/>
              <a:t>47</a:t>
            </a:fld>
            <a:endParaRPr lang="en-CA"/>
          </a:p>
        </p:txBody>
      </p:sp>
    </p:spTree>
    <p:extLst>
      <p:ext uri="{BB962C8B-B14F-4D97-AF65-F5344CB8AC3E}">
        <p14:creationId xmlns:p14="http://schemas.microsoft.com/office/powerpoint/2010/main" val="4189642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405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15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78386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105B13-BA54-4EC2-91FD-3721AB71140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1280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105B13-BA54-4EC2-91FD-3721AB71140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18647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105B13-BA54-4EC2-91FD-3721AB711404}" type="datetimeFigureOut">
              <a:rPr lang="en-US" smtClean="0"/>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668460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405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15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220106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1825626"/>
            <a:ext cx="3257550" cy="4270375"/>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825626"/>
            <a:ext cx="3257550" cy="4270375"/>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105B13-BA54-4EC2-91FD-3721AB71140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1107855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14528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4528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573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573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105B13-BA54-4EC2-91FD-3721AB711404}" type="datetimeFigureOut">
              <a:rPr lang="en-US" smtClean="0"/>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83618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105B13-BA54-4EC2-91FD-3721AB711404}" type="datetimeFigureOut">
              <a:rPr lang="en-US" smtClean="0"/>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410748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05B13-BA54-4EC2-91FD-3721AB711404}" type="datetimeFigureOut">
              <a:rPr lang="en-US" smtClean="0"/>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265786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05B13-BA54-4EC2-91FD-3721AB71140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264413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p:nvPr>
        </p:nvSpPr>
        <p:spPr>
          <a:xfrm>
            <a:off x="5998464" y="1600200"/>
            <a:ext cx="2345436" cy="1828800"/>
          </a:xfrm>
        </p:spPr>
        <p:txBody>
          <a:bodyPr anchor="b">
            <a:normAutofit/>
          </a:bodyPr>
          <a:lstStyle>
            <a:lvl1pPr>
              <a:defRPr sz="2550"/>
            </a:lvl1pPr>
          </a:lstStyle>
          <a:p>
            <a:r>
              <a:rPr lang="en-US" smtClean="0"/>
              <a:t>Click to edit Master title style</a:t>
            </a:r>
            <a:endParaRPr lang="en-US"/>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05B13-BA54-4EC2-91FD-3721AB711404}" type="datetimeFigureOut">
              <a:rPr lang="en-US" smtClean="0"/>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5147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457200"/>
            <a:ext cx="6858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3000" y="1828800"/>
            <a:ext cx="6858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57950" y="6362700"/>
            <a:ext cx="742950" cy="257176"/>
          </a:xfrm>
          <a:prstGeom prst="rect">
            <a:avLst/>
          </a:prstGeom>
        </p:spPr>
        <p:txBody>
          <a:bodyPr vert="horz" lIns="91440" tIns="45720" rIns="91440" bIns="45720" rtlCol="0" anchor="ctr"/>
          <a:lstStyle>
            <a:lvl1pPr algn="r">
              <a:defRPr sz="600">
                <a:solidFill>
                  <a:schemeClr val="tx1">
                    <a:lumMod val="85000"/>
                  </a:schemeClr>
                </a:solidFill>
              </a:defRPr>
            </a:lvl1pPr>
          </a:lstStyle>
          <a:p>
            <a:fld id="{7E105B13-BA54-4EC2-91FD-3721AB711404}" type="datetimeFigureOut">
              <a:rPr lang="en-US" smtClean="0"/>
              <a:t>9/20/2017</a:t>
            </a:fld>
            <a:endParaRPr lang="en-US"/>
          </a:p>
        </p:txBody>
      </p:sp>
      <p:sp>
        <p:nvSpPr>
          <p:cNvPr id="5" name="Footer Placeholder 4"/>
          <p:cNvSpPr>
            <a:spLocks noGrp="1"/>
          </p:cNvSpPr>
          <p:nvPr>
            <p:ph type="ftr" sz="quarter" idx="3"/>
          </p:nvPr>
        </p:nvSpPr>
        <p:spPr>
          <a:xfrm>
            <a:off x="1143000" y="6362700"/>
            <a:ext cx="5161165" cy="257176"/>
          </a:xfrm>
          <a:prstGeom prst="rect">
            <a:avLst/>
          </a:prstGeom>
        </p:spPr>
        <p:txBody>
          <a:bodyPr vert="horz" lIns="91440" tIns="45720" rIns="91440" bIns="45720" rtlCol="0" anchor="ctr"/>
          <a:lstStyle>
            <a:lvl1pPr algn="l">
              <a:defRPr sz="600">
                <a:solidFill>
                  <a:schemeClr val="tx1">
                    <a:lumMod val="85000"/>
                  </a:schemeClr>
                </a:solidFill>
              </a:defRPr>
            </a:lvl1pPr>
          </a:lstStyle>
          <a:p>
            <a:endParaRPr lang="en-US"/>
          </a:p>
        </p:txBody>
      </p:sp>
      <p:sp>
        <p:nvSpPr>
          <p:cNvPr id="6" name="Slide Number Placeholder 5"/>
          <p:cNvSpPr>
            <a:spLocks noGrp="1"/>
          </p:cNvSpPr>
          <p:nvPr>
            <p:ph type="sldNum" sz="quarter" idx="4"/>
          </p:nvPr>
        </p:nvSpPr>
        <p:spPr>
          <a:xfrm>
            <a:off x="7372350" y="6362700"/>
            <a:ext cx="628650" cy="257176"/>
          </a:xfrm>
          <a:prstGeom prst="rect">
            <a:avLst/>
          </a:prstGeom>
        </p:spPr>
        <p:txBody>
          <a:bodyPr vert="horz" lIns="91440" tIns="45720" rIns="91440" bIns="45720" rtlCol="0" anchor="ctr"/>
          <a:lstStyle>
            <a:lvl1pPr algn="r">
              <a:defRPr sz="600">
                <a:solidFill>
                  <a:schemeClr val="tx1">
                    <a:lumMod val="85000"/>
                  </a:schemeClr>
                </a:solidFill>
              </a:defRPr>
            </a:lvl1pPr>
          </a:lstStyle>
          <a:p>
            <a:fld id="{4BDFD487-3954-4935-81FF-2B2885060D29}" type="slidenum">
              <a:rPr lang="en-US" smtClean="0"/>
              <a:t>‹#›</a:t>
            </a:fld>
            <a:endParaRPr lang="en-US"/>
          </a:p>
        </p:txBody>
      </p:sp>
    </p:spTree>
    <p:extLst>
      <p:ext uri="{BB962C8B-B14F-4D97-AF65-F5344CB8AC3E}">
        <p14:creationId xmlns:p14="http://schemas.microsoft.com/office/powerpoint/2010/main" val="240589247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18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hardware/Camera.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eveloper.android.com/reference/android/view/View.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widget/EditText.html"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developer.android.com/reference/android/view/View.html" TargetMode="External"/><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reference/android/view/View.html" TargetMode="External"/><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widget/EditTex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eveloper.android.com/reference/android/os/Bundl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reference/android/widget/EditText.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 Id="rId5" Type="http://schemas.openxmlformats.org/officeDocument/2006/relationships/hyperlink" Target="http://developer.android.com/reference/android/os/Bundle.html" TargetMode="External"/><Relationship Id="rId4" Type="http://schemas.openxmlformats.org/officeDocument/2006/relationships/hyperlink" Target="http://developer.android.com/reference/android/widget/ListView.htm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reference/android/os/Bundle.html"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Life Cycle</a:t>
            </a:r>
            <a:endParaRPr lang="en-US" dirty="0"/>
          </a:p>
        </p:txBody>
      </p:sp>
    </p:spTree>
    <p:extLst>
      <p:ext uri="{BB962C8B-B14F-4D97-AF65-F5344CB8AC3E}">
        <p14:creationId xmlns:p14="http://schemas.microsoft.com/office/powerpoint/2010/main" val="2742984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8" y="274638"/>
            <a:ext cx="8403771" cy="1143000"/>
          </a:xfrm>
        </p:spPr>
        <p:txBody>
          <a:bodyPr>
            <a:normAutofit/>
          </a:bodyPr>
          <a:lstStyle/>
          <a:p>
            <a:r>
              <a:rPr lang="en-CA" dirty="0" smtClean="0"/>
              <a:t>Understand the Lifecycle </a:t>
            </a:r>
            <a:r>
              <a:rPr lang="en-CA" dirty="0" err="1" smtClean="0"/>
              <a:t>Callbacks</a:t>
            </a:r>
            <a:endParaRPr lang="en-CA" dirty="0"/>
          </a:p>
        </p:txBody>
      </p:sp>
      <p:sp>
        <p:nvSpPr>
          <p:cNvPr id="3" name="Content Placeholder 2"/>
          <p:cNvSpPr>
            <a:spLocks noGrp="1"/>
          </p:cNvSpPr>
          <p:nvPr>
            <p:ph idx="1"/>
          </p:nvPr>
        </p:nvSpPr>
        <p:spPr>
          <a:xfrm>
            <a:off x="587828" y="1828800"/>
            <a:ext cx="7889966" cy="4267200"/>
          </a:xfrm>
        </p:spPr>
        <p:txBody>
          <a:bodyPr>
            <a:normAutofit/>
          </a:bodyPr>
          <a:lstStyle/>
          <a:p>
            <a:r>
              <a:rPr lang="en-CA" sz="2400" dirty="0"/>
              <a:t>Implementing activity lifecycle methods properly ensures the app behaves well in several ways, including that it:</a:t>
            </a:r>
          </a:p>
          <a:p>
            <a:pPr lvl="1"/>
            <a:r>
              <a:rPr lang="en-CA" sz="2200" dirty="0" smtClean="0"/>
              <a:t>Does </a:t>
            </a:r>
            <a:r>
              <a:rPr lang="en-CA" sz="2200" dirty="0"/>
              <a:t>not crash if the user receives a phone call or switches to another app while using your app.</a:t>
            </a:r>
          </a:p>
          <a:p>
            <a:pPr lvl="1"/>
            <a:r>
              <a:rPr lang="en-CA" sz="2200" dirty="0"/>
              <a:t>Does not consume valuable system resources when the user is not actively using it.</a:t>
            </a:r>
          </a:p>
          <a:p>
            <a:pPr lvl="1"/>
            <a:r>
              <a:rPr lang="en-CA" sz="2200" dirty="0"/>
              <a:t>Does not lose the user's progress if they leave your app and return to it at a later time.</a:t>
            </a:r>
          </a:p>
          <a:p>
            <a:pPr lvl="1"/>
            <a:r>
              <a:rPr lang="en-CA" sz="2200" dirty="0"/>
              <a:t>Does not crash or lose the user's progress when the screen rotates between landscape and portrait orientation</a:t>
            </a:r>
            <a:r>
              <a:rPr lang="en-CA" sz="2200" dirty="0" smtClean="0"/>
              <a:t>.</a:t>
            </a:r>
            <a:endParaRPr lang="en-CA" sz="2200" dirty="0"/>
          </a:p>
        </p:txBody>
      </p:sp>
    </p:spTree>
    <p:extLst>
      <p:ext uri="{BB962C8B-B14F-4D97-AF65-F5344CB8AC3E}">
        <p14:creationId xmlns:p14="http://schemas.microsoft.com/office/powerpoint/2010/main" val="261693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6" y="274638"/>
            <a:ext cx="8273143" cy="1143000"/>
          </a:xfrm>
        </p:spPr>
        <p:txBody>
          <a:bodyPr>
            <a:normAutofit/>
          </a:bodyPr>
          <a:lstStyle/>
          <a:p>
            <a:r>
              <a:rPr lang="en-CA" dirty="0" smtClean="0"/>
              <a:t>Understand the Lifecycle </a:t>
            </a:r>
            <a:r>
              <a:rPr lang="en-CA" dirty="0" err="1" smtClean="0"/>
              <a:t>Callbacks</a:t>
            </a:r>
            <a:endParaRPr lang="en-CA" dirty="0"/>
          </a:p>
        </p:txBody>
      </p:sp>
      <p:sp>
        <p:nvSpPr>
          <p:cNvPr id="3" name="Content Placeholder 2"/>
          <p:cNvSpPr>
            <a:spLocks noGrp="1"/>
          </p:cNvSpPr>
          <p:nvPr>
            <p:ph idx="1"/>
          </p:nvPr>
        </p:nvSpPr>
        <p:spPr>
          <a:xfrm>
            <a:off x="718455" y="1828800"/>
            <a:ext cx="7824653" cy="4267200"/>
          </a:xfrm>
        </p:spPr>
        <p:txBody>
          <a:bodyPr>
            <a:normAutofit/>
          </a:bodyPr>
          <a:lstStyle/>
          <a:p>
            <a:r>
              <a:rPr lang="en-CA" sz="2400" dirty="0" smtClean="0"/>
              <a:t>Several </a:t>
            </a:r>
            <a:r>
              <a:rPr lang="en-CA" sz="2400" dirty="0"/>
              <a:t>situations in which an activity transitions between different </a:t>
            </a:r>
            <a:r>
              <a:rPr lang="en-CA" sz="2400" dirty="0" smtClean="0"/>
              <a:t>states</a:t>
            </a:r>
          </a:p>
          <a:p>
            <a:r>
              <a:rPr lang="en-CA" sz="2400" dirty="0" smtClean="0"/>
              <a:t>Only </a:t>
            </a:r>
            <a:r>
              <a:rPr lang="en-CA" sz="2400" dirty="0"/>
              <a:t>three of these states can be </a:t>
            </a:r>
            <a:r>
              <a:rPr lang="en-CA" sz="2400" dirty="0" smtClean="0"/>
              <a:t>static</a:t>
            </a:r>
          </a:p>
          <a:p>
            <a:pPr lvl="1"/>
            <a:r>
              <a:rPr lang="en-CA" sz="2200" dirty="0" smtClean="0"/>
              <a:t>The </a:t>
            </a:r>
            <a:r>
              <a:rPr lang="en-CA" sz="2200" dirty="0"/>
              <a:t>activity can exist in one of only three states for an extended period of </a:t>
            </a:r>
            <a:r>
              <a:rPr lang="en-CA" sz="2200" dirty="0" smtClean="0"/>
              <a:t>time</a:t>
            </a:r>
            <a:endParaRPr lang="en-CA" sz="2200" dirty="0"/>
          </a:p>
        </p:txBody>
      </p:sp>
    </p:spTree>
    <p:extLst>
      <p:ext uri="{BB962C8B-B14F-4D97-AF65-F5344CB8AC3E}">
        <p14:creationId xmlns:p14="http://schemas.microsoft.com/office/powerpoint/2010/main" val="781885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a:bodyPr>
          <a:lstStyle/>
          <a:p>
            <a:r>
              <a:rPr lang="en-CA" dirty="0" smtClean="0"/>
              <a:t>Understand the Lifecycle </a:t>
            </a:r>
            <a:r>
              <a:rPr lang="en-CA" dirty="0" err="1" smtClean="0"/>
              <a:t>Callbacks</a:t>
            </a:r>
            <a:endParaRPr lang="en-CA" dirty="0"/>
          </a:p>
        </p:txBody>
      </p:sp>
      <p:sp>
        <p:nvSpPr>
          <p:cNvPr id="3" name="Content Placeholder 2"/>
          <p:cNvSpPr>
            <a:spLocks noGrp="1"/>
          </p:cNvSpPr>
          <p:nvPr>
            <p:ph idx="1"/>
          </p:nvPr>
        </p:nvSpPr>
        <p:spPr>
          <a:xfrm>
            <a:off x="457200" y="1600200"/>
            <a:ext cx="8229600" cy="4953000"/>
          </a:xfrm>
        </p:spPr>
        <p:txBody>
          <a:bodyPr>
            <a:normAutofit/>
          </a:bodyPr>
          <a:lstStyle/>
          <a:p>
            <a:r>
              <a:rPr lang="en-CA" sz="2400" dirty="0" smtClean="0"/>
              <a:t>Resumed</a:t>
            </a:r>
            <a:endParaRPr lang="en-CA" dirty="0" smtClean="0"/>
          </a:p>
          <a:p>
            <a:pPr lvl="1"/>
            <a:r>
              <a:rPr lang="en-CA" sz="2000" dirty="0" smtClean="0"/>
              <a:t>The </a:t>
            </a:r>
            <a:r>
              <a:rPr lang="en-CA" sz="2000" dirty="0"/>
              <a:t>activity is in the foreground and the user can interact with </a:t>
            </a:r>
            <a:r>
              <a:rPr lang="en-CA" sz="2000" dirty="0" smtClean="0"/>
              <a:t>it</a:t>
            </a:r>
          </a:p>
          <a:p>
            <a:r>
              <a:rPr lang="en-CA" sz="2400" dirty="0" smtClean="0"/>
              <a:t>Paused</a:t>
            </a:r>
            <a:endParaRPr lang="en-CA" dirty="0" smtClean="0"/>
          </a:p>
          <a:p>
            <a:pPr lvl="1"/>
            <a:r>
              <a:rPr lang="en-CA" sz="2000" dirty="0" smtClean="0"/>
              <a:t>The </a:t>
            </a:r>
            <a:r>
              <a:rPr lang="en-CA" sz="2000" dirty="0"/>
              <a:t>activity is partially obscured by another </a:t>
            </a:r>
            <a:r>
              <a:rPr lang="en-CA" sz="2000" dirty="0" smtClean="0"/>
              <a:t>activity</a:t>
            </a:r>
          </a:p>
          <a:p>
            <a:pPr lvl="1"/>
            <a:r>
              <a:rPr lang="en-CA" sz="2000" dirty="0" smtClean="0"/>
              <a:t>The </a:t>
            </a:r>
            <a:r>
              <a:rPr lang="en-CA" sz="2000" dirty="0"/>
              <a:t>paused activity does not receive user input and cannot execute any </a:t>
            </a:r>
            <a:r>
              <a:rPr lang="en-CA" sz="2000" dirty="0" smtClean="0"/>
              <a:t>code</a:t>
            </a:r>
          </a:p>
          <a:p>
            <a:r>
              <a:rPr lang="en-CA" sz="2400" dirty="0" smtClean="0"/>
              <a:t>Stopped</a:t>
            </a:r>
            <a:endParaRPr lang="en-CA" dirty="0" smtClean="0"/>
          </a:p>
          <a:p>
            <a:pPr lvl="1"/>
            <a:r>
              <a:rPr lang="en-CA" sz="2000" dirty="0" smtClean="0"/>
              <a:t>The </a:t>
            </a:r>
            <a:r>
              <a:rPr lang="en-CA" sz="2000" dirty="0"/>
              <a:t>activity is completely hidden and not visible to the </a:t>
            </a:r>
            <a:r>
              <a:rPr lang="en-CA" sz="2000" dirty="0" smtClean="0"/>
              <a:t>user</a:t>
            </a:r>
          </a:p>
          <a:p>
            <a:pPr lvl="1"/>
            <a:r>
              <a:rPr lang="en-CA" sz="2000" dirty="0" smtClean="0"/>
              <a:t>Considered </a:t>
            </a:r>
            <a:r>
              <a:rPr lang="en-CA" sz="2000" dirty="0"/>
              <a:t>to be in the </a:t>
            </a:r>
            <a:r>
              <a:rPr lang="en-CA" sz="2000" dirty="0" smtClean="0"/>
              <a:t>background</a:t>
            </a:r>
          </a:p>
          <a:p>
            <a:pPr lvl="1"/>
            <a:r>
              <a:rPr lang="en-CA" sz="2000" dirty="0" smtClean="0"/>
              <a:t>The </a:t>
            </a:r>
            <a:r>
              <a:rPr lang="en-CA" sz="2000" dirty="0"/>
              <a:t>activity instance and all its state information such as member variables is retained, but it cannot execute any </a:t>
            </a:r>
            <a:r>
              <a:rPr lang="en-CA" sz="2000" dirty="0" smtClean="0"/>
              <a:t>code</a:t>
            </a:r>
            <a:endParaRPr lang="en-CA" sz="2000" dirty="0"/>
          </a:p>
        </p:txBody>
      </p:sp>
    </p:spTree>
    <p:extLst>
      <p:ext uri="{BB962C8B-B14F-4D97-AF65-F5344CB8AC3E}">
        <p14:creationId xmlns:p14="http://schemas.microsoft.com/office/powerpoint/2010/main" val="1546671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799"/>
            <a:ext cx="8255726" cy="4611189"/>
          </a:xfrm>
        </p:spPr>
        <p:txBody>
          <a:bodyPr>
            <a:normAutofit/>
          </a:bodyPr>
          <a:lstStyle/>
          <a:p>
            <a:r>
              <a:rPr lang="en-CA" sz="2400" dirty="0" smtClean="0"/>
              <a:t>Other </a:t>
            </a:r>
            <a:r>
              <a:rPr lang="en-CA" sz="2400" dirty="0"/>
              <a:t>states (Created and Started) are transient </a:t>
            </a:r>
            <a:endParaRPr lang="en-CA" sz="2400" dirty="0" smtClean="0"/>
          </a:p>
          <a:p>
            <a:pPr lvl="1"/>
            <a:r>
              <a:rPr lang="en-CA" sz="2000" dirty="0"/>
              <a:t>S</a:t>
            </a:r>
            <a:r>
              <a:rPr lang="en-CA" sz="2000" dirty="0" smtClean="0"/>
              <a:t>ystem moves </a:t>
            </a:r>
            <a:r>
              <a:rPr lang="en-CA" sz="2000" dirty="0"/>
              <a:t>from them to the next state by calling the next lifecycle callback </a:t>
            </a:r>
            <a:r>
              <a:rPr lang="en-CA" sz="2000" dirty="0" smtClean="0"/>
              <a:t>method</a:t>
            </a:r>
          </a:p>
          <a:p>
            <a:pPr lvl="1"/>
            <a:r>
              <a:rPr lang="en-CA" sz="2000" dirty="0" smtClean="0"/>
              <a:t>That </a:t>
            </a:r>
            <a:r>
              <a:rPr lang="en-CA" sz="2000" dirty="0"/>
              <a:t>is, after the system </a:t>
            </a:r>
            <a:r>
              <a:rPr lang="en-CA" sz="2000" dirty="0" smtClean="0"/>
              <a:t>calls </a:t>
            </a:r>
            <a:r>
              <a:rPr lang="en-CA" sz="2000" dirty="0" err="1" smtClean="0">
                <a:hlinkClick r:id="rId2" action="ppaction://hlinkfile"/>
              </a:rPr>
              <a:t>onCreate</a:t>
            </a:r>
            <a:r>
              <a:rPr lang="en-CA" sz="2000" dirty="0">
                <a:hlinkClick r:id="rId2" action="ppaction://hlinkfile"/>
              </a:rPr>
              <a:t>()</a:t>
            </a:r>
            <a:r>
              <a:rPr lang="en-CA" sz="2000" dirty="0"/>
              <a:t>, it </a:t>
            </a:r>
            <a:r>
              <a:rPr lang="en-CA" sz="2000" dirty="0" smtClean="0"/>
              <a:t>then calls </a:t>
            </a:r>
            <a:r>
              <a:rPr lang="en-CA" sz="2000" dirty="0" err="1">
                <a:hlinkClick r:id="rId2" action="ppaction://hlinkfile"/>
              </a:rPr>
              <a:t>onStart</a:t>
            </a:r>
            <a:r>
              <a:rPr lang="en-CA" sz="2000" dirty="0">
                <a:hlinkClick r:id="rId2" action="ppaction://hlinkfile"/>
              </a:rPr>
              <a:t>()</a:t>
            </a:r>
            <a:r>
              <a:rPr lang="en-CA" sz="2000" dirty="0"/>
              <a:t>, which is </a:t>
            </a:r>
            <a:r>
              <a:rPr lang="en-CA" sz="2000" dirty="0" smtClean="0"/>
              <a:t>followed </a:t>
            </a:r>
            <a:r>
              <a:rPr lang="en-CA" sz="2000" dirty="0"/>
              <a:t>by </a:t>
            </a:r>
            <a:r>
              <a:rPr lang="en-CA" sz="2000" dirty="0" err="1">
                <a:hlinkClick r:id="rId2" action="ppaction://hlinkfile"/>
              </a:rPr>
              <a:t>onResume</a:t>
            </a:r>
            <a:r>
              <a:rPr lang="en-CA" sz="2000" dirty="0" smtClean="0">
                <a:hlinkClick r:id="rId2" action="ppaction://hlinkfile"/>
              </a:rPr>
              <a:t>()</a:t>
            </a:r>
            <a:endParaRPr lang="en-CA" sz="2000" dirty="0" smtClean="0"/>
          </a:p>
          <a:p>
            <a:r>
              <a:rPr lang="en-CA" sz="2400" dirty="0"/>
              <a:t>When the user selects the app icon from the Home screen, the system calls the </a:t>
            </a:r>
            <a:r>
              <a:rPr lang="en-CA" sz="2400" dirty="0" err="1">
                <a:hlinkClick r:id="rId2" action="ppaction://hlinkfile"/>
              </a:rPr>
              <a:t>onCreate</a:t>
            </a:r>
            <a:r>
              <a:rPr lang="en-CA" sz="2400" dirty="0">
                <a:hlinkClick r:id="rId2" action="ppaction://hlinkfile"/>
              </a:rPr>
              <a:t>()</a:t>
            </a:r>
            <a:r>
              <a:rPr lang="en-CA" sz="2400" dirty="0"/>
              <a:t> method for the </a:t>
            </a:r>
            <a:r>
              <a:rPr lang="en-CA" sz="2400" dirty="0">
                <a:hlinkClick r:id="rId2" action="ppaction://hlinkfile"/>
              </a:rPr>
              <a:t>Activity</a:t>
            </a:r>
            <a:r>
              <a:rPr lang="en-CA" sz="2400" dirty="0"/>
              <a:t> declared to be the "launcher" activity</a:t>
            </a:r>
          </a:p>
          <a:p>
            <a:r>
              <a:rPr lang="en-CA" sz="2400" dirty="0"/>
              <a:t>This is the activity that serves as the app’s entry point</a:t>
            </a:r>
          </a:p>
          <a:p>
            <a:r>
              <a:rPr lang="en-CA" sz="2400" dirty="0"/>
              <a:t>You can define which activity to use as the main activity in the Android manifest </a:t>
            </a:r>
            <a:r>
              <a:rPr lang="en-CA" sz="2400" dirty="0" smtClean="0"/>
              <a:t>file</a:t>
            </a:r>
            <a:endParaRPr lang="en-CA" sz="2400" dirty="0"/>
          </a:p>
        </p:txBody>
      </p:sp>
      <p:sp>
        <p:nvSpPr>
          <p:cNvPr id="6" name="Title 1"/>
          <p:cNvSpPr>
            <a:spLocks noGrp="1"/>
          </p:cNvSpPr>
          <p:nvPr>
            <p:ph type="title"/>
          </p:nvPr>
        </p:nvSpPr>
        <p:spPr>
          <a:xfrm>
            <a:off x="457200" y="339952"/>
            <a:ext cx="8534400" cy="1143000"/>
          </a:xfrm>
        </p:spPr>
        <p:txBody>
          <a:bodyPr>
            <a:normAutofit/>
          </a:bodyPr>
          <a:lstStyle/>
          <a:p>
            <a:r>
              <a:rPr lang="en-CA" dirty="0" smtClean="0"/>
              <a:t>Understand the Lifecycle </a:t>
            </a:r>
            <a:r>
              <a:rPr lang="en-CA" dirty="0" err="1" smtClean="0"/>
              <a:t>Callbacks</a:t>
            </a:r>
            <a:endParaRPr lang="en-CA" dirty="0"/>
          </a:p>
        </p:txBody>
      </p:sp>
    </p:spTree>
    <p:extLst>
      <p:ext uri="{BB962C8B-B14F-4D97-AF65-F5344CB8AC3E}">
        <p14:creationId xmlns:p14="http://schemas.microsoft.com/office/powerpoint/2010/main" val="2879253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457200"/>
            <a:ext cx="7478486" cy="1143000"/>
          </a:xfrm>
        </p:spPr>
        <p:txBody>
          <a:bodyPr>
            <a:normAutofit/>
          </a:bodyPr>
          <a:lstStyle/>
          <a:p>
            <a:r>
              <a:rPr lang="en-CA" dirty="0"/>
              <a:t>Creating a New Instance</a:t>
            </a:r>
          </a:p>
        </p:txBody>
      </p:sp>
      <p:sp>
        <p:nvSpPr>
          <p:cNvPr id="3" name="Content Placeholder 2"/>
          <p:cNvSpPr>
            <a:spLocks noGrp="1"/>
          </p:cNvSpPr>
          <p:nvPr>
            <p:ph idx="1"/>
          </p:nvPr>
        </p:nvSpPr>
        <p:spPr>
          <a:xfrm>
            <a:off x="522514" y="1828800"/>
            <a:ext cx="7478486" cy="4267200"/>
          </a:xfrm>
        </p:spPr>
        <p:txBody>
          <a:bodyPr>
            <a:noAutofit/>
          </a:bodyPr>
          <a:lstStyle/>
          <a:p>
            <a:r>
              <a:rPr lang="en-CA" sz="2400" dirty="0" smtClean="0"/>
              <a:t>When the program is started, the </a:t>
            </a:r>
            <a:r>
              <a:rPr lang="en-CA" sz="2400" dirty="0"/>
              <a:t>system creates </a:t>
            </a:r>
            <a:r>
              <a:rPr lang="en-CA" sz="2400" dirty="0" smtClean="0"/>
              <a:t>a new </a:t>
            </a:r>
            <a:r>
              <a:rPr lang="en-CA" sz="2400" dirty="0"/>
              <a:t>instance of </a:t>
            </a:r>
            <a:r>
              <a:rPr lang="en-CA" sz="2400" dirty="0">
                <a:hlinkClick r:id="rId2" action="ppaction://hlinkfile"/>
              </a:rPr>
              <a:t>Activity</a:t>
            </a:r>
            <a:r>
              <a:rPr lang="en-CA" sz="2400" dirty="0"/>
              <a:t> by calling its </a:t>
            </a:r>
            <a:r>
              <a:rPr lang="en-CA" sz="2400" dirty="0" err="1">
                <a:hlinkClick r:id="rId2" action="ppaction://hlinkfile"/>
              </a:rPr>
              <a:t>onCreate</a:t>
            </a:r>
            <a:r>
              <a:rPr lang="en-CA" sz="2400" dirty="0">
                <a:hlinkClick r:id="rId2" action="ppaction://hlinkfile"/>
              </a:rPr>
              <a:t>()</a:t>
            </a:r>
            <a:r>
              <a:rPr lang="en-CA" sz="2400" dirty="0"/>
              <a:t> </a:t>
            </a:r>
            <a:r>
              <a:rPr lang="en-CA" sz="2400" dirty="0" smtClean="0"/>
              <a:t>method</a:t>
            </a:r>
          </a:p>
          <a:p>
            <a:r>
              <a:rPr lang="en-CA" sz="2400" dirty="0"/>
              <a:t>You must implement the </a:t>
            </a:r>
            <a:r>
              <a:rPr lang="en-CA" sz="2400" dirty="0" err="1">
                <a:hlinkClick r:id="rId2" action="ppaction://hlinkfile"/>
              </a:rPr>
              <a:t>onCreate</a:t>
            </a:r>
            <a:r>
              <a:rPr lang="en-CA" sz="2400" dirty="0">
                <a:hlinkClick r:id="rId2" action="ppaction://hlinkfile"/>
              </a:rPr>
              <a:t>()</a:t>
            </a:r>
            <a:r>
              <a:rPr lang="en-CA" sz="2400" dirty="0"/>
              <a:t> method to perform basic application </a:t>
            </a:r>
            <a:r>
              <a:rPr lang="en-CA" sz="2400" dirty="0" err="1"/>
              <a:t>startup</a:t>
            </a:r>
            <a:r>
              <a:rPr lang="en-CA" sz="2400" dirty="0"/>
              <a:t> logic that should happen only once for the entire life of the </a:t>
            </a:r>
            <a:r>
              <a:rPr lang="en-CA" sz="2400" dirty="0" smtClean="0"/>
              <a:t>activity</a:t>
            </a:r>
          </a:p>
          <a:p>
            <a:r>
              <a:rPr lang="en-CA" sz="2400" dirty="0" err="1" smtClean="0">
                <a:hlinkClick r:id="rId2" action="ppaction://hlinkfile"/>
              </a:rPr>
              <a:t>onCreate</a:t>
            </a:r>
            <a:r>
              <a:rPr lang="en-CA" sz="2400" dirty="0">
                <a:hlinkClick r:id="rId2" action="ppaction://hlinkfile"/>
              </a:rPr>
              <a:t>()</a:t>
            </a:r>
            <a:r>
              <a:rPr lang="en-CA" sz="2400" dirty="0"/>
              <a:t> should </a:t>
            </a:r>
            <a:endParaRPr lang="en-CA" sz="2400" dirty="0" smtClean="0"/>
          </a:p>
          <a:p>
            <a:pPr lvl="1"/>
            <a:r>
              <a:rPr lang="en-CA" sz="2200" dirty="0"/>
              <a:t>D</a:t>
            </a:r>
            <a:r>
              <a:rPr lang="en-CA" sz="2200" dirty="0" smtClean="0"/>
              <a:t>efine </a:t>
            </a:r>
            <a:r>
              <a:rPr lang="en-CA" sz="2200" dirty="0"/>
              <a:t>the user interface </a:t>
            </a:r>
            <a:endParaRPr lang="en-CA" sz="2200" dirty="0" smtClean="0"/>
          </a:p>
          <a:p>
            <a:pPr lvl="1"/>
            <a:r>
              <a:rPr lang="en-CA" sz="2200" dirty="0" smtClean="0"/>
              <a:t>Possibly </a:t>
            </a:r>
            <a:r>
              <a:rPr lang="en-CA" sz="2200" dirty="0"/>
              <a:t>instantiate some class-scope </a:t>
            </a:r>
            <a:r>
              <a:rPr lang="en-CA" sz="2200" dirty="0" smtClean="0"/>
              <a:t>variables</a:t>
            </a:r>
            <a:endParaRPr lang="en-CA" sz="2200" dirty="0"/>
          </a:p>
        </p:txBody>
      </p:sp>
    </p:spTree>
    <p:extLst>
      <p:ext uri="{BB962C8B-B14F-4D97-AF65-F5344CB8AC3E}">
        <p14:creationId xmlns:p14="http://schemas.microsoft.com/office/powerpoint/2010/main" val="902883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457200"/>
            <a:ext cx="7426234" cy="1143000"/>
          </a:xfrm>
        </p:spPr>
        <p:txBody>
          <a:bodyPr/>
          <a:lstStyle/>
          <a:p>
            <a:r>
              <a:rPr lang="en-CA" dirty="0" smtClean="0"/>
              <a:t>Creating a New Instance</a:t>
            </a:r>
            <a:endParaRPr lang="en-CA" dirty="0"/>
          </a:p>
        </p:txBody>
      </p:sp>
      <p:sp>
        <p:nvSpPr>
          <p:cNvPr id="3" name="Content Placeholder 2"/>
          <p:cNvSpPr>
            <a:spLocks noGrp="1"/>
          </p:cNvSpPr>
          <p:nvPr>
            <p:ph idx="1"/>
          </p:nvPr>
        </p:nvSpPr>
        <p:spPr>
          <a:xfrm>
            <a:off x="574765" y="1828800"/>
            <a:ext cx="7798525" cy="4267200"/>
          </a:xfrm>
        </p:spPr>
        <p:txBody>
          <a:bodyPr>
            <a:normAutofit/>
          </a:bodyPr>
          <a:lstStyle/>
          <a:p>
            <a:r>
              <a:rPr lang="en-CA" sz="2400" dirty="0"/>
              <a:t>Once the </a:t>
            </a:r>
            <a:r>
              <a:rPr lang="en-CA" sz="2400" dirty="0" err="1">
                <a:hlinkClick r:id="rId2" action="ppaction://hlinkfile"/>
              </a:rPr>
              <a:t>onCreate</a:t>
            </a:r>
            <a:r>
              <a:rPr lang="en-CA" sz="2400" dirty="0">
                <a:hlinkClick r:id="rId2" action="ppaction://hlinkfile"/>
              </a:rPr>
              <a:t>()</a:t>
            </a:r>
            <a:r>
              <a:rPr lang="en-CA" sz="2400" dirty="0"/>
              <a:t> finishes execution, the system calls the </a:t>
            </a:r>
            <a:r>
              <a:rPr lang="en-CA" sz="2400" dirty="0" err="1">
                <a:hlinkClick r:id="rId2" action="ppaction://hlinkfile"/>
              </a:rPr>
              <a:t>onStart</a:t>
            </a:r>
            <a:r>
              <a:rPr lang="en-CA" sz="2400" dirty="0">
                <a:hlinkClick r:id="rId2" action="ppaction://hlinkfile"/>
              </a:rPr>
              <a:t>()</a:t>
            </a:r>
            <a:r>
              <a:rPr lang="en-CA" sz="2400" dirty="0"/>
              <a:t> and </a:t>
            </a:r>
            <a:r>
              <a:rPr lang="en-CA" sz="2400" dirty="0" err="1">
                <a:hlinkClick r:id="rId2" action="ppaction://hlinkfile"/>
              </a:rPr>
              <a:t>onResume</a:t>
            </a:r>
            <a:r>
              <a:rPr lang="en-CA" sz="2400" dirty="0">
                <a:hlinkClick r:id="rId2" action="ppaction://hlinkfile"/>
              </a:rPr>
              <a:t>()</a:t>
            </a:r>
            <a:r>
              <a:rPr lang="en-CA" sz="2400" dirty="0"/>
              <a:t> methods </a:t>
            </a:r>
            <a:endParaRPr lang="en-CA" sz="2400" dirty="0" smtClean="0"/>
          </a:p>
          <a:p>
            <a:r>
              <a:rPr lang="en-CA" sz="2400" dirty="0" smtClean="0"/>
              <a:t>Technically</a:t>
            </a:r>
            <a:r>
              <a:rPr lang="en-CA" sz="2400" dirty="0"/>
              <a:t>, the activity becomes visible to the user when </a:t>
            </a:r>
            <a:r>
              <a:rPr lang="en-CA" sz="2400" dirty="0" err="1">
                <a:hlinkClick r:id="rId2" action="ppaction://hlinkfile"/>
              </a:rPr>
              <a:t>onStart</a:t>
            </a:r>
            <a:r>
              <a:rPr lang="en-CA" sz="2400" dirty="0">
                <a:hlinkClick r:id="rId2" action="ppaction://hlinkfile"/>
              </a:rPr>
              <a:t>()</a:t>
            </a:r>
            <a:r>
              <a:rPr lang="en-CA" sz="2400" dirty="0"/>
              <a:t> is </a:t>
            </a:r>
            <a:r>
              <a:rPr lang="en-CA" sz="2400" dirty="0" smtClean="0"/>
              <a:t>called</a:t>
            </a:r>
          </a:p>
          <a:p>
            <a:r>
              <a:rPr lang="en-CA" sz="2400" dirty="0"/>
              <a:t>B</a:t>
            </a:r>
            <a:r>
              <a:rPr lang="en-CA" sz="2400" dirty="0" smtClean="0"/>
              <a:t>ut </a:t>
            </a:r>
            <a:r>
              <a:rPr lang="en-CA" sz="2400" dirty="0" err="1" smtClean="0">
                <a:hlinkClick r:id="rId2" action="ppaction://hlinkfile"/>
              </a:rPr>
              <a:t>onResume</a:t>
            </a:r>
            <a:r>
              <a:rPr lang="en-CA" sz="2400" dirty="0">
                <a:hlinkClick r:id="rId2" action="ppaction://hlinkfile"/>
              </a:rPr>
              <a:t>()</a:t>
            </a:r>
            <a:r>
              <a:rPr lang="en-CA" sz="2400" dirty="0"/>
              <a:t> </a:t>
            </a:r>
            <a:r>
              <a:rPr lang="en-CA" sz="2400" dirty="0" smtClean="0"/>
              <a:t>follows and </a:t>
            </a:r>
            <a:r>
              <a:rPr lang="en-CA" sz="2400" dirty="0"/>
              <a:t>the activity remains in the Resumed state until something occurs to change </a:t>
            </a:r>
            <a:r>
              <a:rPr lang="en-CA" sz="2400" dirty="0" smtClean="0"/>
              <a:t>that</a:t>
            </a:r>
            <a:endParaRPr lang="en-CA" sz="2400" dirty="0"/>
          </a:p>
        </p:txBody>
      </p:sp>
    </p:spTree>
    <p:extLst>
      <p:ext uri="{BB962C8B-B14F-4D97-AF65-F5344CB8AC3E}">
        <p14:creationId xmlns:p14="http://schemas.microsoft.com/office/powerpoint/2010/main" val="1825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New Instance</a:t>
            </a:r>
            <a:endParaRPr lang="en-C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305800" cy="485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81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7" y="457200"/>
            <a:ext cx="7373983" cy="1143000"/>
          </a:xfrm>
        </p:spPr>
        <p:txBody>
          <a:bodyPr/>
          <a:lstStyle/>
          <a:p>
            <a:r>
              <a:rPr lang="en-CA" dirty="0" smtClean="0"/>
              <a:t>Destroy an Activity</a:t>
            </a:r>
            <a:endParaRPr lang="en-CA" dirty="0"/>
          </a:p>
        </p:txBody>
      </p:sp>
      <p:sp>
        <p:nvSpPr>
          <p:cNvPr id="3" name="Content Placeholder 2"/>
          <p:cNvSpPr>
            <a:spLocks noGrp="1"/>
          </p:cNvSpPr>
          <p:nvPr>
            <p:ph idx="1"/>
          </p:nvPr>
        </p:nvSpPr>
        <p:spPr>
          <a:xfrm>
            <a:off x="627017" y="1828800"/>
            <a:ext cx="7746274" cy="4267200"/>
          </a:xfrm>
        </p:spPr>
        <p:txBody>
          <a:bodyPr>
            <a:normAutofit/>
          </a:bodyPr>
          <a:lstStyle/>
          <a:p>
            <a:r>
              <a:rPr lang="en-CA" sz="2400" dirty="0" smtClean="0"/>
              <a:t>First </a:t>
            </a:r>
            <a:r>
              <a:rPr lang="en-CA" sz="2400" dirty="0"/>
              <a:t>lifecycle callback is </a:t>
            </a:r>
            <a:r>
              <a:rPr lang="en-CA" sz="2400" dirty="0" err="1">
                <a:hlinkClick r:id="rId2" action="ppaction://hlinkfile"/>
              </a:rPr>
              <a:t>onCreate</a:t>
            </a:r>
            <a:r>
              <a:rPr lang="en-CA" sz="2400" dirty="0">
                <a:hlinkClick r:id="rId2" action="ppaction://hlinkfile"/>
              </a:rPr>
              <a:t>()</a:t>
            </a:r>
            <a:r>
              <a:rPr lang="en-CA" sz="2400" dirty="0"/>
              <a:t>, its very last callback is </a:t>
            </a:r>
            <a:r>
              <a:rPr lang="en-CA" sz="2400" dirty="0" err="1">
                <a:hlinkClick r:id="rId2" action="ppaction://hlinkfile"/>
              </a:rPr>
              <a:t>onDestroy</a:t>
            </a:r>
            <a:r>
              <a:rPr lang="en-CA" sz="2400" dirty="0" smtClean="0">
                <a:hlinkClick r:id="rId2" action="ppaction://hlinkfile"/>
              </a:rPr>
              <a:t>()</a:t>
            </a:r>
            <a:endParaRPr lang="en-CA" sz="2400" dirty="0" smtClean="0"/>
          </a:p>
          <a:p>
            <a:r>
              <a:rPr lang="en-CA" sz="2400" dirty="0" smtClean="0"/>
              <a:t>The </a:t>
            </a:r>
            <a:r>
              <a:rPr lang="en-CA" sz="2400" dirty="0"/>
              <a:t>system calls this method </a:t>
            </a:r>
            <a:r>
              <a:rPr lang="en-CA" sz="2400" dirty="0" smtClean="0"/>
              <a:t>as </a:t>
            </a:r>
            <a:r>
              <a:rPr lang="en-CA" sz="2400" dirty="0"/>
              <a:t>the final signal that </a:t>
            </a:r>
            <a:r>
              <a:rPr lang="en-CA" sz="2400" dirty="0" smtClean="0"/>
              <a:t>the activity </a:t>
            </a:r>
            <a:r>
              <a:rPr lang="en-CA" sz="2400" dirty="0"/>
              <a:t>instance is being completely removed from the system </a:t>
            </a:r>
            <a:r>
              <a:rPr lang="en-CA" sz="2400" dirty="0" smtClean="0"/>
              <a:t>memory</a:t>
            </a:r>
          </a:p>
          <a:p>
            <a:r>
              <a:rPr lang="en-CA" sz="2400" dirty="0"/>
              <a:t>Most apps don't need to implement this method because local class references are destroyed with the activity and your activity should perform most cleanup during </a:t>
            </a:r>
            <a:r>
              <a:rPr lang="en-CA" sz="2400" dirty="0" err="1">
                <a:hlinkClick r:id="rId2" action="ppaction://hlinkfile"/>
              </a:rPr>
              <a:t>onPause</a:t>
            </a:r>
            <a:r>
              <a:rPr lang="en-CA" sz="2400" dirty="0">
                <a:hlinkClick r:id="rId2" action="ppaction://hlinkfile"/>
              </a:rPr>
              <a:t>()</a:t>
            </a:r>
            <a:r>
              <a:rPr lang="en-CA" sz="2400" dirty="0"/>
              <a:t> and </a:t>
            </a:r>
            <a:r>
              <a:rPr lang="en-CA" sz="2400" dirty="0" err="1">
                <a:hlinkClick r:id="rId2" action="ppaction://hlinkfile"/>
              </a:rPr>
              <a:t>onStop</a:t>
            </a:r>
            <a:r>
              <a:rPr lang="en-CA" sz="2400" dirty="0" smtClean="0">
                <a:hlinkClick r:id="rId2" action="ppaction://hlinkfile"/>
              </a:rPr>
              <a:t>()</a:t>
            </a:r>
            <a:endParaRPr lang="en-CA" sz="2400" dirty="0"/>
          </a:p>
        </p:txBody>
      </p:sp>
    </p:spTree>
    <p:extLst>
      <p:ext uri="{BB962C8B-B14F-4D97-AF65-F5344CB8AC3E}">
        <p14:creationId xmlns:p14="http://schemas.microsoft.com/office/powerpoint/2010/main" val="3022981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391400" cy="1143000"/>
          </a:xfrm>
        </p:spPr>
        <p:txBody>
          <a:bodyPr/>
          <a:lstStyle/>
          <a:p>
            <a:r>
              <a:rPr lang="en-CA" dirty="0" smtClean="0"/>
              <a:t>Destroy an Activity</a:t>
            </a:r>
            <a:endParaRPr lang="en-CA" dirty="0"/>
          </a:p>
        </p:txBody>
      </p:sp>
      <p:sp>
        <p:nvSpPr>
          <p:cNvPr id="3" name="Content Placeholder 2"/>
          <p:cNvSpPr>
            <a:spLocks noGrp="1"/>
          </p:cNvSpPr>
          <p:nvPr>
            <p:ph idx="1"/>
          </p:nvPr>
        </p:nvSpPr>
        <p:spPr>
          <a:xfrm>
            <a:off x="609600" y="1828800"/>
            <a:ext cx="7772400" cy="4267200"/>
          </a:xfrm>
        </p:spPr>
        <p:txBody>
          <a:bodyPr>
            <a:normAutofit/>
          </a:bodyPr>
          <a:lstStyle/>
          <a:p>
            <a:r>
              <a:rPr lang="en-CA" sz="2400" dirty="0"/>
              <a:t>However, if </a:t>
            </a:r>
            <a:r>
              <a:rPr lang="en-CA" sz="2400" dirty="0" smtClean="0"/>
              <a:t>activity </a:t>
            </a:r>
            <a:r>
              <a:rPr lang="en-CA" sz="2400" dirty="0"/>
              <a:t>includes background threads </a:t>
            </a:r>
            <a:r>
              <a:rPr lang="en-CA" sz="2400" dirty="0" smtClean="0"/>
              <a:t>or </a:t>
            </a:r>
            <a:r>
              <a:rPr lang="en-CA" sz="2400" dirty="0"/>
              <a:t>other </a:t>
            </a:r>
            <a:r>
              <a:rPr lang="en-CA" sz="2400" dirty="0" smtClean="0"/>
              <a:t>long-running </a:t>
            </a:r>
            <a:r>
              <a:rPr lang="en-CA" sz="2400" dirty="0"/>
              <a:t>resources that could potentially leak memory if not properly closed, </a:t>
            </a:r>
            <a:r>
              <a:rPr lang="en-CA" sz="2400" dirty="0" smtClean="0"/>
              <a:t>kill them during </a:t>
            </a:r>
            <a:r>
              <a:rPr lang="en-CA" sz="2400" dirty="0" err="1">
                <a:hlinkClick r:id="rId2" action="ppaction://hlinkfile"/>
              </a:rPr>
              <a:t>onDestroy</a:t>
            </a:r>
            <a:r>
              <a:rPr lang="en-CA" sz="2400" dirty="0" smtClean="0">
                <a:hlinkClick r:id="rId2" action="ppaction://hlinkfile"/>
              </a:rPr>
              <a:t>()</a:t>
            </a:r>
            <a:endParaRPr lang="en-CA" sz="24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62400"/>
            <a:ext cx="7772400" cy="1936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26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6" y="274638"/>
            <a:ext cx="8273143" cy="1143000"/>
          </a:xfrm>
        </p:spPr>
        <p:txBody>
          <a:bodyPr>
            <a:normAutofit/>
          </a:bodyPr>
          <a:lstStyle/>
          <a:p>
            <a:r>
              <a:rPr lang="en-CA" dirty="0" smtClean="0"/>
              <a:t>Pausing and Resuming and Activity</a:t>
            </a:r>
            <a:endParaRPr lang="en-CA" dirty="0"/>
          </a:p>
        </p:txBody>
      </p:sp>
      <p:sp>
        <p:nvSpPr>
          <p:cNvPr id="3" name="Content Placeholder 2"/>
          <p:cNvSpPr>
            <a:spLocks noGrp="1"/>
          </p:cNvSpPr>
          <p:nvPr>
            <p:ph idx="1"/>
          </p:nvPr>
        </p:nvSpPr>
        <p:spPr>
          <a:xfrm>
            <a:off x="718455" y="1828800"/>
            <a:ext cx="7733213" cy="4267200"/>
          </a:xfrm>
        </p:spPr>
        <p:txBody>
          <a:bodyPr>
            <a:normAutofit/>
          </a:bodyPr>
          <a:lstStyle/>
          <a:p>
            <a:r>
              <a:rPr lang="en-CA" sz="2400" dirty="0" smtClean="0"/>
              <a:t>If the </a:t>
            </a:r>
            <a:r>
              <a:rPr lang="en-CA" sz="2400" dirty="0"/>
              <a:t>foreground activity is </a:t>
            </a:r>
            <a:r>
              <a:rPr lang="en-CA" sz="2400" dirty="0" smtClean="0"/>
              <a:t>obstructed </a:t>
            </a:r>
            <a:r>
              <a:rPr lang="en-CA" sz="2400" dirty="0"/>
              <a:t>by other visual components </a:t>
            </a:r>
            <a:r>
              <a:rPr lang="en-CA" sz="2400" dirty="0" smtClean="0"/>
              <a:t>the </a:t>
            </a:r>
            <a:r>
              <a:rPr lang="en-CA" sz="2400" dirty="0"/>
              <a:t>activity </a:t>
            </a:r>
            <a:r>
              <a:rPr lang="en-CA" sz="2400" i="1" dirty="0" smtClean="0"/>
              <a:t>pause</a:t>
            </a:r>
            <a:r>
              <a:rPr lang="en-CA" sz="2400" dirty="0" smtClean="0"/>
              <a:t>s.</a:t>
            </a:r>
          </a:p>
          <a:p>
            <a:r>
              <a:rPr lang="en-CA" sz="2400" dirty="0" smtClean="0"/>
              <a:t>As </a:t>
            </a:r>
            <a:r>
              <a:rPr lang="en-CA" sz="2400" dirty="0"/>
              <a:t>long as the activity is still partially visible but currently not the activity in focus, it remains </a:t>
            </a:r>
            <a:r>
              <a:rPr lang="en-CA" sz="2400" dirty="0" smtClean="0"/>
              <a:t>paused</a:t>
            </a:r>
          </a:p>
          <a:p>
            <a:r>
              <a:rPr lang="en-CA" sz="2400" dirty="0" smtClean="0"/>
              <a:t>If the </a:t>
            </a:r>
            <a:r>
              <a:rPr lang="en-CA" sz="2400" dirty="0"/>
              <a:t>activity is fully-obstructed and not visible, it </a:t>
            </a:r>
            <a:r>
              <a:rPr lang="en-CA" sz="2400" i="1" dirty="0" smtClean="0"/>
              <a:t>stops</a:t>
            </a:r>
            <a:endParaRPr lang="en-CA" sz="2400" dirty="0"/>
          </a:p>
        </p:txBody>
      </p:sp>
    </p:spTree>
    <p:extLst>
      <p:ext uri="{BB962C8B-B14F-4D97-AF65-F5344CB8AC3E}">
        <p14:creationId xmlns:p14="http://schemas.microsoft.com/office/powerpoint/2010/main" val="1598432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538" y="457200"/>
            <a:ext cx="7473462" cy="1143000"/>
          </a:xfrm>
        </p:spPr>
        <p:txBody>
          <a:bodyPr>
            <a:normAutofit/>
          </a:bodyPr>
          <a:lstStyle/>
          <a:p>
            <a:r>
              <a:rPr lang="en-CA" b="1" dirty="0"/>
              <a:t>Managing the Activity Lifecycle</a:t>
            </a:r>
            <a:endParaRPr lang="en-CA" dirty="0"/>
          </a:p>
        </p:txBody>
      </p:sp>
      <p:sp>
        <p:nvSpPr>
          <p:cNvPr id="3" name="Content Placeholder 2"/>
          <p:cNvSpPr>
            <a:spLocks noGrp="1"/>
          </p:cNvSpPr>
          <p:nvPr>
            <p:ph idx="1"/>
          </p:nvPr>
        </p:nvSpPr>
        <p:spPr>
          <a:xfrm>
            <a:off x="527538" y="1828800"/>
            <a:ext cx="7473462" cy="4267200"/>
          </a:xfrm>
        </p:spPr>
        <p:txBody>
          <a:bodyPr>
            <a:noAutofit/>
          </a:bodyPr>
          <a:lstStyle/>
          <a:p>
            <a:r>
              <a:rPr lang="en-CA" sz="2400" dirty="0"/>
              <a:t>As </a:t>
            </a:r>
            <a:r>
              <a:rPr lang="en-CA" sz="2400" dirty="0" smtClean="0"/>
              <a:t>user </a:t>
            </a:r>
            <a:r>
              <a:rPr lang="en-CA" sz="2400" dirty="0"/>
              <a:t>navigates through, out of, and back to </a:t>
            </a:r>
            <a:r>
              <a:rPr lang="en-CA" sz="2400" dirty="0" smtClean="0"/>
              <a:t>app</a:t>
            </a:r>
            <a:r>
              <a:rPr lang="en-CA" sz="2400" dirty="0"/>
              <a:t>, </a:t>
            </a:r>
            <a:r>
              <a:rPr lang="en-CA" sz="2400" dirty="0" smtClean="0"/>
              <a:t>the </a:t>
            </a:r>
            <a:r>
              <a:rPr lang="en-CA" sz="2400" dirty="0" smtClean="0">
                <a:hlinkClick r:id="rId2" action="ppaction://hlinkfile"/>
              </a:rPr>
              <a:t>Activity</a:t>
            </a:r>
            <a:r>
              <a:rPr lang="en-CA" sz="2400" dirty="0" smtClean="0"/>
              <a:t> </a:t>
            </a:r>
            <a:r>
              <a:rPr lang="en-CA" sz="2400" dirty="0"/>
              <a:t>instances in </a:t>
            </a:r>
            <a:r>
              <a:rPr lang="en-CA" sz="2400" dirty="0" smtClean="0"/>
              <a:t>the app </a:t>
            </a:r>
            <a:r>
              <a:rPr lang="en-CA" sz="2400" dirty="0"/>
              <a:t>transition between different states in their </a:t>
            </a:r>
            <a:r>
              <a:rPr lang="en-CA" sz="2400" dirty="0" smtClean="0"/>
              <a:t>lifecycle</a:t>
            </a:r>
          </a:p>
          <a:p>
            <a:r>
              <a:rPr lang="en-CA" sz="2400" dirty="0"/>
              <a:t>For instance, when </a:t>
            </a:r>
            <a:r>
              <a:rPr lang="en-CA" sz="2400" dirty="0" smtClean="0"/>
              <a:t>an activity </a:t>
            </a:r>
            <a:r>
              <a:rPr lang="en-CA" sz="2400" dirty="0"/>
              <a:t>starts for the first time, it comes to the foreground of the system and receives user </a:t>
            </a:r>
            <a:r>
              <a:rPr lang="en-CA" sz="2400" dirty="0" smtClean="0"/>
              <a:t>focus</a:t>
            </a:r>
          </a:p>
          <a:p>
            <a:r>
              <a:rPr lang="en-CA" sz="2400" dirty="0" smtClean="0"/>
              <a:t>During </a:t>
            </a:r>
            <a:r>
              <a:rPr lang="en-CA" sz="2400" dirty="0"/>
              <a:t>this process, the Android system calls a series of lifecycle methods on the activity </a:t>
            </a:r>
            <a:r>
              <a:rPr lang="en-CA" sz="2400" dirty="0" smtClean="0"/>
              <a:t>which set </a:t>
            </a:r>
            <a:r>
              <a:rPr lang="en-CA" sz="2400" dirty="0"/>
              <a:t>up the user interface and other </a:t>
            </a:r>
            <a:r>
              <a:rPr lang="en-CA" sz="2400" dirty="0" smtClean="0"/>
              <a:t>components</a:t>
            </a:r>
            <a:endParaRPr lang="en-CA" sz="2400" dirty="0"/>
          </a:p>
        </p:txBody>
      </p:sp>
    </p:spTree>
    <p:extLst>
      <p:ext uri="{BB962C8B-B14F-4D97-AF65-F5344CB8AC3E}">
        <p14:creationId xmlns:p14="http://schemas.microsoft.com/office/powerpoint/2010/main" val="97487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a:bodyPr>
          <a:lstStyle/>
          <a:p>
            <a:r>
              <a:rPr lang="en-CA" dirty="0" smtClean="0"/>
              <a:t>Pausing and Resuming an Activity</a:t>
            </a:r>
            <a:endParaRPr lang="en-CA" dirty="0"/>
          </a:p>
        </p:txBody>
      </p:sp>
      <p:sp>
        <p:nvSpPr>
          <p:cNvPr id="3" name="Content Placeholder 2"/>
          <p:cNvSpPr>
            <a:spLocks noGrp="1"/>
          </p:cNvSpPr>
          <p:nvPr>
            <p:ph idx="1"/>
          </p:nvPr>
        </p:nvSpPr>
        <p:spPr>
          <a:xfrm>
            <a:off x="457200" y="1600200"/>
            <a:ext cx="8229600" cy="4953000"/>
          </a:xfrm>
        </p:spPr>
        <p:txBody>
          <a:bodyPr>
            <a:normAutofit/>
          </a:bodyPr>
          <a:lstStyle/>
          <a:p>
            <a:r>
              <a:rPr lang="en-CA" sz="2400" dirty="0" smtClean="0"/>
              <a:t>Entering </a:t>
            </a:r>
            <a:r>
              <a:rPr lang="en-CA" sz="2400" dirty="0"/>
              <a:t>the paused state, the system calls the </a:t>
            </a:r>
            <a:r>
              <a:rPr lang="en-CA" sz="2400" dirty="0" err="1">
                <a:hlinkClick r:id="rId2" action="ppaction://hlinkfile"/>
              </a:rPr>
              <a:t>onPause</a:t>
            </a:r>
            <a:r>
              <a:rPr lang="en-CA" sz="2400" dirty="0">
                <a:hlinkClick r:id="rId2" action="ppaction://hlinkfile"/>
              </a:rPr>
              <a:t>()</a:t>
            </a:r>
            <a:r>
              <a:rPr lang="en-CA" sz="2400" dirty="0"/>
              <a:t> </a:t>
            </a:r>
            <a:r>
              <a:rPr lang="en-CA" sz="2400" dirty="0" smtClean="0"/>
              <a:t>method</a:t>
            </a:r>
          </a:p>
          <a:p>
            <a:pPr lvl="1"/>
            <a:r>
              <a:rPr lang="en-CA" sz="2200" dirty="0" smtClean="0"/>
              <a:t>Stop </a:t>
            </a:r>
            <a:r>
              <a:rPr lang="en-CA" sz="2200" dirty="0"/>
              <a:t>ongoing actions that should not continue while paused (such as a video) </a:t>
            </a:r>
            <a:endParaRPr lang="en-CA" sz="2200" dirty="0" smtClean="0"/>
          </a:p>
          <a:p>
            <a:pPr lvl="1"/>
            <a:r>
              <a:rPr lang="en-CA" sz="2200" dirty="0"/>
              <a:t>P</a:t>
            </a:r>
            <a:r>
              <a:rPr lang="en-CA" sz="2200" dirty="0" smtClean="0"/>
              <a:t>ersist </a:t>
            </a:r>
            <a:r>
              <a:rPr lang="en-CA" sz="2200" dirty="0"/>
              <a:t>any information that should be permanently saved in case the user continues to leave your </a:t>
            </a:r>
            <a:r>
              <a:rPr lang="en-CA" sz="2200" dirty="0" smtClean="0"/>
              <a:t>app</a:t>
            </a:r>
          </a:p>
          <a:p>
            <a:r>
              <a:rPr lang="en-CA" sz="2400" dirty="0"/>
              <a:t>Returning to the activity from the paused state, calls the </a:t>
            </a:r>
            <a:r>
              <a:rPr lang="en-CA" sz="2400" u="sng" dirty="0" err="1"/>
              <a:t>onResume</a:t>
            </a:r>
            <a:r>
              <a:rPr lang="en-CA" sz="2400" u="sng" dirty="0"/>
              <a:t>()</a:t>
            </a:r>
            <a:r>
              <a:rPr lang="en-CA" sz="2400" dirty="0"/>
              <a:t> </a:t>
            </a:r>
            <a:r>
              <a:rPr lang="en-CA" sz="2400" dirty="0" smtClean="0"/>
              <a:t>method</a:t>
            </a:r>
          </a:p>
          <a:p>
            <a:r>
              <a:rPr lang="en-CA" sz="2400" b="1" dirty="0" smtClean="0"/>
              <a:t>Note</a:t>
            </a:r>
            <a:r>
              <a:rPr lang="en-CA" sz="2400" b="1" dirty="0"/>
              <a:t>:</a:t>
            </a:r>
            <a:r>
              <a:rPr lang="en-CA" sz="2400" dirty="0"/>
              <a:t> When </a:t>
            </a:r>
            <a:r>
              <a:rPr lang="en-CA" sz="2400" dirty="0" smtClean="0"/>
              <a:t>activity </a:t>
            </a:r>
            <a:r>
              <a:rPr lang="en-CA" sz="2400" dirty="0"/>
              <a:t>receives a call to </a:t>
            </a:r>
            <a:r>
              <a:rPr lang="en-CA" sz="2400" dirty="0" err="1">
                <a:hlinkClick r:id="rId2" action="ppaction://hlinkfile"/>
              </a:rPr>
              <a:t>onPause</a:t>
            </a:r>
            <a:r>
              <a:rPr lang="en-CA" sz="2400" dirty="0">
                <a:hlinkClick r:id="rId2" action="ppaction://hlinkfile"/>
              </a:rPr>
              <a:t>()</a:t>
            </a:r>
            <a:r>
              <a:rPr lang="en-CA" sz="2400" dirty="0"/>
              <a:t>, it may be an indication that the activity will be paused for a moment and the user may return focus </a:t>
            </a:r>
            <a:r>
              <a:rPr lang="en-CA" sz="2400" dirty="0" smtClean="0"/>
              <a:t>or it may be the </a:t>
            </a:r>
            <a:r>
              <a:rPr lang="en-CA" sz="2400" dirty="0"/>
              <a:t>first indication that the user is leaving </a:t>
            </a:r>
            <a:r>
              <a:rPr lang="en-CA" sz="2400" dirty="0" smtClean="0"/>
              <a:t>the activity</a:t>
            </a:r>
            <a:endParaRPr lang="en-CA" sz="2400" dirty="0"/>
          </a:p>
        </p:txBody>
      </p:sp>
    </p:spTree>
    <p:extLst>
      <p:ext uri="{BB962C8B-B14F-4D97-AF65-F5344CB8AC3E}">
        <p14:creationId xmlns:p14="http://schemas.microsoft.com/office/powerpoint/2010/main" val="103014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CA" dirty="0" smtClean="0"/>
              <a:t>Pausing and Resuming an Activity</a:t>
            </a:r>
            <a:endParaRPr lang="en-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335304"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82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1143000"/>
          </a:xfrm>
        </p:spPr>
        <p:txBody>
          <a:bodyPr>
            <a:normAutofit/>
          </a:bodyPr>
          <a:lstStyle/>
          <a:p>
            <a:r>
              <a:rPr lang="en-CA" dirty="0" smtClean="0"/>
              <a:t>Pausing an Activity</a:t>
            </a:r>
            <a:endParaRPr lang="en-CA" dirty="0"/>
          </a:p>
        </p:txBody>
      </p:sp>
      <p:sp>
        <p:nvSpPr>
          <p:cNvPr id="3" name="Content Placeholder 2"/>
          <p:cNvSpPr>
            <a:spLocks noGrp="1"/>
          </p:cNvSpPr>
          <p:nvPr>
            <p:ph idx="1"/>
          </p:nvPr>
        </p:nvSpPr>
        <p:spPr>
          <a:xfrm>
            <a:off x="574765" y="1828800"/>
            <a:ext cx="7733211" cy="4267200"/>
          </a:xfrm>
        </p:spPr>
        <p:txBody>
          <a:bodyPr>
            <a:normAutofit/>
          </a:bodyPr>
          <a:lstStyle/>
          <a:p>
            <a:r>
              <a:rPr lang="en-CA" sz="2400" dirty="0" smtClean="0"/>
              <a:t>Use </a:t>
            </a:r>
            <a:r>
              <a:rPr lang="en-CA" sz="2400" dirty="0"/>
              <a:t>the </a:t>
            </a:r>
            <a:r>
              <a:rPr lang="en-CA" sz="2400" dirty="0" err="1">
                <a:hlinkClick r:id="rId2" action="ppaction://hlinkfile"/>
              </a:rPr>
              <a:t>onPause</a:t>
            </a:r>
            <a:r>
              <a:rPr lang="en-CA" sz="2400" dirty="0">
                <a:hlinkClick r:id="rId2" action="ppaction://hlinkfile"/>
              </a:rPr>
              <a:t>()</a:t>
            </a:r>
            <a:r>
              <a:rPr lang="en-CA" sz="2400" dirty="0"/>
              <a:t> callback to:</a:t>
            </a:r>
          </a:p>
          <a:p>
            <a:pPr lvl="1"/>
            <a:r>
              <a:rPr lang="en-CA" sz="2200" dirty="0"/>
              <a:t>Stop animations or other ongoing actions that could consume </a:t>
            </a:r>
            <a:r>
              <a:rPr lang="en-CA" sz="2200" dirty="0" smtClean="0"/>
              <a:t>CPU resources</a:t>
            </a:r>
            <a:endParaRPr lang="en-CA" sz="2200" dirty="0"/>
          </a:p>
          <a:p>
            <a:pPr lvl="1"/>
            <a:r>
              <a:rPr lang="en-CA" sz="2200" dirty="0"/>
              <a:t>Commit unsaved </a:t>
            </a:r>
            <a:r>
              <a:rPr lang="en-CA" sz="2200" dirty="0" smtClean="0"/>
              <a:t>changes</a:t>
            </a:r>
            <a:r>
              <a:rPr lang="en-CA" sz="2200" dirty="0"/>
              <a:t> </a:t>
            </a:r>
            <a:r>
              <a:rPr lang="en-CA" sz="2200" dirty="0" smtClean="0"/>
              <a:t>(such </a:t>
            </a:r>
            <a:r>
              <a:rPr lang="en-CA" sz="2200" dirty="0"/>
              <a:t>as a draft </a:t>
            </a:r>
            <a:r>
              <a:rPr lang="en-CA" sz="2200" dirty="0" smtClean="0"/>
              <a:t>email or shared preferences)</a:t>
            </a:r>
            <a:endParaRPr lang="en-CA" sz="2200" dirty="0"/>
          </a:p>
          <a:p>
            <a:pPr lvl="1"/>
            <a:r>
              <a:rPr lang="en-CA" sz="2200" dirty="0"/>
              <a:t>Release system resources, </a:t>
            </a:r>
            <a:r>
              <a:rPr lang="en-CA" sz="2200" dirty="0" smtClean="0"/>
              <a:t>that </a:t>
            </a:r>
            <a:r>
              <a:rPr lang="en-CA" sz="2200" dirty="0"/>
              <a:t>may affect battery life while your activity is paused and the user does not need </a:t>
            </a:r>
            <a:r>
              <a:rPr lang="en-CA" sz="2200" dirty="0" smtClean="0"/>
              <a:t>them</a:t>
            </a:r>
            <a:r>
              <a:rPr lang="en-CA" sz="2200" dirty="0"/>
              <a:t> </a:t>
            </a:r>
            <a:r>
              <a:rPr lang="en-CA" sz="2200" dirty="0" smtClean="0"/>
              <a:t>(</a:t>
            </a:r>
            <a:r>
              <a:rPr lang="en-CA" sz="2200" dirty="0"/>
              <a:t>such as broadcast receivers, handles to sensors </a:t>
            </a:r>
            <a:r>
              <a:rPr lang="en-CA" sz="2200" dirty="0" smtClean="0"/>
              <a:t>like </a:t>
            </a:r>
            <a:r>
              <a:rPr lang="en-CA" sz="2200" dirty="0"/>
              <a:t>GPS</a:t>
            </a:r>
            <a:r>
              <a:rPr lang="en-CA" sz="2200" dirty="0" smtClean="0"/>
              <a:t>)</a:t>
            </a:r>
            <a:endParaRPr lang="en-CA" sz="2200" dirty="0"/>
          </a:p>
        </p:txBody>
      </p:sp>
    </p:spTree>
    <p:extLst>
      <p:ext uri="{BB962C8B-B14F-4D97-AF65-F5344CB8AC3E}">
        <p14:creationId xmlns:p14="http://schemas.microsoft.com/office/powerpoint/2010/main" val="3143334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99" y="457200"/>
            <a:ext cx="7467601" cy="1188720"/>
          </a:xfrm>
        </p:spPr>
        <p:txBody>
          <a:bodyPr>
            <a:normAutofit/>
          </a:bodyPr>
          <a:lstStyle/>
          <a:p>
            <a:r>
              <a:rPr lang="en-CA" dirty="0" smtClean="0"/>
              <a:t>Pausing an Activity</a:t>
            </a:r>
            <a:endParaRPr lang="en-CA" dirty="0"/>
          </a:p>
        </p:txBody>
      </p:sp>
      <p:sp>
        <p:nvSpPr>
          <p:cNvPr id="3" name="Content Placeholder 2"/>
          <p:cNvSpPr>
            <a:spLocks noGrp="1"/>
          </p:cNvSpPr>
          <p:nvPr>
            <p:ph idx="1"/>
          </p:nvPr>
        </p:nvSpPr>
        <p:spPr>
          <a:xfrm>
            <a:off x="533399" y="1946365"/>
            <a:ext cx="7467601" cy="4598125"/>
          </a:xfrm>
        </p:spPr>
        <p:txBody>
          <a:bodyPr>
            <a:normAutofit/>
          </a:bodyPr>
          <a:lstStyle/>
          <a:p>
            <a:r>
              <a:rPr lang="en-CA" sz="2400" dirty="0"/>
              <a:t>For example, if </a:t>
            </a:r>
            <a:r>
              <a:rPr lang="en-CA" sz="2400" dirty="0" smtClean="0"/>
              <a:t>the application </a:t>
            </a:r>
            <a:r>
              <a:rPr lang="en-CA" sz="2400" dirty="0"/>
              <a:t>uses the </a:t>
            </a:r>
            <a:r>
              <a:rPr lang="en-CA" sz="2400" dirty="0">
                <a:hlinkClick r:id="rId2" action="ppaction://hlinkfile"/>
              </a:rPr>
              <a:t>Camera</a:t>
            </a:r>
            <a:r>
              <a:rPr lang="en-CA" sz="2400" dirty="0"/>
              <a:t>, </a:t>
            </a:r>
            <a:r>
              <a:rPr lang="en-CA" sz="2400" dirty="0" smtClean="0"/>
              <a:t>the </a:t>
            </a:r>
            <a:r>
              <a:rPr lang="en-CA" sz="2400" dirty="0" err="1" smtClean="0">
                <a:hlinkClick r:id="rId3" action="ppaction://hlinkfile"/>
              </a:rPr>
              <a:t>onPause</a:t>
            </a:r>
            <a:r>
              <a:rPr lang="en-CA" sz="2400" dirty="0">
                <a:hlinkClick r:id="rId3" action="ppaction://hlinkfile"/>
              </a:rPr>
              <a:t>()</a:t>
            </a:r>
            <a:r>
              <a:rPr lang="en-CA" sz="2400" dirty="0"/>
              <a:t> method is a good place to release </a:t>
            </a:r>
            <a:r>
              <a:rPr lang="en-CA" sz="2400" dirty="0" smtClean="0"/>
              <a:t>it</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71" y="2947851"/>
            <a:ext cx="6573855" cy="278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749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457200"/>
            <a:ext cx="7413171" cy="1143000"/>
          </a:xfrm>
        </p:spPr>
        <p:txBody>
          <a:bodyPr/>
          <a:lstStyle/>
          <a:p>
            <a:r>
              <a:rPr lang="en-CA" dirty="0" smtClean="0"/>
              <a:t>Pausing your Activity</a:t>
            </a:r>
            <a:endParaRPr lang="en-CA" dirty="0"/>
          </a:p>
        </p:txBody>
      </p:sp>
      <p:sp>
        <p:nvSpPr>
          <p:cNvPr id="3" name="Content Placeholder 2"/>
          <p:cNvSpPr>
            <a:spLocks noGrp="1"/>
          </p:cNvSpPr>
          <p:nvPr>
            <p:ph idx="1"/>
          </p:nvPr>
        </p:nvSpPr>
        <p:spPr>
          <a:xfrm>
            <a:off x="587829" y="1828800"/>
            <a:ext cx="7413171" cy="4267200"/>
          </a:xfrm>
        </p:spPr>
        <p:txBody>
          <a:bodyPr>
            <a:normAutofit/>
          </a:bodyPr>
          <a:lstStyle/>
          <a:p>
            <a:r>
              <a:rPr lang="en-CA" sz="2400" dirty="0"/>
              <a:t>Avoid performing CPU-intensive work during </a:t>
            </a:r>
            <a:r>
              <a:rPr lang="en-CA" sz="2400" dirty="0" err="1">
                <a:hlinkClick r:id="rId2" action="ppaction://hlinkfile"/>
              </a:rPr>
              <a:t>onPause</a:t>
            </a:r>
            <a:r>
              <a:rPr lang="en-CA" sz="2400" dirty="0">
                <a:hlinkClick r:id="rId2" action="ppaction://hlinkfile"/>
              </a:rPr>
              <a:t>()</a:t>
            </a:r>
            <a:r>
              <a:rPr lang="en-CA" sz="2400" dirty="0"/>
              <a:t>, such as writing to a database, because it can slow the visible transition to the next activity</a:t>
            </a:r>
          </a:p>
          <a:p>
            <a:r>
              <a:rPr lang="en-CA" sz="2400" dirty="0" smtClean="0"/>
              <a:t>Keep operations </a:t>
            </a:r>
            <a:r>
              <a:rPr lang="en-CA" sz="2400" dirty="0"/>
              <a:t>done in the </a:t>
            </a:r>
            <a:r>
              <a:rPr lang="en-CA" sz="2400" dirty="0" err="1">
                <a:hlinkClick r:id="rId2" action="ppaction://hlinkfile"/>
              </a:rPr>
              <a:t>onPause</a:t>
            </a:r>
            <a:r>
              <a:rPr lang="en-CA" sz="2400" dirty="0">
                <a:hlinkClick r:id="rId2" action="ppaction://hlinkfile"/>
              </a:rPr>
              <a:t>()</a:t>
            </a:r>
            <a:r>
              <a:rPr lang="en-CA" sz="2400" dirty="0"/>
              <a:t> method relatively simple in order to allow for a speedy transition </a:t>
            </a:r>
            <a:endParaRPr lang="en-CA" sz="2400" dirty="0" smtClean="0"/>
          </a:p>
        </p:txBody>
      </p:sp>
    </p:spTree>
    <p:extLst>
      <p:ext uri="{BB962C8B-B14F-4D97-AF65-F5344CB8AC3E}">
        <p14:creationId xmlns:p14="http://schemas.microsoft.com/office/powerpoint/2010/main" val="414741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457200"/>
            <a:ext cx="7360920" cy="1143000"/>
          </a:xfrm>
        </p:spPr>
        <p:txBody>
          <a:bodyPr/>
          <a:lstStyle/>
          <a:p>
            <a:r>
              <a:rPr lang="en-CA" dirty="0" smtClean="0"/>
              <a:t>Resume your Activity</a:t>
            </a:r>
            <a:endParaRPr lang="en-CA" dirty="0"/>
          </a:p>
        </p:txBody>
      </p:sp>
      <p:sp>
        <p:nvSpPr>
          <p:cNvPr id="3" name="Content Placeholder 2"/>
          <p:cNvSpPr>
            <a:spLocks noGrp="1"/>
          </p:cNvSpPr>
          <p:nvPr>
            <p:ph idx="1"/>
          </p:nvPr>
        </p:nvSpPr>
        <p:spPr>
          <a:xfrm>
            <a:off x="640080" y="1828800"/>
            <a:ext cx="7707086" cy="4267200"/>
          </a:xfrm>
        </p:spPr>
        <p:txBody>
          <a:bodyPr>
            <a:normAutofit/>
          </a:bodyPr>
          <a:lstStyle/>
          <a:p>
            <a:r>
              <a:rPr lang="en-CA" sz="2400" dirty="0" smtClean="0"/>
              <a:t>Resuming an activity </a:t>
            </a:r>
            <a:r>
              <a:rPr lang="en-CA" sz="2400" dirty="0"/>
              <a:t>from the Paused state, the system calls the </a:t>
            </a:r>
            <a:r>
              <a:rPr lang="en-CA" sz="2400" dirty="0" err="1">
                <a:hlinkClick r:id="rId2" action="ppaction://hlinkfile"/>
              </a:rPr>
              <a:t>onResume</a:t>
            </a:r>
            <a:r>
              <a:rPr lang="en-CA" sz="2400" dirty="0">
                <a:hlinkClick r:id="rId2" action="ppaction://hlinkfile"/>
              </a:rPr>
              <a:t>()</a:t>
            </a:r>
            <a:r>
              <a:rPr lang="en-CA" sz="2400" dirty="0"/>
              <a:t> </a:t>
            </a:r>
            <a:r>
              <a:rPr lang="en-CA" sz="2400" dirty="0" smtClean="0"/>
              <a:t>method</a:t>
            </a:r>
          </a:p>
          <a:p>
            <a:r>
              <a:rPr lang="en-CA" sz="2400" dirty="0"/>
              <a:t>Be </a:t>
            </a:r>
            <a:r>
              <a:rPr lang="en-CA" sz="2400" dirty="0" smtClean="0"/>
              <a:t>aware: the </a:t>
            </a:r>
            <a:r>
              <a:rPr lang="en-CA" sz="2400" dirty="0"/>
              <a:t>system calls this method every time </a:t>
            </a:r>
            <a:r>
              <a:rPr lang="en-CA" sz="2400" dirty="0" smtClean="0"/>
              <a:t>the activity </a:t>
            </a:r>
            <a:r>
              <a:rPr lang="en-CA" sz="2400" dirty="0"/>
              <a:t>comes into the foreground, including when it's created for the first </a:t>
            </a:r>
            <a:r>
              <a:rPr lang="en-CA" sz="2400" dirty="0" smtClean="0"/>
              <a:t>time</a:t>
            </a:r>
          </a:p>
          <a:p>
            <a:r>
              <a:rPr lang="en-CA" sz="2400" dirty="0" smtClean="0"/>
              <a:t>As </a:t>
            </a:r>
            <a:r>
              <a:rPr lang="en-CA" sz="2400" dirty="0"/>
              <a:t>such, </a:t>
            </a:r>
            <a:r>
              <a:rPr lang="en-CA" sz="2400" dirty="0" smtClean="0"/>
              <a:t>implement </a:t>
            </a:r>
            <a:r>
              <a:rPr lang="en-CA" sz="2400" dirty="0" err="1">
                <a:hlinkClick r:id="rId2" action="ppaction://hlinkfile"/>
              </a:rPr>
              <a:t>onResume</a:t>
            </a:r>
            <a:r>
              <a:rPr lang="en-CA" sz="2400" dirty="0">
                <a:hlinkClick r:id="rId2" action="ppaction://hlinkfile"/>
              </a:rPr>
              <a:t>()</a:t>
            </a:r>
            <a:r>
              <a:rPr lang="en-CA" sz="2400" dirty="0"/>
              <a:t> to initialize components that </a:t>
            </a:r>
            <a:r>
              <a:rPr lang="en-CA" sz="2400" dirty="0" smtClean="0"/>
              <a:t>released </a:t>
            </a:r>
            <a:r>
              <a:rPr lang="en-CA" sz="2400" dirty="0"/>
              <a:t>during </a:t>
            </a:r>
            <a:r>
              <a:rPr lang="en-CA" sz="2400" dirty="0" err="1">
                <a:hlinkClick r:id="rId2" action="ppaction://hlinkfile"/>
              </a:rPr>
              <a:t>onPause</a:t>
            </a:r>
            <a:r>
              <a:rPr lang="en-CA" sz="2400" dirty="0">
                <a:hlinkClick r:id="rId2" action="ppaction://hlinkfile"/>
              </a:rPr>
              <a:t>()</a:t>
            </a:r>
            <a:r>
              <a:rPr lang="en-CA" sz="2400" dirty="0"/>
              <a:t> and perform any other initializations that must occur each time the activity enters the Resumed state (such as begin animations and initialize components only used while the activity has user focus</a:t>
            </a:r>
            <a:r>
              <a:rPr lang="en-CA" sz="2400" dirty="0" smtClean="0"/>
              <a:t>)</a:t>
            </a:r>
            <a:endParaRPr lang="en-CA" sz="2400" dirty="0"/>
          </a:p>
        </p:txBody>
      </p:sp>
    </p:spTree>
    <p:extLst>
      <p:ext uri="{BB962C8B-B14F-4D97-AF65-F5344CB8AC3E}">
        <p14:creationId xmlns:p14="http://schemas.microsoft.com/office/powerpoint/2010/main" val="3990686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1143000"/>
          </a:xfrm>
        </p:spPr>
        <p:txBody>
          <a:bodyPr/>
          <a:lstStyle/>
          <a:p>
            <a:r>
              <a:rPr lang="en-CA" dirty="0" smtClean="0"/>
              <a:t>Resume your Activity</a:t>
            </a:r>
            <a:endParaRPr lang="en-CA" dirty="0"/>
          </a:p>
        </p:txBody>
      </p:sp>
      <p:sp>
        <p:nvSpPr>
          <p:cNvPr id="3" name="Content Placeholder 2"/>
          <p:cNvSpPr>
            <a:spLocks noGrp="1"/>
          </p:cNvSpPr>
          <p:nvPr>
            <p:ph idx="1"/>
          </p:nvPr>
        </p:nvSpPr>
        <p:spPr>
          <a:xfrm>
            <a:off x="457200" y="1828800"/>
            <a:ext cx="8061728" cy="4267200"/>
          </a:xfrm>
        </p:spPr>
        <p:txBody>
          <a:bodyPr>
            <a:normAutofit/>
          </a:bodyPr>
          <a:lstStyle/>
          <a:p>
            <a:r>
              <a:rPr lang="en-CA" sz="2400" dirty="0"/>
              <a:t>The following example of </a:t>
            </a:r>
            <a:r>
              <a:rPr lang="en-CA" sz="2400" dirty="0" err="1">
                <a:hlinkClick r:id="rId2" action="ppaction://hlinkfile"/>
              </a:rPr>
              <a:t>onResume</a:t>
            </a:r>
            <a:r>
              <a:rPr lang="en-CA" sz="2400" dirty="0">
                <a:hlinkClick r:id="rId2" action="ppaction://hlinkfile"/>
              </a:rPr>
              <a:t>()</a:t>
            </a:r>
            <a:r>
              <a:rPr lang="en-CA" sz="2400" dirty="0"/>
              <a:t> is the counterpart to the </a:t>
            </a:r>
            <a:r>
              <a:rPr lang="en-CA" sz="2400" dirty="0" err="1">
                <a:hlinkClick r:id="rId2" action="ppaction://hlinkfile"/>
              </a:rPr>
              <a:t>onPause</a:t>
            </a:r>
            <a:r>
              <a:rPr lang="en-CA" sz="2400" dirty="0">
                <a:hlinkClick r:id="rId2" action="ppaction://hlinkfile"/>
              </a:rPr>
              <a:t>()</a:t>
            </a:r>
            <a:r>
              <a:rPr lang="en-CA" sz="2400" dirty="0"/>
              <a:t> </a:t>
            </a:r>
            <a:r>
              <a:rPr lang="en-CA" sz="2400" dirty="0" smtClean="0"/>
              <a:t>example, </a:t>
            </a:r>
            <a:r>
              <a:rPr lang="en-CA" sz="2400" dirty="0"/>
              <a:t>so it initializes the camera that's released when the activity </a:t>
            </a:r>
            <a:r>
              <a:rPr lang="en-CA" sz="2400" dirty="0" smtClean="0"/>
              <a:t>pauses</a:t>
            </a:r>
          </a:p>
          <a:p>
            <a:endParaRPr lang="en-C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5200"/>
            <a:ext cx="806172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723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903" y="1828800"/>
            <a:ext cx="7552508" cy="4267200"/>
          </a:xfrm>
        </p:spPr>
        <p:txBody>
          <a:bodyPr>
            <a:normAutofit/>
          </a:bodyPr>
          <a:lstStyle/>
          <a:p>
            <a:r>
              <a:rPr lang="en-CA" sz="2400" dirty="0"/>
              <a:t>There are a few of key scenarios in which </a:t>
            </a:r>
            <a:r>
              <a:rPr lang="en-CA" sz="2400" dirty="0" smtClean="0"/>
              <a:t>an activity </a:t>
            </a:r>
            <a:r>
              <a:rPr lang="en-CA" sz="2400" dirty="0"/>
              <a:t>is stopped and restarted</a:t>
            </a:r>
            <a:r>
              <a:rPr lang="en-CA" sz="2400" dirty="0" smtClean="0"/>
              <a:t>:</a:t>
            </a:r>
          </a:p>
          <a:p>
            <a:pPr lvl="1"/>
            <a:r>
              <a:rPr lang="en-CA" sz="2200" dirty="0"/>
              <a:t>The user opens the Recent Apps window and switches from </a:t>
            </a:r>
            <a:r>
              <a:rPr lang="en-CA" sz="2200" dirty="0" smtClean="0"/>
              <a:t>current app </a:t>
            </a:r>
            <a:r>
              <a:rPr lang="en-CA" sz="2200" dirty="0"/>
              <a:t>to another app. The activity in </a:t>
            </a:r>
            <a:r>
              <a:rPr lang="en-CA" sz="2200" dirty="0" smtClean="0"/>
              <a:t>current app is </a:t>
            </a:r>
            <a:r>
              <a:rPr lang="en-CA" sz="2200" dirty="0"/>
              <a:t>stopped. If the user returns to </a:t>
            </a:r>
            <a:r>
              <a:rPr lang="en-CA" sz="2200" dirty="0" smtClean="0"/>
              <a:t>the app </a:t>
            </a:r>
            <a:r>
              <a:rPr lang="en-CA" sz="2200" dirty="0"/>
              <a:t>from the Home screen launcher icon or the Recent Apps window, the activity </a:t>
            </a:r>
            <a:r>
              <a:rPr lang="en-CA" sz="2200" dirty="0" smtClean="0"/>
              <a:t>restarts</a:t>
            </a:r>
            <a:endParaRPr lang="en-CA" sz="2200" dirty="0"/>
          </a:p>
          <a:p>
            <a:pPr lvl="1"/>
            <a:r>
              <a:rPr lang="en-CA" sz="2200" dirty="0"/>
              <a:t>The user performs an action in </a:t>
            </a:r>
            <a:r>
              <a:rPr lang="en-CA" sz="2200" dirty="0" smtClean="0"/>
              <a:t>current app </a:t>
            </a:r>
            <a:r>
              <a:rPr lang="en-CA" sz="2200" dirty="0"/>
              <a:t>that starts a new activity. The current activity is stopped when the second activity is created. If the user then presses the </a:t>
            </a:r>
            <a:r>
              <a:rPr lang="en-CA" sz="2200" i="1" dirty="0" smtClean="0"/>
              <a:t>Back </a:t>
            </a:r>
            <a:r>
              <a:rPr lang="en-CA" sz="2200" dirty="0" smtClean="0"/>
              <a:t>button</a:t>
            </a:r>
            <a:r>
              <a:rPr lang="en-CA" sz="2200" dirty="0"/>
              <a:t>, the first activity is restarted</a:t>
            </a:r>
            <a:r>
              <a:rPr lang="en-CA" sz="2200" dirty="0" smtClean="0"/>
              <a:t>.</a:t>
            </a:r>
            <a:endParaRPr lang="en-CA" sz="2200" dirty="0"/>
          </a:p>
        </p:txBody>
      </p:sp>
      <p:sp>
        <p:nvSpPr>
          <p:cNvPr id="5" name="Title 1"/>
          <p:cNvSpPr>
            <a:spLocks noGrp="1"/>
          </p:cNvSpPr>
          <p:nvPr>
            <p:ph type="title"/>
          </p:nvPr>
        </p:nvSpPr>
        <p:spPr>
          <a:xfrm>
            <a:off x="637903" y="518160"/>
            <a:ext cx="7787640" cy="1143000"/>
          </a:xfrm>
        </p:spPr>
        <p:txBody>
          <a:bodyPr>
            <a:normAutofit/>
          </a:bodyPr>
          <a:lstStyle/>
          <a:p>
            <a:r>
              <a:rPr lang="en-CA" dirty="0" smtClean="0"/>
              <a:t>Stopping </a:t>
            </a:r>
            <a:r>
              <a:rPr lang="en-CA" dirty="0"/>
              <a:t>&amp;</a:t>
            </a:r>
            <a:r>
              <a:rPr lang="en-CA" dirty="0" smtClean="0"/>
              <a:t> Restarting an Activity</a:t>
            </a:r>
            <a:endParaRPr lang="en-CA" dirty="0"/>
          </a:p>
        </p:txBody>
      </p:sp>
    </p:spTree>
    <p:extLst>
      <p:ext uri="{BB962C8B-B14F-4D97-AF65-F5344CB8AC3E}">
        <p14:creationId xmlns:p14="http://schemas.microsoft.com/office/powerpoint/2010/main" val="570990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28800"/>
            <a:ext cx="7391400" cy="4267200"/>
          </a:xfrm>
        </p:spPr>
        <p:txBody>
          <a:bodyPr>
            <a:normAutofit/>
          </a:bodyPr>
          <a:lstStyle/>
          <a:p>
            <a:r>
              <a:rPr lang="en-CA" sz="2400" dirty="0" smtClean="0"/>
              <a:t>Two </a:t>
            </a:r>
            <a:r>
              <a:rPr lang="en-CA" sz="2400" dirty="0"/>
              <a:t>lifecycle methods, </a:t>
            </a:r>
            <a:r>
              <a:rPr lang="en-CA" sz="2400" dirty="0" err="1">
                <a:hlinkClick r:id="rId2" action="ppaction://hlinkfile"/>
              </a:rPr>
              <a:t>onStop</a:t>
            </a:r>
            <a:r>
              <a:rPr lang="en-CA" sz="2400" dirty="0">
                <a:hlinkClick r:id="rId2" action="ppaction://hlinkfile"/>
              </a:rPr>
              <a:t>()</a:t>
            </a:r>
            <a:r>
              <a:rPr lang="en-CA" sz="2400" dirty="0"/>
              <a:t> and </a:t>
            </a:r>
            <a:r>
              <a:rPr lang="en-CA" sz="2400" dirty="0" err="1">
                <a:hlinkClick r:id="rId2" action="ppaction://hlinkfile"/>
              </a:rPr>
              <a:t>onRestart</a:t>
            </a:r>
            <a:r>
              <a:rPr lang="en-CA" sz="2400" dirty="0">
                <a:hlinkClick r:id="rId2" action="ppaction://hlinkfile"/>
              </a:rPr>
              <a:t>()</a:t>
            </a:r>
            <a:r>
              <a:rPr lang="en-CA" sz="2400" dirty="0"/>
              <a:t>, </a:t>
            </a:r>
            <a:r>
              <a:rPr lang="en-CA" sz="2400" dirty="0" smtClean="0"/>
              <a:t>to </a:t>
            </a:r>
            <a:r>
              <a:rPr lang="en-CA" sz="2400" dirty="0"/>
              <a:t>specifically handle how </a:t>
            </a:r>
            <a:r>
              <a:rPr lang="en-CA" sz="2400" dirty="0" smtClean="0"/>
              <a:t>stops </a:t>
            </a:r>
            <a:r>
              <a:rPr lang="en-CA" sz="2400" dirty="0"/>
              <a:t>and </a:t>
            </a:r>
            <a:r>
              <a:rPr lang="en-CA" sz="2400" dirty="0" smtClean="0"/>
              <a:t>restarts</a:t>
            </a:r>
          </a:p>
          <a:p>
            <a:r>
              <a:rPr lang="en-CA" sz="2400" dirty="0" smtClean="0"/>
              <a:t>Unlike </a:t>
            </a:r>
            <a:r>
              <a:rPr lang="en-CA" sz="2400" dirty="0"/>
              <a:t>the paused state, which identifies a partial UI obstruction, the stopped state guarantees that the UI is no longer visible and the user's focus is in a separate activity (or an entirely separate app).</a:t>
            </a:r>
          </a:p>
        </p:txBody>
      </p:sp>
      <p:sp>
        <p:nvSpPr>
          <p:cNvPr id="5" name="Title 1"/>
          <p:cNvSpPr>
            <a:spLocks noGrp="1"/>
          </p:cNvSpPr>
          <p:nvPr>
            <p:ph type="title"/>
          </p:nvPr>
        </p:nvSpPr>
        <p:spPr>
          <a:xfrm>
            <a:off x="609600" y="531223"/>
            <a:ext cx="7924800" cy="1143000"/>
          </a:xfrm>
        </p:spPr>
        <p:txBody>
          <a:bodyPr>
            <a:normAutofit/>
          </a:bodyPr>
          <a:lstStyle/>
          <a:p>
            <a:r>
              <a:rPr lang="en-CA" dirty="0" smtClean="0"/>
              <a:t>Stopping </a:t>
            </a:r>
            <a:r>
              <a:rPr lang="en-CA" dirty="0"/>
              <a:t>&amp;</a:t>
            </a:r>
            <a:r>
              <a:rPr lang="en-CA" dirty="0" smtClean="0"/>
              <a:t> Restarting an Activity</a:t>
            </a:r>
            <a:endParaRPr lang="en-CA" dirty="0"/>
          </a:p>
        </p:txBody>
      </p:sp>
    </p:spTree>
    <p:extLst>
      <p:ext uri="{BB962C8B-B14F-4D97-AF65-F5344CB8AC3E}">
        <p14:creationId xmlns:p14="http://schemas.microsoft.com/office/powerpoint/2010/main" val="3113478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151" y="1828800"/>
            <a:ext cx="8121832" cy="4267200"/>
          </a:xfrm>
        </p:spPr>
        <p:txBody>
          <a:bodyPr>
            <a:normAutofit/>
          </a:bodyPr>
          <a:lstStyle/>
          <a:p>
            <a:r>
              <a:rPr lang="en-CA" sz="2400" b="1" dirty="0"/>
              <a:t>Note:</a:t>
            </a:r>
            <a:r>
              <a:rPr lang="en-CA" sz="2400" dirty="0"/>
              <a:t> </a:t>
            </a:r>
            <a:r>
              <a:rPr lang="en-CA" sz="2400" dirty="0" smtClean="0"/>
              <a:t>System </a:t>
            </a:r>
            <a:r>
              <a:rPr lang="en-CA" sz="2400" dirty="0"/>
              <a:t>retains </a:t>
            </a:r>
            <a:r>
              <a:rPr lang="en-CA" sz="2400" dirty="0" smtClean="0">
                <a:hlinkClick r:id="rId2" action="ppaction://hlinkfile"/>
              </a:rPr>
              <a:t>Activity</a:t>
            </a:r>
            <a:r>
              <a:rPr lang="en-CA" sz="2400" dirty="0" smtClean="0"/>
              <a:t> instance </a:t>
            </a:r>
            <a:r>
              <a:rPr lang="en-CA" sz="2400" dirty="0"/>
              <a:t>in system memory when it is </a:t>
            </a:r>
            <a:r>
              <a:rPr lang="en-CA" sz="2400" dirty="0" smtClean="0"/>
              <a:t>stopped so may not need </a:t>
            </a:r>
            <a:r>
              <a:rPr lang="en-CA" sz="2400" dirty="0"/>
              <a:t>to implement </a:t>
            </a:r>
            <a:r>
              <a:rPr lang="en-CA" sz="2400" dirty="0" smtClean="0"/>
              <a:t>the </a:t>
            </a:r>
            <a:r>
              <a:rPr lang="en-CA" sz="2400" dirty="0" err="1" smtClean="0">
                <a:hlinkClick r:id="rId2" action="ppaction://hlinkfile"/>
              </a:rPr>
              <a:t>onStop</a:t>
            </a:r>
            <a:r>
              <a:rPr lang="en-CA" sz="2400" dirty="0">
                <a:hlinkClick r:id="rId2" action="ppaction://hlinkfile"/>
              </a:rPr>
              <a:t>()</a:t>
            </a:r>
            <a:r>
              <a:rPr lang="en-CA" sz="2400" dirty="0"/>
              <a:t> and </a:t>
            </a:r>
            <a:r>
              <a:rPr lang="en-CA" sz="2400" dirty="0" err="1">
                <a:hlinkClick r:id="rId2" action="ppaction://hlinkfile"/>
              </a:rPr>
              <a:t>onRestart</a:t>
            </a:r>
            <a:r>
              <a:rPr lang="en-CA" sz="2400" dirty="0">
                <a:hlinkClick r:id="rId2" action="ppaction://hlinkfile"/>
              </a:rPr>
              <a:t>()</a:t>
            </a:r>
            <a:r>
              <a:rPr lang="en-CA" sz="2400" dirty="0"/>
              <a:t> (or even </a:t>
            </a:r>
            <a:r>
              <a:rPr lang="en-CA" sz="2400" dirty="0" err="1">
                <a:hlinkClick r:id="rId2" action="ppaction://hlinkfile"/>
              </a:rPr>
              <a:t>onStart</a:t>
            </a:r>
            <a:r>
              <a:rPr lang="en-CA" sz="2400" dirty="0" smtClean="0">
                <a:hlinkClick r:id="rId2" action="ppaction://hlinkfile"/>
              </a:rPr>
              <a:t>()</a:t>
            </a:r>
            <a:r>
              <a:rPr lang="en-CA" sz="2400" dirty="0" smtClean="0"/>
              <a:t>) methods </a:t>
            </a:r>
            <a:r>
              <a:rPr lang="en-CA" sz="2400" dirty="0"/>
              <a:t>at </a:t>
            </a:r>
            <a:r>
              <a:rPr lang="en-CA" sz="2400" dirty="0" smtClean="0"/>
              <a:t>all</a:t>
            </a:r>
          </a:p>
          <a:p>
            <a:r>
              <a:rPr lang="en-CA" sz="2400" dirty="0" smtClean="0"/>
              <a:t>For </a:t>
            </a:r>
            <a:r>
              <a:rPr lang="en-CA" sz="2400" dirty="0"/>
              <a:t>most activities that are relatively simple, the activity will stop and restart just fine and you might only need to use </a:t>
            </a:r>
            <a:r>
              <a:rPr lang="en-CA" sz="2400" dirty="0" err="1">
                <a:hlinkClick r:id="rId2" action="ppaction://hlinkfile"/>
              </a:rPr>
              <a:t>onPause</a:t>
            </a:r>
            <a:r>
              <a:rPr lang="en-CA" sz="2400" dirty="0">
                <a:hlinkClick r:id="rId2" action="ppaction://hlinkfile"/>
              </a:rPr>
              <a:t>()</a:t>
            </a:r>
            <a:r>
              <a:rPr lang="en-CA" sz="2400" dirty="0"/>
              <a:t> to pause ongoing actions and disconnect from system </a:t>
            </a:r>
            <a:r>
              <a:rPr lang="en-CA" sz="2400" dirty="0" smtClean="0"/>
              <a:t>resources</a:t>
            </a:r>
            <a:endParaRPr lang="en-CA" sz="2400" dirty="0"/>
          </a:p>
        </p:txBody>
      </p:sp>
      <p:sp>
        <p:nvSpPr>
          <p:cNvPr id="5" name="Title 1"/>
          <p:cNvSpPr>
            <a:spLocks noGrp="1"/>
          </p:cNvSpPr>
          <p:nvPr>
            <p:ph type="title"/>
          </p:nvPr>
        </p:nvSpPr>
        <p:spPr>
          <a:xfrm>
            <a:off x="395151" y="387531"/>
            <a:ext cx="8353697" cy="1143000"/>
          </a:xfrm>
        </p:spPr>
        <p:txBody>
          <a:bodyPr>
            <a:normAutofit/>
          </a:bodyPr>
          <a:lstStyle/>
          <a:p>
            <a:r>
              <a:rPr lang="en-CA" dirty="0" smtClean="0"/>
              <a:t>Stopping </a:t>
            </a:r>
            <a:r>
              <a:rPr lang="en-CA" dirty="0"/>
              <a:t>&amp;</a:t>
            </a:r>
            <a:r>
              <a:rPr lang="en-CA" dirty="0" smtClean="0"/>
              <a:t> Restarting an Activity</a:t>
            </a:r>
            <a:endParaRPr lang="en-CA" dirty="0"/>
          </a:p>
        </p:txBody>
      </p:sp>
    </p:spTree>
    <p:extLst>
      <p:ext uri="{BB962C8B-B14F-4D97-AF65-F5344CB8AC3E}">
        <p14:creationId xmlns:p14="http://schemas.microsoft.com/office/powerpoint/2010/main" val="348846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92" y="457200"/>
            <a:ext cx="7496908" cy="1143000"/>
          </a:xfrm>
        </p:spPr>
        <p:txBody>
          <a:bodyPr>
            <a:normAutofit/>
          </a:bodyPr>
          <a:lstStyle/>
          <a:p>
            <a:r>
              <a:rPr lang="en-CA" b="1" dirty="0"/>
              <a:t>Managing the Activity Lifecycle</a:t>
            </a:r>
            <a:endParaRPr lang="en-CA" dirty="0"/>
          </a:p>
        </p:txBody>
      </p:sp>
      <p:sp>
        <p:nvSpPr>
          <p:cNvPr id="3" name="Content Placeholder 2"/>
          <p:cNvSpPr>
            <a:spLocks noGrp="1"/>
          </p:cNvSpPr>
          <p:nvPr>
            <p:ph idx="1"/>
          </p:nvPr>
        </p:nvSpPr>
        <p:spPr>
          <a:xfrm>
            <a:off x="504092" y="1828800"/>
            <a:ext cx="7496908" cy="4267200"/>
          </a:xfrm>
        </p:spPr>
        <p:txBody>
          <a:bodyPr>
            <a:normAutofit/>
          </a:bodyPr>
          <a:lstStyle/>
          <a:p>
            <a:r>
              <a:rPr lang="en-CA" sz="2400" dirty="0"/>
              <a:t>If the user performs an action that starts another activity or switches to another app, the system calls another set of lifecycle methods on </a:t>
            </a:r>
            <a:r>
              <a:rPr lang="en-CA" sz="2400" dirty="0" smtClean="0"/>
              <a:t>current activity </a:t>
            </a:r>
            <a:r>
              <a:rPr lang="en-CA" sz="2400" dirty="0"/>
              <a:t>as it moves into the background (where the activity is no longer visible, but the instance and its state remains intact</a:t>
            </a:r>
            <a:r>
              <a:rPr lang="en-CA" sz="2400" dirty="0" smtClean="0"/>
              <a:t>)</a:t>
            </a:r>
          </a:p>
          <a:p>
            <a:r>
              <a:rPr lang="en-CA" sz="2400" smtClean="0"/>
              <a:t>See </a:t>
            </a:r>
            <a:r>
              <a:rPr lang="en-CA" sz="2400" dirty="0" smtClean="0"/>
              <a:t>this link for a good discussion on The Android Lifecycle</a:t>
            </a:r>
          </a:p>
          <a:p>
            <a:r>
              <a:rPr lang="en-CA" sz="2400" dirty="0"/>
              <a:t>https://developer.android.com/guide/components/activities/activity-lifecycle.html</a:t>
            </a:r>
            <a:endParaRPr lang="en-CA" sz="2400" dirty="0"/>
          </a:p>
        </p:txBody>
      </p:sp>
    </p:spTree>
    <p:extLst>
      <p:ext uri="{BB962C8B-B14F-4D97-AF65-F5344CB8AC3E}">
        <p14:creationId xmlns:p14="http://schemas.microsoft.com/office/powerpoint/2010/main" val="2235258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95" y="1905000"/>
            <a:ext cx="8131521" cy="450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390394" y="296093"/>
            <a:ext cx="8525005" cy="1143000"/>
          </a:xfrm>
        </p:spPr>
        <p:txBody>
          <a:bodyPr>
            <a:normAutofit/>
          </a:bodyPr>
          <a:lstStyle/>
          <a:p>
            <a:r>
              <a:rPr lang="en-CA" dirty="0" smtClean="0"/>
              <a:t>Stopping </a:t>
            </a:r>
            <a:r>
              <a:rPr lang="en-CA" dirty="0"/>
              <a:t>&amp;</a:t>
            </a:r>
            <a:r>
              <a:rPr lang="en-CA" dirty="0" smtClean="0"/>
              <a:t> Restarting an Activity</a:t>
            </a:r>
            <a:endParaRPr lang="en-CA" dirty="0"/>
          </a:p>
        </p:txBody>
      </p:sp>
    </p:spTree>
    <p:extLst>
      <p:ext uri="{BB962C8B-B14F-4D97-AF65-F5344CB8AC3E}">
        <p14:creationId xmlns:p14="http://schemas.microsoft.com/office/powerpoint/2010/main" val="2137643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457200"/>
            <a:ext cx="7465423" cy="1143000"/>
          </a:xfrm>
        </p:spPr>
        <p:txBody>
          <a:bodyPr/>
          <a:lstStyle/>
          <a:p>
            <a:r>
              <a:rPr lang="en-CA" dirty="0" smtClean="0"/>
              <a:t>Stop your Activity</a:t>
            </a:r>
            <a:endParaRPr lang="en-CA" dirty="0"/>
          </a:p>
        </p:txBody>
      </p:sp>
      <p:sp>
        <p:nvSpPr>
          <p:cNvPr id="3" name="Content Placeholder 2"/>
          <p:cNvSpPr>
            <a:spLocks noGrp="1"/>
          </p:cNvSpPr>
          <p:nvPr>
            <p:ph idx="1"/>
          </p:nvPr>
        </p:nvSpPr>
        <p:spPr>
          <a:xfrm>
            <a:off x="535577" y="1828800"/>
            <a:ext cx="7720149" cy="4267200"/>
          </a:xfrm>
        </p:spPr>
        <p:txBody>
          <a:bodyPr>
            <a:normAutofit/>
          </a:bodyPr>
          <a:lstStyle/>
          <a:p>
            <a:r>
              <a:rPr lang="en-CA" sz="2400" dirty="0" smtClean="0"/>
              <a:t>Activity </a:t>
            </a:r>
            <a:r>
              <a:rPr lang="en-CA" sz="2400" dirty="0"/>
              <a:t>receives a call to the </a:t>
            </a:r>
            <a:r>
              <a:rPr lang="en-CA" sz="2400" dirty="0" err="1">
                <a:hlinkClick r:id="rId2" action="ppaction://hlinkfile"/>
              </a:rPr>
              <a:t>onStop</a:t>
            </a:r>
            <a:r>
              <a:rPr lang="en-CA" sz="2400" dirty="0">
                <a:hlinkClick r:id="rId2" action="ppaction://hlinkfile"/>
              </a:rPr>
              <a:t>()</a:t>
            </a:r>
            <a:r>
              <a:rPr lang="en-CA" sz="2400" dirty="0"/>
              <a:t> method, </a:t>
            </a:r>
            <a:r>
              <a:rPr lang="en-CA" sz="2400" dirty="0" smtClean="0"/>
              <a:t>when it's </a:t>
            </a:r>
            <a:r>
              <a:rPr lang="en-CA" sz="2400" dirty="0"/>
              <a:t>no longer visible and should release almost all resources that aren't needed while the user is not using </a:t>
            </a:r>
            <a:r>
              <a:rPr lang="en-CA" sz="2400" dirty="0" smtClean="0"/>
              <a:t>it</a:t>
            </a:r>
          </a:p>
          <a:p>
            <a:r>
              <a:rPr lang="en-CA" sz="2400" dirty="0" smtClean="0"/>
              <a:t>Once activity </a:t>
            </a:r>
            <a:r>
              <a:rPr lang="en-CA" sz="2400" dirty="0"/>
              <a:t>is stopped, the system might destroy the instance if it needs to recover system </a:t>
            </a:r>
            <a:r>
              <a:rPr lang="en-CA" sz="2400" dirty="0" smtClean="0"/>
              <a:t>memory</a:t>
            </a:r>
          </a:p>
          <a:p>
            <a:r>
              <a:rPr lang="en-CA" sz="2400" dirty="0" smtClean="0"/>
              <a:t>In </a:t>
            </a:r>
            <a:r>
              <a:rPr lang="en-CA" sz="2400" dirty="0"/>
              <a:t>extreme cases, the system might simply kill </a:t>
            </a:r>
            <a:r>
              <a:rPr lang="en-CA" sz="2400" dirty="0" smtClean="0"/>
              <a:t>the app </a:t>
            </a:r>
            <a:r>
              <a:rPr lang="en-CA" sz="2400" dirty="0"/>
              <a:t>process without calling the activity's final </a:t>
            </a:r>
            <a:r>
              <a:rPr lang="en-CA" sz="2400" dirty="0" err="1">
                <a:hlinkClick r:id="rId2" action="ppaction://hlinkfile"/>
              </a:rPr>
              <a:t>onDestroy</a:t>
            </a:r>
            <a:r>
              <a:rPr lang="en-CA" sz="2400" dirty="0">
                <a:hlinkClick r:id="rId2" action="ppaction://hlinkfile"/>
              </a:rPr>
              <a:t>()</a:t>
            </a:r>
            <a:r>
              <a:rPr lang="en-CA" sz="2400" dirty="0"/>
              <a:t> callback, so it's important you use </a:t>
            </a:r>
            <a:r>
              <a:rPr lang="en-CA" sz="2400" dirty="0" err="1">
                <a:hlinkClick r:id="rId2" action="ppaction://hlinkfile"/>
              </a:rPr>
              <a:t>onStop</a:t>
            </a:r>
            <a:r>
              <a:rPr lang="en-CA" sz="2400" dirty="0">
                <a:hlinkClick r:id="rId2" action="ppaction://hlinkfile"/>
              </a:rPr>
              <a:t>()</a:t>
            </a:r>
            <a:r>
              <a:rPr lang="en-CA" sz="2400" dirty="0"/>
              <a:t> to release resources that might leak </a:t>
            </a:r>
            <a:r>
              <a:rPr lang="en-CA" sz="2400" dirty="0" smtClean="0"/>
              <a:t>memory</a:t>
            </a:r>
            <a:endParaRPr lang="en-CA" sz="2400" dirty="0"/>
          </a:p>
        </p:txBody>
      </p:sp>
    </p:spTree>
    <p:extLst>
      <p:ext uri="{BB962C8B-B14F-4D97-AF65-F5344CB8AC3E}">
        <p14:creationId xmlns:p14="http://schemas.microsoft.com/office/powerpoint/2010/main" val="3059160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7" y="457200"/>
            <a:ext cx="7373983" cy="992777"/>
          </a:xfrm>
        </p:spPr>
        <p:txBody>
          <a:bodyPr/>
          <a:lstStyle/>
          <a:p>
            <a:r>
              <a:rPr lang="en-CA" dirty="0" smtClean="0"/>
              <a:t>Stop your Activity</a:t>
            </a:r>
            <a:endParaRPr lang="en-CA" dirty="0"/>
          </a:p>
        </p:txBody>
      </p:sp>
      <p:sp>
        <p:nvSpPr>
          <p:cNvPr id="3" name="Content Placeholder 2"/>
          <p:cNvSpPr>
            <a:spLocks noGrp="1"/>
          </p:cNvSpPr>
          <p:nvPr>
            <p:ph idx="1"/>
          </p:nvPr>
        </p:nvSpPr>
        <p:spPr>
          <a:xfrm>
            <a:off x="627017" y="1632857"/>
            <a:ext cx="7373983" cy="4990011"/>
          </a:xfrm>
        </p:spPr>
        <p:txBody>
          <a:bodyPr>
            <a:noAutofit/>
          </a:bodyPr>
          <a:lstStyle/>
          <a:p>
            <a:r>
              <a:rPr lang="en-CA" sz="2400" dirty="0" smtClean="0"/>
              <a:t>Use </a:t>
            </a:r>
            <a:r>
              <a:rPr lang="en-CA" sz="2400" dirty="0" err="1">
                <a:hlinkClick r:id="rId2" action="ppaction://hlinkfile"/>
              </a:rPr>
              <a:t>onStop</a:t>
            </a:r>
            <a:r>
              <a:rPr lang="en-CA" sz="2400" dirty="0" smtClean="0">
                <a:hlinkClick r:id="rId2" action="ppaction://hlinkfile"/>
              </a:rPr>
              <a:t>()</a:t>
            </a:r>
            <a:r>
              <a:rPr lang="en-CA" sz="2400" dirty="0" smtClean="0"/>
              <a:t> to </a:t>
            </a:r>
            <a:r>
              <a:rPr lang="en-CA" sz="2400" dirty="0"/>
              <a:t>perform larger, more CPU intensive shut-down operations, such as writing information to a </a:t>
            </a:r>
            <a:r>
              <a:rPr lang="en-CA" sz="2400" dirty="0" smtClean="0"/>
              <a:t>database</a:t>
            </a:r>
          </a:p>
          <a:p>
            <a:r>
              <a:rPr lang="en-CA" sz="2400" dirty="0"/>
              <a:t>When </a:t>
            </a:r>
            <a:r>
              <a:rPr lang="en-CA" sz="2400" dirty="0" smtClean="0"/>
              <a:t>activity </a:t>
            </a:r>
            <a:r>
              <a:rPr lang="en-CA" sz="2400" dirty="0"/>
              <a:t>is stopped, the </a:t>
            </a:r>
            <a:r>
              <a:rPr lang="en-CA" sz="2400" dirty="0">
                <a:hlinkClick r:id="rId2" action="ppaction://hlinkfile"/>
              </a:rPr>
              <a:t>Activity</a:t>
            </a:r>
            <a:r>
              <a:rPr lang="en-CA" sz="2400" dirty="0"/>
              <a:t> object is kept </a:t>
            </a:r>
            <a:r>
              <a:rPr lang="en-CA" sz="2400" dirty="0" smtClean="0"/>
              <a:t>resident</a:t>
            </a:r>
          </a:p>
          <a:p>
            <a:r>
              <a:rPr lang="en-CA" sz="2400" dirty="0" smtClean="0"/>
              <a:t>Therefore don’t </a:t>
            </a:r>
            <a:r>
              <a:rPr lang="en-CA" sz="2400" dirty="0"/>
              <a:t>need to re-initialize components that were created during any of the callback methods leading up to the Resumed </a:t>
            </a:r>
            <a:r>
              <a:rPr lang="en-CA" sz="2400" dirty="0" smtClean="0"/>
              <a:t>state</a:t>
            </a:r>
          </a:p>
          <a:p>
            <a:r>
              <a:rPr lang="en-CA" sz="2400" dirty="0"/>
              <a:t>The system also keeps track of the current state for each </a:t>
            </a:r>
            <a:r>
              <a:rPr lang="en-CA" sz="2400" dirty="0">
                <a:hlinkClick r:id="rId3" action="ppaction://hlinkfile"/>
              </a:rPr>
              <a:t>View</a:t>
            </a:r>
            <a:r>
              <a:rPr lang="en-CA" sz="2400" dirty="0"/>
              <a:t> in the layout, so if the user entered text into an </a:t>
            </a:r>
            <a:r>
              <a:rPr lang="en-CA" sz="2400" dirty="0" err="1">
                <a:hlinkClick r:id="rId4" action="ppaction://hlinkfile"/>
              </a:rPr>
              <a:t>EditText</a:t>
            </a:r>
            <a:r>
              <a:rPr lang="en-CA" sz="2400" dirty="0"/>
              <a:t> widget, that content is retained so you don't need to save and restore it</a:t>
            </a:r>
            <a:r>
              <a:rPr lang="en-CA" sz="2400" dirty="0" smtClean="0"/>
              <a:t>.</a:t>
            </a:r>
            <a:endParaRPr lang="en-CA" sz="2400" dirty="0"/>
          </a:p>
        </p:txBody>
      </p:sp>
    </p:spTree>
    <p:extLst>
      <p:ext uri="{BB962C8B-B14F-4D97-AF65-F5344CB8AC3E}">
        <p14:creationId xmlns:p14="http://schemas.microsoft.com/office/powerpoint/2010/main" val="2023804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457200"/>
            <a:ext cx="7256417" cy="1143000"/>
          </a:xfrm>
        </p:spPr>
        <p:txBody>
          <a:bodyPr/>
          <a:lstStyle/>
          <a:p>
            <a:r>
              <a:rPr lang="en-CA" dirty="0" smtClean="0"/>
              <a:t>Start / Restart your Activity</a:t>
            </a:r>
            <a:endParaRPr lang="en-CA" dirty="0"/>
          </a:p>
        </p:txBody>
      </p:sp>
      <p:sp>
        <p:nvSpPr>
          <p:cNvPr id="3" name="Content Placeholder 2"/>
          <p:cNvSpPr>
            <a:spLocks noGrp="1"/>
          </p:cNvSpPr>
          <p:nvPr>
            <p:ph idx="1"/>
          </p:nvPr>
        </p:nvSpPr>
        <p:spPr>
          <a:xfrm>
            <a:off x="744583" y="1828800"/>
            <a:ext cx="7256417" cy="4267200"/>
          </a:xfrm>
        </p:spPr>
        <p:txBody>
          <a:bodyPr>
            <a:normAutofit/>
          </a:bodyPr>
          <a:lstStyle/>
          <a:p>
            <a:r>
              <a:rPr lang="en-CA" sz="2400" dirty="0" smtClean="0"/>
              <a:t>When activity </a:t>
            </a:r>
            <a:r>
              <a:rPr lang="en-CA" sz="2400" dirty="0"/>
              <a:t>comes back to the foreground from the stopped state, it receives a call </a:t>
            </a:r>
            <a:r>
              <a:rPr lang="en-CA" sz="2400" dirty="0" smtClean="0"/>
              <a:t>to </a:t>
            </a:r>
            <a:r>
              <a:rPr lang="en-CA" sz="2400" dirty="0" err="1" smtClean="0">
                <a:hlinkClick r:id="rId2" action="ppaction://hlinkfile"/>
              </a:rPr>
              <a:t>onRestart</a:t>
            </a:r>
            <a:r>
              <a:rPr lang="en-CA" sz="2400" dirty="0" smtClean="0">
                <a:hlinkClick r:id="rId2" action="ppaction://hlinkfile"/>
              </a:rPr>
              <a:t>()</a:t>
            </a:r>
            <a:endParaRPr lang="en-CA" sz="2400" dirty="0" smtClean="0"/>
          </a:p>
          <a:p>
            <a:r>
              <a:rPr lang="en-CA" sz="2400" dirty="0" smtClean="0"/>
              <a:t>The </a:t>
            </a:r>
            <a:r>
              <a:rPr lang="en-CA" sz="2400" dirty="0"/>
              <a:t>system also calls the </a:t>
            </a:r>
            <a:r>
              <a:rPr lang="en-CA" sz="2400" dirty="0" err="1">
                <a:hlinkClick r:id="rId2" action="ppaction://hlinkfile"/>
              </a:rPr>
              <a:t>onStart</a:t>
            </a:r>
            <a:r>
              <a:rPr lang="en-CA" sz="2400" dirty="0">
                <a:hlinkClick r:id="rId2" action="ppaction://hlinkfile"/>
              </a:rPr>
              <a:t>()</a:t>
            </a:r>
            <a:r>
              <a:rPr lang="en-CA" sz="2400" dirty="0"/>
              <a:t> method, which happens every time your activity becomes visible </a:t>
            </a:r>
            <a:endParaRPr lang="en-CA" sz="2400" dirty="0" smtClean="0"/>
          </a:p>
          <a:p>
            <a:r>
              <a:rPr lang="en-CA" sz="2400" dirty="0" smtClean="0"/>
              <a:t>Use </a:t>
            </a:r>
            <a:r>
              <a:rPr lang="en-CA" sz="2400" dirty="0" err="1" smtClean="0">
                <a:hlinkClick r:id="rId2" action="ppaction://hlinkfile"/>
              </a:rPr>
              <a:t>onRestart</a:t>
            </a:r>
            <a:r>
              <a:rPr lang="en-CA" sz="2400" dirty="0">
                <a:hlinkClick r:id="rId2" action="ppaction://hlinkfile"/>
              </a:rPr>
              <a:t>()</a:t>
            </a:r>
            <a:r>
              <a:rPr lang="en-CA" sz="2400" dirty="0"/>
              <a:t> </a:t>
            </a:r>
            <a:r>
              <a:rPr lang="en-CA" sz="2400" dirty="0" smtClean="0"/>
              <a:t>to </a:t>
            </a:r>
            <a:r>
              <a:rPr lang="en-CA" sz="2400" dirty="0"/>
              <a:t>perform special restoration work that might be necessary only if the activity was previously stopped, but not </a:t>
            </a:r>
            <a:r>
              <a:rPr lang="en-CA" sz="2400" dirty="0" smtClean="0"/>
              <a:t>destroyed</a:t>
            </a:r>
            <a:endParaRPr lang="en-CA" sz="2400" dirty="0"/>
          </a:p>
        </p:txBody>
      </p:sp>
    </p:spTree>
    <p:extLst>
      <p:ext uri="{BB962C8B-B14F-4D97-AF65-F5344CB8AC3E}">
        <p14:creationId xmlns:p14="http://schemas.microsoft.com/office/powerpoint/2010/main" val="2560935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457200"/>
            <a:ext cx="7321731" cy="1143000"/>
          </a:xfrm>
        </p:spPr>
        <p:txBody>
          <a:bodyPr/>
          <a:lstStyle/>
          <a:p>
            <a:r>
              <a:rPr lang="en-CA" dirty="0" smtClean="0"/>
              <a:t>Start / Restart your Activity</a:t>
            </a:r>
            <a:endParaRPr lang="en-CA" dirty="0"/>
          </a:p>
        </p:txBody>
      </p:sp>
      <p:sp>
        <p:nvSpPr>
          <p:cNvPr id="3" name="Content Placeholder 2"/>
          <p:cNvSpPr>
            <a:spLocks noGrp="1"/>
          </p:cNvSpPr>
          <p:nvPr>
            <p:ph idx="1"/>
          </p:nvPr>
        </p:nvSpPr>
        <p:spPr>
          <a:xfrm>
            <a:off x="679269" y="1828800"/>
            <a:ext cx="7321731" cy="4267200"/>
          </a:xfrm>
        </p:spPr>
        <p:txBody>
          <a:bodyPr>
            <a:normAutofit/>
          </a:bodyPr>
          <a:lstStyle/>
          <a:p>
            <a:r>
              <a:rPr lang="en-CA" sz="2400" dirty="0" err="1" smtClean="0">
                <a:hlinkClick r:id="rId2" action="ppaction://hlinkfile"/>
              </a:rPr>
              <a:t>onStop</a:t>
            </a:r>
            <a:r>
              <a:rPr lang="en-CA" sz="2400" dirty="0" smtClean="0">
                <a:hlinkClick r:id="rId2" action="ppaction://hlinkfile"/>
              </a:rPr>
              <a:t>()</a:t>
            </a:r>
            <a:r>
              <a:rPr lang="en-CA" sz="2400" dirty="0" smtClean="0"/>
              <a:t> method </a:t>
            </a:r>
            <a:r>
              <a:rPr lang="en-CA" sz="2400" dirty="0"/>
              <a:t>should </a:t>
            </a:r>
            <a:r>
              <a:rPr lang="en-CA" sz="2400" dirty="0" smtClean="0"/>
              <a:t>clean </a:t>
            </a:r>
            <a:r>
              <a:rPr lang="en-CA" sz="2400" dirty="0"/>
              <a:t>up all </a:t>
            </a:r>
            <a:r>
              <a:rPr lang="en-CA" sz="2400" dirty="0" smtClean="0"/>
              <a:t>activity's </a:t>
            </a:r>
            <a:r>
              <a:rPr lang="en-CA" sz="2400" dirty="0"/>
              <a:t>resources, </a:t>
            </a:r>
            <a:r>
              <a:rPr lang="en-CA" sz="2400" dirty="0" smtClean="0"/>
              <a:t>so need </a:t>
            </a:r>
            <a:r>
              <a:rPr lang="en-CA" sz="2400" dirty="0"/>
              <a:t>to re-instantiate them when the activity </a:t>
            </a:r>
            <a:r>
              <a:rPr lang="en-CA" sz="2400" dirty="0" smtClean="0"/>
              <a:t>restarts</a:t>
            </a:r>
          </a:p>
          <a:p>
            <a:r>
              <a:rPr lang="en-CA" sz="2400" dirty="0" smtClean="0"/>
              <a:t>Also </a:t>
            </a:r>
            <a:r>
              <a:rPr lang="en-CA" sz="2400" dirty="0"/>
              <a:t>need to instantiate them when </a:t>
            </a:r>
            <a:r>
              <a:rPr lang="en-CA" sz="2400" dirty="0" smtClean="0"/>
              <a:t>activity </a:t>
            </a:r>
            <a:r>
              <a:rPr lang="en-CA" sz="2400" dirty="0"/>
              <a:t>is created for the first </a:t>
            </a:r>
            <a:r>
              <a:rPr lang="en-CA" sz="2400" dirty="0" smtClean="0"/>
              <a:t>time</a:t>
            </a:r>
          </a:p>
          <a:p>
            <a:r>
              <a:rPr lang="en-CA" sz="2400" dirty="0" smtClean="0"/>
              <a:t>Therefore usually </a:t>
            </a:r>
            <a:r>
              <a:rPr lang="en-CA" sz="2400" dirty="0"/>
              <a:t>use the </a:t>
            </a:r>
            <a:r>
              <a:rPr lang="en-CA" sz="2400" dirty="0" err="1">
                <a:hlinkClick r:id="rId2" action="ppaction://hlinkfile"/>
              </a:rPr>
              <a:t>onStart</a:t>
            </a:r>
            <a:r>
              <a:rPr lang="en-CA" sz="2400" dirty="0">
                <a:hlinkClick r:id="rId2" action="ppaction://hlinkfile"/>
              </a:rPr>
              <a:t>()</a:t>
            </a:r>
            <a:r>
              <a:rPr lang="en-CA" sz="2400" dirty="0"/>
              <a:t> callback method as the counterpart to the </a:t>
            </a:r>
            <a:r>
              <a:rPr lang="en-CA" sz="2400" dirty="0" err="1">
                <a:hlinkClick r:id="rId2" action="ppaction://hlinkfile"/>
              </a:rPr>
              <a:t>onStop</a:t>
            </a:r>
            <a:r>
              <a:rPr lang="en-CA" sz="2400" dirty="0">
                <a:hlinkClick r:id="rId2" action="ppaction://hlinkfile"/>
              </a:rPr>
              <a:t>()</a:t>
            </a:r>
            <a:r>
              <a:rPr lang="en-CA" sz="2400" dirty="0"/>
              <a:t> method, because the system calls </a:t>
            </a:r>
            <a:r>
              <a:rPr lang="en-CA" sz="2400" dirty="0" err="1">
                <a:hlinkClick r:id="rId2" action="ppaction://hlinkfile"/>
              </a:rPr>
              <a:t>onStart</a:t>
            </a:r>
            <a:r>
              <a:rPr lang="en-CA" sz="2400" dirty="0">
                <a:hlinkClick r:id="rId2" action="ppaction://hlinkfile"/>
              </a:rPr>
              <a:t>()</a:t>
            </a:r>
            <a:r>
              <a:rPr lang="en-CA" sz="2400" dirty="0"/>
              <a:t> both when it creates </a:t>
            </a:r>
            <a:r>
              <a:rPr lang="en-CA" sz="2400" dirty="0" smtClean="0"/>
              <a:t>the activity </a:t>
            </a:r>
            <a:r>
              <a:rPr lang="en-CA" sz="2400" dirty="0"/>
              <a:t>and when it restarts the activity from the stopped </a:t>
            </a:r>
            <a:r>
              <a:rPr lang="en-CA" sz="2400" dirty="0" smtClean="0"/>
              <a:t>state</a:t>
            </a:r>
            <a:endParaRPr lang="en-CA" sz="2400" dirty="0"/>
          </a:p>
        </p:txBody>
      </p:sp>
    </p:spTree>
    <p:extLst>
      <p:ext uri="{BB962C8B-B14F-4D97-AF65-F5344CB8AC3E}">
        <p14:creationId xmlns:p14="http://schemas.microsoft.com/office/powerpoint/2010/main" val="12148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4" y="457200"/>
            <a:ext cx="7387046" cy="1143000"/>
          </a:xfrm>
        </p:spPr>
        <p:txBody>
          <a:bodyPr/>
          <a:lstStyle/>
          <a:p>
            <a:r>
              <a:rPr lang="en-CA" dirty="0" smtClean="0"/>
              <a:t>Recreating an Activity</a:t>
            </a:r>
            <a:endParaRPr lang="en-CA" dirty="0"/>
          </a:p>
        </p:txBody>
      </p:sp>
      <p:sp>
        <p:nvSpPr>
          <p:cNvPr id="3" name="Content Placeholder 2"/>
          <p:cNvSpPr>
            <a:spLocks noGrp="1"/>
          </p:cNvSpPr>
          <p:nvPr>
            <p:ph idx="1"/>
          </p:nvPr>
        </p:nvSpPr>
        <p:spPr>
          <a:xfrm>
            <a:off x="613954" y="1828800"/>
            <a:ext cx="7863840" cy="4267200"/>
          </a:xfrm>
        </p:spPr>
        <p:txBody>
          <a:bodyPr>
            <a:normAutofit/>
          </a:bodyPr>
          <a:lstStyle/>
          <a:p>
            <a:r>
              <a:rPr lang="en-CA" sz="2400" dirty="0"/>
              <a:t>There are a few scenarios in which </a:t>
            </a:r>
            <a:r>
              <a:rPr lang="en-CA" sz="2400" dirty="0" smtClean="0"/>
              <a:t>an activity </a:t>
            </a:r>
            <a:r>
              <a:rPr lang="en-CA" sz="2400" dirty="0"/>
              <a:t>is destroyed due to normal app behavior, such as when the user presses the </a:t>
            </a:r>
            <a:r>
              <a:rPr lang="en-CA" sz="2400" i="1" dirty="0"/>
              <a:t>Back</a:t>
            </a:r>
            <a:r>
              <a:rPr lang="en-CA" sz="2400" dirty="0"/>
              <a:t> button or </a:t>
            </a:r>
            <a:r>
              <a:rPr lang="en-CA" sz="2400" dirty="0" smtClean="0"/>
              <a:t>activity calls </a:t>
            </a:r>
            <a:r>
              <a:rPr lang="en-CA" sz="2400" dirty="0">
                <a:hlinkClick r:id="rId2" action="ppaction://hlinkfile"/>
              </a:rPr>
              <a:t>finish</a:t>
            </a:r>
            <a:r>
              <a:rPr lang="en-CA" sz="2400" dirty="0" smtClean="0">
                <a:hlinkClick r:id="rId2" action="ppaction://hlinkfile"/>
              </a:rPr>
              <a:t>()</a:t>
            </a:r>
            <a:endParaRPr lang="en-CA" sz="2400" dirty="0" smtClean="0"/>
          </a:p>
          <a:p>
            <a:r>
              <a:rPr lang="en-CA" sz="2400" dirty="0" smtClean="0"/>
              <a:t>The </a:t>
            </a:r>
            <a:r>
              <a:rPr lang="en-CA" sz="2400" dirty="0"/>
              <a:t>system may also destroy </a:t>
            </a:r>
            <a:r>
              <a:rPr lang="en-CA" sz="2400" dirty="0" smtClean="0"/>
              <a:t>an activity </a:t>
            </a:r>
            <a:r>
              <a:rPr lang="en-CA" sz="2400" dirty="0"/>
              <a:t>if it's currently stopped and hasn't been used in a long time or </a:t>
            </a:r>
            <a:r>
              <a:rPr lang="en-CA" sz="2400" dirty="0" smtClean="0"/>
              <a:t>to </a:t>
            </a:r>
            <a:r>
              <a:rPr lang="en-CA" sz="2400" dirty="0"/>
              <a:t>recover </a:t>
            </a:r>
            <a:r>
              <a:rPr lang="en-CA" sz="2400" dirty="0" smtClean="0"/>
              <a:t>memory</a:t>
            </a:r>
            <a:endParaRPr lang="en-CA" sz="2400" dirty="0"/>
          </a:p>
        </p:txBody>
      </p:sp>
    </p:spTree>
    <p:extLst>
      <p:ext uri="{BB962C8B-B14F-4D97-AF65-F5344CB8AC3E}">
        <p14:creationId xmlns:p14="http://schemas.microsoft.com/office/powerpoint/2010/main" val="385576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457200"/>
            <a:ext cx="7759337" cy="1143000"/>
          </a:xfrm>
        </p:spPr>
        <p:txBody>
          <a:bodyPr/>
          <a:lstStyle/>
          <a:p>
            <a:r>
              <a:rPr lang="en-CA" dirty="0" smtClean="0"/>
              <a:t>Recreating an Activity</a:t>
            </a:r>
            <a:endParaRPr lang="en-CA" dirty="0"/>
          </a:p>
        </p:txBody>
      </p:sp>
      <p:sp>
        <p:nvSpPr>
          <p:cNvPr id="3" name="Content Placeholder 2"/>
          <p:cNvSpPr>
            <a:spLocks noGrp="1"/>
          </p:cNvSpPr>
          <p:nvPr>
            <p:ph idx="1"/>
          </p:nvPr>
        </p:nvSpPr>
        <p:spPr>
          <a:xfrm>
            <a:off x="561703" y="1828800"/>
            <a:ext cx="7759337" cy="4267200"/>
          </a:xfrm>
        </p:spPr>
        <p:txBody>
          <a:bodyPr>
            <a:normAutofit/>
          </a:bodyPr>
          <a:lstStyle/>
          <a:p>
            <a:r>
              <a:rPr lang="en-CA" sz="2400" dirty="0"/>
              <a:t>When </a:t>
            </a:r>
            <a:r>
              <a:rPr lang="en-CA" sz="2400" dirty="0" smtClean="0"/>
              <a:t>user </a:t>
            </a:r>
            <a:r>
              <a:rPr lang="en-CA" sz="2400" dirty="0"/>
              <a:t>presses </a:t>
            </a:r>
            <a:r>
              <a:rPr lang="en-CA" sz="2400" i="1" dirty="0"/>
              <a:t>Back</a:t>
            </a:r>
            <a:r>
              <a:rPr lang="en-CA" sz="2400" dirty="0"/>
              <a:t> or the activity finishes itself, the system's concept of that </a:t>
            </a:r>
            <a:r>
              <a:rPr lang="en-CA" sz="2400" dirty="0">
                <a:hlinkClick r:id="rId2" action="ppaction://hlinkfile"/>
              </a:rPr>
              <a:t>Activity</a:t>
            </a:r>
            <a:r>
              <a:rPr lang="en-CA" sz="2400" dirty="0"/>
              <a:t> instance is gone forever because the </a:t>
            </a:r>
            <a:r>
              <a:rPr lang="en-CA" sz="2400" dirty="0" smtClean="0"/>
              <a:t>behaviour </a:t>
            </a:r>
            <a:r>
              <a:rPr lang="en-CA" sz="2400" dirty="0"/>
              <a:t>indicates the activity is no longer </a:t>
            </a:r>
            <a:r>
              <a:rPr lang="en-CA" sz="2400" dirty="0" smtClean="0"/>
              <a:t>needed</a:t>
            </a:r>
          </a:p>
          <a:p>
            <a:r>
              <a:rPr lang="en-CA" sz="2400" dirty="0"/>
              <a:t>However, if the system destroys the activity due to system constraints </a:t>
            </a:r>
            <a:r>
              <a:rPr lang="en-CA" sz="2400" dirty="0" smtClean="0"/>
              <a:t>then the </a:t>
            </a:r>
            <a:r>
              <a:rPr lang="en-CA" sz="2400" dirty="0"/>
              <a:t>system remembers that it existed </a:t>
            </a:r>
            <a:r>
              <a:rPr lang="en-CA" sz="2400" dirty="0" smtClean="0"/>
              <a:t>so if </a:t>
            </a:r>
            <a:r>
              <a:rPr lang="en-CA" sz="2400" dirty="0"/>
              <a:t>the user navigates back to it, the system creates a new instance of the activity using a set of saved data that describes the state of the activity when it was </a:t>
            </a:r>
            <a:r>
              <a:rPr lang="en-CA" sz="2400" dirty="0" smtClean="0"/>
              <a:t>destroyed</a:t>
            </a:r>
            <a:endParaRPr lang="en-CA" sz="2400" dirty="0"/>
          </a:p>
        </p:txBody>
      </p:sp>
    </p:spTree>
    <p:extLst>
      <p:ext uri="{BB962C8B-B14F-4D97-AF65-F5344CB8AC3E}">
        <p14:creationId xmlns:p14="http://schemas.microsoft.com/office/powerpoint/2010/main" val="1400895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91" y="457200"/>
            <a:ext cx="7400109" cy="1143000"/>
          </a:xfrm>
        </p:spPr>
        <p:txBody>
          <a:bodyPr/>
          <a:lstStyle/>
          <a:p>
            <a:r>
              <a:rPr lang="en-CA" dirty="0" smtClean="0"/>
              <a:t>Recreating an Activity</a:t>
            </a:r>
            <a:endParaRPr lang="en-CA" dirty="0"/>
          </a:p>
        </p:txBody>
      </p:sp>
      <p:sp>
        <p:nvSpPr>
          <p:cNvPr id="3" name="Content Placeholder 2"/>
          <p:cNvSpPr>
            <a:spLocks noGrp="1"/>
          </p:cNvSpPr>
          <p:nvPr>
            <p:ph idx="1"/>
          </p:nvPr>
        </p:nvSpPr>
        <p:spPr>
          <a:xfrm>
            <a:off x="600891" y="1828800"/>
            <a:ext cx="7400109" cy="4267200"/>
          </a:xfrm>
        </p:spPr>
        <p:txBody>
          <a:bodyPr>
            <a:noAutofit/>
          </a:bodyPr>
          <a:lstStyle/>
          <a:p>
            <a:r>
              <a:rPr lang="en-CA" sz="2400" dirty="0" smtClean="0"/>
              <a:t>The saved data that the system uses to restore the previous state is called the "instance state" and is a collection of key-value pairs stored in a </a:t>
            </a:r>
            <a:r>
              <a:rPr lang="en-CA" sz="2400" dirty="0" smtClean="0">
                <a:hlinkClick r:id="rId2" action="ppaction://hlinkfile"/>
              </a:rPr>
              <a:t>Bundle</a:t>
            </a:r>
            <a:r>
              <a:rPr lang="en-CA" sz="2400" dirty="0" smtClean="0"/>
              <a:t> object</a:t>
            </a:r>
          </a:p>
          <a:p>
            <a:r>
              <a:rPr lang="en-CA" sz="2400" b="1" dirty="0" smtClean="0"/>
              <a:t>Note:</a:t>
            </a:r>
            <a:r>
              <a:rPr lang="en-CA" sz="2400" dirty="0" smtClean="0"/>
              <a:t> In order for the Android system to restore the state of the views in an activity, </a:t>
            </a:r>
            <a:r>
              <a:rPr lang="en-CA" sz="2400" b="1" dirty="0" smtClean="0"/>
              <a:t>each view must have a unique ID</a:t>
            </a:r>
            <a:r>
              <a:rPr lang="en-CA" sz="2400" dirty="0" smtClean="0"/>
              <a:t>, supplied by the </a:t>
            </a:r>
            <a:r>
              <a:rPr lang="en-CA" sz="2400" dirty="0" err="1" smtClean="0">
                <a:hlinkClick r:id="rId3" action="ppaction://hlinkfile"/>
              </a:rPr>
              <a:t>android:id</a:t>
            </a:r>
            <a:r>
              <a:rPr lang="en-CA" sz="2400" dirty="0" smtClean="0"/>
              <a:t> attribute</a:t>
            </a:r>
            <a:endParaRPr lang="en-CA" sz="2400" dirty="0"/>
          </a:p>
        </p:txBody>
      </p:sp>
    </p:spTree>
    <p:extLst>
      <p:ext uri="{BB962C8B-B14F-4D97-AF65-F5344CB8AC3E}">
        <p14:creationId xmlns:p14="http://schemas.microsoft.com/office/powerpoint/2010/main" val="3047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9" y="457200"/>
            <a:ext cx="7504611" cy="1143000"/>
          </a:xfrm>
        </p:spPr>
        <p:txBody>
          <a:bodyPr/>
          <a:lstStyle/>
          <a:p>
            <a:r>
              <a:rPr lang="en-CA" dirty="0" smtClean="0"/>
              <a:t>Recreating an Activity</a:t>
            </a:r>
            <a:endParaRPr lang="en-CA" dirty="0"/>
          </a:p>
        </p:txBody>
      </p:sp>
      <p:sp>
        <p:nvSpPr>
          <p:cNvPr id="3" name="Content Placeholder 2"/>
          <p:cNvSpPr>
            <a:spLocks noGrp="1"/>
          </p:cNvSpPr>
          <p:nvPr>
            <p:ph idx="1"/>
          </p:nvPr>
        </p:nvSpPr>
        <p:spPr>
          <a:xfrm>
            <a:off x="496389" y="1828800"/>
            <a:ext cx="7504611" cy="4267200"/>
          </a:xfrm>
        </p:spPr>
        <p:txBody>
          <a:bodyPr>
            <a:normAutofit/>
          </a:bodyPr>
          <a:lstStyle/>
          <a:p>
            <a:r>
              <a:rPr lang="en-CA" sz="2400" b="1" dirty="0"/>
              <a:t>Caution:</a:t>
            </a:r>
            <a:r>
              <a:rPr lang="en-CA" sz="2400" dirty="0"/>
              <a:t> </a:t>
            </a:r>
            <a:r>
              <a:rPr lang="en-CA" sz="2400" dirty="0" smtClean="0"/>
              <a:t>activity </a:t>
            </a:r>
            <a:r>
              <a:rPr lang="en-CA" sz="2400" dirty="0"/>
              <a:t>will be destroyed and recreated each time the user rotates the screen. </a:t>
            </a:r>
            <a:endParaRPr lang="en-CA" sz="2400" dirty="0" smtClean="0"/>
          </a:p>
          <a:p>
            <a:pPr lvl="1"/>
            <a:r>
              <a:rPr lang="en-CA" sz="2200" dirty="0" smtClean="0"/>
              <a:t>When </a:t>
            </a:r>
            <a:r>
              <a:rPr lang="en-CA" sz="2200" dirty="0"/>
              <a:t>the screen changes orientation, the system destroys and recreates the foreground activity because the screen configuration has changed </a:t>
            </a:r>
            <a:endParaRPr lang="en-CA" sz="2200" dirty="0" smtClean="0"/>
          </a:p>
          <a:p>
            <a:pPr lvl="1"/>
            <a:r>
              <a:rPr lang="en-CA" sz="2200" dirty="0" smtClean="0"/>
              <a:t>Activity </a:t>
            </a:r>
            <a:r>
              <a:rPr lang="en-CA" sz="2200" dirty="0"/>
              <a:t>might need to load alternative resources (such as the layout</a:t>
            </a:r>
            <a:r>
              <a:rPr lang="en-CA" sz="2200" dirty="0" smtClean="0"/>
              <a:t>)</a:t>
            </a:r>
            <a:endParaRPr lang="en-CA" sz="2200" dirty="0"/>
          </a:p>
        </p:txBody>
      </p:sp>
    </p:spTree>
    <p:extLst>
      <p:ext uri="{BB962C8B-B14F-4D97-AF65-F5344CB8AC3E}">
        <p14:creationId xmlns:p14="http://schemas.microsoft.com/office/powerpoint/2010/main" val="2345993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457200"/>
            <a:ext cx="7282543" cy="1143000"/>
          </a:xfrm>
        </p:spPr>
        <p:txBody>
          <a:bodyPr/>
          <a:lstStyle/>
          <a:p>
            <a:r>
              <a:rPr lang="en-CA" dirty="0" smtClean="0"/>
              <a:t>Recreating an Activity</a:t>
            </a:r>
            <a:endParaRPr lang="en-CA" dirty="0"/>
          </a:p>
        </p:txBody>
      </p:sp>
      <p:sp>
        <p:nvSpPr>
          <p:cNvPr id="3" name="Content Placeholder 2"/>
          <p:cNvSpPr>
            <a:spLocks noGrp="1"/>
          </p:cNvSpPr>
          <p:nvPr>
            <p:ph idx="1"/>
          </p:nvPr>
        </p:nvSpPr>
        <p:spPr>
          <a:xfrm>
            <a:off x="718457" y="1828800"/>
            <a:ext cx="7720149" cy="4267200"/>
          </a:xfrm>
        </p:spPr>
        <p:txBody>
          <a:bodyPr>
            <a:normAutofit/>
          </a:bodyPr>
          <a:lstStyle/>
          <a:p>
            <a:r>
              <a:rPr lang="en-CA" sz="2400" dirty="0"/>
              <a:t>By default, the system uses the </a:t>
            </a:r>
            <a:r>
              <a:rPr lang="en-CA" sz="2400" dirty="0">
                <a:hlinkClick r:id="rId2" action="ppaction://hlinkfile"/>
              </a:rPr>
              <a:t>Bundle</a:t>
            </a:r>
            <a:r>
              <a:rPr lang="en-CA" sz="2400" dirty="0"/>
              <a:t> instance state to save information about each </a:t>
            </a:r>
            <a:r>
              <a:rPr lang="en-CA" sz="2400" dirty="0">
                <a:hlinkClick r:id="rId3" action="ppaction://hlinkfile"/>
              </a:rPr>
              <a:t>View</a:t>
            </a:r>
            <a:r>
              <a:rPr lang="en-CA" sz="2400" dirty="0"/>
              <a:t> object in </a:t>
            </a:r>
            <a:r>
              <a:rPr lang="en-CA" sz="2400" dirty="0" smtClean="0"/>
              <a:t>activity </a:t>
            </a:r>
            <a:r>
              <a:rPr lang="en-CA" sz="2400" dirty="0"/>
              <a:t>layout (such as the text value entered into an </a:t>
            </a:r>
            <a:r>
              <a:rPr lang="en-CA" sz="2400" dirty="0" err="1">
                <a:hlinkClick r:id="rId4" action="ppaction://hlinkfile"/>
              </a:rPr>
              <a:t>EditText</a:t>
            </a:r>
            <a:r>
              <a:rPr lang="en-CA" sz="2400" dirty="0"/>
              <a:t> object</a:t>
            </a:r>
            <a:r>
              <a:rPr lang="en-CA" sz="2400" dirty="0" smtClean="0"/>
              <a:t>)</a:t>
            </a:r>
          </a:p>
          <a:p>
            <a:r>
              <a:rPr lang="en-CA" sz="2400" dirty="0" smtClean="0"/>
              <a:t>So</a:t>
            </a:r>
            <a:r>
              <a:rPr lang="en-CA" sz="2400" dirty="0"/>
              <a:t>, if </a:t>
            </a:r>
            <a:r>
              <a:rPr lang="en-CA" sz="2400" dirty="0" smtClean="0"/>
              <a:t>activity </a:t>
            </a:r>
            <a:r>
              <a:rPr lang="en-CA" sz="2400" dirty="0"/>
              <a:t>instance is destroyed and recreated, the state of the layout is restored to its previous state with no code </a:t>
            </a:r>
            <a:r>
              <a:rPr lang="en-CA" sz="2400" dirty="0" smtClean="0"/>
              <a:t>required</a:t>
            </a:r>
          </a:p>
        </p:txBody>
      </p:sp>
    </p:spTree>
    <p:extLst>
      <p:ext uri="{BB962C8B-B14F-4D97-AF65-F5344CB8AC3E}">
        <p14:creationId xmlns:p14="http://schemas.microsoft.com/office/powerpoint/2010/main" val="8818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391400" cy="1143000"/>
          </a:xfrm>
        </p:spPr>
        <p:txBody>
          <a:bodyPr>
            <a:normAutofit/>
          </a:bodyPr>
          <a:lstStyle/>
          <a:p>
            <a:r>
              <a:rPr lang="en-CA" b="1" dirty="0"/>
              <a:t>Managing the Activity Lifecycle</a:t>
            </a:r>
            <a:endParaRPr lang="en-CA" dirty="0"/>
          </a:p>
        </p:txBody>
      </p:sp>
      <p:sp>
        <p:nvSpPr>
          <p:cNvPr id="3" name="Content Placeholder 2"/>
          <p:cNvSpPr>
            <a:spLocks noGrp="1"/>
          </p:cNvSpPr>
          <p:nvPr>
            <p:ph idx="1"/>
          </p:nvPr>
        </p:nvSpPr>
        <p:spPr>
          <a:xfrm>
            <a:off x="609600" y="1828800"/>
            <a:ext cx="7391400" cy="4267200"/>
          </a:xfrm>
        </p:spPr>
        <p:txBody>
          <a:bodyPr>
            <a:noAutofit/>
          </a:bodyPr>
          <a:lstStyle/>
          <a:p>
            <a:r>
              <a:rPr lang="en-CA" sz="2400" dirty="0"/>
              <a:t>Within the lifecycle callback methods, </a:t>
            </a:r>
            <a:r>
              <a:rPr lang="en-CA" sz="2400" dirty="0" smtClean="0"/>
              <a:t>can </a:t>
            </a:r>
            <a:r>
              <a:rPr lang="en-CA" sz="2400" dirty="0"/>
              <a:t>declare how your activity behaves when the user leaves and re-enters the </a:t>
            </a:r>
            <a:r>
              <a:rPr lang="en-CA" sz="2400" dirty="0" smtClean="0"/>
              <a:t>activity</a:t>
            </a:r>
          </a:p>
          <a:p>
            <a:r>
              <a:rPr lang="en-CA" sz="2400" dirty="0"/>
              <a:t>For example, if you're building a streaming video player, you might pause the video and terminate the network connection when the user switches to another </a:t>
            </a:r>
            <a:r>
              <a:rPr lang="en-CA" sz="2400" dirty="0" smtClean="0"/>
              <a:t>app.</a:t>
            </a:r>
          </a:p>
          <a:p>
            <a:r>
              <a:rPr lang="en-CA" sz="2400" dirty="0" smtClean="0"/>
              <a:t>When </a:t>
            </a:r>
            <a:r>
              <a:rPr lang="en-CA" sz="2400" dirty="0"/>
              <a:t>the user returns, you can reconnect to the network and allow the user to resume the video from the same spot.</a:t>
            </a:r>
          </a:p>
        </p:txBody>
      </p:sp>
    </p:spTree>
    <p:extLst>
      <p:ext uri="{BB962C8B-B14F-4D97-AF65-F5344CB8AC3E}">
        <p14:creationId xmlns:p14="http://schemas.microsoft.com/office/powerpoint/2010/main" val="1142778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953589"/>
          </a:xfrm>
        </p:spPr>
        <p:txBody>
          <a:bodyPr/>
          <a:lstStyle/>
          <a:p>
            <a:r>
              <a:rPr lang="en-CA" dirty="0" smtClean="0"/>
              <a:t>Recreating an Activity</a:t>
            </a:r>
            <a:endParaRPr lang="en-CA" dirty="0"/>
          </a:p>
        </p:txBody>
      </p:sp>
      <p:sp>
        <p:nvSpPr>
          <p:cNvPr id="3" name="Content Placeholder 2"/>
          <p:cNvSpPr>
            <a:spLocks noGrp="1"/>
          </p:cNvSpPr>
          <p:nvPr>
            <p:ph idx="1"/>
          </p:nvPr>
        </p:nvSpPr>
        <p:spPr>
          <a:xfrm>
            <a:off x="457200" y="1600200"/>
            <a:ext cx="8229600" cy="4876800"/>
          </a:xfrm>
        </p:spPr>
        <p:txBody>
          <a:bodyPr>
            <a:noAutofit/>
          </a:bodyPr>
          <a:lstStyle/>
          <a:p>
            <a:r>
              <a:rPr lang="en-CA" sz="2400" dirty="0"/>
              <a:t>However, </a:t>
            </a:r>
            <a:r>
              <a:rPr lang="en-CA" sz="2400" dirty="0" smtClean="0"/>
              <a:t>activity </a:t>
            </a:r>
            <a:r>
              <a:rPr lang="en-CA" sz="2400" dirty="0"/>
              <a:t>might have more state information </a:t>
            </a:r>
            <a:r>
              <a:rPr lang="en-CA" sz="2400" dirty="0" smtClean="0"/>
              <a:t>to </a:t>
            </a:r>
            <a:r>
              <a:rPr lang="en-CA" sz="2400" dirty="0"/>
              <a:t>restore, such as </a:t>
            </a:r>
            <a:r>
              <a:rPr lang="en-CA" sz="2400" dirty="0" smtClean="0"/>
              <a:t>variables </a:t>
            </a:r>
            <a:r>
              <a:rPr lang="en-CA" sz="2400" dirty="0"/>
              <a:t>that track the user's </a:t>
            </a:r>
            <a:r>
              <a:rPr lang="en-CA" sz="2400" dirty="0" smtClean="0"/>
              <a:t>progress </a:t>
            </a:r>
            <a:r>
              <a:rPr lang="en-CA" sz="2400" dirty="0"/>
              <a:t>in the </a:t>
            </a:r>
            <a:r>
              <a:rPr lang="en-CA" sz="2400" dirty="0" smtClean="0"/>
              <a:t>activity</a:t>
            </a:r>
          </a:p>
          <a:p>
            <a:r>
              <a:rPr lang="en-CA" sz="2400" dirty="0"/>
              <a:t>To save additional data about the activity state, </a:t>
            </a:r>
            <a:r>
              <a:rPr lang="en-CA" sz="2400" dirty="0" smtClean="0"/>
              <a:t>override </a:t>
            </a:r>
            <a:r>
              <a:rPr lang="en-CA" sz="2400" dirty="0"/>
              <a:t>the </a:t>
            </a:r>
            <a:r>
              <a:rPr lang="en-CA" sz="2400" dirty="0" err="1">
                <a:hlinkClick r:id="rId2" action="ppaction://hlinkfile"/>
              </a:rPr>
              <a:t>onSaveInstanceState</a:t>
            </a:r>
            <a:r>
              <a:rPr lang="en-CA" sz="2400" dirty="0">
                <a:hlinkClick r:id="rId2" action="ppaction://hlinkfile"/>
              </a:rPr>
              <a:t>()</a:t>
            </a:r>
            <a:r>
              <a:rPr lang="en-CA" sz="2400" dirty="0"/>
              <a:t> callback </a:t>
            </a:r>
            <a:r>
              <a:rPr lang="en-CA" sz="2400" dirty="0" smtClean="0"/>
              <a:t>method</a:t>
            </a:r>
          </a:p>
          <a:p>
            <a:r>
              <a:rPr lang="en-CA" sz="2400" dirty="0" smtClean="0"/>
              <a:t>The </a:t>
            </a:r>
            <a:r>
              <a:rPr lang="en-CA" sz="2400" dirty="0"/>
              <a:t>system calls this method when the user is leaving your activity and passes it the </a:t>
            </a:r>
            <a:r>
              <a:rPr lang="en-CA" sz="2400" dirty="0">
                <a:hlinkClick r:id="rId3" action="ppaction://hlinkfile"/>
              </a:rPr>
              <a:t>Bundle</a:t>
            </a:r>
            <a:r>
              <a:rPr lang="en-CA" sz="2400" dirty="0"/>
              <a:t> object that will be saved in the event that your activity is destroyed </a:t>
            </a:r>
            <a:r>
              <a:rPr lang="en-CA" sz="2400" dirty="0" smtClean="0"/>
              <a:t>unexpectedly</a:t>
            </a:r>
          </a:p>
          <a:p>
            <a:r>
              <a:rPr lang="en-CA" sz="2400" dirty="0" smtClean="0"/>
              <a:t>If </a:t>
            </a:r>
            <a:r>
              <a:rPr lang="en-CA" sz="2400" dirty="0"/>
              <a:t>the system must recreate the activity instance later, it passes the same </a:t>
            </a:r>
            <a:r>
              <a:rPr lang="en-CA" sz="2400" dirty="0">
                <a:hlinkClick r:id="rId3" action="ppaction://hlinkfile"/>
              </a:rPr>
              <a:t>Bundle</a:t>
            </a:r>
            <a:r>
              <a:rPr lang="en-CA" sz="2400" dirty="0"/>
              <a:t> object to both the </a:t>
            </a:r>
            <a:r>
              <a:rPr lang="en-CA" sz="2400" dirty="0" err="1">
                <a:hlinkClick r:id="rId2" action="ppaction://hlinkfile"/>
              </a:rPr>
              <a:t>onRestoreInstanceState</a:t>
            </a:r>
            <a:r>
              <a:rPr lang="en-CA" sz="2400" dirty="0">
                <a:hlinkClick r:id="rId2" action="ppaction://hlinkfile"/>
              </a:rPr>
              <a:t>()</a:t>
            </a:r>
            <a:r>
              <a:rPr lang="en-CA" sz="2400" dirty="0"/>
              <a:t> and </a:t>
            </a:r>
            <a:r>
              <a:rPr lang="en-CA" sz="2400" dirty="0" err="1">
                <a:hlinkClick r:id="rId2" action="ppaction://hlinkfile"/>
              </a:rPr>
              <a:t>onCreate</a:t>
            </a:r>
            <a:r>
              <a:rPr lang="en-CA" sz="2400" dirty="0">
                <a:hlinkClick r:id="rId2" action="ppaction://hlinkfile"/>
              </a:rPr>
              <a:t>()</a:t>
            </a:r>
            <a:r>
              <a:rPr lang="en-CA" sz="2400" dirty="0" smtClean="0"/>
              <a:t>methods</a:t>
            </a:r>
            <a:endParaRPr lang="en-CA" sz="2400" dirty="0"/>
          </a:p>
        </p:txBody>
      </p:sp>
    </p:spTree>
    <p:extLst>
      <p:ext uri="{BB962C8B-B14F-4D97-AF65-F5344CB8AC3E}">
        <p14:creationId xmlns:p14="http://schemas.microsoft.com/office/powerpoint/2010/main" val="380488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91" y="457200"/>
            <a:ext cx="7400109" cy="1143000"/>
          </a:xfrm>
        </p:spPr>
        <p:txBody>
          <a:bodyPr/>
          <a:lstStyle/>
          <a:p>
            <a:r>
              <a:rPr lang="en-CA" dirty="0" smtClean="0"/>
              <a:t>Recreating an Activity</a:t>
            </a:r>
            <a:endParaRPr lang="en-CA"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95783"/>
            <a:ext cx="5638800" cy="2720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2845" y="4711532"/>
            <a:ext cx="7696200" cy="1477328"/>
          </a:xfrm>
          <a:prstGeom prst="rect">
            <a:avLst/>
          </a:prstGeom>
          <a:noFill/>
        </p:spPr>
        <p:txBody>
          <a:bodyPr wrap="square" rtlCol="0">
            <a:spAutoFit/>
          </a:bodyPr>
          <a:lstStyle/>
          <a:p>
            <a:r>
              <a:rPr lang="en-CA" dirty="0" smtClean="0"/>
              <a:t>As </a:t>
            </a:r>
            <a:r>
              <a:rPr lang="en-CA" dirty="0"/>
              <a:t>the system </a:t>
            </a:r>
            <a:r>
              <a:rPr lang="en-CA" dirty="0" smtClean="0"/>
              <a:t>begins to stop an activity</a:t>
            </a:r>
            <a:r>
              <a:rPr lang="en-CA" dirty="0"/>
              <a:t>, it calls </a:t>
            </a:r>
            <a:r>
              <a:rPr lang="en-CA" dirty="0" err="1">
                <a:hlinkClick r:id="rId3" action="ppaction://hlinkfile"/>
              </a:rPr>
              <a:t>onSaveInstanceState</a:t>
            </a:r>
            <a:r>
              <a:rPr lang="en-CA" dirty="0">
                <a:hlinkClick r:id="rId3" action="ppaction://hlinkfile"/>
              </a:rPr>
              <a:t>()</a:t>
            </a:r>
            <a:r>
              <a:rPr lang="en-CA" dirty="0"/>
              <a:t> (1) so </a:t>
            </a:r>
            <a:r>
              <a:rPr lang="en-CA" dirty="0" smtClean="0"/>
              <a:t>specify </a:t>
            </a:r>
            <a:r>
              <a:rPr lang="en-CA" dirty="0"/>
              <a:t>additional state data </a:t>
            </a:r>
            <a:r>
              <a:rPr lang="en-CA" dirty="0" smtClean="0"/>
              <a:t>to </a:t>
            </a:r>
            <a:r>
              <a:rPr lang="en-CA" dirty="0"/>
              <a:t>save in case the </a:t>
            </a:r>
            <a:r>
              <a:rPr lang="en-CA" dirty="0">
                <a:hlinkClick r:id="rId3" action="ppaction://hlinkfile"/>
              </a:rPr>
              <a:t>Activity</a:t>
            </a:r>
            <a:r>
              <a:rPr lang="en-CA" dirty="0"/>
              <a:t> instance must be recreated. If the activity is destroyed and the same instance must be recreated, the system passes the state data defined at (1) to both the </a:t>
            </a:r>
            <a:r>
              <a:rPr lang="en-CA" dirty="0" err="1">
                <a:hlinkClick r:id="rId3" action="ppaction://hlinkfile"/>
              </a:rPr>
              <a:t>onCreate</a:t>
            </a:r>
            <a:r>
              <a:rPr lang="en-CA" dirty="0">
                <a:hlinkClick r:id="rId3" action="ppaction://hlinkfile"/>
              </a:rPr>
              <a:t>()</a:t>
            </a:r>
            <a:r>
              <a:rPr lang="en-CA" dirty="0"/>
              <a:t> method (2) and the </a:t>
            </a:r>
            <a:r>
              <a:rPr lang="en-CA" dirty="0" err="1">
                <a:hlinkClick r:id="rId3" action="ppaction://hlinkfile"/>
              </a:rPr>
              <a:t>onRestoreInstanceState</a:t>
            </a:r>
            <a:r>
              <a:rPr lang="en-CA" dirty="0">
                <a:hlinkClick r:id="rId3" action="ppaction://hlinkfile"/>
              </a:rPr>
              <a:t>()</a:t>
            </a:r>
            <a:r>
              <a:rPr lang="en-CA" dirty="0"/>
              <a:t> method (3).</a:t>
            </a:r>
          </a:p>
        </p:txBody>
      </p:sp>
    </p:spTree>
    <p:extLst>
      <p:ext uri="{BB962C8B-B14F-4D97-AF65-F5344CB8AC3E}">
        <p14:creationId xmlns:p14="http://schemas.microsoft.com/office/powerpoint/2010/main" val="121654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457200"/>
            <a:ext cx="7439297" cy="1143000"/>
          </a:xfrm>
        </p:spPr>
        <p:txBody>
          <a:bodyPr/>
          <a:lstStyle/>
          <a:p>
            <a:r>
              <a:rPr lang="en-CA" dirty="0" smtClean="0"/>
              <a:t>Saving Activity State</a:t>
            </a:r>
            <a:endParaRPr lang="en-CA" dirty="0"/>
          </a:p>
        </p:txBody>
      </p:sp>
      <p:sp>
        <p:nvSpPr>
          <p:cNvPr id="3" name="Content Placeholder 2"/>
          <p:cNvSpPr>
            <a:spLocks noGrp="1"/>
          </p:cNvSpPr>
          <p:nvPr>
            <p:ph idx="1"/>
          </p:nvPr>
        </p:nvSpPr>
        <p:spPr>
          <a:xfrm>
            <a:off x="561703" y="1828800"/>
            <a:ext cx="7968343" cy="4267200"/>
          </a:xfrm>
        </p:spPr>
        <p:txBody>
          <a:bodyPr>
            <a:noAutofit/>
          </a:bodyPr>
          <a:lstStyle/>
          <a:p>
            <a:r>
              <a:rPr lang="en-CA" sz="2400" dirty="0"/>
              <a:t>As </a:t>
            </a:r>
            <a:r>
              <a:rPr lang="en-CA" sz="2400" dirty="0" smtClean="0"/>
              <a:t>activity </a:t>
            </a:r>
            <a:r>
              <a:rPr lang="en-CA" sz="2400" dirty="0"/>
              <a:t>begins to stop, the system calls </a:t>
            </a:r>
            <a:r>
              <a:rPr lang="en-CA" sz="2400" dirty="0" err="1">
                <a:hlinkClick r:id="rId2" action="ppaction://hlinkfile"/>
              </a:rPr>
              <a:t>onSaveInstanceState</a:t>
            </a:r>
            <a:r>
              <a:rPr lang="en-CA" sz="2400" dirty="0">
                <a:hlinkClick r:id="rId2" action="ppaction://hlinkfile"/>
              </a:rPr>
              <a:t>()</a:t>
            </a:r>
            <a:r>
              <a:rPr lang="en-CA" sz="2400" dirty="0"/>
              <a:t> so </a:t>
            </a:r>
            <a:r>
              <a:rPr lang="en-CA" sz="2400" dirty="0" smtClean="0"/>
              <a:t>activity </a:t>
            </a:r>
            <a:r>
              <a:rPr lang="en-CA" sz="2400" dirty="0"/>
              <a:t>can save state information with a collection of key-value pairs. </a:t>
            </a:r>
            <a:endParaRPr lang="en-CA" sz="2400" dirty="0" smtClean="0"/>
          </a:p>
          <a:p>
            <a:r>
              <a:rPr lang="en-CA" sz="2400" dirty="0" smtClean="0"/>
              <a:t>Default </a:t>
            </a:r>
            <a:r>
              <a:rPr lang="en-CA" sz="2400" dirty="0"/>
              <a:t>implementation of this method saves information about the state of the activity's view hierarchy, such as the text in an </a:t>
            </a:r>
            <a:r>
              <a:rPr lang="en-CA" sz="2400" dirty="0" err="1">
                <a:hlinkClick r:id="rId3" action="ppaction://hlinkfile"/>
              </a:rPr>
              <a:t>EditText</a:t>
            </a:r>
            <a:r>
              <a:rPr lang="en-CA" sz="2400" dirty="0"/>
              <a:t> widget or the scroll position of a </a:t>
            </a:r>
            <a:r>
              <a:rPr lang="en-CA" sz="2400" dirty="0" err="1" smtClean="0">
                <a:hlinkClick r:id="rId4" action="ppaction://hlinkfile"/>
              </a:rPr>
              <a:t>ListView</a:t>
            </a:r>
            <a:endParaRPr lang="en-CA" sz="2400" dirty="0"/>
          </a:p>
          <a:p>
            <a:r>
              <a:rPr lang="en-CA" sz="2400" dirty="0"/>
              <a:t>To save additional state </a:t>
            </a:r>
            <a:r>
              <a:rPr lang="en-CA" sz="2400" dirty="0" smtClean="0"/>
              <a:t>information, implement </a:t>
            </a:r>
            <a:r>
              <a:rPr lang="en-CA" sz="2400" dirty="0" err="1">
                <a:hlinkClick r:id="rId2" action="ppaction://hlinkfile"/>
              </a:rPr>
              <a:t>onSaveInstanceState</a:t>
            </a:r>
            <a:r>
              <a:rPr lang="en-CA" sz="2400" dirty="0">
                <a:hlinkClick r:id="rId2" action="ppaction://hlinkfile"/>
              </a:rPr>
              <a:t>()</a:t>
            </a:r>
            <a:r>
              <a:rPr lang="en-CA" sz="2400" dirty="0"/>
              <a:t> and add key-value pairs to the </a:t>
            </a:r>
            <a:r>
              <a:rPr lang="en-CA" sz="2400" dirty="0">
                <a:hlinkClick r:id="rId5" action="ppaction://hlinkfile"/>
              </a:rPr>
              <a:t>Bundle</a:t>
            </a:r>
            <a:r>
              <a:rPr lang="en-CA" sz="2400" dirty="0"/>
              <a:t> object. For example</a:t>
            </a:r>
            <a:r>
              <a:rPr lang="en-CA" sz="2400" dirty="0" smtClean="0"/>
              <a:t>:</a:t>
            </a:r>
            <a:endParaRPr lang="en-CA" sz="2400" dirty="0"/>
          </a:p>
        </p:txBody>
      </p:sp>
    </p:spTree>
    <p:extLst>
      <p:ext uri="{BB962C8B-B14F-4D97-AF65-F5344CB8AC3E}">
        <p14:creationId xmlns:p14="http://schemas.microsoft.com/office/powerpoint/2010/main" val="772093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0" y="1447800"/>
            <a:ext cx="8816516"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757646" y="457200"/>
            <a:ext cx="7243354" cy="822960"/>
          </a:xfrm>
        </p:spPr>
        <p:txBody>
          <a:bodyPr/>
          <a:lstStyle/>
          <a:p>
            <a:r>
              <a:rPr lang="en-CA" dirty="0" smtClean="0"/>
              <a:t>Saving Activity State</a:t>
            </a:r>
            <a:endParaRPr lang="en-CA" dirty="0"/>
          </a:p>
        </p:txBody>
      </p:sp>
    </p:spTree>
    <p:extLst>
      <p:ext uri="{BB962C8B-B14F-4D97-AF65-F5344CB8AC3E}">
        <p14:creationId xmlns:p14="http://schemas.microsoft.com/office/powerpoint/2010/main" val="45074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543800" cy="1143000"/>
          </a:xfrm>
        </p:spPr>
        <p:txBody>
          <a:bodyPr/>
          <a:lstStyle/>
          <a:p>
            <a:r>
              <a:rPr lang="en-CA" dirty="0" smtClean="0"/>
              <a:t>Restoring Activity State</a:t>
            </a:r>
            <a:endParaRPr lang="en-CA" dirty="0"/>
          </a:p>
        </p:txBody>
      </p:sp>
      <p:sp>
        <p:nvSpPr>
          <p:cNvPr id="3" name="Content Placeholder 2"/>
          <p:cNvSpPr>
            <a:spLocks noGrp="1"/>
          </p:cNvSpPr>
          <p:nvPr>
            <p:ph idx="1"/>
          </p:nvPr>
        </p:nvSpPr>
        <p:spPr>
          <a:xfrm>
            <a:off x="457200" y="1600200"/>
            <a:ext cx="8229600" cy="4724400"/>
          </a:xfrm>
        </p:spPr>
        <p:txBody>
          <a:bodyPr>
            <a:noAutofit/>
          </a:bodyPr>
          <a:lstStyle/>
          <a:p>
            <a:r>
              <a:rPr lang="en-CA" sz="2400" dirty="0" smtClean="0"/>
              <a:t>Recover </a:t>
            </a:r>
            <a:r>
              <a:rPr lang="en-CA" sz="2400" dirty="0"/>
              <a:t>your saved state from the </a:t>
            </a:r>
            <a:r>
              <a:rPr lang="en-CA" sz="2400" dirty="0">
                <a:hlinkClick r:id="rId2" action="ppaction://hlinkfile"/>
              </a:rPr>
              <a:t>Bundle</a:t>
            </a:r>
            <a:r>
              <a:rPr lang="en-CA" sz="2400" dirty="0"/>
              <a:t> that the system passes your </a:t>
            </a:r>
            <a:r>
              <a:rPr lang="en-CA" sz="2400" dirty="0" smtClean="0"/>
              <a:t>activity</a:t>
            </a:r>
          </a:p>
          <a:p>
            <a:r>
              <a:rPr lang="en-CA" sz="2400" dirty="0" smtClean="0"/>
              <a:t>Both </a:t>
            </a:r>
            <a:r>
              <a:rPr lang="en-CA" sz="2400" dirty="0"/>
              <a:t>the </a:t>
            </a:r>
            <a:r>
              <a:rPr lang="en-CA" sz="2400" dirty="0" err="1">
                <a:hlinkClick r:id="rId3" action="ppaction://hlinkfile"/>
              </a:rPr>
              <a:t>onCreate</a:t>
            </a:r>
            <a:r>
              <a:rPr lang="en-CA" sz="2400" dirty="0">
                <a:hlinkClick r:id="rId3" action="ppaction://hlinkfile"/>
              </a:rPr>
              <a:t>()</a:t>
            </a:r>
            <a:r>
              <a:rPr lang="en-CA" sz="2400" dirty="0"/>
              <a:t> and </a:t>
            </a:r>
            <a:r>
              <a:rPr lang="en-CA" sz="2400" dirty="0" err="1">
                <a:hlinkClick r:id="rId3" action="ppaction://hlinkfile"/>
              </a:rPr>
              <a:t>onRestoreInstanceState</a:t>
            </a:r>
            <a:r>
              <a:rPr lang="en-CA" sz="2400" dirty="0">
                <a:hlinkClick r:id="rId3" action="ppaction://hlinkfile"/>
              </a:rPr>
              <a:t>()</a:t>
            </a:r>
            <a:r>
              <a:rPr lang="en-CA" sz="2400" dirty="0"/>
              <a:t> callback methods receive the same </a:t>
            </a:r>
            <a:r>
              <a:rPr lang="en-CA" sz="2400" dirty="0">
                <a:hlinkClick r:id="rId2" action="ppaction://hlinkfile"/>
              </a:rPr>
              <a:t>Bundle</a:t>
            </a:r>
            <a:r>
              <a:rPr lang="en-CA" sz="2400" dirty="0"/>
              <a:t> that </a:t>
            </a:r>
            <a:r>
              <a:rPr lang="en-CA" sz="2400" dirty="0" smtClean="0"/>
              <a:t>contains </a:t>
            </a:r>
            <a:r>
              <a:rPr lang="en-CA" sz="2400" dirty="0"/>
              <a:t>the instance state </a:t>
            </a:r>
            <a:r>
              <a:rPr lang="en-CA" sz="2400" dirty="0" smtClean="0"/>
              <a:t>information</a:t>
            </a:r>
            <a:endParaRPr lang="en-CA" sz="2400" dirty="0"/>
          </a:p>
          <a:p>
            <a:r>
              <a:rPr lang="en-CA" sz="2400" dirty="0"/>
              <a:t>Because the </a:t>
            </a:r>
            <a:r>
              <a:rPr lang="en-CA" sz="2400" dirty="0" err="1">
                <a:hlinkClick r:id="rId3" action="ppaction://hlinkfile"/>
              </a:rPr>
              <a:t>onCreate</a:t>
            </a:r>
            <a:r>
              <a:rPr lang="en-CA" sz="2400" dirty="0">
                <a:hlinkClick r:id="rId3" action="ppaction://hlinkfile"/>
              </a:rPr>
              <a:t>()</a:t>
            </a:r>
            <a:r>
              <a:rPr lang="en-CA" sz="2400" dirty="0"/>
              <a:t> method is called whether the system is creating a new instance of your activity or recreating a previous one, </a:t>
            </a:r>
            <a:r>
              <a:rPr lang="en-CA" sz="2400" dirty="0" smtClean="0"/>
              <a:t>must </a:t>
            </a:r>
            <a:r>
              <a:rPr lang="en-CA" sz="2400" dirty="0"/>
              <a:t>check whether the state </a:t>
            </a:r>
            <a:r>
              <a:rPr lang="en-CA" sz="2400" dirty="0">
                <a:hlinkClick r:id="rId2" action="ppaction://hlinkfile"/>
              </a:rPr>
              <a:t>Bundle</a:t>
            </a:r>
            <a:r>
              <a:rPr lang="en-CA" sz="2400" dirty="0"/>
              <a:t> is null before you attempt to read </a:t>
            </a:r>
            <a:r>
              <a:rPr lang="en-CA" sz="2400" dirty="0" smtClean="0"/>
              <a:t>it</a:t>
            </a:r>
          </a:p>
          <a:p>
            <a:r>
              <a:rPr lang="en-CA" sz="2400" dirty="0" smtClean="0"/>
              <a:t>For </a:t>
            </a:r>
            <a:r>
              <a:rPr lang="en-CA" sz="2400" dirty="0"/>
              <a:t>example, here's how </a:t>
            </a:r>
            <a:r>
              <a:rPr lang="en-CA" sz="2400" dirty="0" smtClean="0"/>
              <a:t>to restore </a:t>
            </a:r>
            <a:r>
              <a:rPr lang="en-CA" sz="2400" dirty="0"/>
              <a:t>some state data in </a:t>
            </a:r>
            <a:r>
              <a:rPr lang="en-CA" sz="2400" dirty="0" err="1">
                <a:hlinkClick r:id="rId3" action="ppaction://hlinkfile"/>
              </a:rPr>
              <a:t>onCreate</a:t>
            </a:r>
            <a:r>
              <a:rPr lang="en-CA" sz="2400" dirty="0" smtClean="0">
                <a:hlinkClick r:id="rId3" action="ppaction://hlinkfile"/>
              </a:rPr>
              <a:t>()</a:t>
            </a:r>
            <a:r>
              <a:rPr lang="en-CA" sz="2400" dirty="0" smtClean="0"/>
              <a:t>:</a:t>
            </a:r>
            <a:endParaRPr lang="en-CA" sz="2400" dirty="0"/>
          </a:p>
        </p:txBody>
      </p:sp>
    </p:spTree>
    <p:extLst>
      <p:ext uri="{BB962C8B-B14F-4D97-AF65-F5344CB8AC3E}">
        <p14:creationId xmlns:p14="http://schemas.microsoft.com/office/powerpoint/2010/main" val="452106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457200"/>
            <a:ext cx="7955280" cy="1143000"/>
          </a:xfrm>
        </p:spPr>
        <p:txBody>
          <a:bodyPr/>
          <a:lstStyle/>
          <a:p>
            <a:r>
              <a:rPr lang="en-CA" dirty="0" smtClean="0"/>
              <a:t>Restoring Activity State</a:t>
            </a:r>
            <a:endParaRPr lang="en-CA"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491978" cy="396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35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549" y="457200"/>
            <a:ext cx="7367451" cy="1143000"/>
          </a:xfrm>
        </p:spPr>
        <p:txBody>
          <a:bodyPr/>
          <a:lstStyle/>
          <a:p>
            <a:r>
              <a:rPr lang="en-CA" dirty="0" smtClean="0"/>
              <a:t>Restoring Activity State</a:t>
            </a:r>
            <a:endParaRPr lang="en-CA" dirty="0"/>
          </a:p>
        </p:txBody>
      </p:sp>
      <p:sp>
        <p:nvSpPr>
          <p:cNvPr id="3" name="Content Placeholder 2"/>
          <p:cNvSpPr>
            <a:spLocks noGrp="1"/>
          </p:cNvSpPr>
          <p:nvPr>
            <p:ph idx="1"/>
          </p:nvPr>
        </p:nvSpPr>
        <p:spPr>
          <a:xfrm>
            <a:off x="633549" y="1841862"/>
            <a:ext cx="7609114" cy="4267200"/>
          </a:xfrm>
        </p:spPr>
        <p:txBody>
          <a:bodyPr>
            <a:normAutofit/>
          </a:bodyPr>
          <a:lstStyle/>
          <a:p>
            <a:r>
              <a:rPr lang="en-CA" sz="2400" dirty="0"/>
              <a:t>Instead of restoring the state during </a:t>
            </a:r>
            <a:r>
              <a:rPr lang="en-CA" sz="2400" dirty="0" err="1">
                <a:hlinkClick r:id="rId2" action="ppaction://hlinkfile"/>
              </a:rPr>
              <a:t>onCreate</a:t>
            </a:r>
            <a:r>
              <a:rPr lang="en-CA" sz="2400" dirty="0">
                <a:hlinkClick r:id="rId2" action="ppaction://hlinkfile"/>
              </a:rPr>
              <a:t>()</a:t>
            </a:r>
            <a:r>
              <a:rPr lang="en-CA" sz="2400" dirty="0"/>
              <a:t> </a:t>
            </a:r>
            <a:r>
              <a:rPr lang="en-CA" sz="2400" dirty="0" smtClean="0"/>
              <a:t>may </a:t>
            </a:r>
            <a:r>
              <a:rPr lang="en-CA" sz="2400" dirty="0"/>
              <a:t>choose to implement </a:t>
            </a:r>
            <a:r>
              <a:rPr lang="en-CA" sz="2400" dirty="0" err="1">
                <a:hlinkClick r:id="rId2" action="ppaction://hlinkfile"/>
              </a:rPr>
              <a:t>onRestoreInstanceState</a:t>
            </a:r>
            <a:r>
              <a:rPr lang="en-CA" sz="2400" dirty="0">
                <a:hlinkClick r:id="rId2" action="ppaction://hlinkfile"/>
              </a:rPr>
              <a:t>()</a:t>
            </a:r>
            <a:r>
              <a:rPr lang="en-CA" sz="2400" dirty="0"/>
              <a:t>, which the system calls after the </a:t>
            </a:r>
            <a:r>
              <a:rPr lang="en-CA" sz="2400" dirty="0" err="1">
                <a:hlinkClick r:id="rId2" action="ppaction://hlinkfile"/>
              </a:rPr>
              <a:t>onStart</a:t>
            </a:r>
            <a:r>
              <a:rPr lang="en-CA" sz="2400" dirty="0">
                <a:hlinkClick r:id="rId2" action="ppaction://hlinkfile"/>
              </a:rPr>
              <a:t>()</a:t>
            </a:r>
            <a:r>
              <a:rPr lang="en-CA" sz="2400" dirty="0"/>
              <a:t> </a:t>
            </a:r>
            <a:r>
              <a:rPr lang="en-CA" sz="2400" dirty="0" smtClean="0"/>
              <a:t>method</a:t>
            </a:r>
          </a:p>
          <a:p>
            <a:r>
              <a:rPr lang="en-CA" sz="2400" dirty="0" smtClean="0"/>
              <a:t>The </a:t>
            </a:r>
            <a:r>
              <a:rPr lang="en-CA" sz="2400" dirty="0"/>
              <a:t>system calls </a:t>
            </a:r>
            <a:r>
              <a:rPr lang="en-CA" sz="2400" dirty="0" err="1">
                <a:hlinkClick r:id="rId2" action="ppaction://hlinkfile"/>
              </a:rPr>
              <a:t>onRestoreInstanceState</a:t>
            </a:r>
            <a:r>
              <a:rPr lang="en-CA" sz="2400" dirty="0">
                <a:hlinkClick r:id="rId2" action="ppaction://hlinkfile"/>
              </a:rPr>
              <a:t>()</a:t>
            </a:r>
            <a:r>
              <a:rPr lang="en-CA" sz="2400" dirty="0"/>
              <a:t> only if there is a saved state to restore, so </a:t>
            </a:r>
            <a:r>
              <a:rPr lang="en-CA" sz="2400" dirty="0" smtClean="0"/>
              <a:t>do </a:t>
            </a:r>
            <a:r>
              <a:rPr lang="en-CA" sz="2400" dirty="0"/>
              <a:t>not need to check whether the </a:t>
            </a:r>
            <a:r>
              <a:rPr lang="en-CA" sz="2400" dirty="0">
                <a:hlinkClick r:id="rId3" action="ppaction://hlinkfile"/>
              </a:rPr>
              <a:t>Bundle</a:t>
            </a:r>
            <a:r>
              <a:rPr lang="en-CA" sz="2400" dirty="0"/>
              <a:t> is null:</a:t>
            </a:r>
          </a:p>
        </p:txBody>
      </p:sp>
    </p:spTree>
    <p:extLst>
      <p:ext uri="{BB962C8B-B14F-4D97-AF65-F5344CB8AC3E}">
        <p14:creationId xmlns:p14="http://schemas.microsoft.com/office/powerpoint/2010/main" val="398459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3326" y="457200"/>
            <a:ext cx="7517674" cy="1143000"/>
          </a:xfrm>
        </p:spPr>
        <p:txBody>
          <a:bodyPr/>
          <a:lstStyle/>
          <a:p>
            <a:r>
              <a:rPr lang="en-CA" dirty="0" smtClean="0"/>
              <a:t>Restoring Activity State</a:t>
            </a:r>
            <a:endParaRPr lang="en-CA"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47" y="2362200"/>
            <a:ext cx="843788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99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457200"/>
            <a:ext cx="7438292" cy="1143000"/>
          </a:xfrm>
        </p:spPr>
        <p:txBody>
          <a:bodyPr/>
          <a:lstStyle/>
          <a:p>
            <a:r>
              <a:rPr lang="en-CA" dirty="0" smtClean="0"/>
              <a:t>Starting and Activity</a:t>
            </a:r>
            <a:endParaRPr lang="en-CA" dirty="0"/>
          </a:p>
        </p:txBody>
      </p:sp>
      <p:sp>
        <p:nvSpPr>
          <p:cNvPr id="3" name="Content Placeholder 2"/>
          <p:cNvSpPr>
            <a:spLocks noGrp="1"/>
          </p:cNvSpPr>
          <p:nvPr>
            <p:ph idx="1"/>
          </p:nvPr>
        </p:nvSpPr>
        <p:spPr>
          <a:xfrm>
            <a:off x="668215" y="1828800"/>
            <a:ext cx="7332785" cy="4267200"/>
          </a:xfrm>
        </p:spPr>
        <p:txBody>
          <a:bodyPr>
            <a:normAutofit/>
          </a:bodyPr>
          <a:lstStyle/>
          <a:p>
            <a:r>
              <a:rPr lang="en-CA" sz="2400" dirty="0"/>
              <a:t>Unlike </a:t>
            </a:r>
            <a:r>
              <a:rPr lang="en-CA" sz="2400" dirty="0" smtClean="0"/>
              <a:t>regular Java and the main() method</a:t>
            </a:r>
          </a:p>
          <a:p>
            <a:r>
              <a:rPr lang="en-CA" sz="2400" dirty="0" smtClean="0"/>
              <a:t>Android starts an </a:t>
            </a:r>
            <a:r>
              <a:rPr lang="en-CA" sz="2400" dirty="0" smtClean="0">
                <a:hlinkClick r:id="rId2" action="ppaction://hlinkfile"/>
              </a:rPr>
              <a:t>Activity</a:t>
            </a:r>
            <a:r>
              <a:rPr lang="en-CA" sz="2400" dirty="0" smtClean="0"/>
              <a:t> </a:t>
            </a:r>
            <a:r>
              <a:rPr lang="en-CA" sz="2400" dirty="0"/>
              <a:t>instance by </a:t>
            </a:r>
            <a:r>
              <a:rPr lang="en-CA" sz="2400" dirty="0" smtClean="0"/>
              <a:t>calling specific </a:t>
            </a:r>
            <a:r>
              <a:rPr lang="en-CA" sz="2400" dirty="0"/>
              <a:t>callback methods that correspond to specific stages of </a:t>
            </a:r>
            <a:r>
              <a:rPr lang="en-CA" sz="2400" dirty="0" smtClean="0"/>
              <a:t>the activity’s lifecycle</a:t>
            </a:r>
          </a:p>
          <a:p>
            <a:r>
              <a:rPr lang="en-CA" sz="2400" dirty="0" smtClean="0"/>
              <a:t>Sequence </a:t>
            </a:r>
            <a:r>
              <a:rPr lang="en-CA" sz="2400" dirty="0"/>
              <a:t>of callback methods that start up an activity </a:t>
            </a:r>
            <a:endParaRPr lang="en-CA" sz="2400" dirty="0" smtClean="0"/>
          </a:p>
          <a:p>
            <a:r>
              <a:rPr lang="en-CA" sz="2400" dirty="0"/>
              <a:t>S</a:t>
            </a:r>
            <a:r>
              <a:rPr lang="en-CA" sz="2400" dirty="0" smtClean="0"/>
              <a:t>equence </a:t>
            </a:r>
            <a:r>
              <a:rPr lang="en-CA" sz="2400" dirty="0"/>
              <a:t>of callback methods that </a:t>
            </a:r>
            <a:r>
              <a:rPr lang="en-CA" sz="2400" dirty="0" smtClean="0"/>
              <a:t>stop an activity</a:t>
            </a:r>
            <a:endParaRPr lang="en-CA" sz="2400" dirty="0"/>
          </a:p>
        </p:txBody>
      </p:sp>
    </p:spTree>
    <p:extLst>
      <p:ext uri="{BB962C8B-B14F-4D97-AF65-F5344CB8AC3E}">
        <p14:creationId xmlns:p14="http://schemas.microsoft.com/office/powerpoint/2010/main" val="722795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538" y="274638"/>
            <a:ext cx="8387862" cy="1143000"/>
          </a:xfrm>
        </p:spPr>
        <p:txBody>
          <a:bodyPr>
            <a:normAutofit/>
          </a:bodyPr>
          <a:lstStyle/>
          <a:p>
            <a:r>
              <a:rPr lang="en-CA" b="1" dirty="0"/>
              <a:t>Understand the Lifecycle </a:t>
            </a:r>
            <a:r>
              <a:rPr lang="en-CA" b="1" dirty="0" err="1"/>
              <a:t>Callbacks</a:t>
            </a:r>
            <a:endParaRPr lang="en-CA" dirty="0"/>
          </a:p>
        </p:txBody>
      </p:sp>
      <p:sp>
        <p:nvSpPr>
          <p:cNvPr id="3" name="Content Placeholder 2"/>
          <p:cNvSpPr>
            <a:spLocks noGrp="1"/>
          </p:cNvSpPr>
          <p:nvPr>
            <p:ph idx="1"/>
          </p:nvPr>
        </p:nvSpPr>
        <p:spPr>
          <a:xfrm>
            <a:off x="527538" y="1828800"/>
            <a:ext cx="7772400" cy="4267200"/>
          </a:xfrm>
        </p:spPr>
        <p:txBody>
          <a:bodyPr>
            <a:noAutofit/>
          </a:bodyPr>
          <a:lstStyle/>
          <a:p>
            <a:r>
              <a:rPr lang="en-CA" sz="2400" dirty="0" smtClean="0"/>
              <a:t>System </a:t>
            </a:r>
            <a:r>
              <a:rPr lang="en-CA" sz="2400" dirty="0"/>
              <a:t>calls a core set of lifecycle methods in a sequence similar to a step </a:t>
            </a:r>
            <a:r>
              <a:rPr lang="en-CA" sz="2400" dirty="0" smtClean="0"/>
              <a:t>pyramid</a:t>
            </a:r>
          </a:p>
          <a:p>
            <a:r>
              <a:rPr lang="en-CA" sz="2400" dirty="0" smtClean="0"/>
              <a:t>As </a:t>
            </a:r>
            <a:r>
              <a:rPr lang="en-CA" sz="2400" dirty="0"/>
              <a:t>the system creates a new activity instance, each callback method moves the activity state one step toward the </a:t>
            </a:r>
            <a:r>
              <a:rPr lang="en-CA" sz="2400" dirty="0" smtClean="0"/>
              <a:t>top</a:t>
            </a:r>
          </a:p>
          <a:p>
            <a:r>
              <a:rPr lang="en-CA" sz="2400" dirty="0" smtClean="0"/>
              <a:t>The </a:t>
            </a:r>
            <a:r>
              <a:rPr lang="en-CA" sz="2400" dirty="0"/>
              <a:t>top of the pyramid is the point at which the activity is running in the foreground and </a:t>
            </a:r>
            <a:r>
              <a:rPr lang="en-CA" sz="2400" dirty="0" smtClean="0"/>
              <a:t>being used</a:t>
            </a:r>
            <a:endParaRPr lang="en-CA" sz="2400" dirty="0"/>
          </a:p>
        </p:txBody>
      </p:sp>
    </p:spTree>
    <p:extLst>
      <p:ext uri="{BB962C8B-B14F-4D97-AF65-F5344CB8AC3E}">
        <p14:creationId xmlns:p14="http://schemas.microsoft.com/office/powerpoint/2010/main" val="251127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538" y="274638"/>
            <a:ext cx="8387862" cy="1143000"/>
          </a:xfrm>
        </p:spPr>
        <p:txBody>
          <a:bodyPr>
            <a:normAutofit/>
          </a:bodyPr>
          <a:lstStyle/>
          <a:p>
            <a:r>
              <a:rPr lang="en-CA" b="1" dirty="0"/>
              <a:t>Understand the Lifecycle </a:t>
            </a:r>
            <a:r>
              <a:rPr lang="en-CA" b="1" dirty="0" err="1"/>
              <a:t>Callbacks</a:t>
            </a:r>
            <a:endParaRPr lang="en-CA" dirty="0"/>
          </a:p>
        </p:txBody>
      </p:sp>
      <p:sp>
        <p:nvSpPr>
          <p:cNvPr id="3" name="Content Placeholder 2"/>
          <p:cNvSpPr>
            <a:spLocks noGrp="1"/>
          </p:cNvSpPr>
          <p:nvPr>
            <p:ph idx="1"/>
          </p:nvPr>
        </p:nvSpPr>
        <p:spPr>
          <a:xfrm>
            <a:off x="527537" y="1828800"/>
            <a:ext cx="7913077" cy="4267200"/>
          </a:xfrm>
        </p:spPr>
        <p:txBody>
          <a:bodyPr>
            <a:normAutofit/>
          </a:bodyPr>
          <a:lstStyle/>
          <a:p>
            <a:r>
              <a:rPr lang="en-CA" sz="2400" dirty="0"/>
              <a:t>As the user </a:t>
            </a:r>
            <a:r>
              <a:rPr lang="en-CA" sz="2400" dirty="0" smtClean="0"/>
              <a:t>leaves </a:t>
            </a:r>
            <a:r>
              <a:rPr lang="en-CA" sz="2400" dirty="0"/>
              <a:t>the activity, the system calls other methods that move the activity state back down the </a:t>
            </a:r>
            <a:r>
              <a:rPr lang="en-CA" sz="2400" dirty="0" smtClean="0"/>
              <a:t>pyramid</a:t>
            </a:r>
          </a:p>
          <a:p>
            <a:r>
              <a:rPr lang="en-CA" sz="2400" dirty="0" smtClean="0"/>
              <a:t>Depends on how leaving</a:t>
            </a:r>
          </a:p>
          <a:p>
            <a:pPr lvl="1"/>
            <a:r>
              <a:rPr lang="en-CA" sz="2200" dirty="0" smtClean="0"/>
              <a:t>Switching to another app: activity only moves part </a:t>
            </a:r>
            <a:r>
              <a:rPr lang="en-CA" sz="2200" dirty="0"/>
              <a:t>way down the pyramid and </a:t>
            </a:r>
            <a:r>
              <a:rPr lang="en-CA" sz="2200" dirty="0" smtClean="0"/>
              <a:t>waits </a:t>
            </a:r>
          </a:p>
          <a:p>
            <a:pPr lvl="1"/>
            <a:r>
              <a:rPr lang="en-CA" sz="2200" dirty="0" smtClean="0"/>
              <a:t>If </a:t>
            </a:r>
            <a:r>
              <a:rPr lang="en-CA" sz="2200" dirty="0"/>
              <a:t>user returns to the </a:t>
            </a:r>
            <a:r>
              <a:rPr lang="en-CA" sz="2200" dirty="0" smtClean="0"/>
              <a:t>activity, the </a:t>
            </a:r>
            <a:r>
              <a:rPr lang="en-CA" sz="2200" dirty="0"/>
              <a:t>activity can move back to the top </a:t>
            </a:r>
            <a:r>
              <a:rPr lang="en-CA" sz="2200" dirty="0" smtClean="0"/>
              <a:t>and </a:t>
            </a:r>
            <a:r>
              <a:rPr lang="en-CA" sz="2200" dirty="0"/>
              <a:t>resume where the user left </a:t>
            </a:r>
            <a:r>
              <a:rPr lang="en-CA" sz="2200" dirty="0" smtClean="0"/>
              <a:t>off</a:t>
            </a:r>
          </a:p>
          <a:p>
            <a:r>
              <a:rPr lang="en-CA" sz="2400" dirty="0"/>
              <a:t>Complexity of the activity determines which lifecycle methods to </a:t>
            </a:r>
            <a:r>
              <a:rPr lang="en-CA" sz="2400" dirty="0" smtClean="0"/>
              <a:t>implement</a:t>
            </a:r>
            <a:endParaRPr lang="en-CA" sz="2400" dirty="0"/>
          </a:p>
        </p:txBody>
      </p:sp>
    </p:spTree>
    <p:extLst>
      <p:ext uri="{BB962C8B-B14F-4D97-AF65-F5344CB8AC3E}">
        <p14:creationId xmlns:p14="http://schemas.microsoft.com/office/powerpoint/2010/main" val="143952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r>
              <a:rPr lang="en-CA" b="1" dirty="0"/>
              <a:t>Understand the Lifecycle </a:t>
            </a:r>
            <a:r>
              <a:rPr lang="en-CA" b="1" dirty="0" err="1"/>
              <a:t>Callbacks</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701" y="1510937"/>
            <a:ext cx="6121500" cy="277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1540" y="4378330"/>
            <a:ext cx="7860919" cy="2308324"/>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t>Simplified view of </a:t>
            </a:r>
            <a:r>
              <a:rPr lang="en-CA" sz="2400" dirty="0"/>
              <a:t>the Activity </a:t>
            </a:r>
            <a:r>
              <a:rPr lang="en-CA" sz="2400" dirty="0" smtClean="0"/>
              <a:t>lifecycle</a:t>
            </a:r>
          </a:p>
          <a:p>
            <a:pPr marL="285750" indent="-285750">
              <a:buFont typeface="Arial" panose="020B0604020202020204" pitchFamily="34" charset="0"/>
              <a:buChar char="•"/>
            </a:pPr>
            <a:r>
              <a:rPr lang="en-CA" sz="2400" dirty="0"/>
              <a:t>F</a:t>
            </a:r>
            <a:r>
              <a:rPr lang="en-CA" sz="2400" dirty="0" smtClean="0"/>
              <a:t>or </a:t>
            </a:r>
            <a:r>
              <a:rPr lang="en-CA" sz="2400" dirty="0"/>
              <a:t>every callback </a:t>
            </a:r>
            <a:r>
              <a:rPr lang="en-CA" sz="2400" dirty="0" smtClean="0"/>
              <a:t>method used </a:t>
            </a:r>
            <a:r>
              <a:rPr lang="en-CA" sz="2400" dirty="0"/>
              <a:t>to take the activity a step toward the Resumed state at the top, there's a callback method that takes the activity a step </a:t>
            </a:r>
            <a:r>
              <a:rPr lang="en-CA" sz="2400" dirty="0" smtClean="0"/>
              <a:t>down</a:t>
            </a:r>
          </a:p>
          <a:p>
            <a:pPr marL="285750" indent="-285750">
              <a:buFont typeface="Arial" panose="020B0604020202020204" pitchFamily="34" charset="0"/>
              <a:buChar char="•"/>
            </a:pPr>
            <a:r>
              <a:rPr lang="en-CA" sz="2400" dirty="0" smtClean="0"/>
              <a:t>The </a:t>
            </a:r>
            <a:r>
              <a:rPr lang="en-CA" sz="2400" dirty="0"/>
              <a:t>activity can also return to the resumed state from the Paused and Stopped </a:t>
            </a:r>
            <a:r>
              <a:rPr lang="en-CA" sz="2400" dirty="0" smtClean="0"/>
              <a:t>state</a:t>
            </a:r>
            <a:endParaRPr lang="en-CA" sz="2400" dirty="0"/>
          </a:p>
        </p:txBody>
      </p:sp>
    </p:spTree>
    <p:extLst>
      <p:ext uri="{BB962C8B-B14F-4D97-AF65-F5344CB8AC3E}">
        <p14:creationId xmlns:p14="http://schemas.microsoft.com/office/powerpoint/2010/main" val="206335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5512" y="261937"/>
            <a:ext cx="4752975" cy="6334125"/>
          </a:xfrm>
          <a:prstGeom prst="rect">
            <a:avLst/>
          </a:prstGeom>
        </p:spPr>
      </p:pic>
    </p:spTree>
    <p:extLst>
      <p:ext uri="{BB962C8B-B14F-4D97-AF65-F5344CB8AC3E}">
        <p14:creationId xmlns:p14="http://schemas.microsoft.com/office/powerpoint/2010/main" val="804783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NewTech">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ch" id="{E2F7A8F1-1106-4BBB-AE28-0BA5A68354A1}" vid="{BD12A0F0-25B4-46FE-BFEF-32B77FD59E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125</TotalTime>
  <Words>2772</Words>
  <Application>Microsoft Office PowerPoint</Application>
  <PresentationFormat>On-screen Show (4:3)</PresentationFormat>
  <Paragraphs>175</Paragraphs>
  <Slides>47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Candara</vt:lpstr>
      <vt:lpstr>Consolas</vt:lpstr>
      <vt:lpstr>NewTech</vt:lpstr>
      <vt:lpstr>Android Life Cycle</vt:lpstr>
      <vt:lpstr>Managing the Activity Lifecycle</vt:lpstr>
      <vt:lpstr>Managing the Activity Lifecycle</vt:lpstr>
      <vt:lpstr>Managing the Activity Lifecycle</vt:lpstr>
      <vt:lpstr>Starting and Activity</vt:lpstr>
      <vt:lpstr>Understand the Lifecycle Callbacks</vt:lpstr>
      <vt:lpstr>Understand the Lifecycle Callbacks</vt:lpstr>
      <vt:lpstr>Understand the Lifecycle Callbacks</vt:lpstr>
      <vt:lpstr>PowerPoint Presentation</vt:lpstr>
      <vt:lpstr>Understand the Lifecycle Callbacks</vt:lpstr>
      <vt:lpstr>Understand the Lifecycle Callbacks</vt:lpstr>
      <vt:lpstr>Understand the Lifecycle Callbacks</vt:lpstr>
      <vt:lpstr>Understand the Lifecycle Callbacks</vt:lpstr>
      <vt:lpstr>Creating a New Instance</vt:lpstr>
      <vt:lpstr>Creating a New Instance</vt:lpstr>
      <vt:lpstr>Creating a New Instance</vt:lpstr>
      <vt:lpstr>Destroy an Activity</vt:lpstr>
      <vt:lpstr>Destroy an Activity</vt:lpstr>
      <vt:lpstr>Pausing and Resuming and Activity</vt:lpstr>
      <vt:lpstr>Pausing and Resuming an Activity</vt:lpstr>
      <vt:lpstr>Pausing and Resuming an Activity</vt:lpstr>
      <vt:lpstr>Pausing an Activity</vt:lpstr>
      <vt:lpstr>Pausing an Activity</vt:lpstr>
      <vt:lpstr>Pausing your Activity</vt:lpstr>
      <vt:lpstr>Resume your Activity</vt:lpstr>
      <vt:lpstr>Resume your Activity</vt:lpstr>
      <vt:lpstr>Stopping &amp; Restarting an Activity</vt:lpstr>
      <vt:lpstr>Stopping &amp; Restarting an Activity</vt:lpstr>
      <vt:lpstr>Stopping &amp; Restarting an Activity</vt:lpstr>
      <vt:lpstr>Stopping &amp; Restarting an Activity</vt:lpstr>
      <vt:lpstr>Stop your Activity</vt:lpstr>
      <vt:lpstr>Stop your Activity</vt:lpstr>
      <vt:lpstr>Start / Restart your Activity</vt:lpstr>
      <vt:lpstr>Start / Restart your Activity</vt:lpstr>
      <vt:lpstr>Recreating an Activity</vt:lpstr>
      <vt:lpstr>Recreating an Activity</vt:lpstr>
      <vt:lpstr>Recreating an Activity</vt:lpstr>
      <vt:lpstr>Recreating an Activity</vt:lpstr>
      <vt:lpstr>Recreating an Activity</vt:lpstr>
      <vt:lpstr>Recreating an Activity</vt:lpstr>
      <vt:lpstr>Recreating an Activity</vt:lpstr>
      <vt:lpstr>Saving Activity State</vt:lpstr>
      <vt:lpstr>Saving Activity State</vt:lpstr>
      <vt:lpstr>Restoring Activity State</vt:lpstr>
      <vt:lpstr>Restoring Activity State</vt:lpstr>
      <vt:lpstr>Restoring Activity State</vt:lpstr>
      <vt:lpstr>Restoring Activity State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Life Cycle</dc:title>
  <dc:creator>Allan McDonald</dc:creator>
  <cp:lastModifiedBy>Admin lab</cp:lastModifiedBy>
  <cp:revision>14</cp:revision>
  <dcterms:created xsi:type="dcterms:W3CDTF">2015-09-21T02:51:41Z</dcterms:created>
  <dcterms:modified xsi:type="dcterms:W3CDTF">2017-09-20T15:34:20Z</dcterms:modified>
</cp:coreProperties>
</file>