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9" r:id="rId3"/>
    <p:sldId id="261" r:id="rId4"/>
    <p:sldId id="263" r:id="rId5"/>
    <p:sldId id="262" r:id="rId6"/>
    <p:sldId id="264" r:id="rId7"/>
    <p:sldId id="266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01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3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E70AE-B43E-4B72-93B6-7A9D396D7E30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29D7-6E09-48EC-82EF-104DFED60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82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You’ve already</a:t>
            </a:r>
            <a:r>
              <a:rPr lang="en-CA" baseline="0" dirty="0" smtClean="0"/>
              <a:t> done that with ListViews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E105B13-BA54-4EC2-91FD-3721AB71140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8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457200"/>
            <a:ext cx="7523018" cy="623455"/>
          </a:xfrm>
        </p:spPr>
        <p:txBody>
          <a:bodyPr/>
          <a:lstStyle/>
          <a:p>
            <a:r>
              <a:rPr lang="en-CA" dirty="0" smtClean="0"/>
              <a:t>Selection Modes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1" y="1828800"/>
            <a:ext cx="8063345" cy="4267200"/>
          </a:xfrm>
        </p:spPr>
        <p:txBody>
          <a:bodyPr>
            <a:normAutofit/>
          </a:bodyPr>
          <a:lstStyle/>
          <a:p>
            <a:r>
              <a:rPr lang="en-CA" sz="2400" dirty="0"/>
              <a:t>Then, rather than use android.R.layout.simple_list_item_1 as the layout </a:t>
            </a:r>
            <a:r>
              <a:rPr lang="en-CA" sz="2400" dirty="0" smtClean="0"/>
              <a:t>for the </a:t>
            </a:r>
            <a:r>
              <a:rPr lang="en-CA" sz="2400" dirty="0"/>
              <a:t>list rows in your </a:t>
            </a:r>
            <a:r>
              <a:rPr lang="en-CA" sz="2400" dirty="0" err="1"/>
              <a:t>ArrayAdapter</a:t>
            </a:r>
            <a:r>
              <a:rPr lang="en-CA" sz="2400" dirty="0"/>
              <a:t> constructor, </a:t>
            </a:r>
            <a:r>
              <a:rPr lang="en-CA" sz="2400" dirty="0" smtClean="0"/>
              <a:t>need </a:t>
            </a:r>
            <a:r>
              <a:rPr lang="en-CA" sz="2400" dirty="0"/>
              <a:t>to use either</a:t>
            </a:r>
          </a:p>
          <a:p>
            <a:pPr marL="274320" lvl="1" indent="0">
              <a:buNone/>
            </a:pPr>
            <a:r>
              <a:rPr lang="en-CA" sz="2400" dirty="0"/>
              <a:t>android.R.layout.simple_list_item_single_choice </a:t>
            </a:r>
            <a:r>
              <a:rPr lang="en-CA" sz="2400" dirty="0" smtClean="0"/>
              <a:t> - or -</a:t>
            </a:r>
            <a:endParaRPr lang="en-CA" sz="2400" dirty="0"/>
          </a:p>
          <a:p>
            <a:pPr marL="274320" lvl="1" indent="0">
              <a:buNone/>
            </a:pPr>
            <a:r>
              <a:rPr lang="en-CA" sz="2400" dirty="0" err="1" smtClean="0"/>
              <a:t>android.R.layout.simple_list_item_multiple_choice</a:t>
            </a:r>
            <a:endParaRPr lang="en-CA" sz="2400" dirty="0" smtClean="0"/>
          </a:p>
          <a:p>
            <a:pPr lvl="1"/>
            <a:r>
              <a:rPr lang="en-CA" sz="2400" dirty="0" smtClean="0"/>
              <a:t>for </a:t>
            </a:r>
            <a:r>
              <a:rPr lang="en-CA" sz="2400" dirty="0"/>
              <a:t>single-choice </a:t>
            </a:r>
            <a:r>
              <a:rPr lang="en-CA" sz="2400" dirty="0" smtClean="0"/>
              <a:t>or multiple-choice </a:t>
            </a:r>
            <a:r>
              <a:rPr lang="en-CA" sz="2400" dirty="0"/>
              <a:t>lists, </a:t>
            </a:r>
            <a:r>
              <a:rPr lang="en-CA" sz="2400" dirty="0" smtClean="0"/>
              <a:t>respectively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307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3362325" cy="559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6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457200"/>
            <a:ext cx="7335982" cy="758536"/>
          </a:xfrm>
        </p:spPr>
        <p:txBody>
          <a:bodyPr/>
          <a:lstStyle/>
          <a:p>
            <a:r>
              <a:rPr lang="en-CA" dirty="0" err="1" smtClean="0"/>
              <a:t>ListView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589809"/>
            <a:ext cx="7335982" cy="4506191"/>
          </a:xfrm>
        </p:spPr>
        <p:txBody>
          <a:bodyPr>
            <a:noAutofit/>
          </a:bodyPr>
          <a:lstStyle/>
          <a:p>
            <a:r>
              <a:rPr lang="en-CA" sz="2400" dirty="0" smtClean="0"/>
              <a:t>Use the </a:t>
            </a:r>
            <a:r>
              <a:rPr lang="en-CA" sz="2400" dirty="0" err="1" smtClean="0"/>
              <a:t>listView.setTextFilterEnabled</a:t>
            </a:r>
            <a:r>
              <a:rPr lang="en-CA" sz="2400" dirty="0" smtClean="0"/>
              <a:t>(true) to allow the user to type at the keypad and have the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 automatically filter to match what you have typed.</a:t>
            </a:r>
          </a:p>
          <a:p>
            <a:r>
              <a:rPr lang="en-CA" sz="2400" dirty="0" smtClean="0"/>
              <a:t>Use the </a:t>
            </a:r>
            <a:r>
              <a:rPr lang="en-CA" sz="2400" dirty="0" err="1" smtClean="0"/>
              <a:t>listView.setItemChecked</a:t>
            </a:r>
            <a:r>
              <a:rPr lang="en-CA" sz="2400" dirty="0" smtClean="0"/>
              <a:t>() method to display the check icon </a:t>
            </a:r>
            <a:r>
              <a:rPr lang="en-CA" sz="2400" dirty="0" smtClean="0"/>
              <a:t>next </a:t>
            </a:r>
            <a:r>
              <a:rPr lang="en-CA" sz="2400" dirty="0" smtClean="0"/>
              <a:t>to each item.</a:t>
            </a:r>
          </a:p>
          <a:p>
            <a:r>
              <a:rPr lang="en-CA" sz="2400" dirty="0" smtClean="0"/>
              <a:t>We </a:t>
            </a:r>
            <a:r>
              <a:rPr lang="en-CA" sz="2400" dirty="0"/>
              <a:t>could call methods like </a:t>
            </a:r>
            <a:r>
              <a:rPr lang="en-CA" sz="2400" dirty="0" err="1"/>
              <a:t>getCheckedItemPositions</a:t>
            </a:r>
            <a:r>
              <a:rPr lang="en-CA" sz="2400" dirty="0"/>
              <a:t>() on </a:t>
            </a:r>
            <a:r>
              <a:rPr lang="en-CA" sz="2400" dirty="0" smtClean="0"/>
              <a:t>our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 </a:t>
            </a:r>
            <a:r>
              <a:rPr lang="en-CA" sz="2400" dirty="0"/>
              <a:t>to find out which items the user </a:t>
            </a:r>
            <a:r>
              <a:rPr lang="en-CA" sz="2400" dirty="0" smtClean="0"/>
              <a:t>checked.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724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27364"/>
          </a:xfrm>
        </p:spPr>
        <p:txBody>
          <a:bodyPr>
            <a:normAutofit/>
          </a:bodyPr>
          <a:lstStyle/>
          <a:p>
            <a:r>
              <a:rPr lang="en-CA" dirty="0"/>
              <a:t>Clicks versus </a:t>
            </a:r>
            <a:r>
              <a:rPr lang="en-CA" dirty="0" smtClean="0"/>
              <a:t>Selections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CA" sz="2400" dirty="0"/>
              <a:t>If the user clicks a row in a </a:t>
            </a:r>
            <a:r>
              <a:rPr lang="en-CA" sz="2400" dirty="0" err="1"/>
              <a:t>ListView</a:t>
            </a:r>
            <a:r>
              <a:rPr lang="en-CA" sz="2400" dirty="0"/>
              <a:t>, a click event is registered, </a:t>
            </a:r>
            <a:r>
              <a:rPr lang="en-CA" sz="2400" dirty="0" smtClean="0"/>
              <a:t>triggering </a:t>
            </a:r>
            <a:r>
              <a:rPr lang="en-CA" sz="2400" dirty="0" err="1" smtClean="0"/>
              <a:t>onListItemClick</a:t>
            </a:r>
            <a:r>
              <a:rPr lang="en-CA" sz="2400" dirty="0"/>
              <a:t>() in an </a:t>
            </a:r>
            <a:r>
              <a:rPr lang="en-CA" sz="2400" dirty="0" err="1" smtClean="0"/>
              <a:t>OnItemClickListener</a:t>
            </a:r>
            <a:endParaRPr lang="en-CA" sz="2400" dirty="0" smtClean="0"/>
          </a:p>
          <a:p>
            <a:r>
              <a:rPr lang="en-CA" sz="2400" dirty="0" smtClean="0"/>
              <a:t>If </a:t>
            </a:r>
            <a:r>
              <a:rPr lang="en-CA" sz="2400" dirty="0"/>
              <a:t>the user uses </a:t>
            </a:r>
            <a:r>
              <a:rPr lang="en-CA" sz="2400" dirty="0" smtClean="0"/>
              <a:t>a pointing </a:t>
            </a:r>
            <a:r>
              <a:rPr lang="en-CA" sz="2400" dirty="0"/>
              <a:t>device to change a selection </a:t>
            </a:r>
            <a:r>
              <a:rPr lang="en-CA" sz="2400" dirty="0" smtClean="0"/>
              <a:t>that </a:t>
            </a:r>
            <a:r>
              <a:rPr lang="en-CA" sz="2400" dirty="0"/>
              <a:t>triggers </a:t>
            </a:r>
            <a:r>
              <a:rPr lang="en-CA" sz="2400" dirty="0" smtClean="0"/>
              <a:t>selection events such as </a:t>
            </a:r>
            <a:r>
              <a:rPr lang="en-CA" sz="2400" dirty="0" err="1" smtClean="0"/>
              <a:t>onItemSelected</a:t>
            </a:r>
            <a:r>
              <a:rPr lang="en-CA" sz="2400" dirty="0"/>
              <a:t>() in </a:t>
            </a:r>
            <a:r>
              <a:rPr lang="en-CA" sz="2400" dirty="0" smtClean="0"/>
              <a:t>an </a:t>
            </a:r>
            <a:r>
              <a:rPr lang="en-CA" sz="2400" dirty="0" err="1" smtClean="0"/>
              <a:t>OnItemSelectedListener</a:t>
            </a:r>
            <a:endParaRPr lang="en-CA" sz="2400" dirty="0"/>
          </a:p>
          <a:p>
            <a:r>
              <a:rPr lang="en-CA" sz="2400" dirty="0"/>
              <a:t>Many times, particularly if the </a:t>
            </a:r>
            <a:r>
              <a:rPr lang="en-CA" sz="2400" dirty="0" err="1"/>
              <a:t>ListView</a:t>
            </a:r>
            <a:r>
              <a:rPr lang="en-CA" sz="2400" dirty="0"/>
              <a:t> is the entire UI at present, </a:t>
            </a:r>
            <a:r>
              <a:rPr lang="en-CA" sz="2400" dirty="0" smtClean="0"/>
              <a:t>it only </a:t>
            </a:r>
            <a:r>
              <a:rPr lang="en-CA" sz="2400" dirty="0"/>
              <a:t>care about clicks</a:t>
            </a:r>
          </a:p>
        </p:txBody>
      </p:sp>
    </p:spTree>
    <p:extLst>
      <p:ext uri="{BB962C8B-B14F-4D97-AF65-F5344CB8AC3E}">
        <p14:creationId xmlns:p14="http://schemas.microsoft.com/office/powerpoint/2010/main" val="283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457200"/>
            <a:ext cx="7419109" cy="716973"/>
          </a:xfrm>
        </p:spPr>
        <p:txBody>
          <a:bodyPr/>
          <a:lstStyle/>
          <a:p>
            <a:r>
              <a:rPr lang="en-CA" b="1" dirty="0"/>
              <a:t>Spin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475509"/>
            <a:ext cx="7419109" cy="4620491"/>
          </a:xfrm>
        </p:spPr>
        <p:txBody>
          <a:bodyPr>
            <a:noAutofit/>
          </a:bodyPr>
          <a:lstStyle/>
          <a:p>
            <a:r>
              <a:rPr lang="en-CA" sz="2400" dirty="0" smtClean="0"/>
              <a:t>The </a:t>
            </a:r>
            <a:r>
              <a:rPr lang="en-CA" sz="2400" dirty="0"/>
              <a:t>Spinner is the equivalent of the drop-down selector </a:t>
            </a:r>
            <a:r>
              <a:rPr lang="en-CA" sz="2400" dirty="0" smtClean="0"/>
              <a:t>you might </a:t>
            </a:r>
            <a:r>
              <a:rPr lang="en-CA" sz="2400" dirty="0"/>
              <a:t>find in other </a:t>
            </a:r>
            <a:r>
              <a:rPr lang="en-CA" sz="2400" dirty="0" smtClean="0"/>
              <a:t>toolkits</a:t>
            </a:r>
          </a:p>
          <a:p>
            <a:r>
              <a:rPr lang="en-CA" sz="2400" dirty="0" smtClean="0"/>
              <a:t>Have the </a:t>
            </a:r>
            <a:r>
              <a:rPr lang="en-CA" sz="2400" dirty="0"/>
              <a:t>ability to select from a </a:t>
            </a:r>
            <a:r>
              <a:rPr lang="en-CA" sz="2400" dirty="0" smtClean="0"/>
              <a:t>list without </a:t>
            </a:r>
            <a:r>
              <a:rPr lang="en-CA" sz="2400" dirty="0"/>
              <a:t>taking up all the screen space of a </a:t>
            </a:r>
            <a:r>
              <a:rPr lang="en-CA" sz="2400" dirty="0" err="1"/>
              <a:t>ListView</a:t>
            </a:r>
            <a:r>
              <a:rPr lang="en-CA" sz="2400" dirty="0"/>
              <a:t>, at the cost of an </a:t>
            </a:r>
            <a:r>
              <a:rPr lang="en-CA" sz="2400" dirty="0" smtClean="0"/>
              <a:t>extra click </a:t>
            </a:r>
            <a:r>
              <a:rPr lang="en-CA" sz="2400" dirty="0"/>
              <a:t>or screen tap to make a </a:t>
            </a:r>
            <a:r>
              <a:rPr lang="en-CA" sz="2400" dirty="0" smtClean="0"/>
              <a:t>change</a:t>
            </a:r>
          </a:p>
          <a:p>
            <a:r>
              <a:rPr lang="en-CA" sz="2400" dirty="0" smtClean="0"/>
              <a:t>To use a Spinner, provide </a:t>
            </a:r>
            <a:r>
              <a:rPr lang="en-CA" sz="2400" dirty="0"/>
              <a:t>the adapter for data and child views </a:t>
            </a:r>
            <a:r>
              <a:rPr lang="en-CA" sz="2400" dirty="0" smtClean="0"/>
              <a:t>via </a:t>
            </a:r>
            <a:r>
              <a:rPr lang="en-CA" sz="2400" dirty="0" err="1" smtClean="0"/>
              <a:t>setAdapter</a:t>
            </a:r>
            <a:r>
              <a:rPr lang="en-CA" sz="2400" dirty="0"/>
              <a:t>() and hook in a listener object for selections </a:t>
            </a:r>
            <a:r>
              <a:rPr lang="en-CA" sz="2400" dirty="0" smtClean="0"/>
              <a:t>via </a:t>
            </a:r>
            <a:r>
              <a:rPr lang="en-CA" sz="2400" dirty="0" err="1" smtClean="0"/>
              <a:t>setOnItemSelectedListener</a:t>
            </a:r>
            <a:r>
              <a:rPr lang="en-CA" sz="2400" dirty="0" smtClean="0"/>
              <a:t>()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41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457200"/>
            <a:ext cx="7398327" cy="696191"/>
          </a:xfrm>
        </p:spPr>
        <p:txBody>
          <a:bodyPr/>
          <a:lstStyle/>
          <a:p>
            <a:r>
              <a:rPr lang="en-CA" dirty="0" smtClean="0"/>
              <a:t>Spin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1413164"/>
            <a:ext cx="7398327" cy="4682836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To </a:t>
            </a:r>
            <a:r>
              <a:rPr lang="en-CA" sz="2400" dirty="0"/>
              <a:t>tailor the view used when displaying the </a:t>
            </a:r>
            <a:r>
              <a:rPr lang="en-CA" sz="2400" dirty="0" smtClean="0"/>
              <a:t>drop-down perspective</a:t>
            </a:r>
            <a:r>
              <a:rPr lang="en-CA" sz="2400" dirty="0"/>
              <a:t>, you need to configure the adapter, not the Spinner </a:t>
            </a:r>
            <a:r>
              <a:rPr lang="en-CA" sz="2400" dirty="0" smtClean="0"/>
              <a:t>widget.</a:t>
            </a:r>
          </a:p>
          <a:p>
            <a:r>
              <a:rPr lang="en-CA" sz="2400" dirty="0" smtClean="0"/>
              <a:t>Use the </a:t>
            </a:r>
            <a:r>
              <a:rPr lang="en-CA" sz="2400" dirty="0" err="1"/>
              <a:t>setDropDownViewResource</a:t>
            </a:r>
            <a:r>
              <a:rPr lang="en-CA" sz="2400" dirty="0"/>
              <a:t>() method to supply the resource ID of the </a:t>
            </a:r>
            <a:r>
              <a:rPr lang="en-CA" sz="2400" dirty="0" smtClean="0"/>
              <a:t>view to </a:t>
            </a:r>
            <a:r>
              <a:rPr lang="en-CA" sz="2400" dirty="0"/>
              <a:t>use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This is the XML code for a spinner:</a:t>
            </a:r>
            <a:endParaRPr lang="en-CA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36" y="4054105"/>
            <a:ext cx="5638800" cy="149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581891"/>
          </a:xfrm>
        </p:spPr>
        <p:txBody>
          <a:bodyPr/>
          <a:lstStyle/>
          <a:p>
            <a:r>
              <a:rPr lang="en-CA" dirty="0" smtClean="0"/>
              <a:t>Spin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To use the Spinner use a </a:t>
            </a:r>
            <a:r>
              <a:rPr lang="en-CA" sz="2400" dirty="0"/>
              <a:t>selection </a:t>
            </a:r>
            <a:r>
              <a:rPr lang="en-CA" sz="2400" dirty="0" smtClean="0"/>
              <a:t>listener as </a:t>
            </a:r>
            <a:r>
              <a:rPr lang="en-CA" sz="2400" dirty="0"/>
              <a:t>Spinner widgets only </a:t>
            </a:r>
            <a:r>
              <a:rPr lang="en-CA" sz="2400" dirty="0" smtClean="0"/>
              <a:t>support selection </a:t>
            </a:r>
            <a:r>
              <a:rPr lang="en-CA" sz="2400" dirty="0"/>
              <a:t>events, not click </a:t>
            </a:r>
            <a:r>
              <a:rPr lang="en-CA" sz="2400" dirty="0" smtClean="0"/>
              <a:t>events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700808"/>
            <a:ext cx="30861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8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623455"/>
          </a:xfrm>
        </p:spPr>
        <p:txBody>
          <a:bodyPr/>
          <a:lstStyle/>
          <a:p>
            <a:r>
              <a:rPr lang="en-CA" dirty="0" smtClean="0"/>
              <a:t>Spin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This is a view of the Spinner control with the drop-down list displayed.</a:t>
            </a:r>
            <a:endParaRPr lang="en-CA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30861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27" y="457200"/>
            <a:ext cx="7346373" cy="654627"/>
          </a:xfrm>
        </p:spPr>
        <p:txBody>
          <a:bodyPr/>
          <a:lstStyle/>
          <a:p>
            <a:r>
              <a:rPr lang="en-CA" dirty="0" smtClean="0"/>
              <a:t>Accessing Spinner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7" y="1361209"/>
            <a:ext cx="7720446" cy="4734791"/>
          </a:xfrm>
        </p:spPr>
        <p:txBody>
          <a:bodyPr>
            <a:normAutofit/>
          </a:bodyPr>
          <a:lstStyle/>
          <a:p>
            <a:r>
              <a:rPr lang="en-CA" sz="2400" dirty="0" smtClean="0"/>
              <a:t>Because the Spinner control is not a </a:t>
            </a:r>
            <a:r>
              <a:rPr lang="en-CA" sz="2400" dirty="0" err="1" smtClean="0"/>
              <a:t>TextView</a:t>
            </a:r>
            <a:r>
              <a:rPr lang="en-CA" sz="2400" dirty="0" smtClean="0"/>
              <a:t>, but a list of </a:t>
            </a:r>
            <a:r>
              <a:rPr lang="en-CA" sz="2400" dirty="0" err="1" smtClean="0"/>
              <a:t>TextView</a:t>
            </a:r>
            <a:r>
              <a:rPr lang="en-CA" sz="2400" dirty="0" smtClean="0"/>
              <a:t> objects, </a:t>
            </a:r>
            <a:r>
              <a:rPr lang="en-CA" sz="2400" dirty="0" smtClean="0"/>
              <a:t>you cannot </a:t>
            </a:r>
            <a:r>
              <a:rPr lang="en-CA" sz="2400" dirty="0" smtClean="0"/>
              <a:t>directly request the selected text from it</a:t>
            </a:r>
          </a:p>
          <a:p>
            <a:pPr lvl="0"/>
            <a:r>
              <a:rPr lang="en-CA" sz="2400" dirty="0" smtClean="0"/>
              <a:t>In order </a:t>
            </a:r>
            <a:r>
              <a:rPr lang="en-CA" sz="2400" dirty="0"/>
              <a:t>to get the text value that has been chosen in a Spinner, </a:t>
            </a:r>
            <a:r>
              <a:rPr lang="en-CA" sz="2400" dirty="0" smtClean="0"/>
              <a:t>first </a:t>
            </a:r>
            <a:r>
              <a:rPr lang="en-CA" sz="2400" dirty="0"/>
              <a:t>retrieve the selected View and then extract the text directly from it:</a:t>
            </a:r>
          </a:p>
          <a:p>
            <a:endParaRPr lang="en-CA" sz="2400" dirty="0"/>
          </a:p>
          <a:p>
            <a:pPr marL="0" indent="0">
              <a:buNone/>
            </a:pPr>
            <a:r>
              <a:rPr lang="en-CA" sz="1800" dirty="0" smtClean="0">
                <a:latin typeface="+mj-lt"/>
              </a:rPr>
              <a:t>final Spinner spin = (Spinner) </a:t>
            </a:r>
            <a:r>
              <a:rPr lang="en-CA" sz="1800" dirty="0" err="1" smtClean="0">
                <a:latin typeface="+mj-lt"/>
              </a:rPr>
              <a:t>findViewById</a:t>
            </a:r>
            <a:r>
              <a:rPr lang="en-CA" sz="1800" dirty="0" smtClean="0">
                <a:latin typeface="+mj-lt"/>
              </a:rPr>
              <a:t>(R.id.Spinner01);</a:t>
            </a:r>
          </a:p>
          <a:p>
            <a:pPr marL="0" indent="0">
              <a:buNone/>
            </a:pPr>
            <a:r>
              <a:rPr lang="en-CA" sz="1800" dirty="0" err="1" smtClean="0">
                <a:latin typeface="+mj-lt"/>
              </a:rPr>
              <a:t>TextView</a:t>
            </a:r>
            <a:r>
              <a:rPr lang="en-CA" sz="1800" dirty="0" smtClean="0">
                <a:latin typeface="+mj-lt"/>
              </a:rPr>
              <a:t> </a:t>
            </a:r>
            <a:r>
              <a:rPr lang="en-CA" sz="1800" dirty="0" err="1" smtClean="0">
                <a:latin typeface="+mj-lt"/>
              </a:rPr>
              <a:t>text_sel</a:t>
            </a:r>
            <a:r>
              <a:rPr lang="en-CA" sz="1800" dirty="0" smtClean="0">
                <a:latin typeface="+mj-lt"/>
              </a:rPr>
              <a:t> = (</a:t>
            </a:r>
            <a:r>
              <a:rPr lang="en-CA" sz="1800" dirty="0" err="1" smtClean="0">
                <a:latin typeface="+mj-lt"/>
              </a:rPr>
              <a:t>TextView</a:t>
            </a:r>
            <a:r>
              <a:rPr lang="en-CA" sz="1800" dirty="0" smtClean="0">
                <a:latin typeface="+mj-lt"/>
              </a:rPr>
              <a:t>)</a:t>
            </a:r>
            <a:r>
              <a:rPr lang="en-CA" sz="1800" dirty="0" err="1" smtClean="0">
                <a:latin typeface="+mj-lt"/>
              </a:rPr>
              <a:t>spin.getSelectedView</a:t>
            </a:r>
            <a:r>
              <a:rPr lang="en-CA" sz="1800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CA" sz="1800" dirty="0" smtClean="0">
                <a:latin typeface="+mj-lt"/>
              </a:rPr>
              <a:t>String </a:t>
            </a:r>
            <a:r>
              <a:rPr lang="en-CA" sz="1800" dirty="0" err="1" smtClean="0">
                <a:latin typeface="+mj-lt"/>
              </a:rPr>
              <a:t>selected_text</a:t>
            </a:r>
            <a:r>
              <a:rPr lang="en-CA" sz="1800" dirty="0" smtClean="0">
                <a:latin typeface="+mj-lt"/>
              </a:rPr>
              <a:t> = </a:t>
            </a:r>
            <a:r>
              <a:rPr lang="en-CA" sz="1800" dirty="0" err="1" smtClean="0">
                <a:latin typeface="+mj-lt"/>
              </a:rPr>
              <a:t>text_sel.getText</a:t>
            </a:r>
            <a:r>
              <a:rPr lang="en-CA" sz="1800" dirty="0" smtClean="0">
                <a:latin typeface="+mj-lt"/>
              </a:rPr>
              <a:t>();</a:t>
            </a:r>
            <a:endParaRPr lang="en-CA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1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4" y="457200"/>
            <a:ext cx="7387936" cy="758536"/>
          </a:xfrm>
        </p:spPr>
        <p:txBody>
          <a:bodyPr/>
          <a:lstStyle/>
          <a:p>
            <a:r>
              <a:rPr lang="en-CA" dirty="0" err="1" smtClean="0"/>
              <a:t>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64" y="1485900"/>
            <a:ext cx="7387936" cy="4610100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GridView</a:t>
            </a:r>
            <a:r>
              <a:rPr lang="en-CA" sz="2400" dirty="0" smtClean="0"/>
              <a:t> contains a Grid of view items, with a specific number of columns</a:t>
            </a:r>
          </a:p>
          <a:p>
            <a:r>
              <a:rPr lang="en-CA" sz="2400" dirty="0" smtClean="0"/>
              <a:t>Often used with image icons</a:t>
            </a:r>
          </a:p>
          <a:p>
            <a:r>
              <a:rPr lang="en-CA" sz="2400" dirty="0" smtClean="0"/>
              <a:t>Some control </a:t>
            </a:r>
            <a:r>
              <a:rPr lang="en-CA" sz="2400" dirty="0"/>
              <a:t>over the number and size of </a:t>
            </a:r>
            <a:r>
              <a:rPr lang="en-CA" sz="2400" dirty="0" smtClean="0"/>
              <a:t>the columns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number of rows is dynamically determined based on </a:t>
            </a:r>
            <a:r>
              <a:rPr lang="en-CA" sz="2400" dirty="0" smtClean="0"/>
              <a:t>the number </a:t>
            </a:r>
            <a:r>
              <a:rPr lang="en-CA" sz="2400" dirty="0"/>
              <a:t>of items the supplied adapter says are available for </a:t>
            </a:r>
            <a:r>
              <a:rPr lang="en-CA" sz="2400" dirty="0" smtClean="0"/>
              <a:t>viewing</a:t>
            </a:r>
          </a:p>
          <a:p>
            <a:r>
              <a:rPr lang="en-CA" sz="2400" dirty="0" smtClean="0"/>
              <a:t>Like the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, this is a type of </a:t>
            </a:r>
            <a:r>
              <a:rPr lang="en-CA" sz="2400" dirty="0" err="1" smtClean="0"/>
              <a:t>AdapterView</a:t>
            </a:r>
            <a:r>
              <a:rPr lang="en-CA" sz="2400" dirty="0" smtClean="0"/>
              <a:t> control and thus can use the </a:t>
            </a:r>
            <a:r>
              <a:rPr lang="en-CA" sz="2400" dirty="0" err="1" smtClean="0"/>
              <a:t>ArrayAdapter</a:t>
            </a:r>
            <a:r>
              <a:rPr lang="en-CA" sz="2400" dirty="0" smtClean="0"/>
              <a:t> to fill itself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455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457200"/>
            <a:ext cx="7502236" cy="665018"/>
          </a:xfrm>
        </p:spPr>
        <p:txBody>
          <a:bodyPr/>
          <a:lstStyle/>
          <a:p>
            <a:r>
              <a:rPr lang="en-CA" dirty="0" smtClean="0"/>
              <a:t>Using Selection Widgets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23555"/>
            <a:ext cx="7585364" cy="4672445"/>
          </a:xfrm>
        </p:spPr>
        <p:txBody>
          <a:bodyPr>
            <a:noAutofit/>
          </a:bodyPr>
          <a:lstStyle/>
          <a:p>
            <a:r>
              <a:rPr lang="en-CA" sz="2400" dirty="0" smtClean="0"/>
              <a:t>Selection </a:t>
            </a:r>
            <a:r>
              <a:rPr lang="en-CA" sz="2400" dirty="0"/>
              <a:t>views – widgets for presenting lists of choices – are handed an adapter to supply the actual </a:t>
            </a:r>
            <a:r>
              <a:rPr lang="en-CA" sz="2400" dirty="0" smtClean="0"/>
              <a:t>choices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800" dirty="0" smtClean="0"/>
              <a:t>Difference </a:t>
            </a:r>
            <a:r>
              <a:rPr lang="en-CA" sz="2800" dirty="0"/>
              <a:t>between clicks and selections</a:t>
            </a:r>
          </a:p>
          <a:p>
            <a:r>
              <a:rPr lang="en-CA" sz="2400" dirty="0"/>
              <a:t>Widgets based off of the "spinner" paradigm – including Spinner and Gallery – treat everything as selection </a:t>
            </a:r>
            <a:r>
              <a:rPr lang="en-CA" sz="2400" dirty="0" smtClean="0"/>
              <a:t>events.</a:t>
            </a:r>
          </a:p>
          <a:p>
            <a:r>
              <a:rPr lang="en-CA" sz="2400" dirty="0"/>
              <a:t>Other widgets – like </a:t>
            </a:r>
            <a:r>
              <a:rPr lang="en-CA" sz="2400" dirty="0" err="1"/>
              <a:t>ListView</a:t>
            </a:r>
            <a:r>
              <a:rPr lang="en-CA" sz="2400" dirty="0"/>
              <a:t> and </a:t>
            </a:r>
            <a:r>
              <a:rPr lang="en-CA" sz="2400" dirty="0" err="1"/>
              <a:t>GridView</a:t>
            </a:r>
            <a:r>
              <a:rPr lang="en-CA" sz="2400" dirty="0"/>
              <a:t> – treat selection events and click events differently</a:t>
            </a:r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165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06582"/>
          </a:xfrm>
        </p:spPr>
        <p:txBody>
          <a:bodyPr/>
          <a:lstStyle/>
          <a:p>
            <a:r>
              <a:rPr lang="en-CA" dirty="0" err="1" smtClean="0"/>
              <a:t>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645"/>
            <a:ext cx="8229600" cy="5349715"/>
          </a:xfrm>
        </p:spPr>
        <p:txBody>
          <a:bodyPr>
            <a:normAutofit/>
          </a:bodyPr>
          <a:lstStyle/>
          <a:p>
            <a:r>
              <a:rPr lang="en-CA" sz="2400" dirty="0"/>
              <a:t>There are a few properties which, when combined, determine the </a:t>
            </a:r>
            <a:r>
              <a:rPr lang="en-CA" sz="2400" dirty="0" smtClean="0"/>
              <a:t>number of </a:t>
            </a:r>
            <a:r>
              <a:rPr lang="en-CA" sz="2400" dirty="0"/>
              <a:t>columns and their sizes:</a:t>
            </a:r>
          </a:p>
          <a:p>
            <a:pPr lvl="1"/>
            <a:r>
              <a:rPr lang="en-CA" sz="2000" dirty="0" err="1" smtClean="0"/>
              <a:t>android:numColumns</a:t>
            </a:r>
            <a:r>
              <a:rPr lang="en-CA" sz="2000" dirty="0" smtClean="0"/>
              <a:t> </a:t>
            </a:r>
            <a:r>
              <a:rPr lang="en-CA" sz="2000" dirty="0"/>
              <a:t>spells out how many columns there are, </a:t>
            </a:r>
            <a:r>
              <a:rPr lang="en-CA" sz="2000" dirty="0" smtClean="0"/>
              <a:t>or, value </a:t>
            </a:r>
            <a:r>
              <a:rPr lang="en-CA" sz="2000" dirty="0"/>
              <a:t>of </a:t>
            </a:r>
            <a:r>
              <a:rPr lang="en-CA" sz="2000" dirty="0" err="1"/>
              <a:t>auto_fit</a:t>
            </a:r>
            <a:r>
              <a:rPr lang="en-CA" sz="2000" dirty="0"/>
              <a:t>, </a:t>
            </a:r>
            <a:r>
              <a:rPr lang="en-CA" sz="2000" dirty="0" smtClean="0"/>
              <a:t>to compute </a:t>
            </a:r>
            <a:r>
              <a:rPr lang="en-CA" sz="2000" dirty="0"/>
              <a:t>the number </a:t>
            </a:r>
            <a:r>
              <a:rPr lang="en-CA" sz="2000" dirty="0" smtClean="0"/>
              <a:t>of columns </a:t>
            </a:r>
            <a:r>
              <a:rPr lang="en-CA" sz="2000" dirty="0"/>
              <a:t>based on available space and the </a:t>
            </a:r>
            <a:r>
              <a:rPr lang="en-CA" sz="2000" dirty="0" smtClean="0"/>
              <a:t>following properties</a:t>
            </a:r>
          </a:p>
          <a:p>
            <a:pPr lvl="1"/>
            <a:r>
              <a:rPr lang="en-CA" sz="2000" dirty="0" err="1" smtClean="0"/>
              <a:t>android:verticalSpacing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dirty="0" err="1"/>
              <a:t>android:horizontalSpacing</a:t>
            </a:r>
            <a:r>
              <a:rPr lang="en-CA" sz="2000" dirty="0"/>
              <a:t> </a:t>
            </a:r>
            <a:r>
              <a:rPr lang="en-CA" sz="2000" dirty="0" smtClean="0"/>
              <a:t>indicate how </a:t>
            </a:r>
            <a:r>
              <a:rPr lang="en-CA" sz="2000" dirty="0"/>
              <a:t>much whitespace there should be between items in the </a:t>
            </a:r>
            <a:r>
              <a:rPr lang="en-CA" sz="2000" dirty="0" smtClean="0"/>
              <a:t>grid.</a:t>
            </a:r>
          </a:p>
          <a:p>
            <a:pPr lvl="1"/>
            <a:r>
              <a:rPr lang="en-CA" sz="2000" dirty="0" err="1" smtClean="0"/>
              <a:t>android:columnWidth</a:t>
            </a:r>
            <a:r>
              <a:rPr lang="en-CA" sz="2000" dirty="0" smtClean="0"/>
              <a:t> </a:t>
            </a:r>
            <a:r>
              <a:rPr lang="en-CA" sz="2000" dirty="0"/>
              <a:t>indicates </a:t>
            </a:r>
            <a:r>
              <a:rPr lang="en-CA" sz="2000" dirty="0" smtClean="0"/>
              <a:t>how width of each column</a:t>
            </a:r>
          </a:p>
          <a:p>
            <a:pPr lvl="1"/>
            <a:r>
              <a:rPr lang="en-CA" sz="2000" dirty="0" err="1"/>
              <a:t>android:stretchMode</a:t>
            </a:r>
            <a:r>
              <a:rPr lang="en-CA" sz="2000" dirty="0"/>
              <a:t> indicates, for grids with </a:t>
            </a:r>
            <a:r>
              <a:rPr lang="en-CA" sz="2000" dirty="0" err="1"/>
              <a:t>auto_fit</a:t>
            </a:r>
            <a:r>
              <a:rPr lang="en-CA" sz="2000" dirty="0"/>
              <a:t> </a:t>
            </a:r>
            <a:r>
              <a:rPr lang="en-CA" sz="2000" dirty="0" smtClean="0"/>
              <a:t>where the extra space should go </a:t>
            </a:r>
          </a:p>
          <a:p>
            <a:pPr lvl="2"/>
            <a:r>
              <a:rPr lang="en-CA" sz="2000" dirty="0" err="1" smtClean="0"/>
              <a:t>columnWidth</a:t>
            </a:r>
            <a:r>
              <a:rPr lang="en-CA" sz="2000" dirty="0" smtClean="0"/>
              <a:t> </a:t>
            </a:r>
            <a:r>
              <a:rPr lang="en-CA" sz="2000" dirty="0"/>
              <a:t>to have the columns take up available space or </a:t>
            </a:r>
            <a:r>
              <a:rPr lang="en-CA" sz="2000" dirty="0" err="1"/>
              <a:t>spacingWidth</a:t>
            </a:r>
            <a:r>
              <a:rPr lang="en-CA" sz="2000" dirty="0"/>
              <a:t> to have the whitespace between columns absorb extra space.</a:t>
            </a:r>
          </a:p>
        </p:txBody>
      </p:sp>
    </p:spTree>
    <p:extLst>
      <p:ext uri="{BB962C8B-B14F-4D97-AF65-F5344CB8AC3E}">
        <p14:creationId xmlns:p14="http://schemas.microsoft.com/office/powerpoint/2010/main" val="6347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4" y="457200"/>
            <a:ext cx="7387936" cy="758536"/>
          </a:xfrm>
        </p:spPr>
        <p:txBody>
          <a:bodyPr/>
          <a:lstStyle/>
          <a:p>
            <a:r>
              <a:rPr lang="en-CA" dirty="0" err="1" smtClean="0"/>
              <a:t>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64" y="1527464"/>
            <a:ext cx="7387936" cy="4568536"/>
          </a:xfrm>
        </p:spPr>
        <p:txBody>
          <a:bodyPr>
            <a:normAutofit/>
          </a:bodyPr>
          <a:lstStyle/>
          <a:p>
            <a:r>
              <a:rPr lang="en-CA" sz="2400" dirty="0"/>
              <a:t>Otherwise, the </a:t>
            </a:r>
            <a:r>
              <a:rPr lang="en-CA" sz="2400" dirty="0" err="1"/>
              <a:t>GridView</a:t>
            </a:r>
            <a:r>
              <a:rPr lang="en-CA" sz="2400" dirty="0"/>
              <a:t> works much like any other selection widget – </a:t>
            </a:r>
            <a:r>
              <a:rPr lang="en-CA" sz="2400" dirty="0" smtClean="0"/>
              <a:t>use </a:t>
            </a:r>
            <a:r>
              <a:rPr lang="en-CA" sz="2400" dirty="0" err="1" smtClean="0"/>
              <a:t>setAdapter</a:t>
            </a:r>
            <a:r>
              <a:rPr lang="en-CA" sz="2400" dirty="0"/>
              <a:t>() to provide the data and child views, </a:t>
            </a:r>
            <a:r>
              <a:rPr lang="en-CA" sz="2400" dirty="0" smtClean="0"/>
              <a:t>invoke </a:t>
            </a:r>
            <a:r>
              <a:rPr lang="en-CA" sz="2400" dirty="0" err="1" smtClean="0"/>
              <a:t>setOnItemSelectedListener</a:t>
            </a:r>
            <a:r>
              <a:rPr lang="en-CA" sz="2400" dirty="0"/>
              <a:t>() to register a selection listener, etc.</a:t>
            </a:r>
          </a:p>
        </p:txBody>
      </p:sp>
    </p:spTree>
    <p:extLst>
      <p:ext uri="{BB962C8B-B14F-4D97-AF65-F5344CB8AC3E}">
        <p14:creationId xmlns:p14="http://schemas.microsoft.com/office/powerpoint/2010/main" val="12040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7200"/>
            <a:ext cx="7429500" cy="704471"/>
          </a:xfrm>
        </p:spPr>
        <p:txBody>
          <a:bodyPr/>
          <a:lstStyle/>
          <a:p>
            <a:r>
              <a:rPr lang="en-CA" dirty="0" err="1" smtClean="0"/>
              <a:t>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13164"/>
            <a:ext cx="7429500" cy="4693226"/>
          </a:xfrm>
        </p:spPr>
        <p:txBody>
          <a:bodyPr>
            <a:normAutofit/>
          </a:bodyPr>
          <a:lstStyle/>
          <a:p>
            <a:r>
              <a:rPr lang="en-CA" sz="2400" dirty="0"/>
              <a:t>For example, here is an XML layout from the Selection/Grid sample project</a:t>
            </a:r>
            <a:r>
              <a:rPr lang="en-CA" sz="2400" dirty="0" smtClean="0"/>
              <a:t>, showing </a:t>
            </a:r>
            <a:r>
              <a:rPr lang="en-CA" sz="2400" dirty="0"/>
              <a:t>a </a:t>
            </a:r>
            <a:r>
              <a:rPr lang="en-CA" sz="2400" dirty="0" err="1"/>
              <a:t>GridView</a:t>
            </a:r>
            <a:r>
              <a:rPr lang="en-CA" sz="2400" dirty="0"/>
              <a:t> configuration: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64" y="2754319"/>
            <a:ext cx="4621219" cy="267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6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18" y="457200"/>
            <a:ext cx="7450282" cy="758536"/>
          </a:xfrm>
        </p:spPr>
        <p:txBody>
          <a:bodyPr/>
          <a:lstStyle/>
          <a:p>
            <a:r>
              <a:rPr lang="en-CA" dirty="0" err="1" smtClean="0"/>
              <a:t>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8" y="1828800"/>
            <a:ext cx="7450282" cy="4267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This grid takes </a:t>
            </a:r>
            <a:r>
              <a:rPr lang="en-CA" sz="2400" dirty="0"/>
              <a:t>up the entire screen except for what </a:t>
            </a:r>
            <a:r>
              <a:rPr lang="en-CA" sz="2400" dirty="0" smtClean="0"/>
              <a:t>the selection label requires.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number of columns is computed by </a:t>
            </a:r>
            <a:r>
              <a:rPr lang="en-CA" sz="2400" dirty="0" smtClean="0"/>
              <a:t>Android (</a:t>
            </a:r>
            <a:r>
              <a:rPr lang="en-CA" sz="2400" dirty="0" err="1"/>
              <a:t>android:numColumns</a:t>
            </a:r>
            <a:r>
              <a:rPr lang="en-CA" sz="2400" dirty="0"/>
              <a:t> = "</a:t>
            </a:r>
            <a:r>
              <a:rPr lang="en-CA" sz="2400" dirty="0" err="1"/>
              <a:t>auto_fit</a:t>
            </a:r>
            <a:r>
              <a:rPr lang="en-CA" sz="2400" dirty="0"/>
              <a:t>") based on our horizontal </a:t>
            </a:r>
            <a:r>
              <a:rPr lang="en-CA" sz="2400" dirty="0" smtClean="0"/>
              <a:t>spacing (</a:t>
            </a:r>
            <a:r>
              <a:rPr lang="en-CA" sz="2400" dirty="0" err="1"/>
              <a:t>android:horizontalSpacing</a:t>
            </a:r>
            <a:r>
              <a:rPr lang="en-CA" sz="2400" dirty="0"/>
              <a:t> = "5dip") and columns </a:t>
            </a:r>
            <a:r>
              <a:rPr lang="en-CA" sz="2400" dirty="0" smtClean="0"/>
              <a:t>width (</a:t>
            </a:r>
            <a:r>
              <a:rPr lang="en-CA" sz="2400" dirty="0" err="1"/>
              <a:t>android:columnWidth</a:t>
            </a:r>
            <a:r>
              <a:rPr lang="en-CA" sz="2400" dirty="0"/>
              <a:t> = "100dip"), with the columns absorbing any "</a:t>
            </a:r>
            <a:r>
              <a:rPr lang="en-CA" sz="2400" dirty="0" smtClean="0"/>
              <a:t>slop“ width </a:t>
            </a:r>
            <a:r>
              <a:rPr lang="en-CA" sz="2400" dirty="0"/>
              <a:t>left over (</a:t>
            </a:r>
            <a:r>
              <a:rPr lang="en-CA" sz="2400" dirty="0" err="1"/>
              <a:t>android:stretchMode</a:t>
            </a:r>
            <a:r>
              <a:rPr lang="en-CA" sz="2400" dirty="0"/>
              <a:t> = "</a:t>
            </a:r>
            <a:r>
              <a:rPr lang="en-CA" sz="2400" dirty="0" err="1"/>
              <a:t>columnWidth</a:t>
            </a:r>
            <a:r>
              <a:rPr lang="en-CA" sz="2400" dirty="0"/>
              <a:t>").</a:t>
            </a:r>
          </a:p>
        </p:txBody>
      </p:sp>
    </p:spTree>
    <p:extLst>
      <p:ext uri="{BB962C8B-B14F-4D97-AF65-F5344CB8AC3E}">
        <p14:creationId xmlns:p14="http://schemas.microsoft.com/office/powerpoint/2010/main" val="12238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79318"/>
          </a:xfrm>
        </p:spPr>
        <p:txBody>
          <a:bodyPr/>
          <a:lstStyle/>
          <a:p>
            <a:r>
              <a:rPr lang="en-CA" dirty="0" err="1" smtClean="0"/>
              <a:t>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en-CA" sz="2400" dirty="0"/>
              <a:t>With the vertical spacing from the XML layout (</a:t>
            </a:r>
            <a:r>
              <a:rPr lang="en-CA" sz="2400" dirty="0" err="1"/>
              <a:t>android:verticalSpacing</a:t>
            </a:r>
            <a:r>
              <a:rPr lang="en-CA" sz="2400" dirty="0"/>
              <a:t> </a:t>
            </a:r>
            <a:r>
              <a:rPr lang="en-CA" sz="2400" dirty="0" smtClean="0"/>
              <a:t>= "</a:t>
            </a:r>
            <a:r>
              <a:rPr lang="en-CA" sz="2400" dirty="0"/>
              <a:t>40dip"), the grid overflows </a:t>
            </a:r>
            <a:r>
              <a:rPr lang="en-CA" sz="2400" dirty="0" smtClean="0"/>
              <a:t>screen boundaries</a:t>
            </a:r>
          </a:p>
          <a:p>
            <a:r>
              <a:rPr lang="en-CA" sz="2400" dirty="0" err="1"/>
              <a:t>GridView</a:t>
            </a:r>
            <a:r>
              <a:rPr lang="en-CA" sz="2400" dirty="0"/>
              <a:t>, like </a:t>
            </a:r>
            <a:r>
              <a:rPr lang="en-CA" sz="2400" dirty="0" err="1"/>
              <a:t>ListView</a:t>
            </a:r>
            <a:r>
              <a:rPr lang="en-CA" sz="2400" dirty="0"/>
              <a:t>, supports both click events and selection events.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777993" cy="46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9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18" y="457200"/>
            <a:ext cx="7450282" cy="716973"/>
          </a:xfrm>
        </p:spPr>
        <p:txBody>
          <a:bodyPr/>
          <a:lstStyle/>
          <a:p>
            <a:r>
              <a:rPr lang="en-CA" dirty="0" err="1" smtClean="0"/>
              <a:t>AutoCompleteTextView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8" y="1496291"/>
            <a:ext cx="7450282" cy="4599709"/>
          </a:xfrm>
        </p:spPr>
        <p:txBody>
          <a:bodyPr>
            <a:noAutofit/>
          </a:bodyPr>
          <a:lstStyle/>
          <a:p>
            <a:r>
              <a:rPr lang="en-CA" sz="2400" dirty="0"/>
              <a:t>The </a:t>
            </a:r>
            <a:r>
              <a:rPr lang="en-CA" sz="2400" dirty="0" err="1"/>
              <a:t>AutoCompleteTextView</a:t>
            </a:r>
            <a:r>
              <a:rPr lang="en-CA" sz="2400" dirty="0"/>
              <a:t> is sort of a hybrid between the </a:t>
            </a:r>
            <a:r>
              <a:rPr lang="en-CA" sz="2400" dirty="0" err="1"/>
              <a:t>EditText</a:t>
            </a:r>
            <a:r>
              <a:rPr lang="en-CA" sz="2400" dirty="0"/>
              <a:t> (field</a:t>
            </a:r>
            <a:r>
              <a:rPr lang="en-CA" sz="2400" dirty="0" smtClean="0"/>
              <a:t>) and </a:t>
            </a:r>
            <a:r>
              <a:rPr lang="en-CA" sz="2400" dirty="0"/>
              <a:t>the Spinner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With auto-completion, as the user types, the text is </a:t>
            </a:r>
            <a:r>
              <a:rPr lang="en-CA" sz="2400" dirty="0" smtClean="0"/>
              <a:t>treated as </a:t>
            </a:r>
            <a:r>
              <a:rPr lang="en-CA" sz="2400" dirty="0"/>
              <a:t>a prefix filter, comparing the entered text as a prefix against a list </a:t>
            </a:r>
            <a:r>
              <a:rPr lang="en-CA" sz="2400" dirty="0" smtClean="0"/>
              <a:t>of candidates.</a:t>
            </a:r>
          </a:p>
          <a:p>
            <a:r>
              <a:rPr lang="en-CA" sz="2400" dirty="0"/>
              <a:t>Matches are shown in a selection list that folds down from </a:t>
            </a:r>
            <a:r>
              <a:rPr lang="en-CA" sz="2400" dirty="0" smtClean="0"/>
              <a:t>the field.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user can either </a:t>
            </a:r>
            <a:r>
              <a:rPr lang="en-CA" sz="2400" dirty="0" smtClean="0"/>
              <a:t>type </a:t>
            </a:r>
            <a:r>
              <a:rPr lang="en-CA" sz="2400" dirty="0"/>
              <a:t>an entry (e.g., something not in the list</a:t>
            </a:r>
            <a:r>
              <a:rPr lang="en-CA" sz="2400" dirty="0" smtClean="0"/>
              <a:t>) or </a:t>
            </a:r>
            <a:r>
              <a:rPr lang="en-CA" sz="2400" dirty="0"/>
              <a:t>choose an entry from the list to be the value of the field.</a:t>
            </a:r>
          </a:p>
        </p:txBody>
      </p:sp>
    </p:spTree>
    <p:extLst>
      <p:ext uri="{BB962C8B-B14F-4D97-AF65-F5344CB8AC3E}">
        <p14:creationId xmlns:p14="http://schemas.microsoft.com/office/powerpoint/2010/main" val="10456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2" y="457200"/>
            <a:ext cx="7294418" cy="675409"/>
          </a:xfrm>
        </p:spPr>
        <p:txBody>
          <a:bodyPr/>
          <a:lstStyle/>
          <a:p>
            <a:r>
              <a:rPr lang="en-CA" dirty="0" err="1" smtClean="0"/>
              <a:t>AutoCompleteTextView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1444336"/>
            <a:ext cx="7294418" cy="4651664"/>
          </a:xfrm>
        </p:spPr>
        <p:txBody>
          <a:bodyPr>
            <a:normAutofit/>
          </a:bodyPr>
          <a:lstStyle/>
          <a:p>
            <a:r>
              <a:rPr lang="en-CA" sz="2400" dirty="0" err="1"/>
              <a:t>AutoCompleteTextView</a:t>
            </a:r>
            <a:r>
              <a:rPr lang="en-CA" sz="2400" dirty="0"/>
              <a:t> subclasses </a:t>
            </a:r>
            <a:r>
              <a:rPr lang="en-CA" sz="2400" dirty="0" err="1"/>
              <a:t>EditText</a:t>
            </a:r>
            <a:r>
              <a:rPr lang="en-CA" sz="2400" dirty="0"/>
              <a:t>, so you can configure all </a:t>
            </a:r>
            <a:r>
              <a:rPr lang="en-CA" sz="2400" dirty="0" smtClean="0"/>
              <a:t>the standard </a:t>
            </a:r>
            <a:r>
              <a:rPr lang="en-CA" sz="2400" dirty="0"/>
              <a:t>look-and-feel aspects, such as font face and color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In addition, </a:t>
            </a:r>
            <a:r>
              <a:rPr lang="en-CA" sz="2400" dirty="0" err="1"/>
              <a:t>AutoCompleteTextView</a:t>
            </a:r>
            <a:r>
              <a:rPr lang="en-CA" sz="2400" dirty="0"/>
              <a:t> has a </a:t>
            </a:r>
            <a:r>
              <a:rPr lang="en-CA" sz="2400" dirty="0" err="1" smtClean="0"/>
              <a:t>android:completionThreshold</a:t>
            </a:r>
            <a:r>
              <a:rPr lang="en-CA" sz="2400" dirty="0" smtClean="0"/>
              <a:t> property</a:t>
            </a:r>
            <a:r>
              <a:rPr lang="en-CA" sz="2400" dirty="0"/>
              <a:t>, to indicate the minimum number of characters a user must </a:t>
            </a:r>
            <a:r>
              <a:rPr lang="en-CA" sz="2400" dirty="0" smtClean="0"/>
              <a:t>enter before </a:t>
            </a:r>
            <a:r>
              <a:rPr lang="en-CA" sz="2400" dirty="0"/>
              <a:t>the list filtering begins.</a:t>
            </a:r>
          </a:p>
        </p:txBody>
      </p:sp>
    </p:spTree>
    <p:extLst>
      <p:ext uri="{BB962C8B-B14F-4D97-AF65-F5344CB8AC3E}">
        <p14:creationId xmlns:p14="http://schemas.microsoft.com/office/powerpoint/2010/main" val="9346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36" y="457200"/>
            <a:ext cx="7242464" cy="696191"/>
          </a:xfrm>
        </p:spPr>
        <p:txBody>
          <a:bodyPr/>
          <a:lstStyle/>
          <a:p>
            <a:r>
              <a:rPr lang="en-CA" dirty="0" err="1" smtClean="0"/>
              <a:t>AutoCompleteTextView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1527464"/>
            <a:ext cx="7242464" cy="4568536"/>
          </a:xfrm>
        </p:spPr>
        <p:txBody>
          <a:bodyPr>
            <a:normAutofit/>
          </a:bodyPr>
          <a:lstStyle/>
          <a:p>
            <a:r>
              <a:rPr lang="en-CA" sz="2400" dirty="0"/>
              <a:t>You can give </a:t>
            </a:r>
            <a:r>
              <a:rPr lang="en-CA" sz="2400" dirty="0" err="1"/>
              <a:t>AutoCompleteTextView</a:t>
            </a:r>
            <a:r>
              <a:rPr lang="en-CA" sz="2400" dirty="0"/>
              <a:t> an adapter containing the list </a:t>
            </a:r>
            <a:r>
              <a:rPr lang="en-CA" sz="2400" dirty="0" smtClean="0"/>
              <a:t>of candidate </a:t>
            </a:r>
            <a:r>
              <a:rPr lang="en-CA" sz="2400" dirty="0"/>
              <a:t>values via </a:t>
            </a:r>
            <a:r>
              <a:rPr lang="en-CA" sz="2400" dirty="0" err="1"/>
              <a:t>setAdapter</a:t>
            </a:r>
            <a:r>
              <a:rPr lang="en-CA" sz="2400" dirty="0" smtClean="0"/>
              <a:t>().</a:t>
            </a:r>
          </a:p>
          <a:p>
            <a:r>
              <a:rPr lang="en-CA" sz="2400" dirty="0" smtClean="0"/>
              <a:t>However</a:t>
            </a:r>
            <a:r>
              <a:rPr lang="en-CA" sz="2400" dirty="0"/>
              <a:t>, since the user could </a:t>
            </a:r>
            <a:r>
              <a:rPr lang="en-CA" sz="2400" dirty="0" smtClean="0"/>
              <a:t>type something </a:t>
            </a:r>
            <a:r>
              <a:rPr lang="en-CA" sz="2400" dirty="0"/>
              <a:t>not in the list, </a:t>
            </a:r>
            <a:r>
              <a:rPr lang="en-CA" sz="2400" dirty="0" err="1"/>
              <a:t>AutoCompleteTextView</a:t>
            </a:r>
            <a:r>
              <a:rPr lang="en-CA" sz="2400" dirty="0"/>
              <a:t> does not support </a:t>
            </a:r>
            <a:r>
              <a:rPr lang="en-CA" sz="2400" dirty="0" smtClean="0"/>
              <a:t>selection listeners.</a:t>
            </a:r>
          </a:p>
          <a:p>
            <a:r>
              <a:rPr lang="en-CA" sz="2400" dirty="0" smtClean="0"/>
              <a:t>Instead</a:t>
            </a:r>
            <a:r>
              <a:rPr lang="en-CA" sz="2400" dirty="0"/>
              <a:t>, you can register a </a:t>
            </a:r>
            <a:r>
              <a:rPr lang="en-CA" sz="2400" dirty="0" err="1"/>
              <a:t>TextWatcher</a:t>
            </a:r>
            <a:r>
              <a:rPr lang="en-CA" sz="2400" dirty="0"/>
              <a:t>, like you can with </a:t>
            </a:r>
            <a:r>
              <a:rPr lang="en-CA" sz="2400" dirty="0" smtClean="0"/>
              <a:t>any </a:t>
            </a:r>
            <a:r>
              <a:rPr lang="en-CA" sz="2400" dirty="0" err="1" smtClean="0"/>
              <a:t>EditText</a:t>
            </a:r>
            <a:r>
              <a:rPr lang="en-CA" sz="2400" dirty="0"/>
              <a:t>, to be notified when the text </a:t>
            </a:r>
            <a:r>
              <a:rPr lang="en-CA" sz="2400" dirty="0" smtClean="0"/>
              <a:t>changes.</a:t>
            </a:r>
          </a:p>
          <a:p>
            <a:r>
              <a:rPr lang="en-CA" sz="2400" dirty="0" smtClean="0"/>
              <a:t>These </a:t>
            </a:r>
            <a:r>
              <a:rPr lang="en-CA" sz="2400" dirty="0"/>
              <a:t>events will </a:t>
            </a:r>
            <a:r>
              <a:rPr lang="en-CA" sz="2400" dirty="0" smtClean="0"/>
              <a:t>occur either </a:t>
            </a:r>
            <a:r>
              <a:rPr lang="en-CA" sz="2400" dirty="0"/>
              <a:t>because of manual typing or from a selection from the </a:t>
            </a:r>
            <a:r>
              <a:rPr lang="en-CA" sz="2400" dirty="0" smtClean="0"/>
              <a:t>drop-down list</a:t>
            </a:r>
            <a:r>
              <a:rPr lang="en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8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654627"/>
          </a:xfrm>
        </p:spPr>
        <p:txBody>
          <a:bodyPr/>
          <a:lstStyle/>
          <a:p>
            <a:r>
              <a:rPr lang="en-CA" dirty="0" err="1" smtClean="0"/>
              <a:t>AutoCompleteTextView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61209"/>
            <a:ext cx="7239000" cy="1205346"/>
          </a:xfrm>
        </p:spPr>
        <p:txBody>
          <a:bodyPr>
            <a:normAutofit/>
          </a:bodyPr>
          <a:lstStyle/>
          <a:p>
            <a:r>
              <a:rPr lang="en-CA" sz="2400" dirty="0"/>
              <a:t>Below we have </a:t>
            </a:r>
            <a:r>
              <a:rPr lang="en-CA" sz="2400" dirty="0" smtClean="0"/>
              <a:t>an </a:t>
            </a:r>
            <a:r>
              <a:rPr lang="en-CA" sz="2400" dirty="0"/>
              <a:t>XML layout, this time containing </a:t>
            </a:r>
            <a:r>
              <a:rPr lang="en-CA" sz="2400" dirty="0" smtClean="0"/>
              <a:t>an </a:t>
            </a:r>
            <a:r>
              <a:rPr lang="en-CA" sz="2400" dirty="0" err="1" smtClean="0"/>
              <a:t>AutoCompleteTextView</a:t>
            </a:r>
            <a:r>
              <a:rPr lang="en-CA" sz="2400" dirty="0" smtClean="0"/>
              <a:t>:</a:t>
            </a:r>
            <a:endParaRPr lang="en-CA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4786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457200"/>
            <a:ext cx="7273636" cy="789709"/>
          </a:xfrm>
        </p:spPr>
        <p:txBody>
          <a:bodyPr/>
          <a:lstStyle/>
          <a:p>
            <a:r>
              <a:rPr lang="en-CA" dirty="0" err="1" smtClean="0"/>
              <a:t>AutoCompleteTextView</a:t>
            </a:r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30861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027"/>
            <a:ext cx="7543800" cy="602673"/>
          </a:xfrm>
        </p:spPr>
        <p:txBody>
          <a:bodyPr/>
          <a:lstStyle/>
          <a:p>
            <a:r>
              <a:rPr lang="en-CA" dirty="0" smtClean="0"/>
              <a:t>Using Selection Widgets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345"/>
            <a:ext cx="7543800" cy="4890655"/>
          </a:xfrm>
        </p:spPr>
        <p:txBody>
          <a:bodyPr>
            <a:noAutofit/>
          </a:bodyPr>
          <a:lstStyle/>
          <a:p>
            <a:pPr lvl="1"/>
            <a:r>
              <a:rPr lang="en-CA" sz="2400" dirty="0" smtClean="0"/>
              <a:t>Selection </a:t>
            </a:r>
            <a:r>
              <a:rPr lang="en-CA" sz="2400" dirty="0" smtClean="0"/>
              <a:t>events </a:t>
            </a:r>
            <a:r>
              <a:rPr lang="en-CA" sz="2400" dirty="0"/>
              <a:t>are driven by the pointing device, such as using arrow keys to </a:t>
            </a:r>
            <a:r>
              <a:rPr lang="en-CA" sz="2400" dirty="0" smtClean="0"/>
              <a:t>move a </a:t>
            </a:r>
            <a:r>
              <a:rPr lang="en-CA" sz="2400" dirty="0"/>
              <a:t>highlight bar up and down a </a:t>
            </a:r>
            <a:r>
              <a:rPr lang="en-CA" sz="2400" dirty="0" smtClean="0"/>
              <a:t>list</a:t>
            </a:r>
          </a:p>
          <a:p>
            <a:pPr lvl="1"/>
            <a:r>
              <a:rPr lang="en-CA" sz="2400" dirty="0" smtClean="0"/>
              <a:t>Click </a:t>
            </a:r>
            <a:r>
              <a:rPr lang="en-CA" sz="2400" dirty="0"/>
              <a:t>events are when the user </a:t>
            </a:r>
            <a:r>
              <a:rPr lang="en-CA" sz="2400" dirty="0" smtClean="0"/>
              <a:t>either "</a:t>
            </a:r>
            <a:r>
              <a:rPr lang="en-CA" sz="2400" dirty="0"/>
              <a:t>clicks" the pointing device </a:t>
            </a:r>
            <a:r>
              <a:rPr lang="en-CA" sz="2400" i="1" dirty="0" smtClean="0"/>
              <a:t>or </a:t>
            </a:r>
            <a:r>
              <a:rPr lang="en-CA" sz="2400" dirty="0" smtClean="0"/>
              <a:t>taps on </a:t>
            </a:r>
            <a:r>
              <a:rPr lang="en-CA" sz="2400" dirty="0"/>
              <a:t>something in the widget using the touchscreen.</a:t>
            </a:r>
          </a:p>
        </p:txBody>
      </p:sp>
    </p:spTree>
    <p:extLst>
      <p:ext uri="{BB962C8B-B14F-4D97-AF65-F5344CB8AC3E}">
        <p14:creationId xmlns:p14="http://schemas.microsoft.com/office/powerpoint/2010/main" val="406355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457200"/>
            <a:ext cx="7460673" cy="654627"/>
          </a:xfrm>
        </p:spPr>
        <p:txBody>
          <a:bodyPr/>
          <a:lstStyle/>
          <a:p>
            <a:r>
              <a:rPr lang="en-CA" dirty="0" smtClean="0"/>
              <a:t>Using the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330036"/>
            <a:ext cx="7460673" cy="4765964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The following three steps are necessary to set up and use any of the above three Views:</a:t>
            </a:r>
          </a:p>
          <a:p>
            <a:pPr lvl="1"/>
            <a:r>
              <a:rPr lang="en-CA" sz="2400" dirty="0"/>
              <a:t>Create and fill </a:t>
            </a:r>
            <a:r>
              <a:rPr lang="en-CA" sz="2400" dirty="0" smtClean="0"/>
              <a:t>an </a:t>
            </a:r>
            <a:r>
              <a:rPr lang="en-CA" sz="2400" dirty="0" err="1"/>
              <a:t>ArrayAdapter</a:t>
            </a:r>
            <a:r>
              <a:rPr lang="en-CA" sz="2400" dirty="0"/>
              <a:t> with the view objects to be displayed</a:t>
            </a:r>
          </a:p>
          <a:p>
            <a:pPr lvl="1"/>
            <a:r>
              <a:rPr lang="en-CA" sz="2400" dirty="0"/>
              <a:t>Use the </a:t>
            </a:r>
            <a:r>
              <a:rPr lang="en-CA" sz="2400" dirty="0" err="1"/>
              <a:t>SetAdapter</a:t>
            </a:r>
            <a:r>
              <a:rPr lang="en-CA" sz="2400" dirty="0"/>
              <a:t>() method to </a:t>
            </a:r>
            <a:r>
              <a:rPr lang="en-CA" sz="2400" dirty="0" smtClean="0"/>
              <a:t>create </a:t>
            </a:r>
            <a:r>
              <a:rPr lang="en-CA" sz="2400" dirty="0"/>
              <a:t>the View and bind the data to </a:t>
            </a:r>
            <a:r>
              <a:rPr lang="en-CA" sz="2400" dirty="0" smtClean="0"/>
              <a:t>it</a:t>
            </a:r>
            <a:endParaRPr lang="en-CA" sz="2400" dirty="0"/>
          </a:p>
          <a:p>
            <a:pPr lvl="1"/>
            <a:r>
              <a:rPr lang="en-CA" sz="2400" dirty="0"/>
              <a:t>Call </a:t>
            </a:r>
            <a:r>
              <a:rPr lang="en-CA" sz="2400" dirty="0" err="1"/>
              <a:t>setOnItemClickListener</a:t>
            </a:r>
            <a:r>
              <a:rPr lang="en-CA" sz="2400" dirty="0"/>
              <a:t>() on your </a:t>
            </a:r>
            <a:r>
              <a:rPr lang="en-CA" sz="2400" dirty="0" err="1"/>
              <a:t>AdapterView</a:t>
            </a:r>
            <a:r>
              <a:rPr lang="en-CA" sz="2400" dirty="0"/>
              <a:t> and pass it an implementation of the </a:t>
            </a:r>
            <a:r>
              <a:rPr lang="en-CA" sz="2400" dirty="0" err="1"/>
              <a:t>AdapterView.OnItemClickListener</a:t>
            </a:r>
            <a:r>
              <a:rPr lang="en-CA" sz="2400" dirty="0"/>
              <a:t> </a:t>
            </a:r>
            <a:r>
              <a:rPr lang="en-CA" sz="2400" dirty="0" smtClean="0"/>
              <a:t>class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613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737755"/>
          </a:xfrm>
        </p:spPr>
        <p:txBody>
          <a:bodyPr/>
          <a:lstStyle/>
          <a:p>
            <a:r>
              <a:rPr lang="en-CA" dirty="0" err="1" smtClean="0"/>
              <a:t>ListView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ListViews often use the entire UI to create the selected list and can be scrolled down if the list is too large.</a:t>
            </a:r>
            <a:endParaRPr lang="en-C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63" y="1600200"/>
            <a:ext cx="30670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2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73" y="457200"/>
            <a:ext cx="7284027" cy="727364"/>
          </a:xfrm>
        </p:spPr>
        <p:txBody>
          <a:bodyPr/>
          <a:lstStyle/>
          <a:p>
            <a:r>
              <a:rPr lang="en-CA" dirty="0" err="1" smtClean="0"/>
              <a:t>ListView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973" y="1392382"/>
            <a:ext cx="7284027" cy="470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To use a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 (the tough way):</a:t>
            </a:r>
          </a:p>
          <a:p>
            <a:r>
              <a:rPr lang="en-CA" sz="2400" dirty="0" smtClean="0"/>
              <a:t>Have your </a:t>
            </a:r>
            <a:r>
              <a:rPr lang="en-CA" sz="2400" dirty="0" err="1" smtClean="0"/>
              <a:t>MainActivity</a:t>
            </a:r>
            <a:r>
              <a:rPr lang="en-CA" sz="2400" dirty="0" smtClean="0"/>
              <a:t> class extend from the </a:t>
            </a:r>
            <a:r>
              <a:rPr lang="en-CA" sz="2400" dirty="0" err="1" smtClean="0"/>
              <a:t>ListActivity</a:t>
            </a:r>
            <a:r>
              <a:rPr lang="en-CA" sz="2400" dirty="0" smtClean="0"/>
              <a:t> rather than the Activity class.</a:t>
            </a:r>
          </a:p>
          <a:p>
            <a:r>
              <a:rPr lang="en-CA" sz="2400" dirty="0" smtClean="0"/>
              <a:t>This provides a built-in XML file that contains a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 widget, properly anchored on the page.</a:t>
            </a:r>
          </a:p>
          <a:p>
            <a:r>
              <a:rPr lang="en-CA" sz="2400" dirty="0" smtClean="0"/>
              <a:t>That way you do not need to create an XML file with a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 since the </a:t>
            </a:r>
            <a:r>
              <a:rPr lang="en-CA" sz="2400" dirty="0" err="1" smtClean="0"/>
              <a:t>ListActivity</a:t>
            </a:r>
            <a:r>
              <a:rPr lang="en-CA" sz="2400" dirty="0" smtClean="0"/>
              <a:t> has a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 included by default.</a:t>
            </a:r>
          </a:p>
          <a:p>
            <a:r>
              <a:rPr lang="en-CA" sz="2400" dirty="0" smtClean="0"/>
              <a:t>You can thus remove the call to </a:t>
            </a:r>
            <a:r>
              <a:rPr lang="en-CA" sz="2400" dirty="0" err="1" smtClean="0"/>
              <a:t>setContentView</a:t>
            </a:r>
            <a:r>
              <a:rPr lang="en-CA" sz="2400" dirty="0" smtClean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447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457200"/>
            <a:ext cx="7439891" cy="696191"/>
          </a:xfrm>
        </p:spPr>
        <p:txBody>
          <a:bodyPr/>
          <a:lstStyle/>
          <a:p>
            <a:r>
              <a:rPr lang="en-CA" dirty="0" err="1" smtClean="0"/>
              <a:t>ListView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433945"/>
            <a:ext cx="7439891" cy="4662055"/>
          </a:xfrm>
        </p:spPr>
        <p:txBody>
          <a:bodyPr>
            <a:normAutofit/>
          </a:bodyPr>
          <a:lstStyle/>
          <a:p>
            <a:r>
              <a:rPr lang="en-CA" sz="2400" dirty="0" smtClean="0"/>
              <a:t>In the </a:t>
            </a:r>
            <a:r>
              <a:rPr lang="en-CA" sz="2400" dirty="0" err="1" smtClean="0"/>
              <a:t>onCreate</a:t>
            </a:r>
            <a:r>
              <a:rPr lang="en-CA" sz="2400" dirty="0" smtClean="0"/>
              <a:t>() method, use the setListAdapter() method to programmatically fill the entire screen of the activity  with a </a:t>
            </a:r>
            <a:r>
              <a:rPr lang="en-CA" sz="2400" dirty="0" err="1" smtClean="0"/>
              <a:t>ListView</a:t>
            </a:r>
            <a:endParaRPr lang="en-CA" sz="2400" dirty="0" smtClean="0"/>
          </a:p>
          <a:p>
            <a:r>
              <a:rPr lang="en-CA" sz="2400" dirty="0" smtClean="0"/>
              <a:t>The </a:t>
            </a:r>
            <a:r>
              <a:rPr lang="en-CA" sz="2400" dirty="0" err="1" smtClean="0"/>
              <a:t>ArrayAdapter</a:t>
            </a:r>
            <a:r>
              <a:rPr lang="en-CA" sz="2400" dirty="0" smtClean="0"/>
              <a:t> object manages the array of strings that will be displayed by the </a:t>
            </a:r>
            <a:r>
              <a:rPr lang="en-CA" sz="2400" dirty="0" err="1" smtClean="0"/>
              <a:t>ListView</a:t>
            </a:r>
            <a:endParaRPr lang="en-CA" sz="2400" dirty="0" smtClean="0"/>
          </a:p>
          <a:p>
            <a:r>
              <a:rPr lang="en-CA" sz="2400" dirty="0" smtClean="0"/>
              <a:t>The </a:t>
            </a:r>
            <a:r>
              <a:rPr lang="en-CA" sz="2400" dirty="0" err="1" smtClean="0"/>
              <a:t>onListItemClick</a:t>
            </a:r>
            <a:r>
              <a:rPr lang="en-CA" sz="2400" dirty="0" smtClean="0"/>
              <a:t>() method is fired whenever an item in the </a:t>
            </a:r>
            <a:r>
              <a:rPr lang="en-CA" sz="2400" dirty="0" err="1" smtClean="0"/>
              <a:t>ListView</a:t>
            </a:r>
            <a:r>
              <a:rPr lang="en-CA" sz="2400" dirty="0" smtClean="0"/>
              <a:t> has been clicked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466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6" y="274638"/>
            <a:ext cx="8458201" cy="722889"/>
          </a:xfrm>
        </p:spPr>
        <p:txBody>
          <a:bodyPr>
            <a:normAutofit/>
          </a:bodyPr>
          <a:lstStyle/>
          <a:p>
            <a:r>
              <a:rPr lang="en-US" dirty="0" smtClean="0"/>
              <a:t>Using a custom xml file for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7" y="1340427"/>
            <a:ext cx="7574973" cy="47555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may use a custom xml file to change the look of the list</a:t>
            </a:r>
          </a:p>
          <a:p>
            <a:r>
              <a:rPr lang="en-US" sz="2400" dirty="0" smtClean="0"/>
              <a:t>In this case since the main XML file is not needed, you can rename it and use it for your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XML file</a:t>
            </a:r>
          </a:p>
          <a:p>
            <a:r>
              <a:rPr lang="en-US" sz="2400" dirty="0" smtClean="0"/>
              <a:t>Can use any (simple) xml file to be used as a </a:t>
            </a:r>
            <a:r>
              <a:rPr lang="en-US" sz="2400" dirty="0" err="1" smtClean="0"/>
              <a:t>ListView</a:t>
            </a:r>
            <a:r>
              <a:rPr lang="en-US" sz="2400" dirty="0"/>
              <a:t> </a:t>
            </a:r>
            <a:r>
              <a:rPr lang="en-US" sz="2400" dirty="0" smtClean="0"/>
              <a:t>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17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457200"/>
            <a:ext cx="7491845" cy="665018"/>
          </a:xfrm>
        </p:spPr>
        <p:txBody>
          <a:bodyPr/>
          <a:lstStyle/>
          <a:p>
            <a:r>
              <a:rPr lang="en-CA" dirty="0"/>
              <a:t>Selection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5" y="1548245"/>
            <a:ext cx="7491845" cy="4547755"/>
          </a:xfrm>
        </p:spPr>
        <p:txBody>
          <a:bodyPr>
            <a:normAutofit/>
          </a:bodyPr>
          <a:lstStyle/>
          <a:p>
            <a:r>
              <a:rPr lang="en-CA" sz="2400" dirty="0"/>
              <a:t>By default, </a:t>
            </a:r>
            <a:r>
              <a:rPr lang="en-CA" sz="2400" dirty="0" err="1"/>
              <a:t>ListView</a:t>
            </a:r>
            <a:r>
              <a:rPr lang="en-CA" sz="2400" dirty="0"/>
              <a:t> is set up simply to collect clicks on list </a:t>
            </a:r>
            <a:r>
              <a:rPr lang="en-CA" sz="2400" dirty="0" smtClean="0"/>
              <a:t>entries</a:t>
            </a:r>
            <a:endParaRPr lang="en-CA" sz="2400" dirty="0"/>
          </a:p>
          <a:p>
            <a:r>
              <a:rPr lang="en-CA" sz="2400" dirty="0"/>
              <a:t>Sometimes, though, you want a list that tracks a user's selection, or </a:t>
            </a:r>
            <a:r>
              <a:rPr lang="en-CA" sz="2400" dirty="0" smtClean="0"/>
              <a:t>possibly multiple selections</a:t>
            </a:r>
          </a:p>
          <a:p>
            <a:r>
              <a:rPr lang="en-CA" sz="2400" dirty="0" err="1" smtClean="0"/>
              <a:t>ListView</a:t>
            </a:r>
            <a:r>
              <a:rPr lang="en-CA" sz="2400" dirty="0" smtClean="0"/>
              <a:t> </a:t>
            </a:r>
            <a:r>
              <a:rPr lang="en-CA" sz="2400" dirty="0"/>
              <a:t>can handle that as well, but it requires a </a:t>
            </a:r>
            <a:r>
              <a:rPr lang="en-CA" sz="2400" dirty="0" smtClean="0"/>
              <a:t>few changes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76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457200"/>
            <a:ext cx="7481455" cy="696191"/>
          </a:xfrm>
        </p:spPr>
        <p:txBody>
          <a:bodyPr/>
          <a:lstStyle/>
          <a:p>
            <a:r>
              <a:rPr lang="en-CA" dirty="0" smtClean="0"/>
              <a:t>Selection Modes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1423555"/>
            <a:ext cx="7481455" cy="4177145"/>
          </a:xfrm>
        </p:spPr>
        <p:txBody>
          <a:bodyPr>
            <a:normAutofit/>
          </a:bodyPr>
          <a:lstStyle/>
          <a:p>
            <a:r>
              <a:rPr lang="en-CA" sz="2400" dirty="0"/>
              <a:t>First, </a:t>
            </a:r>
            <a:r>
              <a:rPr lang="en-CA" sz="2400" dirty="0" smtClean="0"/>
              <a:t>need </a:t>
            </a:r>
            <a:r>
              <a:rPr lang="en-CA" sz="2400" dirty="0"/>
              <a:t>to call </a:t>
            </a:r>
            <a:r>
              <a:rPr lang="en-CA" sz="2400" dirty="0" err="1"/>
              <a:t>setChoiceMode</a:t>
            </a:r>
            <a:r>
              <a:rPr lang="en-CA" sz="2400" dirty="0"/>
              <a:t>() on the </a:t>
            </a:r>
            <a:r>
              <a:rPr lang="en-CA" sz="2400" dirty="0" err="1"/>
              <a:t>ListView</a:t>
            </a:r>
            <a:r>
              <a:rPr lang="en-CA" sz="2400" dirty="0"/>
              <a:t> in Java code to</a:t>
            </a:r>
          </a:p>
          <a:p>
            <a:pPr lvl="1"/>
            <a:r>
              <a:rPr lang="en-CA" sz="2400" dirty="0"/>
              <a:t>set the choice mode, supplying either CHOICE_MODE_SINGLE </a:t>
            </a:r>
            <a:r>
              <a:rPr lang="en-CA" sz="2400" dirty="0" smtClean="0"/>
              <a:t>or CHOICE_MODE_MULTIPLE </a:t>
            </a:r>
            <a:r>
              <a:rPr lang="en-CA" sz="2400" dirty="0"/>
              <a:t>as the value. </a:t>
            </a:r>
            <a:endParaRPr lang="en-CA" sz="2400" dirty="0" smtClean="0"/>
          </a:p>
          <a:p>
            <a:pPr lvl="1"/>
            <a:r>
              <a:rPr lang="en-CA" sz="2400" dirty="0" smtClean="0"/>
              <a:t>Can </a:t>
            </a:r>
            <a:r>
              <a:rPr lang="en-CA" sz="2400" dirty="0"/>
              <a:t>also declare this via </a:t>
            </a:r>
            <a:r>
              <a:rPr lang="en-CA" sz="2400" dirty="0" smtClean="0"/>
              <a:t>the </a:t>
            </a:r>
            <a:r>
              <a:rPr lang="en-CA" sz="2400" dirty="0" err="1" smtClean="0"/>
              <a:t>android:choiceMode</a:t>
            </a:r>
            <a:r>
              <a:rPr lang="en-CA" sz="2400" dirty="0" smtClean="0"/>
              <a:t> </a:t>
            </a:r>
            <a:r>
              <a:rPr lang="en-CA" sz="2400" dirty="0"/>
              <a:t>attribute in your layout </a:t>
            </a:r>
            <a:r>
              <a:rPr lang="en-CA" sz="2400" dirty="0" smtClean="0"/>
              <a:t>XML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749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ewTech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Tech" id="{E2F7A8F1-1106-4BBB-AE28-0BA5A68354A1}" vid="{BD12A0F0-25B4-46FE-BFEF-32B77FD59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674</TotalTime>
  <Words>1458</Words>
  <Application>Microsoft Office PowerPoint</Application>
  <PresentationFormat>On-screen Show (4:3)</PresentationFormat>
  <Paragraphs>114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Candara</vt:lpstr>
      <vt:lpstr>Consolas</vt:lpstr>
      <vt:lpstr>NewTech</vt:lpstr>
      <vt:lpstr>Basic Views</vt:lpstr>
      <vt:lpstr>Using Selection Widgets</vt:lpstr>
      <vt:lpstr>Using Selection Widgets</vt:lpstr>
      <vt:lpstr>ListView</vt:lpstr>
      <vt:lpstr>ListView</vt:lpstr>
      <vt:lpstr>ListView</vt:lpstr>
      <vt:lpstr>Using a custom xml file for ListView</vt:lpstr>
      <vt:lpstr>Selection Modes</vt:lpstr>
      <vt:lpstr>Selection Modes</vt:lpstr>
      <vt:lpstr>Selection Modes</vt:lpstr>
      <vt:lpstr>Example</vt:lpstr>
      <vt:lpstr>ListView</vt:lpstr>
      <vt:lpstr>Clicks versus Selections</vt:lpstr>
      <vt:lpstr>Spin Control</vt:lpstr>
      <vt:lpstr>Spin Control</vt:lpstr>
      <vt:lpstr>Spin Control</vt:lpstr>
      <vt:lpstr>Spin Control</vt:lpstr>
      <vt:lpstr>Accessing Spinner</vt:lpstr>
      <vt:lpstr>GridView</vt:lpstr>
      <vt:lpstr>GridView</vt:lpstr>
      <vt:lpstr>GridView</vt:lpstr>
      <vt:lpstr>GridView</vt:lpstr>
      <vt:lpstr>GridView</vt:lpstr>
      <vt:lpstr>GridView</vt:lpstr>
      <vt:lpstr>AutoCompleteTextView</vt:lpstr>
      <vt:lpstr>AutoCompleteTextView</vt:lpstr>
      <vt:lpstr>AutoCompleteTextView</vt:lpstr>
      <vt:lpstr>AutoCompleteTextView</vt:lpstr>
      <vt:lpstr>AutoCompleteTextView</vt:lpstr>
      <vt:lpstr>Using the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Views</dc:title>
  <dc:creator>Allan McDonald</dc:creator>
  <cp:lastModifiedBy>Patterson Ronald</cp:lastModifiedBy>
  <cp:revision>18</cp:revision>
  <dcterms:created xsi:type="dcterms:W3CDTF">2015-10-14T05:19:44Z</dcterms:created>
  <dcterms:modified xsi:type="dcterms:W3CDTF">2017-10-03T20:38:10Z</dcterms:modified>
</cp:coreProperties>
</file>