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80755" autoAdjust="0"/>
  </p:normalViewPr>
  <p:slideViewPr>
    <p:cSldViewPr snapToGrid="0">
      <p:cViewPr varScale="1">
        <p:scale>
          <a:sx n="58" d="100"/>
          <a:sy n="58" d="100"/>
        </p:scale>
        <p:origin x="177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F578E-06EB-428D-99E0-A368160BC211}" type="datetimeFigureOut">
              <a:rPr lang="en-CA" smtClean="0"/>
              <a:t>2017-10-17</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4B6BF-FD78-40DB-B54A-C1C251CFDDD6}" type="slidenum">
              <a:rPr lang="en-CA" smtClean="0"/>
              <a:t>‹#›</a:t>
            </a:fld>
            <a:endParaRPr lang="en-CA"/>
          </a:p>
        </p:txBody>
      </p:sp>
    </p:spTree>
    <p:extLst>
      <p:ext uri="{BB962C8B-B14F-4D97-AF65-F5344CB8AC3E}">
        <p14:creationId xmlns:p14="http://schemas.microsoft.com/office/powerpoint/2010/main" val="421474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World readable</a:t>
            </a:r>
            <a:r>
              <a:rPr lang="en-CA" baseline="0" dirty="0"/>
              <a:t> and writable deprecated in 17 because dangerous</a:t>
            </a:r>
            <a:endParaRPr lang="en-CA" dirty="0"/>
          </a:p>
        </p:txBody>
      </p:sp>
      <p:sp>
        <p:nvSpPr>
          <p:cNvPr id="4" name="Slide Number Placeholder 3"/>
          <p:cNvSpPr>
            <a:spLocks noGrp="1"/>
          </p:cNvSpPr>
          <p:nvPr>
            <p:ph type="sldNum" sz="quarter" idx="10"/>
          </p:nvPr>
        </p:nvSpPr>
        <p:spPr/>
        <p:txBody>
          <a:bodyPr/>
          <a:lstStyle/>
          <a:p>
            <a:fld id="{2624B6BF-FD78-40DB-B54A-C1C251CFDDD6}" type="slidenum">
              <a:rPr lang="en-CA" smtClean="0"/>
              <a:t>19</a:t>
            </a:fld>
            <a:endParaRPr lang="en-CA"/>
          </a:p>
        </p:txBody>
      </p:sp>
    </p:spTree>
    <p:extLst>
      <p:ext uri="{BB962C8B-B14F-4D97-AF65-F5344CB8AC3E}">
        <p14:creationId xmlns:p14="http://schemas.microsoft.com/office/powerpoint/2010/main" val="1228200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bwMode="white">
          <a:xfrm>
            <a:off x="800100" y="3165765"/>
            <a:ext cx="7543800" cy="1253836"/>
          </a:xfrm>
        </p:spPr>
        <p:txBody>
          <a:bodyPr anchor="b">
            <a:normAutofit/>
          </a:bodyPr>
          <a:lstStyle>
            <a:lvl1pPr algn="l">
              <a:lnSpc>
                <a:spcPct val="80000"/>
              </a:lnSpc>
              <a:defRPr sz="3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4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97333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00200"/>
            <a:ext cx="7924800" cy="4800600"/>
          </a:xfrm>
        </p:spPr>
        <p:txBody>
          <a:bodyPr>
            <a:normAutofit/>
          </a:bodyPr>
          <a:lstStyle>
            <a:lvl1pPr>
              <a:defRPr sz="2800"/>
            </a:lvl1pPr>
            <a:lvl2pPr>
              <a:defRPr sz="2400"/>
            </a:lvl2pPr>
            <a:lvl3pPr>
              <a:defRPr sz="2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278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2667000"/>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85800" y="4589464"/>
            <a:ext cx="7772400" cy="1506537"/>
          </a:xfrm>
        </p:spPr>
        <p:txBody>
          <a:bodyPr>
            <a:normAutofit/>
          </a:bodyPr>
          <a:lstStyle>
            <a:lvl1pPr marL="0" indent="0">
              <a:spcBef>
                <a:spcPts val="0"/>
              </a:spcBef>
              <a:buNone/>
              <a:defRPr sz="24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Tree>
    <p:extLst>
      <p:ext uri="{BB962C8B-B14F-4D97-AF65-F5344CB8AC3E}">
        <p14:creationId xmlns:p14="http://schemas.microsoft.com/office/powerpoint/2010/main" val="7105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25626"/>
            <a:ext cx="3943350" cy="4575174"/>
          </a:xfrm>
        </p:spPr>
        <p:txBody>
          <a:bodyPr>
            <a:normAutofit/>
          </a:bodyPr>
          <a:lstStyle>
            <a:lvl1pPr>
              <a:defRPr sz="2400"/>
            </a:lvl1pPr>
            <a:lvl2pPr>
              <a:defRPr sz="2000"/>
            </a:lvl2pPr>
            <a:lvl3pPr>
              <a:defRPr sz="2000"/>
            </a:lvl3pPr>
            <a:lvl4pPr>
              <a:defRPr sz="1600"/>
            </a:lvl4pPr>
            <a:lvl5pPr>
              <a:defRPr sz="16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3450" y="1825626"/>
            <a:ext cx="3790950" cy="4575174"/>
          </a:xfrm>
        </p:spPr>
        <p:txBody>
          <a:bodyPr>
            <a:normAutofit/>
          </a:bodyPr>
          <a:lstStyle>
            <a:lvl1pPr>
              <a:defRPr sz="2400"/>
            </a:lvl1pPr>
            <a:lvl2pPr>
              <a:defRPr sz="2000"/>
            </a:lvl2pPr>
            <a:lvl3pPr>
              <a:defRPr sz="2000"/>
            </a:lvl3pPr>
            <a:lvl4pPr>
              <a:defRPr sz="1600"/>
            </a:lvl4pPr>
            <a:lvl5pPr>
              <a:defRPr sz="16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293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528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4528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4573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4573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57950" y="6362700"/>
            <a:ext cx="742950" cy="257176"/>
          </a:xfrm>
          <a:prstGeom prst="rect">
            <a:avLst/>
          </a:prstGeom>
        </p:spPr>
        <p:txBody>
          <a:bodyPr/>
          <a:lstStyle/>
          <a:p>
            <a:fld id="{B0324A78-3559-41C4-A582-E5570C8F01F5}" type="datetimeFigureOut">
              <a:rPr lang="en-US" smtClean="0"/>
              <a:t>10/17/2017</a:t>
            </a:fld>
            <a:endParaRPr lang="en-US"/>
          </a:p>
        </p:txBody>
      </p:sp>
      <p:sp>
        <p:nvSpPr>
          <p:cNvPr id="8" name="Footer Placeholder 7"/>
          <p:cNvSpPr>
            <a:spLocks noGrp="1"/>
          </p:cNvSpPr>
          <p:nvPr>
            <p:ph type="ftr" sz="quarter" idx="11"/>
          </p:nvPr>
        </p:nvSpPr>
        <p:spPr>
          <a:xfrm>
            <a:off x="1143000" y="6362700"/>
            <a:ext cx="5161165" cy="257176"/>
          </a:xfrm>
          <a:prstGeom prst="rect">
            <a:avLst/>
          </a:prstGeom>
        </p:spPr>
        <p:txBody>
          <a:bodyPr/>
          <a:lstStyle/>
          <a:p>
            <a:endParaRPr lang="en-US"/>
          </a:p>
        </p:txBody>
      </p:sp>
      <p:sp>
        <p:nvSpPr>
          <p:cNvPr id="9" name="Slide Number Placeholder 8"/>
          <p:cNvSpPr>
            <a:spLocks noGrp="1"/>
          </p:cNvSpPr>
          <p:nvPr>
            <p:ph type="sldNum" sz="quarter" idx="12"/>
          </p:nvPr>
        </p:nvSpPr>
        <p:spPr>
          <a:xfrm>
            <a:off x="7372350" y="6362700"/>
            <a:ext cx="628650" cy="257176"/>
          </a:xfrm>
          <a:prstGeom prst="rect">
            <a:avLst/>
          </a:prstGeom>
        </p:spPr>
        <p:txBody>
          <a:bodyPr/>
          <a:lstStyle/>
          <a:p>
            <a:fld id="{B1E94572-FA2A-4D2A-B079-2D735464CCBA}" type="slidenum">
              <a:rPr lang="en-US" smtClean="0"/>
              <a:t>‹#›</a:t>
            </a:fld>
            <a:endParaRPr lang="en-US"/>
          </a:p>
        </p:txBody>
      </p:sp>
    </p:spTree>
    <p:extLst>
      <p:ext uri="{BB962C8B-B14F-4D97-AF65-F5344CB8AC3E}">
        <p14:creationId xmlns:p14="http://schemas.microsoft.com/office/powerpoint/2010/main" val="107548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081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79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400"/>
            </a:lvl1pPr>
            <a:lvl2pPr>
              <a:defRPr sz="2000"/>
            </a:lvl2pPr>
            <a:lvl3pPr>
              <a:defRPr sz="2000"/>
            </a:lvl3pPr>
            <a:lvl4pPr>
              <a:defRPr sz="1600"/>
            </a:lvl4pPr>
            <a:lvl5pPr>
              <a:defRPr sz="160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00780" y="3429000"/>
            <a:ext cx="2343121" cy="1828800"/>
          </a:xfrm>
        </p:spPr>
        <p:txBody>
          <a:bodyPr>
            <a:normAutofit/>
          </a:bodyPr>
          <a:lstStyle>
            <a:lvl1pPr marL="0" indent="0">
              <a:spcBef>
                <a:spcPts val="0"/>
              </a:spcBef>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43854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p:nvPr>
        </p:nvSpPr>
        <p:spPr>
          <a:xfrm>
            <a:off x="5998464" y="1600200"/>
            <a:ext cx="2345436" cy="1828800"/>
          </a:xfrm>
        </p:spPr>
        <p:txBody>
          <a:bodyPr anchor="b">
            <a:normAutofit/>
          </a:bodyPr>
          <a:lstStyle>
            <a:lvl1pPr>
              <a:defRPr sz="2550"/>
            </a:lvl1pPr>
          </a:lstStyle>
          <a:p>
            <a:r>
              <a:rPr lang="en-US"/>
              <a:t>Click to edit Master title style</a:t>
            </a:r>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254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457200" y="1828800"/>
            <a:ext cx="80772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1482132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txStyles>
    <p:titleStyle>
      <a:lvl1pPr algn="l" defTabSz="6858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28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240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24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80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80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Shared Preferences and Files</a:t>
            </a:r>
          </a:p>
        </p:txBody>
      </p:sp>
    </p:spTree>
    <p:extLst>
      <p:ext uri="{BB962C8B-B14F-4D97-AF65-F5344CB8AC3E}">
        <p14:creationId xmlns:p14="http://schemas.microsoft.com/office/powerpoint/2010/main" val="8863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Preferences</a:t>
            </a:r>
          </a:p>
        </p:txBody>
      </p:sp>
      <p:sp>
        <p:nvSpPr>
          <p:cNvPr id="3" name="Content Placeholder 2"/>
          <p:cNvSpPr>
            <a:spLocks noGrp="1"/>
          </p:cNvSpPr>
          <p:nvPr>
            <p:ph idx="1"/>
          </p:nvPr>
        </p:nvSpPr>
        <p:spPr/>
        <p:txBody>
          <a:bodyPr>
            <a:normAutofit/>
          </a:bodyPr>
          <a:lstStyle/>
          <a:p>
            <a:r>
              <a:rPr lang="en-CA" sz="2400" dirty="0"/>
              <a:t>Both methods take a security mode parameter – usually MODE_PRIVATE, so no other applications can access the file</a:t>
            </a:r>
          </a:p>
          <a:p>
            <a:r>
              <a:rPr lang="en-CA" sz="2400" dirty="0"/>
              <a:t>The </a:t>
            </a:r>
            <a:r>
              <a:rPr lang="en-CA" sz="2400" dirty="0" err="1"/>
              <a:t>getSharedPreferences</a:t>
            </a:r>
            <a:r>
              <a:rPr lang="en-CA" sz="2400" dirty="0"/>
              <a:t>() method also takes a name of a set of preferences</a:t>
            </a:r>
          </a:p>
          <a:p>
            <a:r>
              <a:rPr lang="en-CA" sz="2400" dirty="0"/>
              <a:t>The </a:t>
            </a:r>
            <a:r>
              <a:rPr lang="en-CA" sz="2400" dirty="0" err="1"/>
              <a:t>getPreferences</a:t>
            </a:r>
            <a:r>
              <a:rPr lang="en-CA" sz="2400" dirty="0"/>
              <a:t>() method effectively calls </a:t>
            </a:r>
            <a:r>
              <a:rPr lang="en-CA" sz="2400" dirty="0" err="1"/>
              <a:t>getSharedPreferences</a:t>
            </a:r>
            <a:r>
              <a:rPr lang="en-CA" sz="2400" dirty="0"/>
              <a:t>() with the activity's class name as the preference set name</a:t>
            </a:r>
          </a:p>
        </p:txBody>
      </p:sp>
    </p:spTree>
    <p:extLst>
      <p:ext uri="{BB962C8B-B14F-4D97-AF65-F5344CB8AC3E}">
        <p14:creationId xmlns:p14="http://schemas.microsoft.com/office/powerpoint/2010/main" val="207170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Preferences</a:t>
            </a:r>
          </a:p>
        </p:txBody>
      </p:sp>
      <p:sp>
        <p:nvSpPr>
          <p:cNvPr id="3" name="Content Placeholder 2"/>
          <p:cNvSpPr>
            <a:spLocks noGrp="1"/>
          </p:cNvSpPr>
          <p:nvPr>
            <p:ph idx="1"/>
          </p:nvPr>
        </p:nvSpPr>
        <p:spPr/>
        <p:txBody>
          <a:bodyPr>
            <a:normAutofit/>
          </a:bodyPr>
          <a:lstStyle/>
          <a:p>
            <a:r>
              <a:rPr lang="en-CA" sz="2400" dirty="0"/>
              <a:t>Both methods return an instance of </a:t>
            </a:r>
            <a:r>
              <a:rPr lang="en-CA" sz="2400" dirty="0" err="1"/>
              <a:t>SharedPreferences</a:t>
            </a:r>
            <a:r>
              <a:rPr lang="en-CA" sz="2400" dirty="0"/>
              <a:t>, which offers a series of getters to access named preferences, returning a suitably-typed result (e.g., </a:t>
            </a:r>
            <a:r>
              <a:rPr lang="en-CA" sz="2400" dirty="0" err="1"/>
              <a:t>getBoolean</a:t>
            </a:r>
            <a:r>
              <a:rPr lang="en-CA" sz="2400" dirty="0"/>
              <a:t>() to return a </a:t>
            </a:r>
            <a:r>
              <a:rPr lang="en-CA" sz="2400" dirty="0" err="1"/>
              <a:t>boolean</a:t>
            </a:r>
            <a:r>
              <a:rPr lang="en-CA" sz="2400" dirty="0"/>
              <a:t> preference)</a:t>
            </a:r>
          </a:p>
          <a:p>
            <a:r>
              <a:rPr lang="en-CA" sz="2400" dirty="0"/>
              <a:t>The getters also take a default value, which is returned if there is no preference set under the specified key</a:t>
            </a:r>
          </a:p>
        </p:txBody>
      </p:sp>
    </p:spTree>
    <p:extLst>
      <p:ext uri="{BB962C8B-B14F-4D97-AF65-F5344CB8AC3E}">
        <p14:creationId xmlns:p14="http://schemas.microsoft.com/office/powerpoint/2010/main" val="194379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Preferences</a:t>
            </a:r>
          </a:p>
        </p:txBody>
      </p:sp>
      <p:sp>
        <p:nvSpPr>
          <p:cNvPr id="3" name="Content Placeholder 2"/>
          <p:cNvSpPr>
            <a:spLocks noGrp="1"/>
          </p:cNvSpPr>
          <p:nvPr>
            <p:ph idx="1"/>
          </p:nvPr>
        </p:nvSpPr>
        <p:spPr/>
        <p:txBody>
          <a:bodyPr>
            <a:normAutofit/>
          </a:bodyPr>
          <a:lstStyle/>
          <a:p>
            <a:r>
              <a:rPr lang="en-CA" sz="2400" dirty="0"/>
              <a:t>Given the appropriate </a:t>
            </a:r>
            <a:r>
              <a:rPr lang="en-CA" sz="2400" dirty="0" err="1"/>
              <a:t>SharedPreferences</a:t>
            </a:r>
            <a:r>
              <a:rPr lang="en-CA" sz="2400" dirty="0"/>
              <a:t> object, you can use edit() to get an "editor" for the preferences. </a:t>
            </a:r>
          </a:p>
          <a:p>
            <a:r>
              <a:rPr lang="en-CA" sz="2400" dirty="0"/>
              <a:t>This object has a set of setters that mirror the getters on the parent </a:t>
            </a:r>
            <a:r>
              <a:rPr lang="en-CA" sz="2400" dirty="0" err="1"/>
              <a:t>SharedPreferences</a:t>
            </a:r>
            <a:r>
              <a:rPr lang="en-CA" sz="2400" dirty="0"/>
              <a:t> object.</a:t>
            </a:r>
          </a:p>
          <a:p>
            <a:r>
              <a:rPr lang="en-CA" sz="2400" dirty="0"/>
              <a:t>It also has:</a:t>
            </a:r>
          </a:p>
          <a:p>
            <a:pPr lvl="1"/>
            <a:r>
              <a:rPr lang="en-CA" sz="2400" dirty="0"/>
              <a:t>remove() to get rid of a single named preference</a:t>
            </a:r>
          </a:p>
          <a:p>
            <a:pPr lvl="1"/>
            <a:r>
              <a:rPr lang="en-CA" sz="2400" dirty="0"/>
              <a:t>clear() to get rid of all preferences</a:t>
            </a:r>
          </a:p>
          <a:p>
            <a:pPr lvl="1"/>
            <a:r>
              <a:rPr lang="en-CA" sz="2400" dirty="0"/>
              <a:t>commit() to persist your changes made via the editor</a:t>
            </a:r>
          </a:p>
          <a:p>
            <a:pPr lvl="1"/>
            <a:r>
              <a:rPr lang="en-CA" dirty="0"/>
              <a:t>apply() to apply the changes asynchronously</a:t>
            </a:r>
            <a:endParaRPr lang="en-CA" sz="2400" dirty="0"/>
          </a:p>
        </p:txBody>
      </p:sp>
    </p:spTree>
    <p:extLst>
      <p:ext uri="{BB962C8B-B14F-4D97-AF65-F5344CB8AC3E}">
        <p14:creationId xmlns:p14="http://schemas.microsoft.com/office/powerpoint/2010/main" val="386931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Preferences</a:t>
            </a:r>
          </a:p>
        </p:txBody>
      </p:sp>
      <p:sp>
        <p:nvSpPr>
          <p:cNvPr id="3" name="Content Placeholder 2"/>
          <p:cNvSpPr>
            <a:spLocks noGrp="1"/>
          </p:cNvSpPr>
          <p:nvPr>
            <p:ph idx="1"/>
          </p:nvPr>
        </p:nvSpPr>
        <p:spPr/>
        <p:txBody>
          <a:bodyPr>
            <a:normAutofit/>
          </a:bodyPr>
          <a:lstStyle/>
          <a:p>
            <a:r>
              <a:rPr lang="en-CA" sz="2400" dirty="0"/>
              <a:t>Commit or apply  is important – must commit() or apply() modifications or they will disappear once the editor goes out of scope</a:t>
            </a:r>
          </a:p>
          <a:p>
            <a:r>
              <a:rPr lang="en-CA" sz="2400" dirty="0"/>
              <a:t>Since the preferences object supports live changes, if one part of application (an activity) modifies shared preferences, another part of the application (a service or another activity) will have access to the changed value immediately</a:t>
            </a:r>
            <a:endParaRPr lang="en-US" sz="2400" dirty="0"/>
          </a:p>
        </p:txBody>
      </p:sp>
    </p:spTree>
    <p:extLst>
      <p:ext uri="{BB962C8B-B14F-4D97-AF65-F5344CB8AC3E}">
        <p14:creationId xmlns:p14="http://schemas.microsoft.com/office/powerpoint/2010/main" val="10778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000" dirty="0" err="1"/>
              <a:t>SharedPreferences</a:t>
            </a:r>
            <a:r>
              <a:rPr lang="en-CA" sz="4000" dirty="0"/>
              <a:t> Methods</a:t>
            </a:r>
          </a:p>
        </p:txBody>
      </p:sp>
      <p:sp>
        <p:nvSpPr>
          <p:cNvPr id="3" name="Content Placeholder 2"/>
          <p:cNvSpPr>
            <a:spLocks noGrp="1"/>
          </p:cNvSpPr>
          <p:nvPr>
            <p:ph idx="1"/>
          </p:nvPr>
        </p:nvSpPr>
        <p:spPr/>
        <p:txBody>
          <a:bodyPr>
            <a:noAutofit/>
          </a:bodyPr>
          <a:lstStyle/>
          <a:p>
            <a:r>
              <a:rPr lang="en-CA" sz="2000" dirty="0"/>
              <a:t>contains() – Sees whether a specific preference exists by name</a:t>
            </a:r>
          </a:p>
          <a:p>
            <a:r>
              <a:rPr lang="en-CA" sz="2000" dirty="0"/>
              <a:t>edit() – Retrieves the editor to change these preferences</a:t>
            </a:r>
          </a:p>
          <a:p>
            <a:r>
              <a:rPr lang="en-CA" sz="2000" dirty="0" err="1"/>
              <a:t>getAll</a:t>
            </a:r>
            <a:r>
              <a:rPr lang="en-CA" sz="2000" dirty="0"/>
              <a:t>() – Retrieves a map of all preference key/value pairs</a:t>
            </a:r>
          </a:p>
          <a:p>
            <a:r>
              <a:rPr lang="en-CA" sz="2000" dirty="0" err="1"/>
              <a:t>getBoolean</a:t>
            </a:r>
            <a:r>
              <a:rPr lang="en-CA" sz="2000" dirty="0"/>
              <a:t>() – Retrieves a specific Boolean-type preference by name</a:t>
            </a:r>
          </a:p>
          <a:p>
            <a:r>
              <a:rPr lang="en-CA" sz="2000" dirty="0" err="1"/>
              <a:t>getFloat</a:t>
            </a:r>
            <a:r>
              <a:rPr lang="en-CA" sz="2000" dirty="0"/>
              <a:t>() – Retrieves a specific Float-type preference by name</a:t>
            </a:r>
          </a:p>
          <a:p>
            <a:r>
              <a:rPr lang="en-CA" sz="2000" dirty="0" err="1"/>
              <a:t>getInt</a:t>
            </a:r>
            <a:r>
              <a:rPr lang="en-CA" sz="2000" dirty="0"/>
              <a:t>() – Retrieves a specific Integer-type preference by name</a:t>
            </a:r>
          </a:p>
          <a:p>
            <a:r>
              <a:rPr lang="en-CA" sz="2000" dirty="0" err="1"/>
              <a:t>getLong</a:t>
            </a:r>
            <a:r>
              <a:rPr lang="en-CA" sz="2000" dirty="0"/>
              <a:t>() – Retrieves a specific Long-type preference by name</a:t>
            </a:r>
          </a:p>
          <a:p>
            <a:r>
              <a:rPr lang="en-CA" sz="2000" dirty="0" err="1"/>
              <a:t>getString</a:t>
            </a:r>
            <a:r>
              <a:rPr lang="en-CA" sz="2000" dirty="0"/>
              <a:t>() – Retrieves a specific String-type preference by name</a:t>
            </a:r>
          </a:p>
        </p:txBody>
      </p:sp>
    </p:spTree>
    <p:extLst>
      <p:ext uri="{BB962C8B-B14F-4D97-AF65-F5344CB8AC3E}">
        <p14:creationId xmlns:p14="http://schemas.microsoft.com/office/powerpoint/2010/main" val="414799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a:t>Adding, Updating, and Deleting</a:t>
            </a:r>
          </a:p>
        </p:txBody>
      </p:sp>
      <p:sp>
        <p:nvSpPr>
          <p:cNvPr id="3" name="Content Placeholder 2"/>
          <p:cNvSpPr>
            <a:spLocks noGrp="1"/>
          </p:cNvSpPr>
          <p:nvPr>
            <p:ph idx="1"/>
          </p:nvPr>
        </p:nvSpPr>
        <p:spPr/>
        <p:txBody>
          <a:bodyPr/>
          <a:lstStyle/>
          <a:p>
            <a:r>
              <a:rPr lang="en-CA" sz="2400" dirty="0" err="1"/>
              <a:t>SharedPreferences.Editor</a:t>
            </a:r>
            <a:r>
              <a:rPr lang="en-CA" sz="2400" dirty="0"/>
              <a:t>.</a:t>
            </a:r>
          </a:p>
          <a:p>
            <a:r>
              <a:rPr lang="en-CA" sz="2000" dirty="0"/>
              <a:t>clear() – Removes all preferences</a:t>
            </a:r>
          </a:p>
          <a:p>
            <a:r>
              <a:rPr lang="en-CA" sz="2000" dirty="0"/>
              <a:t>remove() – Removes a specific preference by name</a:t>
            </a:r>
          </a:p>
          <a:p>
            <a:r>
              <a:rPr lang="en-CA" sz="2000" dirty="0" err="1"/>
              <a:t>putBoolean</a:t>
            </a:r>
            <a:r>
              <a:rPr lang="en-CA" sz="2000" dirty="0"/>
              <a:t>() – Sets a specific Boolean-type preference by name</a:t>
            </a:r>
          </a:p>
          <a:p>
            <a:r>
              <a:rPr lang="en-CA" sz="2000" dirty="0" err="1"/>
              <a:t>putFloat</a:t>
            </a:r>
            <a:r>
              <a:rPr lang="en-CA" sz="2000" dirty="0"/>
              <a:t>() – Sets a specific Float-type preference by name</a:t>
            </a:r>
          </a:p>
          <a:p>
            <a:r>
              <a:rPr lang="en-CA" sz="2000" dirty="0" err="1"/>
              <a:t>putInt</a:t>
            </a:r>
            <a:r>
              <a:rPr lang="en-CA" sz="2000" dirty="0"/>
              <a:t>() – Sets a specific Integer-type preference by name</a:t>
            </a:r>
          </a:p>
          <a:p>
            <a:r>
              <a:rPr lang="en-CA" sz="2000" dirty="0" err="1"/>
              <a:t>putLong</a:t>
            </a:r>
            <a:r>
              <a:rPr lang="en-CA" sz="2000" dirty="0"/>
              <a:t>() – Sets a specific Long-type preference by name</a:t>
            </a:r>
          </a:p>
          <a:p>
            <a:r>
              <a:rPr lang="en-CA" sz="2000" dirty="0" err="1"/>
              <a:t>putString</a:t>
            </a:r>
            <a:r>
              <a:rPr lang="en-CA" sz="2000" dirty="0"/>
              <a:t>() – Sets a specific String-type preference by name</a:t>
            </a:r>
          </a:p>
          <a:p>
            <a:r>
              <a:rPr lang="en-CA" sz="2000" dirty="0"/>
              <a:t>commit() – commits all changes from this editing session</a:t>
            </a:r>
          </a:p>
          <a:p>
            <a:r>
              <a:rPr lang="en-CA" sz="2000" dirty="0"/>
              <a:t>apply() – applies the changes asynchronously</a:t>
            </a:r>
          </a:p>
        </p:txBody>
      </p:sp>
    </p:spTree>
    <p:extLst>
      <p:ext uri="{BB962C8B-B14F-4D97-AF65-F5344CB8AC3E}">
        <p14:creationId xmlns:p14="http://schemas.microsoft.com/office/powerpoint/2010/main" val="426634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Finding Preferences Data</a:t>
            </a:r>
          </a:p>
        </p:txBody>
      </p:sp>
      <p:sp>
        <p:nvSpPr>
          <p:cNvPr id="3" name="Content Placeholder 2"/>
          <p:cNvSpPr>
            <a:spLocks noGrp="1"/>
          </p:cNvSpPr>
          <p:nvPr>
            <p:ph idx="1"/>
          </p:nvPr>
        </p:nvSpPr>
        <p:spPr/>
        <p:txBody>
          <a:bodyPr>
            <a:noAutofit/>
          </a:bodyPr>
          <a:lstStyle/>
          <a:p>
            <a:r>
              <a:rPr lang="en-CA" sz="2400" dirty="0"/>
              <a:t>Internally, application preferences are stored as XML files. </a:t>
            </a:r>
          </a:p>
          <a:p>
            <a:r>
              <a:rPr lang="en-CA" sz="2400" dirty="0"/>
              <a:t>The preferences file stored in the following directory:</a:t>
            </a:r>
          </a:p>
          <a:p>
            <a:pPr marL="0" indent="0">
              <a:buNone/>
            </a:pPr>
            <a:r>
              <a:rPr lang="en-CA" sz="2000" dirty="0"/>
              <a:t>/data/data/&lt;package name&gt;/shared_prefs/&lt;preferences filename&gt;.xml</a:t>
            </a:r>
          </a:p>
          <a:p>
            <a:pPr marL="0" indent="0">
              <a:buNone/>
            </a:pPr>
            <a:endParaRPr lang="en-CA" sz="2400" dirty="0"/>
          </a:p>
          <a:p>
            <a:r>
              <a:rPr lang="en-CA" sz="2400" dirty="0"/>
              <a:t>Preferences filename is the Activity’s class name for private preferences or the name you give for the shared preferences</a:t>
            </a:r>
          </a:p>
        </p:txBody>
      </p:sp>
    </p:spTree>
    <p:extLst>
      <p:ext uri="{BB962C8B-B14F-4D97-AF65-F5344CB8AC3E}">
        <p14:creationId xmlns:p14="http://schemas.microsoft.com/office/powerpoint/2010/main" val="54343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Shared Preferences Examples</a:t>
            </a:r>
            <a:endParaRPr lang="en-US" dirty="0"/>
          </a:p>
        </p:txBody>
      </p:sp>
      <p:sp>
        <p:nvSpPr>
          <p:cNvPr id="3" name="Content Placeholder 2"/>
          <p:cNvSpPr>
            <a:spLocks noGrp="1"/>
          </p:cNvSpPr>
          <p:nvPr>
            <p:ph idx="1"/>
          </p:nvPr>
        </p:nvSpPr>
        <p:spPr>
          <a:xfrm>
            <a:off x="323528" y="1600200"/>
            <a:ext cx="8568952" cy="4525963"/>
          </a:xfrm>
        </p:spPr>
        <p:txBody>
          <a:bodyPr>
            <a:normAutofit/>
          </a:bodyPr>
          <a:lstStyle/>
          <a:p>
            <a:r>
              <a:rPr lang="en-CA" sz="2400" dirty="0"/>
              <a:t>At the top of the Java file to declare the Shared Preferences name.</a:t>
            </a:r>
          </a:p>
          <a:p>
            <a:pPr marL="0" indent="0">
              <a:buNone/>
            </a:pPr>
            <a:endParaRPr lang="en-CA" sz="2000" dirty="0"/>
          </a:p>
          <a:p>
            <a:pPr marL="0" indent="0">
              <a:buNone/>
            </a:pPr>
            <a:r>
              <a:rPr lang="en-CA" sz="2000" dirty="0"/>
              <a:t>public static final String PREFS_NAME = "</a:t>
            </a:r>
            <a:r>
              <a:rPr lang="en-CA" sz="2000" dirty="0" err="1"/>
              <a:t>MyPrefsFile</a:t>
            </a:r>
            <a:r>
              <a:rPr lang="en-CA" sz="2000" dirty="0"/>
              <a:t>";</a:t>
            </a:r>
          </a:p>
          <a:p>
            <a:pPr marL="0" indent="0">
              <a:buNone/>
            </a:pPr>
            <a:endParaRPr lang="en-CA" sz="2400" dirty="0"/>
          </a:p>
          <a:p>
            <a:r>
              <a:rPr lang="en-CA" sz="2400" dirty="0"/>
              <a:t>At the top of every method that uses the shared preferences to open the shared preferences file</a:t>
            </a:r>
          </a:p>
          <a:p>
            <a:pPr marL="0" indent="0">
              <a:buNone/>
            </a:pPr>
            <a:endParaRPr lang="en-CA" sz="2000" dirty="0"/>
          </a:p>
          <a:p>
            <a:pPr marL="0" indent="0">
              <a:buNone/>
            </a:pPr>
            <a:r>
              <a:rPr lang="en-CA" sz="2000" dirty="0" err="1"/>
              <a:t>SharedPreferences</a:t>
            </a:r>
            <a:r>
              <a:rPr lang="en-CA" sz="2000" dirty="0"/>
              <a:t> settings = </a:t>
            </a:r>
            <a:r>
              <a:rPr lang="en-CA" sz="2000" dirty="0" err="1"/>
              <a:t>getSharedPreferences</a:t>
            </a:r>
            <a:r>
              <a:rPr lang="en-CA" sz="2000" dirty="0"/>
              <a:t>(PREFS_NAME, 0);</a:t>
            </a:r>
            <a:endParaRPr lang="en-US" sz="2400" dirty="0"/>
          </a:p>
        </p:txBody>
      </p:sp>
    </p:spTree>
    <p:extLst>
      <p:ext uri="{BB962C8B-B14F-4D97-AF65-F5344CB8AC3E}">
        <p14:creationId xmlns:p14="http://schemas.microsoft.com/office/powerpoint/2010/main" val="3444474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 store shared preferences</a:t>
            </a:r>
          </a:p>
        </p:txBody>
      </p:sp>
      <p:sp>
        <p:nvSpPr>
          <p:cNvPr id="3" name="Content Placeholder 2"/>
          <p:cNvSpPr>
            <a:spLocks noGrp="1"/>
          </p:cNvSpPr>
          <p:nvPr>
            <p:ph idx="1"/>
          </p:nvPr>
        </p:nvSpPr>
        <p:spPr/>
        <p:txBody>
          <a:bodyPr>
            <a:normAutofit/>
          </a:bodyPr>
          <a:lstStyle/>
          <a:p>
            <a:r>
              <a:rPr lang="en-CA" sz="2400" dirty="0"/>
              <a:t>To put something in the shared preferences</a:t>
            </a:r>
            <a:br>
              <a:rPr lang="en-CA" sz="2400" dirty="0"/>
            </a:br>
            <a:r>
              <a:rPr lang="en-CA" sz="2400" dirty="0"/>
              <a:t>      </a:t>
            </a:r>
            <a:r>
              <a:rPr lang="en-CA" sz="2400" dirty="0" err="1"/>
              <a:t>SharedPreferences.Editor</a:t>
            </a:r>
            <a:r>
              <a:rPr lang="en-CA" sz="2400" dirty="0"/>
              <a:t> editor = </a:t>
            </a:r>
            <a:r>
              <a:rPr lang="en-CA" sz="2400" dirty="0" err="1"/>
              <a:t>settings.edit</a:t>
            </a:r>
            <a:r>
              <a:rPr lang="en-CA" sz="2400" dirty="0"/>
              <a:t>();</a:t>
            </a:r>
            <a:br>
              <a:rPr lang="en-CA" sz="2400" dirty="0"/>
            </a:br>
            <a:r>
              <a:rPr lang="en-CA" sz="2400" dirty="0"/>
              <a:t>      </a:t>
            </a:r>
            <a:r>
              <a:rPr lang="en-CA" sz="2400" dirty="0" err="1"/>
              <a:t>editor.putString</a:t>
            </a:r>
            <a:r>
              <a:rPr lang="en-CA" sz="2400" dirty="0"/>
              <a:t>(“</a:t>
            </a:r>
            <a:r>
              <a:rPr lang="en-CA" sz="2400" dirty="0" err="1"/>
              <a:t>userName</a:t>
            </a:r>
            <a:r>
              <a:rPr lang="en-CA" sz="2400" dirty="0"/>
              <a:t>", </a:t>
            </a:r>
            <a:r>
              <a:rPr lang="en-CA" sz="2400" dirty="0" err="1"/>
              <a:t>myString</a:t>
            </a:r>
            <a:r>
              <a:rPr lang="en-CA" sz="2400" dirty="0"/>
              <a:t>);</a:t>
            </a:r>
            <a:br>
              <a:rPr lang="en-CA" sz="2400" dirty="0"/>
            </a:br>
            <a:r>
              <a:rPr lang="en-CA" sz="2400" dirty="0"/>
              <a:t>      </a:t>
            </a:r>
            <a:r>
              <a:rPr lang="en-CA" sz="2400" dirty="0" err="1"/>
              <a:t>editor.commit</a:t>
            </a:r>
            <a:r>
              <a:rPr lang="en-CA" sz="2400" dirty="0"/>
              <a:t>();   // Commit the edits</a:t>
            </a:r>
          </a:p>
          <a:p>
            <a:endParaRPr lang="en-CA" sz="2400" dirty="0"/>
          </a:p>
          <a:p>
            <a:r>
              <a:rPr lang="en-CA" sz="2400" dirty="0" err="1"/>
              <a:t>userName</a:t>
            </a:r>
            <a:r>
              <a:rPr lang="en-CA" sz="2400" dirty="0"/>
              <a:t> will be the name used to retrieve this shared preference later.</a:t>
            </a:r>
          </a:p>
          <a:p>
            <a:r>
              <a:rPr lang="en-CA" sz="2400" dirty="0"/>
              <a:t>Editor commands also available are </a:t>
            </a:r>
            <a:r>
              <a:rPr lang="en-CA" sz="2400" dirty="0" err="1"/>
              <a:t>putLong</a:t>
            </a:r>
            <a:r>
              <a:rPr lang="en-CA" sz="2400" dirty="0"/>
              <a:t>, </a:t>
            </a:r>
            <a:r>
              <a:rPr lang="en-CA" sz="2400" dirty="0" err="1"/>
              <a:t>putFloat</a:t>
            </a:r>
            <a:r>
              <a:rPr lang="en-CA" sz="2400" dirty="0"/>
              <a:t>, </a:t>
            </a:r>
            <a:r>
              <a:rPr lang="en-CA" sz="2400" dirty="0" err="1"/>
              <a:t>putInt</a:t>
            </a:r>
            <a:r>
              <a:rPr lang="en-CA" sz="2400" dirty="0"/>
              <a:t>, and </a:t>
            </a:r>
            <a:r>
              <a:rPr lang="en-CA" sz="2400" dirty="0" err="1"/>
              <a:t>putBoolean</a:t>
            </a:r>
            <a:endParaRPr lang="en-CA" sz="2400" dirty="0"/>
          </a:p>
        </p:txBody>
      </p:sp>
    </p:spTree>
    <p:extLst>
      <p:ext uri="{BB962C8B-B14F-4D97-AF65-F5344CB8AC3E}">
        <p14:creationId xmlns:p14="http://schemas.microsoft.com/office/powerpoint/2010/main" val="2723919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To retrieve shared preferences</a:t>
            </a:r>
          </a:p>
        </p:txBody>
      </p:sp>
      <p:sp>
        <p:nvSpPr>
          <p:cNvPr id="3" name="Content Placeholder 2"/>
          <p:cNvSpPr>
            <a:spLocks noGrp="1"/>
          </p:cNvSpPr>
          <p:nvPr>
            <p:ph idx="1"/>
          </p:nvPr>
        </p:nvSpPr>
        <p:spPr/>
        <p:txBody>
          <a:bodyPr>
            <a:noAutofit/>
          </a:bodyPr>
          <a:lstStyle/>
          <a:p>
            <a:pPr marL="393192" lvl="1" indent="0">
              <a:buNone/>
            </a:pPr>
            <a:r>
              <a:rPr lang="en-CA" sz="2400" dirty="0"/>
              <a:t>Access the preferences and check whether the specific shared preference exists and if so, load it.</a:t>
            </a:r>
          </a:p>
          <a:p>
            <a:pPr lvl="1"/>
            <a:r>
              <a:rPr lang="en-CA" sz="2400" dirty="0"/>
              <a:t>If (</a:t>
            </a:r>
            <a:r>
              <a:rPr lang="en-CA" sz="2400" dirty="0" err="1"/>
              <a:t>settings.contains</a:t>
            </a:r>
            <a:r>
              <a:rPr lang="en-CA" sz="2400" dirty="0"/>
              <a:t>(“</a:t>
            </a:r>
            <a:r>
              <a:rPr lang="en-CA" sz="2400" dirty="0" err="1"/>
              <a:t>userName</a:t>
            </a:r>
            <a:r>
              <a:rPr lang="en-CA" sz="2400" dirty="0"/>
              <a:t>”)) {</a:t>
            </a:r>
          </a:p>
          <a:p>
            <a:pPr marL="393192" lvl="1" indent="0">
              <a:buNone/>
            </a:pPr>
            <a:r>
              <a:rPr lang="en-CA" sz="2400" dirty="0"/>
              <a:t>String </a:t>
            </a:r>
            <a:r>
              <a:rPr lang="en-CA" sz="2400" dirty="0" err="1"/>
              <a:t>uName</a:t>
            </a:r>
            <a:r>
              <a:rPr lang="en-CA" sz="2400" dirty="0"/>
              <a:t> = </a:t>
            </a:r>
            <a:r>
              <a:rPr lang="en-CA" sz="2400" dirty="0" err="1"/>
              <a:t>settings.getString</a:t>
            </a:r>
            <a:r>
              <a:rPr lang="en-CA" sz="2400" dirty="0"/>
              <a:t>(“</a:t>
            </a:r>
            <a:r>
              <a:rPr lang="en-CA" sz="2400" dirty="0" err="1"/>
              <a:t>userName</a:t>
            </a:r>
            <a:r>
              <a:rPr lang="en-CA" sz="2400" dirty="0"/>
              <a:t>”, “0”);}</a:t>
            </a:r>
          </a:p>
          <a:p>
            <a:pPr marL="393192" lvl="1" indent="0">
              <a:buNone/>
            </a:pPr>
            <a:r>
              <a:rPr lang="en-CA" sz="2400" dirty="0"/>
              <a:t>The modes are:</a:t>
            </a:r>
          </a:p>
          <a:p>
            <a:pPr marL="393192" lvl="1" indent="0">
              <a:buNone/>
            </a:pPr>
            <a:r>
              <a:rPr lang="en-CA" sz="2400" dirty="0"/>
              <a:t>	0 for MODE_PRIVATE</a:t>
            </a:r>
          </a:p>
          <a:p>
            <a:pPr marL="393192" lvl="1" indent="0">
              <a:buNone/>
            </a:pPr>
            <a:r>
              <a:rPr lang="en-CA" dirty="0"/>
              <a:t>	4 for MODE_APPEND</a:t>
            </a:r>
          </a:p>
          <a:p>
            <a:pPr marL="393192" lvl="1" indent="0">
              <a:buNone/>
            </a:pPr>
            <a:r>
              <a:rPr lang="en-CA" sz="2400" dirty="0"/>
              <a:t>	</a:t>
            </a:r>
            <a:r>
              <a:rPr lang="en-CA" sz="2400" strike="sngStrike" dirty="0"/>
              <a:t>1 for MODE_WORLD_READABLE (deprecated)</a:t>
            </a:r>
          </a:p>
          <a:p>
            <a:pPr marL="393192" lvl="1" indent="0">
              <a:buNone/>
            </a:pPr>
            <a:r>
              <a:rPr lang="en-CA" sz="2400" dirty="0"/>
              <a:t>	</a:t>
            </a:r>
            <a:r>
              <a:rPr lang="en-CA" sz="2400" strike="sngStrike" dirty="0"/>
              <a:t>2 for MODE_WORLD_WRITEABLE (deprecated)</a:t>
            </a:r>
          </a:p>
          <a:p>
            <a:pPr marL="393192" lvl="1" indent="0">
              <a:buNone/>
            </a:pPr>
            <a:r>
              <a:rPr lang="en-CA" sz="2400" dirty="0"/>
              <a:t>Editor commands also available are </a:t>
            </a:r>
            <a:r>
              <a:rPr lang="en-CA" sz="2400" dirty="0" err="1"/>
              <a:t>getLong</a:t>
            </a:r>
            <a:r>
              <a:rPr lang="en-CA" sz="2400" dirty="0"/>
              <a:t>, </a:t>
            </a:r>
            <a:r>
              <a:rPr lang="en-CA" sz="2400" dirty="0" err="1"/>
              <a:t>getFloat</a:t>
            </a:r>
            <a:r>
              <a:rPr lang="en-CA" sz="2400" dirty="0"/>
              <a:t>, </a:t>
            </a:r>
            <a:r>
              <a:rPr lang="en-CA" sz="2400" dirty="0" err="1"/>
              <a:t>getInt</a:t>
            </a:r>
            <a:r>
              <a:rPr lang="en-CA" sz="2400" dirty="0"/>
              <a:t>, and </a:t>
            </a:r>
            <a:r>
              <a:rPr lang="en-CA" sz="2400" dirty="0" err="1"/>
              <a:t>getBoolean</a:t>
            </a:r>
            <a:endParaRPr lang="en-CA" sz="2400" dirty="0"/>
          </a:p>
        </p:txBody>
      </p:sp>
    </p:spTree>
    <p:extLst>
      <p:ext uri="{BB962C8B-B14F-4D97-AF65-F5344CB8AC3E}">
        <p14:creationId xmlns:p14="http://schemas.microsoft.com/office/powerpoint/2010/main" val="92372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Preferences</a:t>
            </a:r>
          </a:p>
        </p:txBody>
      </p:sp>
      <p:sp>
        <p:nvSpPr>
          <p:cNvPr id="3" name="Content Placeholder 2"/>
          <p:cNvSpPr>
            <a:spLocks noGrp="1"/>
          </p:cNvSpPr>
          <p:nvPr>
            <p:ph idx="1"/>
          </p:nvPr>
        </p:nvSpPr>
        <p:spPr/>
        <p:txBody>
          <a:bodyPr>
            <a:noAutofit/>
          </a:bodyPr>
          <a:lstStyle/>
          <a:p>
            <a:r>
              <a:rPr lang="en-CA" sz="2400" dirty="0"/>
              <a:t>Android has many different ways for you to store data for long-term use by your activity</a:t>
            </a:r>
          </a:p>
          <a:p>
            <a:r>
              <a:rPr lang="en-CA" sz="2400" dirty="0"/>
              <a:t>The simplest for small amounts of data is to use shared preferences</a:t>
            </a:r>
          </a:p>
          <a:p>
            <a:r>
              <a:rPr lang="en-CA" sz="2400" dirty="0"/>
              <a:t>Allows activities and applications to keep preferences, in the form of key/value pairs, that are stored between invocations of an activity</a:t>
            </a:r>
          </a:p>
          <a:p>
            <a:r>
              <a:rPr lang="en-CA" sz="2400" dirty="0"/>
              <a:t>This data will persist across user sessions (even if the application is killed)</a:t>
            </a:r>
          </a:p>
        </p:txBody>
      </p:sp>
    </p:spTree>
    <p:extLst>
      <p:ext uri="{BB962C8B-B14F-4D97-AF65-F5344CB8AC3E}">
        <p14:creationId xmlns:p14="http://schemas.microsoft.com/office/powerpoint/2010/main" val="3988639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Android Storage</a:t>
            </a:r>
          </a:p>
        </p:txBody>
      </p:sp>
      <p:sp>
        <p:nvSpPr>
          <p:cNvPr id="3" name="Content Placeholder 2"/>
          <p:cNvSpPr>
            <a:spLocks noGrp="1"/>
          </p:cNvSpPr>
          <p:nvPr>
            <p:ph idx="1"/>
          </p:nvPr>
        </p:nvSpPr>
        <p:spPr/>
        <p:txBody>
          <a:bodyPr>
            <a:normAutofit/>
          </a:bodyPr>
          <a:lstStyle/>
          <a:p>
            <a:r>
              <a:rPr lang="en-CA" sz="2400" dirty="0"/>
              <a:t>Android has a file system similar to disk-based file systems</a:t>
            </a:r>
          </a:p>
          <a:p>
            <a:r>
              <a:rPr lang="en-CA" sz="2400" dirty="0"/>
              <a:t>Write to it using File API and standard file I/O using java.io</a:t>
            </a:r>
          </a:p>
        </p:txBody>
      </p:sp>
    </p:spTree>
    <p:extLst>
      <p:ext uri="{BB962C8B-B14F-4D97-AF65-F5344CB8AC3E}">
        <p14:creationId xmlns:p14="http://schemas.microsoft.com/office/powerpoint/2010/main" val="94377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Internal vs. External Storage</a:t>
            </a:r>
          </a:p>
        </p:txBody>
      </p:sp>
      <p:sp>
        <p:nvSpPr>
          <p:cNvPr id="3" name="Content Placeholder 2"/>
          <p:cNvSpPr>
            <a:spLocks noGrp="1"/>
          </p:cNvSpPr>
          <p:nvPr>
            <p:ph idx="1"/>
          </p:nvPr>
        </p:nvSpPr>
        <p:spPr/>
        <p:txBody>
          <a:bodyPr>
            <a:normAutofit/>
          </a:bodyPr>
          <a:lstStyle/>
          <a:p>
            <a:r>
              <a:rPr lang="en-CA" sz="2400" dirty="0"/>
              <a:t>Internal (non-volatile)</a:t>
            </a:r>
          </a:p>
          <a:p>
            <a:pPr lvl="1"/>
            <a:r>
              <a:rPr lang="en-CA" sz="2400" dirty="0"/>
              <a:t>Always available</a:t>
            </a:r>
          </a:p>
          <a:p>
            <a:pPr lvl="1"/>
            <a:r>
              <a:rPr lang="en-CA" sz="2400" dirty="0"/>
              <a:t>Files only accessible by app</a:t>
            </a:r>
          </a:p>
          <a:p>
            <a:pPr lvl="1"/>
            <a:r>
              <a:rPr lang="en-CA" sz="2400" dirty="0"/>
              <a:t>Files removed when app uninstalled</a:t>
            </a:r>
          </a:p>
          <a:p>
            <a:r>
              <a:rPr lang="en-CA" sz="2400" dirty="0"/>
              <a:t>External (removable, such as </a:t>
            </a:r>
            <a:r>
              <a:rPr lang="en-CA" sz="2400" dirty="0" err="1"/>
              <a:t>microSD</a:t>
            </a:r>
            <a:r>
              <a:rPr lang="en-CA" sz="2400" dirty="0"/>
              <a:t>)</a:t>
            </a:r>
          </a:p>
          <a:p>
            <a:pPr lvl="1"/>
            <a:r>
              <a:rPr lang="en-CA" sz="2400" dirty="0"/>
              <a:t>Not always available (can be </a:t>
            </a:r>
            <a:r>
              <a:rPr lang="en-CA" sz="2400" dirty="0" err="1"/>
              <a:t>unmounted</a:t>
            </a:r>
            <a:r>
              <a:rPr lang="en-CA" sz="2400" dirty="0"/>
              <a:t>)</a:t>
            </a:r>
          </a:p>
          <a:p>
            <a:pPr lvl="1"/>
            <a:r>
              <a:rPr lang="en-CA" sz="2400" dirty="0"/>
              <a:t>World-readable</a:t>
            </a:r>
          </a:p>
          <a:p>
            <a:pPr lvl="1"/>
            <a:r>
              <a:rPr lang="en-CA" sz="2400" dirty="0"/>
              <a:t>Removed only if in </a:t>
            </a:r>
            <a:r>
              <a:rPr lang="en-CA" sz="2400" dirty="0" err="1"/>
              <a:t>getExternalFilesDir</a:t>
            </a:r>
            <a:r>
              <a:rPr lang="en-CA" sz="2400" dirty="0"/>
              <a:t>() folder</a:t>
            </a:r>
          </a:p>
        </p:txBody>
      </p:sp>
    </p:spTree>
    <p:extLst>
      <p:ext uri="{BB962C8B-B14F-4D97-AF65-F5344CB8AC3E}">
        <p14:creationId xmlns:p14="http://schemas.microsoft.com/office/powerpoint/2010/main" val="3200647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Internal vs. External Storage</a:t>
            </a:r>
          </a:p>
        </p:txBody>
      </p:sp>
      <p:sp>
        <p:nvSpPr>
          <p:cNvPr id="3" name="Content Placeholder 2"/>
          <p:cNvSpPr>
            <a:spLocks noGrp="1"/>
          </p:cNvSpPr>
          <p:nvPr>
            <p:ph idx="1"/>
          </p:nvPr>
        </p:nvSpPr>
        <p:spPr/>
        <p:txBody>
          <a:bodyPr>
            <a:normAutofit/>
          </a:bodyPr>
          <a:lstStyle/>
          <a:p>
            <a:r>
              <a:rPr lang="en-CA" sz="2400" dirty="0"/>
              <a:t>Always two spaces even if no “real” external storage</a:t>
            </a:r>
          </a:p>
          <a:p>
            <a:r>
              <a:rPr lang="en-CA" sz="2400" dirty="0"/>
              <a:t>Internal best when don’t want user or other apps direct access to files</a:t>
            </a:r>
          </a:p>
          <a:p>
            <a:r>
              <a:rPr lang="en-CA" sz="2400" dirty="0"/>
              <a:t>External best for files that don’t require access restrictions and for files to share with other apps</a:t>
            </a:r>
          </a:p>
        </p:txBody>
      </p:sp>
    </p:spTree>
    <p:extLst>
      <p:ext uri="{BB962C8B-B14F-4D97-AF65-F5344CB8AC3E}">
        <p14:creationId xmlns:p14="http://schemas.microsoft.com/office/powerpoint/2010/main" val="3713896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10" y="274638"/>
            <a:ext cx="9036496" cy="1143000"/>
          </a:xfrm>
        </p:spPr>
        <p:txBody>
          <a:bodyPr>
            <a:normAutofit/>
          </a:bodyPr>
          <a:lstStyle/>
          <a:p>
            <a:r>
              <a:rPr lang="en-CA" dirty="0"/>
              <a:t>Permissions for External Storage</a:t>
            </a:r>
          </a:p>
        </p:txBody>
      </p:sp>
      <p:sp>
        <p:nvSpPr>
          <p:cNvPr id="3" name="Content Placeholder 2"/>
          <p:cNvSpPr>
            <a:spLocks noGrp="1"/>
          </p:cNvSpPr>
          <p:nvPr>
            <p:ph idx="1"/>
          </p:nvPr>
        </p:nvSpPr>
        <p:spPr>
          <a:xfrm>
            <a:off x="179512" y="1600200"/>
            <a:ext cx="8784976" cy="5141168"/>
          </a:xfrm>
        </p:spPr>
        <p:txBody>
          <a:bodyPr/>
          <a:lstStyle/>
          <a:p>
            <a:r>
              <a:rPr lang="en-CA" sz="2400" dirty="0"/>
              <a:t>Must request external storage in manifest file</a:t>
            </a:r>
          </a:p>
          <a:p>
            <a:pPr marL="0" lvl="0" indent="0">
              <a:buNone/>
            </a:pPr>
            <a:r>
              <a:rPr lang="en-US" altLang="en-US" sz="2000" dirty="0">
                <a:solidFill>
                  <a:srgbClr val="FFFF00"/>
                </a:solidFill>
                <a:latin typeface="Courier New" panose="02070309020205020404" pitchFamily="49" charset="0"/>
                <a:cs typeface="Courier New" panose="02070309020205020404" pitchFamily="49" charset="0"/>
              </a:rPr>
              <a:t>&lt;manifest ...&gt;</a:t>
            </a:r>
            <a:br>
              <a:rPr lang="en-US" altLang="en-US" sz="2000" dirty="0">
                <a:solidFill>
                  <a:srgbClr val="FFFF00"/>
                </a:solidFill>
                <a:latin typeface="Courier New" panose="02070309020205020404" pitchFamily="49" charset="0"/>
                <a:cs typeface="Courier New" panose="02070309020205020404" pitchFamily="49" charset="0"/>
              </a:rPr>
            </a:br>
            <a:r>
              <a:rPr lang="en-US" altLang="en-US" sz="2000" dirty="0">
                <a:solidFill>
                  <a:srgbClr val="FFFF00"/>
                </a:solidFill>
                <a:latin typeface="Courier New" panose="02070309020205020404" pitchFamily="49" charset="0"/>
                <a:cs typeface="Courier New" panose="02070309020205020404" pitchFamily="49" charset="0"/>
              </a:rPr>
              <a:t>    &lt;uses-permission </a:t>
            </a:r>
            <a:r>
              <a:rPr lang="en-US" altLang="en-US" sz="2000" dirty="0" err="1">
                <a:solidFill>
                  <a:srgbClr val="FFFF00"/>
                </a:solidFill>
                <a:latin typeface="Courier New" panose="02070309020205020404" pitchFamily="49" charset="0"/>
                <a:cs typeface="Courier New" panose="02070309020205020404" pitchFamily="49" charset="0"/>
              </a:rPr>
              <a:t>android:name</a:t>
            </a:r>
            <a:r>
              <a:rPr lang="en-US" altLang="en-US" sz="2000" dirty="0">
                <a:solidFill>
                  <a:srgbClr val="FFFF00"/>
                </a:solidFill>
                <a:latin typeface="Courier New" panose="02070309020205020404" pitchFamily="49" charset="0"/>
                <a:cs typeface="Courier New" panose="02070309020205020404" pitchFamily="49" charset="0"/>
              </a:rPr>
              <a:t> = "</a:t>
            </a:r>
            <a:r>
              <a:rPr lang="en-US" altLang="en-US" sz="2000" dirty="0" err="1">
                <a:solidFill>
                  <a:srgbClr val="FFFF00"/>
                </a:solidFill>
                <a:latin typeface="Courier New" panose="02070309020205020404" pitchFamily="49" charset="0"/>
                <a:cs typeface="Courier New" panose="02070309020205020404" pitchFamily="49" charset="0"/>
              </a:rPr>
              <a:t>android.permission.WRITE_EXTERNAL_STORAGE</a:t>
            </a:r>
            <a:r>
              <a:rPr lang="en-US" altLang="en-US" sz="2000" dirty="0">
                <a:solidFill>
                  <a:srgbClr val="FFFF00"/>
                </a:solidFill>
                <a:latin typeface="Courier New" panose="02070309020205020404" pitchFamily="49" charset="0"/>
                <a:cs typeface="Courier New" panose="02070309020205020404" pitchFamily="49" charset="0"/>
              </a:rPr>
              <a:t>" /&gt;</a:t>
            </a:r>
            <a:br>
              <a:rPr lang="en-US" altLang="en-US" sz="2000" dirty="0">
                <a:solidFill>
                  <a:srgbClr val="FFFF00"/>
                </a:solidFill>
                <a:latin typeface="Courier New" panose="02070309020205020404" pitchFamily="49" charset="0"/>
                <a:cs typeface="Courier New" panose="02070309020205020404" pitchFamily="49" charset="0"/>
              </a:rPr>
            </a:br>
            <a:r>
              <a:rPr lang="en-US" altLang="en-US" sz="2000" dirty="0">
                <a:solidFill>
                  <a:srgbClr val="FFFF00"/>
                </a:solidFill>
                <a:latin typeface="Courier New" panose="02070309020205020404" pitchFamily="49" charset="0"/>
                <a:cs typeface="Courier New" panose="02070309020205020404" pitchFamily="49" charset="0"/>
              </a:rPr>
              <a:t>    ...</a:t>
            </a:r>
            <a:br>
              <a:rPr lang="en-US" altLang="en-US" sz="2000" dirty="0">
                <a:solidFill>
                  <a:srgbClr val="FFFF00"/>
                </a:solidFill>
                <a:latin typeface="Courier New" panose="02070309020205020404" pitchFamily="49" charset="0"/>
                <a:cs typeface="Courier New" panose="02070309020205020404" pitchFamily="49" charset="0"/>
              </a:rPr>
            </a:br>
            <a:r>
              <a:rPr lang="en-US" altLang="en-US" sz="2000" dirty="0">
                <a:solidFill>
                  <a:srgbClr val="FFFF00"/>
                </a:solidFill>
                <a:latin typeface="Courier New" panose="02070309020205020404" pitchFamily="49" charset="0"/>
                <a:cs typeface="Courier New" panose="02070309020205020404" pitchFamily="49" charset="0"/>
              </a:rPr>
              <a:t>&lt;/manifest&gt; </a:t>
            </a:r>
          </a:p>
          <a:p>
            <a:r>
              <a:rPr lang="en-CA" sz="2400" dirty="0"/>
              <a:t>Can automatically read external storage, but changing in future</a:t>
            </a:r>
          </a:p>
          <a:p>
            <a:pPr marL="0" lvl="0" indent="0">
              <a:buNone/>
            </a:pPr>
            <a:r>
              <a:rPr lang="en-US" altLang="en-US" sz="2000" dirty="0">
                <a:solidFill>
                  <a:srgbClr val="FFFF00"/>
                </a:solidFill>
                <a:latin typeface="Courier New" panose="02070309020205020404" pitchFamily="49" charset="0"/>
                <a:cs typeface="Courier New" panose="02070309020205020404" pitchFamily="49" charset="0"/>
              </a:rPr>
              <a:t>&lt;manifest ...&gt;</a:t>
            </a:r>
            <a:br>
              <a:rPr lang="en-US" altLang="en-US" sz="2000" dirty="0">
                <a:solidFill>
                  <a:srgbClr val="FFFF00"/>
                </a:solidFill>
                <a:latin typeface="Courier New" panose="02070309020205020404" pitchFamily="49" charset="0"/>
                <a:cs typeface="Courier New" panose="02070309020205020404" pitchFamily="49" charset="0"/>
              </a:rPr>
            </a:br>
            <a:r>
              <a:rPr lang="en-US" altLang="en-US" sz="2000" dirty="0">
                <a:solidFill>
                  <a:srgbClr val="FFFF00"/>
                </a:solidFill>
                <a:latin typeface="Courier New" panose="02070309020205020404" pitchFamily="49" charset="0"/>
                <a:cs typeface="Courier New" panose="02070309020205020404" pitchFamily="49" charset="0"/>
              </a:rPr>
              <a:t>    &lt;uses-permission </a:t>
            </a:r>
            <a:r>
              <a:rPr lang="en-US" altLang="en-US" sz="2000" dirty="0" err="1">
                <a:solidFill>
                  <a:srgbClr val="FFFF00"/>
                </a:solidFill>
                <a:latin typeface="Courier New" panose="02070309020205020404" pitchFamily="49" charset="0"/>
                <a:cs typeface="Courier New" panose="02070309020205020404" pitchFamily="49" charset="0"/>
              </a:rPr>
              <a:t>android:name</a:t>
            </a:r>
            <a:r>
              <a:rPr lang="en-US" altLang="en-US" sz="2000" dirty="0">
                <a:solidFill>
                  <a:srgbClr val="FFFF00"/>
                </a:solidFill>
                <a:latin typeface="Courier New" panose="02070309020205020404" pitchFamily="49" charset="0"/>
                <a:cs typeface="Courier New" panose="02070309020205020404" pitchFamily="49" charset="0"/>
              </a:rPr>
              <a:t> = "</a:t>
            </a:r>
            <a:r>
              <a:rPr lang="en-US" altLang="en-US" sz="2000" dirty="0" err="1">
                <a:solidFill>
                  <a:srgbClr val="FFFF00"/>
                </a:solidFill>
                <a:latin typeface="Courier New" panose="02070309020205020404" pitchFamily="49" charset="0"/>
                <a:cs typeface="Courier New" panose="02070309020205020404" pitchFamily="49" charset="0"/>
              </a:rPr>
              <a:t>android.permission.READ_EXTERNAL_STORAGE</a:t>
            </a:r>
            <a:r>
              <a:rPr lang="en-US" altLang="en-US" sz="2000" dirty="0">
                <a:solidFill>
                  <a:srgbClr val="FFFF00"/>
                </a:solidFill>
                <a:latin typeface="Courier New" panose="02070309020205020404" pitchFamily="49" charset="0"/>
                <a:cs typeface="Courier New" panose="02070309020205020404" pitchFamily="49" charset="0"/>
              </a:rPr>
              <a:t>" /&gt;</a:t>
            </a:r>
            <a:br>
              <a:rPr lang="en-US" altLang="en-US" sz="2000" dirty="0">
                <a:solidFill>
                  <a:srgbClr val="FFFF00"/>
                </a:solidFill>
                <a:latin typeface="Courier New" panose="02070309020205020404" pitchFamily="49" charset="0"/>
                <a:cs typeface="Courier New" panose="02070309020205020404" pitchFamily="49" charset="0"/>
              </a:rPr>
            </a:br>
            <a:r>
              <a:rPr lang="en-US" altLang="en-US" sz="2000" dirty="0">
                <a:solidFill>
                  <a:srgbClr val="FFFF00"/>
                </a:solidFill>
                <a:latin typeface="Courier New" panose="02070309020205020404" pitchFamily="49" charset="0"/>
                <a:cs typeface="Courier New" panose="02070309020205020404" pitchFamily="49" charset="0"/>
              </a:rPr>
              <a:t>    ...</a:t>
            </a:r>
            <a:br>
              <a:rPr lang="en-US" altLang="en-US" sz="2000" dirty="0">
                <a:solidFill>
                  <a:srgbClr val="FFFF00"/>
                </a:solidFill>
                <a:latin typeface="Courier New" panose="02070309020205020404" pitchFamily="49" charset="0"/>
                <a:cs typeface="Courier New" panose="02070309020205020404" pitchFamily="49" charset="0"/>
              </a:rPr>
            </a:br>
            <a:r>
              <a:rPr lang="en-US" altLang="en-US" sz="2000" dirty="0">
                <a:solidFill>
                  <a:srgbClr val="FFFF00"/>
                </a:solidFill>
                <a:latin typeface="Courier New" panose="02070309020205020404" pitchFamily="49" charset="0"/>
                <a:cs typeface="Courier New" panose="02070309020205020404" pitchFamily="49" charset="0"/>
              </a:rPr>
              <a:t>&lt;/manifest&gt; </a:t>
            </a:r>
          </a:p>
          <a:p>
            <a:r>
              <a:rPr lang="en-CA" sz="2400" dirty="0"/>
              <a:t>Don’t need permission to read/write to internal storage</a:t>
            </a:r>
          </a:p>
        </p:txBody>
      </p:sp>
    </p:spTree>
    <p:extLst>
      <p:ext uri="{BB962C8B-B14F-4D97-AF65-F5344CB8AC3E}">
        <p14:creationId xmlns:p14="http://schemas.microsoft.com/office/powerpoint/2010/main" val="2679184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Save File to Internal Storage</a:t>
            </a:r>
          </a:p>
        </p:txBody>
      </p:sp>
      <p:sp>
        <p:nvSpPr>
          <p:cNvPr id="3" name="Content Placeholder 2"/>
          <p:cNvSpPr>
            <a:spLocks noGrp="1"/>
          </p:cNvSpPr>
          <p:nvPr>
            <p:ph idx="1"/>
          </p:nvPr>
        </p:nvSpPr>
        <p:spPr/>
        <p:txBody>
          <a:bodyPr>
            <a:normAutofit/>
          </a:bodyPr>
          <a:lstStyle/>
          <a:p>
            <a:r>
              <a:rPr lang="en-CA" sz="2400" dirty="0"/>
              <a:t>Get the directory using:</a:t>
            </a:r>
          </a:p>
          <a:p>
            <a:pPr lvl="1"/>
            <a:r>
              <a:rPr lang="en-CA" sz="2400" dirty="0" err="1"/>
              <a:t>getFilesDir</a:t>
            </a:r>
            <a:r>
              <a:rPr lang="en-CA" sz="2400" dirty="0"/>
              <a:t>() – get internal directory for app</a:t>
            </a:r>
          </a:p>
          <a:p>
            <a:pPr lvl="1"/>
            <a:r>
              <a:rPr lang="en-CA" sz="2400" dirty="0" err="1"/>
              <a:t>getCacheDir</a:t>
            </a:r>
            <a:r>
              <a:rPr lang="en-CA" sz="2400" dirty="0"/>
              <a:t>() – get temporary cache files for app</a:t>
            </a:r>
          </a:p>
          <a:p>
            <a:r>
              <a:rPr lang="en-CA" sz="2400" dirty="0"/>
              <a:t>App-specific folders are within a folder named /data/data/your.package.name/</a:t>
            </a:r>
          </a:p>
          <a:p>
            <a:r>
              <a:rPr lang="en-CA" sz="2400" dirty="0"/>
              <a:t>Common subfolders</a:t>
            </a:r>
          </a:p>
          <a:p>
            <a:pPr lvl="1"/>
            <a:r>
              <a:rPr lang="en-CA" sz="2000" dirty="0"/>
              <a:t>databases, </a:t>
            </a:r>
            <a:r>
              <a:rPr lang="en-CA" sz="2000" dirty="0" err="1"/>
              <a:t>shared_prefs</a:t>
            </a:r>
            <a:r>
              <a:rPr lang="en-CA" sz="2000" dirty="0"/>
              <a:t>, cache, lib, files</a:t>
            </a:r>
          </a:p>
        </p:txBody>
      </p:sp>
    </p:spTree>
    <p:extLst>
      <p:ext uri="{BB962C8B-B14F-4D97-AF65-F5344CB8AC3E}">
        <p14:creationId xmlns:p14="http://schemas.microsoft.com/office/powerpoint/2010/main" val="842502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Methods for Internal Storage</a:t>
            </a:r>
          </a:p>
        </p:txBody>
      </p:sp>
      <p:graphicFrame>
        <p:nvGraphicFramePr>
          <p:cNvPr id="4" name="Content Placeholder 3"/>
          <p:cNvGraphicFramePr>
            <a:graphicFrameLocks noGrp="1"/>
          </p:cNvGraphicFramePr>
          <p:nvPr>
            <p:ph idx="1"/>
            <p:extLst/>
          </p:nvPr>
        </p:nvGraphicFramePr>
        <p:xfrm>
          <a:off x="457200" y="1600200"/>
          <a:ext cx="8229600" cy="4191000"/>
        </p:xfrm>
        <a:graphic>
          <a:graphicData uri="http://schemas.openxmlformats.org/drawingml/2006/table">
            <a:tbl>
              <a:tblPr firstRow="1" bandRow="1">
                <a:tableStyleId>{5C22544A-7EE6-4342-B048-85BDC9FD1C3A}</a:tableStyleId>
              </a:tblPr>
              <a:tblGrid>
                <a:gridCol w="3538736">
                  <a:extLst>
                    <a:ext uri="{9D8B030D-6E8A-4147-A177-3AD203B41FA5}">
                      <a16:colId xmlns:a16="http://schemas.microsoft.com/office/drawing/2014/main" val="20000"/>
                    </a:ext>
                  </a:extLst>
                </a:gridCol>
                <a:gridCol w="4690864">
                  <a:extLst>
                    <a:ext uri="{9D8B030D-6E8A-4147-A177-3AD203B41FA5}">
                      <a16:colId xmlns:a16="http://schemas.microsoft.com/office/drawing/2014/main" val="20001"/>
                    </a:ext>
                  </a:extLst>
                </a:gridCol>
              </a:tblGrid>
              <a:tr h="370840">
                <a:tc>
                  <a:txBody>
                    <a:bodyPr/>
                    <a:lstStyle/>
                    <a:p>
                      <a:pPr algn="l" fontAlgn="ctr"/>
                      <a:r>
                        <a:rPr lang="en-CA" sz="2000" b="1" dirty="0">
                          <a:effectLst/>
                          <a:latin typeface="inherit"/>
                        </a:rPr>
                        <a:t>Method</a:t>
                      </a:r>
                    </a:p>
                  </a:txBody>
                  <a:tcPr marL="47625" marR="95250" marT="38100" marB="38100" anchor="ctr"/>
                </a:tc>
                <a:tc>
                  <a:txBody>
                    <a:bodyPr/>
                    <a:lstStyle/>
                    <a:p>
                      <a:pPr algn="l" fontAlgn="ctr"/>
                      <a:r>
                        <a:rPr lang="en-CA" sz="2000" b="1" dirty="0">
                          <a:effectLst/>
                          <a:latin typeface="inherit"/>
                        </a:rPr>
                        <a:t>When to use</a:t>
                      </a:r>
                    </a:p>
                  </a:txBody>
                  <a:tcPr marL="47625" marR="95250" marT="38100" marB="38100" anchor="ctr"/>
                </a:tc>
                <a:extLst>
                  <a:ext uri="{0D108BD9-81ED-4DB2-BD59-A6C34878D82A}">
                    <a16:rowId xmlns:a16="http://schemas.microsoft.com/office/drawing/2014/main" val="10000"/>
                  </a:ext>
                </a:extLst>
              </a:tr>
              <a:tr h="370840">
                <a:tc>
                  <a:txBody>
                    <a:bodyPr/>
                    <a:lstStyle/>
                    <a:p>
                      <a:pPr algn="l" fontAlgn="ctr"/>
                      <a:r>
                        <a:rPr lang="en-CA" sz="2000" b="0" dirty="0" err="1">
                          <a:effectLst/>
                          <a:latin typeface="inherit"/>
                        </a:rPr>
                        <a:t>deleteFile</a:t>
                      </a:r>
                      <a:r>
                        <a:rPr lang="en-CA" sz="2000" b="0" dirty="0">
                          <a:effectLst/>
                          <a:latin typeface="inherit"/>
                        </a:rPr>
                        <a:t>(String name)</a:t>
                      </a:r>
                    </a:p>
                  </a:txBody>
                  <a:tcPr marL="47625" marR="95250" marT="38100" marB="38100"/>
                </a:tc>
                <a:tc>
                  <a:txBody>
                    <a:bodyPr/>
                    <a:lstStyle/>
                    <a:p>
                      <a:pPr algn="l" fontAlgn="ctr"/>
                      <a:r>
                        <a:rPr lang="en-CA" sz="2000" b="0">
                          <a:effectLst/>
                          <a:latin typeface="inherit"/>
                        </a:rPr>
                        <a:t>Deletes the file with the given name</a:t>
                      </a:r>
                    </a:p>
                  </a:txBody>
                  <a:tcPr marL="47625" marR="95250" marT="38100" marB="38100" anchor="ctr"/>
                </a:tc>
                <a:extLst>
                  <a:ext uri="{0D108BD9-81ED-4DB2-BD59-A6C34878D82A}">
                    <a16:rowId xmlns:a16="http://schemas.microsoft.com/office/drawing/2014/main" val="10001"/>
                  </a:ext>
                </a:extLst>
              </a:tr>
              <a:tr h="370840">
                <a:tc>
                  <a:txBody>
                    <a:bodyPr/>
                    <a:lstStyle/>
                    <a:p>
                      <a:pPr algn="l" fontAlgn="ctr"/>
                      <a:r>
                        <a:rPr lang="en-CA" sz="2000" b="0" dirty="0" err="1">
                          <a:effectLst/>
                          <a:latin typeface="inherit"/>
                        </a:rPr>
                        <a:t>fileList</a:t>
                      </a:r>
                      <a:r>
                        <a:rPr lang="en-CA" sz="2000" b="0" dirty="0">
                          <a:effectLst/>
                          <a:latin typeface="inherit"/>
                        </a:rPr>
                        <a:t>()</a:t>
                      </a:r>
                    </a:p>
                  </a:txBody>
                  <a:tcPr marL="47625" marR="95250" marT="38100" marB="38100"/>
                </a:tc>
                <a:tc>
                  <a:txBody>
                    <a:bodyPr/>
                    <a:lstStyle/>
                    <a:p>
                      <a:pPr algn="l" fontAlgn="ctr"/>
                      <a:r>
                        <a:rPr lang="en-CA" sz="2000" b="0">
                          <a:effectLst/>
                          <a:latin typeface="inherit"/>
                        </a:rPr>
                        <a:t>Returns a list of files</a:t>
                      </a:r>
                    </a:p>
                  </a:txBody>
                  <a:tcPr marL="47625" marR="95250" marT="38100" marB="38100" anchor="ctr"/>
                </a:tc>
                <a:extLst>
                  <a:ext uri="{0D108BD9-81ED-4DB2-BD59-A6C34878D82A}">
                    <a16:rowId xmlns:a16="http://schemas.microsoft.com/office/drawing/2014/main" val="10002"/>
                  </a:ext>
                </a:extLst>
              </a:tr>
              <a:tr h="370840">
                <a:tc>
                  <a:txBody>
                    <a:bodyPr/>
                    <a:lstStyle/>
                    <a:p>
                      <a:pPr algn="l" fontAlgn="ctr"/>
                      <a:r>
                        <a:rPr lang="en-CA" sz="2000" b="0" dirty="0" err="1">
                          <a:effectLst/>
                          <a:latin typeface="inherit"/>
                        </a:rPr>
                        <a:t>getDir</a:t>
                      </a:r>
                      <a:r>
                        <a:rPr lang="en-CA" sz="2000" b="0" dirty="0">
                          <a:effectLst/>
                          <a:latin typeface="inherit"/>
                        </a:rPr>
                        <a:t>(String name, </a:t>
                      </a:r>
                      <a:r>
                        <a:rPr lang="en-CA" sz="2000" b="0" dirty="0" err="1">
                          <a:effectLst/>
                          <a:latin typeface="inherit"/>
                        </a:rPr>
                        <a:t>int</a:t>
                      </a:r>
                      <a:r>
                        <a:rPr lang="en-CA" sz="2000" b="0" dirty="0">
                          <a:effectLst/>
                          <a:latin typeface="inherit"/>
                        </a:rPr>
                        <a:t> mode)</a:t>
                      </a:r>
                    </a:p>
                  </a:txBody>
                  <a:tcPr marL="47625" marR="95250" marT="38100" marB="38100"/>
                </a:tc>
                <a:tc>
                  <a:txBody>
                    <a:bodyPr/>
                    <a:lstStyle/>
                    <a:p>
                      <a:pPr algn="l" fontAlgn="ctr"/>
                      <a:r>
                        <a:rPr lang="en-CA" sz="2000" b="0">
                          <a:effectLst/>
                          <a:latin typeface="inherit"/>
                        </a:rPr>
                        <a:t>Returns a file object to this directory. If the directory doesn’t exist yet, it gets created.</a:t>
                      </a:r>
                    </a:p>
                  </a:txBody>
                  <a:tcPr marL="47625" marR="95250" marT="38100" marB="38100" anchor="ctr"/>
                </a:tc>
                <a:extLst>
                  <a:ext uri="{0D108BD9-81ED-4DB2-BD59-A6C34878D82A}">
                    <a16:rowId xmlns:a16="http://schemas.microsoft.com/office/drawing/2014/main" val="10003"/>
                  </a:ext>
                </a:extLst>
              </a:tr>
              <a:tr h="370840">
                <a:tc>
                  <a:txBody>
                    <a:bodyPr/>
                    <a:lstStyle/>
                    <a:p>
                      <a:pPr algn="l" fontAlgn="ctr"/>
                      <a:r>
                        <a:rPr lang="en-CA" sz="2000" b="0" dirty="0" err="1">
                          <a:effectLst/>
                          <a:latin typeface="inherit"/>
                        </a:rPr>
                        <a:t>getFilesDir</a:t>
                      </a:r>
                      <a:r>
                        <a:rPr lang="en-CA" sz="2000" b="0" dirty="0">
                          <a:effectLst/>
                          <a:latin typeface="inherit"/>
                        </a:rPr>
                        <a:t>()</a:t>
                      </a:r>
                    </a:p>
                  </a:txBody>
                  <a:tcPr marL="47625" marR="95250" marT="38100" marB="38100"/>
                </a:tc>
                <a:tc>
                  <a:txBody>
                    <a:bodyPr/>
                    <a:lstStyle/>
                    <a:p>
                      <a:pPr algn="l" fontAlgn="ctr"/>
                      <a:r>
                        <a:rPr lang="en-CA" sz="2000" b="0" dirty="0">
                          <a:effectLst/>
                          <a:latin typeface="inherit"/>
                        </a:rPr>
                        <a:t>Returns a File object pointing to the files directory</a:t>
                      </a:r>
                    </a:p>
                  </a:txBody>
                  <a:tcPr marL="47625" marR="95250" marT="38100" marB="38100" anchor="ctr"/>
                </a:tc>
                <a:extLst>
                  <a:ext uri="{0D108BD9-81ED-4DB2-BD59-A6C34878D82A}">
                    <a16:rowId xmlns:a16="http://schemas.microsoft.com/office/drawing/2014/main" val="10004"/>
                  </a:ext>
                </a:extLst>
              </a:tr>
              <a:tr h="370840">
                <a:tc>
                  <a:txBody>
                    <a:bodyPr/>
                    <a:lstStyle/>
                    <a:p>
                      <a:pPr algn="l" fontAlgn="ctr"/>
                      <a:r>
                        <a:rPr lang="en-CA" sz="2000" b="0" dirty="0" err="1">
                          <a:effectLst/>
                          <a:latin typeface="inherit"/>
                        </a:rPr>
                        <a:t>openFileInput</a:t>
                      </a:r>
                      <a:r>
                        <a:rPr lang="en-CA" sz="2000" b="0" dirty="0">
                          <a:effectLst/>
                          <a:latin typeface="inherit"/>
                        </a:rPr>
                        <a:t>(String name)</a:t>
                      </a:r>
                    </a:p>
                  </a:txBody>
                  <a:tcPr marL="47625" marR="95250" marT="38100" marB="38100"/>
                </a:tc>
                <a:tc>
                  <a:txBody>
                    <a:bodyPr/>
                    <a:lstStyle/>
                    <a:p>
                      <a:pPr algn="l" fontAlgn="ctr"/>
                      <a:r>
                        <a:rPr lang="en-CA" sz="2000" b="0" dirty="0">
                          <a:effectLst/>
                          <a:latin typeface="inherit"/>
                        </a:rPr>
                        <a:t>Opens an </a:t>
                      </a:r>
                      <a:r>
                        <a:rPr lang="en-CA" sz="2000" b="0" dirty="0" err="1">
                          <a:effectLst/>
                          <a:latin typeface="inherit"/>
                        </a:rPr>
                        <a:t>InputStream</a:t>
                      </a:r>
                      <a:r>
                        <a:rPr lang="en-CA" sz="2000" b="0" dirty="0">
                          <a:effectLst/>
                          <a:latin typeface="inherit"/>
                        </a:rPr>
                        <a:t> object to the file with the given name</a:t>
                      </a:r>
                    </a:p>
                  </a:txBody>
                  <a:tcPr marL="47625" marR="95250" marT="38100" marB="38100" anchor="ctr"/>
                </a:tc>
                <a:extLst>
                  <a:ext uri="{0D108BD9-81ED-4DB2-BD59-A6C34878D82A}">
                    <a16:rowId xmlns:a16="http://schemas.microsoft.com/office/drawing/2014/main" val="10005"/>
                  </a:ext>
                </a:extLst>
              </a:tr>
              <a:tr h="370840">
                <a:tc>
                  <a:txBody>
                    <a:bodyPr/>
                    <a:lstStyle/>
                    <a:p>
                      <a:pPr algn="l" fontAlgn="ctr"/>
                      <a:r>
                        <a:rPr lang="en-CA" sz="2000" b="0" dirty="0" err="1">
                          <a:effectLst/>
                          <a:latin typeface="inherit"/>
                        </a:rPr>
                        <a:t>openFileOutput</a:t>
                      </a:r>
                      <a:r>
                        <a:rPr lang="en-CA" sz="2000" b="0" dirty="0">
                          <a:effectLst/>
                          <a:latin typeface="inherit"/>
                        </a:rPr>
                        <a:t>(String name, </a:t>
                      </a:r>
                      <a:r>
                        <a:rPr lang="en-CA" sz="2000" b="0" dirty="0" err="1">
                          <a:effectLst/>
                          <a:latin typeface="inherit"/>
                        </a:rPr>
                        <a:t>int</a:t>
                      </a:r>
                      <a:r>
                        <a:rPr lang="en-CA" sz="2000" b="0" dirty="0">
                          <a:effectLst/>
                          <a:latin typeface="inherit"/>
                        </a:rPr>
                        <a:t> mode)</a:t>
                      </a:r>
                    </a:p>
                  </a:txBody>
                  <a:tcPr marL="47625" marR="95250" marT="38100" marB="38100"/>
                </a:tc>
                <a:tc>
                  <a:txBody>
                    <a:bodyPr/>
                    <a:lstStyle/>
                    <a:p>
                      <a:pPr algn="l" fontAlgn="ctr"/>
                      <a:r>
                        <a:rPr lang="en-CA" sz="2000" b="0" dirty="0">
                          <a:effectLst/>
                          <a:latin typeface="inherit"/>
                        </a:rPr>
                        <a:t>Opens an </a:t>
                      </a:r>
                      <a:r>
                        <a:rPr lang="en-CA" sz="2000" b="0" dirty="0" err="1">
                          <a:effectLst/>
                          <a:latin typeface="inherit"/>
                        </a:rPr>
                        <a:t>OutputStream</a:t>
                      </a:r>
                      <a:r>
                        <a:rPr lang="en-CA" sz="2000" b="0" dirty="0">
                          <a:effectLst/>
                          <a:latin typeface="inherit"/>
                        </a:rPr>
                        <a:t> object to the file with the given name. The file gets created if it does not exists</a:t>
                      </a:r>
                    </a:p>
                  </a:txBody>
                  <a:tcPr marL="47625" marR="95250" marT="38100" marB="381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25235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 Values</a:t>
            </a:r>
          </a:p>
        </p:txBody>
      </p:sp>
      <p:sp>
        <p:nvSpPr>
          <p:cNvPr id="3" name="Content Placeholder 2"/>
          <p:cNvSpPr>
            <a:spLocks noGrp="1"/>
          </p:cNvSpPr>
          <p:nvPr>
            <p:ph idx="1"/>
          </p:nvPr>
        </p:nvSpPr>
        <p:spPr/>
        <p:txBody>
          <a:bodyPr>
            <a:normAutofit/>
          </a:bodyPr>
          <a:lstStyle/>
          <a:p>
            <a:pPr fontAlgn="base"/>
            <a:r>
              <a:rPr lang="en-CA" sz="2400" dirty="0"/>
              <a:t>MODE_APPEND</a:t>
            </a:r>
          </a:p>
          <a:p>
            <a:pPr fontAlgn="base"/>
            <a:r>
              <a:rPr lang="en-CA" sz="2400" dirty="0"/>
              <a:t>MODE_PRIVATE</a:t>
            </a:r>
          </a:p>
          <a:p>
            <a:pPr fontAlgn="base"/>
            <a:r>
              <a:rPr lang="en-CA" sz="2400" strike="sngStrike" dirty="0"/>
              <a:t>MODE_WORLD_READABLE</a:t>
            </a:r>
            <a:r>
              <a:rPr lang="en-CA" sz="2400" dirty="0"/>
              <a:t> (deprecated)</a:t>
            </a:r>
          </a:p>
          <a:p>
            <a:pPr fontAlgn="base"/>
            <a:r>
              <a:rPr lang="en-CA" sz="2400" strike="sngStrike" dirty="0"/>
              <a:t>MODE_WORLD_WRITEABLE</a:t>
            </a:r>
            <a:r>
              <a:rPr lang="en-CA" sz="2400" dirty="0"/>
              <a:t> (deprecated)</a:t>
            </a:r>
          </a:p>
          <a:p>
            <a:r>
              <a:rPr lang="en-CA" sz="2400" dirty="0"/>
              <a:t>Can combine with or operator (“|”)</a:t>
            </a:r>
          </a:p>
          <a:p>
            <a:pPr marL="457200" lvl="1" indent="0">
              <a:buNone/>
            </a:pPr>
            <a:r>
              <a:rPr lang="en-CA" sz="2000" dirty="0" err="1">
                <a:latin typeface="Courier New" panose="02070309020205020404" pitchFamily="49" charset="0"/>
                <a:cs typeface="Courier New" panose="02070309020205020404" pitchFamily="49" charset="0"/>
              </a:rPr>
              <a:t>openFileOutput</a:t>
            </a:r>
            <a:r>
              <a:rPr lang="en-CA" sz="2000" dirty="0">
                <a:latin typeface="Courier New" panose="02070309020205020404" pitchFamily="49" charset="0"/>
                <a:cs typeface="Courier New" panose="02070309020205020404" pitchFamily="49" charset="0"/>
              </a:rPr>
              <a:t>(“filename”, </a:t>
            </a:r>
          </a:p>
          <a:p>
            <a:pPr marL="457200" lvl="1" indent="0">
              <a:buNone/>
            </a:pPr>
            <a:r>
              <a:rPr lang="en-CA" sz="2000" dirty="0">
                <a:latin typeface="Courier New" panose="02070309020205020404" pitchFamily="49" charset="0"/>
                <a:cs typeface="Courier New" panose="02070309020205020404" pitchFamily="49" charset="0"/>
              </a:rPr>
              <a:t>   </a:t>
            </a:r>
            <a:r>
              <a:rPr lang="en-CA" sz="2000" dirty="0" err="1">
                <a:latin typeface="Courier New" panose="02070309020205020404" pitchFamily="49" charset="0"/>
                <a:cs typeface="Courier New" panose="02070309020205020404" pitchFamily="49" charset="0"/>
              </a:rPr>
              <a:t>Context.MODE_APPEND</a:t>
            </a:r>
            <a:r>
              <a:rPr lang="en-CA" sz="2000" dirty="0">
                <a:latin typeface="Courier New" panose="02070309020205020404" pitchFamily="49" charset="0"/>
                <a:cs typeface="Courier New" panose="02070309020205020404" pitchFamily="49" charset="0"/>
              </a:rPr>
              <a:t> | </a:t>
            </a:r>
            <a:r>
              <a:rPr lang="en-CA" sz="2000" dirty="0" err="1">
                <a:latin typeface="Courier New" panose="02070309020205020404" pitchFamily="49" charset="0"/>
                <a:cs typeface="Courier New" panose="02070309020205020404" pitchFamily="49" charset="0"/>
              </a:rPr>
              <a:t>Context.MODE_PRIVATE</a:t>
            </a:r>
            <a:r>
              <a:rPr lang="en-CA"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31525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Save Example</a:t>
            </a:r>
          </a:p>
        </p:txBody>
      </p:sp>
      <p:sp>
        <p:nvSpPr>
          <p:cNvPr id="5" name="Content Placeholder 4"/>
          <p:cNvSpPr>
            <a:spLocks noGrp="1"/>
          </p:cNvSpPr>
          <p:nvPr>
            <p:ph idx="1"/>
          </p:nvPr>
        </p:nvSpPr>
        <p:spPr/>
        <p:txBody>
          <a:bodyPr>
            <a:normAutofit fontScale="92500" lnSpcReduction="10000"/>
          </a:bodyPr>
          <a:lstStyle/>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public void save(View view){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data = </a:t>
            </a:r>
            <a:r>
              <a:rPr lang="en-US" altLang="en-US" sz="1800" dirty="0" err="1">
                <a:solidFill>
                  <a:srgbClr val="FFFF00"/>
                </a:solidFill>
                <a:latin typeface="Courier New" panose="02070309020205020404" pitchFamily="49" charset="0"/>
                <a:cs typeface="Courier New" panose="02070309020205020404" pitchFamily="49" charset="0"/>
              </a:rPr>
              <a:t>et.getText</a:t>
            </a:r>
            <a:r>
              <a:rPr lang="en-US" altLang="en-US" sz="1800" dirty="0">
                <a:solidFill>
                  <a:srgbClr val="FFFF00"/>
                </a:solidFill>
                <a:latin typeface="Courier New" panose="02070309020205020404" pitchFamily="49" charset="0"/>
                <a:cs typeface="Courier New" panose="02070309020205020404" pitchFamily="49" charset="0"/>
              </a:rPr>
              <a:t>().</a:t>
            </a:r>
            <a:r>
              <a:rPr lang="en-US" altLang="en-US" sz="1800" dirty="0" err="1">
                <a:solidFill>
                  <a:srgbClr val="FFFF00"/>
                </a:solidFill>
                <a:latin typeface="Courier New" panose="02070309020205020404" pitchFamily="49" charset="0"/>
                <a:cs typeface="Courier New" panose="02070309020205020404" pitchFamily="49" charset="0"/>
              </a:rPr>
              <a:t>toString</a:t>
            </a:r>
            <a:r>
              <a:rPr lang="en-US" altLang="en-US" sz="1800" dirty="0">
                <a:solidFill>
                  <a:srgbClr val="FFFF00"/>
                </a:solidFill>
                <a:latin typeface="Courier New" panose="02070309020205020404" pitchFamily="49" charset="0"/>
                <a:cs typeface="Courier New" panose="02070309020205020404" pitchFamily="49" charset="0"/>
              </a:rPr>
              <a:t>();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try {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a:t>
            </a:r>
            <a:r>
              <a:rPr lang="en-US" altLang="en-US" sz="1800" dirty="0" err="1">
                <a:solidFill>
                  <a:srgbClr val="FFFF00"/>
                </a:solidFill>
                <a:latin typeface="Courier New" panose="02070309020205020404" pitchFamily="49" charset="0"/>
                <a:cs typeface="Courier New" panose="02070309020205020404" pitchFamily="49" charset="0"/>
              </a:rPr>
              <a:t>FileOutputStream</a:t>
            </a:r>
            <a:r>
              <a:rPr lang="en-US" altLang="en-US" sz="1800" dirty="0">
                <a:solidFill>
                  <a:srgbClr val="FFFF00"/>
                </a:solidFill>
                <a:latin typeface="Courier New" panose="02070309020205020404" pitchFamily="49" charset="0"/>
                <a:cs typeface="Courier New" panose="02070309020205020404" pitchFamily="49" charset="0"/>
              </a:rPr>
              <a:t> </a:t>
            </a:r>
            <a:r>
              <a:rPr lang="en-US" altLang="en-US" sz="1800" dirty="0" err="1">
                <a:solidFill>
                  <a:srgbClr val="FFFF00"/>
                </a:solidFill>
                <a:latin typeface="Courier New" panose="02070309020205020404" pitchFamily="49" charset="0"/>
                <a:cs typeface="Courier New" panose="02070309020205020404" pitchFamily="49" charset="0"/>
              </a:rPr>
              <a:t>fOut</a:t>
            </a:r>
            <a:r>
              <a:rPr lang="en-US" altLang="en-US" sz="1800" dirty="0">
                <a:solidFill>
                  <a:srgbClr val="FFFF00"/>
                </a:solidFill>
                <a:latin typeface="Courier New" panose="02070309020205020404" pitchFamily="49" charset="0"/>
                <a:cs typeface="Courier New" panose="02070309020205020404" pitchFamily="49" charset="0"/>
              </a:rPr>
              <a:t> =  </a:t>
            </a:r>
            <a:r>
              <a:rPr lang="en-US" altLang="en-US" sz="1700" dirty="0" err="1">
                <a:solidFill>
                  <a:srgbClr val="FFFF00"/>
                </a:solidFill>
                <a:latin typeface="Courier New" panose="02070309020205020404" pitchFamily="49" charset="0"/>
                <a:cs typeface="Courier New" panose="02070309020205020404" pitchFamily="49" charset="0"/>
              </a:rPr>
              <a:t>getApplicationContext</a:t>
            </a:r>
            <a:r>
              <a:rPr lang="en-US" altLang="en-US" sz="1700" dirty="0">
                <a:solidFill>
                  <a:srgbClr val="FFFF00"/>
                </a:solidFill>
                <a:latin typeface="Courier New" panose="02070309020205020404" pitchFamily="49" charset="0"/>
                <a:cs typeface="Courier New" panose="02070309020205020404" pitchFamily="49" charset="0"/>
              </a:rPr>
              <a:t>().</a:t>
            </a:r>
            <a:r>
              <a:rPr lang="en-US" altLang="en-US" sz="1700" dirty="0" err="1">
                <a:solidFill>
                  <a:srgbClr val="FFFF00"/>
                </a:solidFill>
                <a:latin typeface="Courier New" panose="02070309020205020404" pitchFamily="49" charset="0"/>
                <a:cs typeface="Courier New" panose="02070309020205020404" pitchFamily="49" charset="0"/>
              </a:rPr>
              <a:t>openFileOutput</a:t>
            </a:r>
            <a:r>
              <a:rPr lang="en-US" altLang="en-US" sz="1700" dirty="0">
                <a:solidFill>
                  <a:srgbClr val="FFFF00"/>
                </a:solidFill>
                <a:latin typeface="Courier New" panose="02070309020205020404" pitchFamily="49" charset="0"/>
                <a:cs typeface="Courier New" panose="02070309020205020404" pitchFamily="49" charset="0"/>
              </a:rPr>
              <a:t>(</a:t>
            </a:r>
            <a:r>
              <a:rPr lang="en-US" altLang="en-US" sz="1700" dirty="0" err="1">
                <a:solidFill>
                  <a:srgbClr val="FFFF00"/>
                </a:solidFill>
                <a:latin typeface="Courier New" panose="02070309020205020404" pitchFamily="49" charset="0"/>
                <a:cs typeface="Courier New" panose="02070309020205020404" pitchFamily="49" charset="0"/>
              </a:rPr>
              <a:t>filename,MODE_APPEND</a:t>
            </a:r>
            <a:r>
              <a:rPr lang="en-US" altLang="en-US" sz="1700" dirty="0">
                <a:solidFill>
                  <a:srgbClr val="FFFF00"/>
                </a:solidFill>
                <a:latin typeface="Courier New" panose="02070309020205020404" pitchFamily="49" charset="0"/>
                <a:cs typeface="Courier New" panose="02070309020205020404" pitchFamily="49" charset="0"/>
              </a:rPr>
              <a:t>);</a:t>
            </a:r>
            <a:endParaRPr lang="en-US" altLang="en-US" sz="1800" dirty="0">
              <a:solidFill>
                <a:srgbClr val="FFFF00"/>
              </a:solidFill>
              <a:latin typeface="Courier New" panose="02070309020205020404" pitchFamily="49" charset="0"/>
              <a:cs typeface="Courier New" panose="02070309020205020404" pitchFamily="49" charset="0"/>
            </a:endParaRP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a:t>
            </a:r>
            <a:r>
              <a:rPr lang="en-US" altLang="en-US" sz="1800" dirty="0" err="1">
                <a:solidFill>
                  <a:srgbClr val="FFFF00"/>
                </a:solidFill>
                <a:latin typeface="Courier New" panose="02070309020205020404" pitchFamily="49" charset="0"/>
                <a:cs typeface="Courier New" panose="02070309020205020404" pitchFamily="49" charset="0"/>
              </a:rPr>
              <a:t>fOut.write</a:t>
            </a:r>
            <a:r>
              <a:rPr lang="en-US" altLang="en-US" sz="1800" dirty="0">
                <a:solidFill>
                  <a:srgbClr val="FFFF00"/>
                </a:solidFill>
                <a:latin typeface="Courier New" panose="02070309020205020404" pitchFamily="49" charset="0"/>
                <a:cs typeface="Courier New" panose="02070309020205020404" pitchFamily="49" charset="0"/>
              </a:rPr>
              <a:t>(</a:t>
            </a:r>
            <a:r>
              <a:rPr lang="en-US" altLang="en-US" sz="1800" dirty="0" err="1">
                <a:solidFill>
                  <a:srgbClr val="FFFF00"/>
                </a:solidFill>
                <a:latin typeface="Courier New" panose="02070309020205020404" pitchFamily="49" charset="0"/>
                <a:cs typeface="Courier New" panose="02070309020205020404" pitchFamily="49" charset="0"/>
              </a:rPr>
              <a:t>data.getBytes</a:t>
            </a:r>
            <a:r>
              <a:rPr lang="en-US" altLang="en-US" sz="1800" dirty="0">
                <a:solidFill>
                  <a:srgbClr val="FFFF00"/>
                </a:solidFill>
                <a:latin typeface="Courier New" panose="02070309020205020404" pitchFamily="49" charset="0"/>
                <a:cs typeface="Courier New" panose="02070309020205020404" pitchFamily="49" charset="0"/>
              </a:rPr>
              <a:t>());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a:t>
            </a:r>
            <a:r>
              <a:rPr lang="en-US" altLang="en-US" sz="1800" dirty="0" err="1">
                <a:solidFill>
                  <a:srgbClr val="FFFF00"/>
                </a:solidFill>
                <a:latin typeface="Courier New" panose="02070309020205020404" pitchFamily="49" charset="0"/>
                <a:cs typeface="Courier New" panose="02070309020205020404" pitchFamily="49" charset="0"/>
              </a:rPr>
              <a:t>fOut.close</a:t>
            </a:r>
            <a:r>
              <a:rPr lang="en-US" altLang="en-US" sz="1800" dirty="0">
                <a:solidFill>
                  <a:srgbClr val="FFFF00"/>
                </a:solidFill>
                <a:latin typeface="Courier New" panose="02070309020205020404" pitchFamily="49" charset="0"/>
                <a:cs typeface="Courier New" panose="02070309020205020404" pitchFamily="49" charset="0"/>
              </a:rPr>
              <a:t>();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a:t>
            </a:r>
            <a:r>
              <a:rPr lang="en-US" altLang="en-US" sz="1800" dirty="0" err="1">
                <a:solidFill>
                  <a:srgbClr val="FFFF00"/>
                </a:solidFill>
                <a:latin typeface="Courier New" panose="02070309020205020404" pitchFamily="49" charset="0"/>
                <a:cs typeface="Courier New" panose="02070309020205020404" pitchFamily="49" charset="0"/>
              </a:rPr>
              <a:t>Toast.makeText</a:t>
            </a:r>
            <a:r>
              <a:rPr lang="en-US" altLang="en-US" sz="1800" dirty="0">
                <a:solidFill>
                  <a:srgbClr val="FFFF00"/>
                </a:solidFill>
                <a:latin typeface="Courier New" panose="02070309020205020404" pitchFamily="49" charset="0"/>
                <a:cs typeface="Courier New" panose="02070309020205020404" pitchFamily="49" charset="0"/>
              </a:rPr>
              <a:t>(</a:t>
            </a:r>
            <a:r>
              <a:rPr lang="en-US" altLang="en-US" sz="1800" dirty="0" err="1">
                <a:solidFill>
                  <a:srgbClr val="FFFF00"/>
                </a:solidFill>
                <a:latin typeface="Courier New" panose="02070309020205020404" pitchFamily="49" charset="0"/>
                <a:cs typeface="Courier New" panose="02070309020205020404" pitchFamily="49" charset="0"/>
              </a:rPr>
              <a:t>getBaseContext</a:t>
            </a:r>
            <a:r>
              <a:rPr lang="en-US" altLang="en-US" sz="1800" dirty="0">
                <a:solidFill>
                  <a:srgbClr val="FFFF00"/>
                </a:solidFill>
                <a:latin typeface="Courier New" panose="02070309020205020404" pitchFamily="49" charset="0"/>
                <a:cs typeface="Courier New" panose="02070309020205020404" pitchFamily="49" charset="0"/>
              </a:rPr>
              <a:t>(),“File Saved",</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a:t>
            </a:r>
            <a:r>
              <a:rPr lang="en-US" altLang="en-US" sz="1800" dirty="0" err="1">
                <a:solidFill>
                  <a:srgbClr val="FFFF00"/>
                </a:solidFill>
                <a:latin typeface="Courier New" panose="02070309020205020404" pitchFamily="49" charset="0"/>
                <a:cs typeface="Courier New" panose="02070309020205020404" pitchFamily="49" charset="0"/>
              </a:rPr>
              <a:t>Toast.LENGTH_SHORT</a:t>
            </a:r>
            <a:r>
              <a:rPr lang="en-US" altLang="en-US" sz="1800" dirty="0">
                <a:solidFill>
                  <a:srgbClr val="FFFF00"/>
                </a:solidFill>
                <a:latin typeface="Courier New" panose="02070309020205020404" pitchFamily="49" charset="0"/>
                <a:cs typeface="Courier New" panose="02070309020205020404" pitchFamily="49" charset="0"/>
              </a:rPr>
              <a:t>).show();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 catch (Exception e) {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a:t>
            </a:r>
            <a:r>
              <a:rPr lang="en-US" altLang="en-US" sz="1800" dirty="0" err="1">
                <a:solidFill>
                  <a:srgbClr val="FFFF00"/>
                </a:solidFill>
                <a:latin typeface="Courier New" panose="02070309020205020404" pitchFamily="49" charset="0"/>
                <a:cs typeface="Courier New" panose="02070309020205020404" pitchFamily="49" charset="0"/>
              </a:rPr>
              <a:t>e.printStackTrace</a:t>
            </a:r>
            <a:r>
              <a:rPr lang="en-US" altLang="en-US" sz="1800" dirty="0">
                <a:solidFill>
                  <a:srgbClr val="FFFF00"/>
                </a:solidFill>
                <a:latin typeface="Courier New" panose="02070309020205020404" pitchFamily="49" charset="0"/>
                <a:cs typeface="Courier New" panose="02070309020205020404" pitchFamily="49" charset="0"/>
              </a:rPr>
              <a:t>();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 </a:t>
            </a:r>
          </a:p>
          <a:p>
            <a:pPr marL="0" lvl="0" indent="0">
              <a:buNone/>
            </a:pPr>
            <a:r>
              <a:rPr lang="en-US" altLang="en-US" sz="1800" dirty="0">
                <a:solidFill>
                  <a:srgbClr val="FFFF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00223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Read Example</a:t>
            </a:r>
          </a:p>
        </p:txBody>
      </p:sp>
      <p:sp>
        <p:nvSpPr>
          <p:cNvPr id="5" name="Content Placeholder 4"/>
          <p:cNvSpPr>
            <a:spLocks noGrp="1"/>
          </p:cNvSpPr>
          <p:nvPr>
            <p:ph idx="1"/>
          </p:nvPr>
        </p:nvSpPr>
        <p:spPr>
          <a:xfrm>
            <a:off x="457200" y="1442720"/>
            <a:ext cx="8229600" cy="5120640"/>
          </a:xfrm>
        </p:spPr>
        <p:txBody>
          <a:bodyPr>
            <a:noAutofit/>
          </a:bodyPr>
          <a:lstStyle/>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public void read(View view){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try {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a:t>
            </a:r>
            <a:r>
              <a:rPr lang="en-US" altLang="en-US" sz="1600" dirty="0" err="1">
                <a:solidFill>
                  <a:srgbClr val="FFFF00"/>
                </a:solidFill>
                <a:latin typeface="Courier New" panose="02070309020205020404" pitchFamily="49" charset="0"/>
                <a:cs typeface="Courier New" panose="02070309020205020404" pitchFamily="49" charset="0"/>
              </a:rPr>
              <a:t>FileInputStream</a:t>
            </a:r>
            <a:r>
              <a:rPr lang="en-US" altLang="en-US" sz="1600" dirty="0">
                <a:solidFill>
                  <a:srgbClr val="FFFF00"/>
                </a:solidFill>
                <a:latin typeface="Courier New" panose="02070309020205020404" pitchFamily="49" charset="0"/>
                <a:cs typeface="Courier New" panose="02070309020205020404" pitchFamily="49" charset="0"/>
              </a:rPr>
              <a:t> fin = </a:t>
            </a:r>
            <a:r>
              <a:rPr lang="en-US" altLang="en-US" sz="1600" dirty="0" err="1">
                <a:solidFill>
                  <a:srgbClr val="FFFF00"/>
                </a:solidFill>
                <a:latin typeface="Courier New" panose="02070309020205020404" pitchFamily="49" charset="0"/>
                <a:cs typeface="Courier New" panose="02070309020205020404" pitchFamily="49" charset="0"/>
              </a:rPr>
              <a:t>getApplicationContext</a:t>
            </a:r>
            <a:r>
              <a:rPr lang="en-US" altLang="en-US" sz="1600" dirty="0">
                <a:solidFill>
                  <a:srgbClr val="FFFF00"/>
                </a:solidFill>
                <a:latin typeface="Courier New" panose="02070309020205020404" pitchFamily="49" charset="0"/>
                <a:cs typeface="Courier New" panose="02070309020205020404" pitchFamily="49" charset="0"/>
              </a:rPr>
              <a:t>().</a:t>
            </a:r>
            <a:r>
              <a:rPr lang="en-US" altLang="en-US" sz="1600" dirty="0" err="1">
                <a:solidFill>
                  <a:srgbClr val="FFFF00"/>
                </a:solidFill>
                <a:latin typeface="Courier New" panose="02070309020205020404" pitchFamily="49" charset="0"/>
                <a:cs typeface="Courier New" panose="02070309020205020404" pitchFamily="49" charset="0"/>
              </a:rPr>
              <a:t>openFileInput</a:t>
            </a:r>
            <a:r>
              <a:rPr lang="en-US" altLang="en-US" sz="1600" dirty="0">
                <a:solidFill>
                  <a:srgbClr val="FFFF00"/>
                </a:solidFill>
                <a:latin typeface="Courier New" panose="02070309020205020404" pitchFamily="49" charset="0"/>
                <a:cs typeface="Courier New" panose="02070309020205020404" pitchFamily="49" charset="0"/>
              </a:rPr>
              <a:t>(filename);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a:t>
            </a:r>
            <a:r>
              <a:rPr lang="en-US" altLang="en-US" sz="1600" dirty="0" err="1">
                <a:solidFill>
                  <a:srgbClr val="FFFF00"/>
                </a:solidFill>
                <a:latin typeface="Courier New" panose="02070309020205020404" pitchFamily="49" charset="0"/>
                <a:cs typeface="Courier New" panose="02070309020205020404" pitchFamily="49" charset="0"/>
              </a:rPr>
              <a:t>int</a:t>
            </a:r>
            <a:r>
              <a:rPr lang="en-US" altLang="en-US" sz="1600" dirty="0">
                <a:solidFill>
                  <a:srgbClr val="FFFF00"/>
                </a:solidFill>
                <a:latin typeface="Courier New" panose="02070309020205020404" pitchFamily="49" charset="0"/>
                <a:cs typeface="Courier New" panose="02070309020205020404" pitchFamily="49" charset="0"/>
              </a:rPr>
              <a:t> c;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String temp="";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while( (c = </a:t>
            </a:r>
            <a:r>
              <a:rPr lang="en-US" altLang="en-US" sz="1600" dirty="0" err="1">
                <a:solidFill>
                  <a:srgbClr val="FFFF00"/>
                </a:solidFill>
                <a:latin typeface="Courier New" panose="02070309020205020404" pitchFamily="49" charset="0"/>
                <a:cs typeface="Courier New" panose="02070309020205020404" pitchFamily="49" charset="0"/>
              </a:rPr>
              <a:t>fin.read</a:t>
            </a:r>
            <a:r>
              <a:rPr lang="en-US" altLang="en-US" sz="1600" dirty="0">
                <a:solidFill>
                  <a:srgbClr val="FFFF00"/>
                </a:solidFill>
                <a:latin typeface="Courier New" panose="02070309020205020404" pitchFamily="49" charset="0"/>
                <a:cs typeface="Courier New" panose="02070309020205020404" pitchFamily="49" charset="0"/>
              </a:rPr>
              <a:t>()) != -1){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temp += </a:t>
            </a:r>
            <a:r>
              <a:rPr lang="en-US" altLang="en-US" sz="1600" dirty="0" err="1">
                <a:solidFill>
                  <a:srgbClr val="FFFF00"/>
                </a:solidFill>
                <a:latin typeface="Courier New" panose="02070309020205020404" pitchFamily="49" charset="0"/>
                <a:cs typeface="Courier New" panose="02070309020205020404" pitchFamily="49" charset="0"/>
              </a:rPr>
              <a:t>Character.toString</a:t>
            </a:r>
            <a:r>
              <a:rPr lang="en-US" altLang="en-US" sz="1600" dirty="0">
                <a:solidFill>
                  <a:srgbClr val="FFFF00"/>
                </a:solidFill>
                <a:latin typeface="Courier New" panose="02070309020205020404" pitchFamily="49" charset="0"/>
                <a:cs typeface="Courier New" panose="02070309020205020404" pitchFamily="49" charset="0"/>
              </a:rPr>
              <a:t>((char)c);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a:t>
            </a:r>
            <a:r>
              <a:rPr lang="en-US" altLang="en-US" sz="1600" dirty="0" err="1">
                <a:solidFill>
                  <a:srgbClr val="FFFF00"/>
                </a:solidFill>
                <a:latin typeface="Courier New" panose="02070309020205020404" pitchFamily="49" charset="0"/>
                <a:cs typeface="Courier New" panose="02070309020205020404" pitchFamily="49" charset="0"/>
              </a:rPr>
              <a:t>et.setText</a:t>
            </a:r>
            <a:r>
              <a:rPr lang="en-US" altLang="en-US" sz="1600" dirty="0">
                <a:solidFill>
                  <a:srgbClr val="FFFF00"/>
                </a:solidFill>
                <a:latin typeface="Courier New" panose="02070309020205020404" pitchFamily="49" charset="0"/>
                <a:cs typeface="Courier New" panose="02070309020205020404" pitchFamily="49" charset="0"/>
              </a:rPr>
              <a:t>(temp);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a:t>
            </a:r>
            <a:r>
              <a:rPr lang="en-US" altLang="en-US" sz="1600" dirty="0" err="1">
                <a:solidFill>
                  <a:srgbClr val="FFFF00"/>
                </a:solidFill>
                <a:latin typeface="Courier New" panose="02070309020205020404" pitchFamily="49" charset="0"/>
                <a:cs typeface="Courier New" panose="02070309020205020404" pitchFamily="49" charset="0"/>
              </a:rPr>
              <a:t>Toast.makeText</a:t>
            </a:r>
            <a:r>
              <a:rPr lang="en-US" altLang="en-US" sz="1600" dirty="0">
                <a:solidFill>
                  <a:srgbClr val="FFFF00"/>
                </a:solidFill>
                <a:latin typeface="Courier New" panose="02070309020205020404" pitchFamily="49" charset="0"/>
                <a:cs typeface="Courier New" panose="02070309020205020404" pitchFamily="49" charset="0"/>
              </a:rPr>
              <a:t>(</a:t>
            </a:r>
            <a:r>
              <a:rPr lang="en-US" altLang="en-US" sz="1600" dirty="0" err="1">
                <a:solidFill>
                  <a:srgbClr val="FFFF00"/>
                </a:solidFill>
                <a:latin typeface="Courier New" panose="02070309020205020404" pitchFamily="49" charset="0"/>
                <a:cs typeface="Courier New" panose="02070309020205020404" pitchFamily="49" charset="0"/>
              </a:rPr>
              <a:t>getBaseContext</a:t>
            </a:r>
            <a:r>
              <a:rPr lang="en-US" altLang="en-US" sz="1600" dirty="0">
                <a:solidFill>
                  <a:srgbClr val="FFFF00"/>
                </a:solidFill>
                <a:latin typeface="Courier New" panose="02070309020205020404" pitchFamily="49" charset="0"/>
                <a:cs typeface="Courier New" panose="02070309020205020404" pitchFamily="49" charset="0"/>
              </a:rPr>
              <a:t>(), "File Read",</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a:t>
            </a:r>
            <a:r>
              <a:rPr lang="en-US" altLang="en-US" sz="1600" dirty="0" err="1">
                <a:solidFill>
                  <a:srgbClr val="FFFF00"/>
                </a:solidFill>
                <a:latin typeface="Courier New" panose="02070309020205020404" pitchFamily="49" charset="0"/>
                <a:cs typeface="Courier New" panose="02070309020205020404" pitchFamily="49" charset="0"/>
              </a:rPr>
              <a:t>Toast.LENGTH_SHORT</a:t>
            </a:r>
            <a:r>
              <a:rPr lang="en-US" altLang="en-US" sz="1600" dirty="0">
                <a:solidFill>
                  <a:srgbClr val="FFFF00"/>
                </a:solidFill>
                <a:latin typeface="Courier New" panose="02070309020205020404" pitchFamily="49" charset="0"/>
                <a:cs typeface="Courier New" panose="02070309020205020404" pitchFamily="49" charset="0"/>
              </a:rPr>
              <a:t>).show();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    } catch(Exception e) { } </a:t>
            </a:r>
          </a:p>
          <a:p>
            <a:pPr marL="0" lvl="0" indent="0">
              <a:buNone/>
            </a:pPr>
            <a:r>
              <a:rPr lang="en-US" altLang="en-US" sz="1600" dirty="0">
                <a:solidFill>
                  <a:srgbClr val="FFFF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3586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Preferences</a:t>
            </a:r>
          </a:p>
        </p:txBody>
      </p:sp>
      <p:sp>
        <p:nvSpPr>
          <p:cNvPr id="3" name="Content Placeholder 2"/>
          <p:cNvSpPr>
            <a:spLocks noGrp="1"/>
          </p:cNvSpPr>
          <p:nvPr>
            <p:ph idx="1"/>
          </p:nvPr>
        </p:nvSpPr>
        <p:spPr/>
        <p:txBody>
          <a:bodyPr>
            <a:normAutofit/>
          </a:bodyPr>
          <a:lstStyle/>
          <a:p>
            <a:r>
              <a:rPr lang="en-CA" sz="2400" dirty="0"/>
              <a:t>Primary purpose is to store user-specified configuration details, such as the last feed the user looked at in your feed reader, or what sort order to use by default on a list, or whatever</a:t>
            </a:r>
          </a:p>
          <a:p>
            <a:r>
              <a:rPr lang="en-CA" sz="2400" dirty="0"/>
              <a:t>Can store whatever in preferences, so long as it is keyed by a String and has a primitive value.</a:t>
            </a:r>
          </a:p>
        </p:txBody>
      </p:sp>
    </p:spTree>
    <p:extLst>
      <p:ext uri="{BB962C8B-B14F-4D97-AF65-F5344CB8AC3E}">
        <p14:creationId xmlns:p14="http://schemas.microsoft.com/office/powerpoint/2010/main" val="131351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Preference Settings</a:t>
            </a:r>
          </a:p>
        </p:txBody>
      </p:sp>
      <p:sp>
        <p:nvSpPr>
          <p:cNvPr id="3" name="Content Placeholder 2"/>
          <p:cNvSpPr>
            <a:spLocks noGrp="1"/>
          </p:cNvSpPr>
          <p:nvPr>
            <p:ph idx="1"/>
          </p:nvPr>
        </p:nvSpPr>
        <p:spPr/>
        <p:txBody>
          <a:bodyPr>
            <a:normAutofit/>
          </a:bodyPr>
          <a:lstStyle/>
          <a:p>
            <a:r>
              <a:rPr lang="en-CA" sz="2400" dirty="0"/>
              <a:t>The following data types are supported as preference settings:</a:t>
            </a:r>
          </a:p>
          <a:p>
            <a:pPr lvl="1"/>
            <a:r>
              <a:rPr lang="en-CA" sz="2400" dirty="0"/>
              <a:t>Boolean values</a:t>
            </a:r>
          </a:p>
          <a:p>
            <a:pPr lvl="1"/>
            <a:r>
              <a:rPr lang="en-CA" sz="2400" dirty="0"/>
              <a:t>Float values</a:t>
            </a:r>
          </a:p>
          <a:p>
            <a:pPr lvl="1"/>
            <a:r>
              <a:rPr lang="en-CA" sz="2400" dirty="0"/>
              <a:t>Integer values</a:t>
            </a:r>
          </a:p>
          <a:p>
            <a:pPr lvl="1"/>
            <a:r>
              <a:rPr lang="en-CA" sz="2400" dirty="0"/>
              <a:t>Long values</a:t>
            </a:r>
          </a:p>
          <a:p>
            <a:pPr lvl="1"/>
            <a:r>
              <a:rPr lang="en-CA" sz="2400" dirty="0"/>
              <a:t>String values</a:t>
            </a:r>
          </a:p>
        </p:txBody>
      </p:sp>
    </p:spTree>
    <p:extLst>
      <p:ext uri="{BB962C8B-B14F-4D97-AF65-F5344CB8AC3E}">
        <p14:creationId xmlns:p14="http://schemas.microsoft.com/office/powerpoint/2010/main" val="136632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Adding Preference Support</a:t>
            </a:r>
          </a:p>
        </p:txBody>
      </p:sp>
      <p:sp>
        <p:nvSpPr>
          <p:cNvPr id="3" name="Content Placeholder 2"/>
          <p:cNvSpPr>
            <a:spLocks noGrp="1"/>
          </p:cNvSpPr>
          <p:nvPr>
            <p:ph idx="1"/>
          </p:nvPr>
        </p:nvSpPr>
        <p:spPr/>
        <p:txBody>
          <a:bodyPr>
            <a:normAutofit/>
          </a:bodyPr>
          <a:lstStyle/>
          <a:p>
            <a:pPr marL="0" indent="0">
              <a:buNone/>
            </a:pPr>
            <a:r>
              <a:rPr lang="en-CA" sz="2400" dirty="0"/>
              <a:t>To add preferences support to your application, you must take the following steps:</a:t>
            </a:r>
          </a:p>
          <a:p>
            <a:pPr marL="514350" indent="-514350">
              <a:buClrTx/>
              <a:buFont typeface="+mj-lt"/>
              <a:buAutoNum type="arabicPeriod"/>
            </a:pPr>
            <a:r>
              <a:rPr lang="en-CA" sz="2400" dirty="0"/>
              <a:t>Retrieve an instance of a </a:t>
            </a:r>
            <a:r>
              <a:rPr lang="en-CA" sz="2400" dirty="0" err="1"/>
              <a:t>SharedPreferences</a:t>
            </a:r>
            <a:r>
              <a:rPr lang="en-CA" sz="2400" dirty="0"/>
              <a:t> object</a:t>
            </a:r>
          </a:p>
          <a:p>
            <a:pPr marL="514350" indent="-514350">
              <a:buClrTx/>
              <a:buFont typeface="+mj-lt"/>
              <a:buAutoNum type="arabicPeriod"/>
            </a:pPr>
            <a:r>
              <a:rPr lang="en-CA" sz="2400" dirty="0"/>
              <a:t>Create a </a:t>
            </a:r>
            <a:r>
              <a:rPr lang="en-CA" sz="2400" dirty="0" err="1"/>
              <a:t>SharedPreferences.Editor</a:t>
            </a:r>
            <a:r>
              <a:rPr lang="en-CA" sz="2400" dirty="0"/>
              <a:t> to modify preference content</a:t>
            </a:r>
          </a:p>
          <a:p>
            <a:pPr marL="514350" indent="-514350">
              <a:buClrTx/>
              <a:buFont typeface="+mj-lt"/>
              <a:buAutoNum type="arabicPeriod"/>
            </a:pPr>
            <a:r>
              <a:rPr lang="en-CA" sz="2400" dirty="0"/>
              <a:t>Make changes to the preferences using the Editor</a:t>
            </a:r>
          </a:p>
          <a:p>
            <a:pPr marL="514350" indent="-514350">
              <a:buClrTx/>
              <a:buFont typeface="+mj-lt"/>
              <a:buAutoNum type="arabicPeriod"/>
            </a:pPr>
            <a:r>
              <a:rPr lang="en-CA" sz="2400" dirty="0"/>
              <a:t>Commit/apply your changes</a:t>
            </a:r>
          </a:p>
        </p:txBody>
      </p:sp>
    </p:spTree>
    <p:extLst>
      <p:ext uri="{BB962C8B-B14F-4D97-AF65-F5344CB8AC3E}">
        <p14:creationId xmlns:p14="http://schemas.microsoft.com/office/powerpoint/2010/main" val="77813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Private Preferences</a:t>
            </a:r>
          </a:p>
        </p:txBody>
      </p:sp>
      <p:sp>
        <p:nvSpPr>
          <p:cNvPr id="3" name="Content Placeholder 2"/>
          <p:cNvSpPr>
            <a:spLocks noGrp="1"/>
          </p:cNvSpPr>
          <p:nvPr>
            <p:ph idx="1"/>
          </p:nvPr>
        </p:nvSpPr>
        <p:spPr/>
        <p:txBody>
          <a:bodyPr>
            <a:normAutofit/>
          </a:bodyPr>
          <a:lstStyle/>
          <a:p>
            <a:r>
              <a:rPr lang="en-CA" sz="2400" dirty="0"/>
              <a:t>Activities can have their own private preferences</a:t>
            </a:r>
          </a:p>
          <a:p>
            <a:r>
              <a:rPr lang="en-CA" sz="2400" dirty="0"/>
              <a:t>These preferences are for the specific Activity only and are not shared with other activities within the application</a:t>
            </a:r>
          </a:p>
          <a:p>
            <a:r>
              <a:rPr lang="en-CA" sz="2400" dirty="0"/>
              <a:t>The activity gets only one group of private preferences</a:t>
            </a:r>
          </a:p>
          <a:p>
            <a:pPr marL="0" indent="0">
              <a:buNone/>
            </a:pPr>
            <a:endParaRPr lang="en-CA" sz="2400" dirty="0"/>
          </a:p>
        </p:txBody>
      </p:sp>
    </p:spTree>
    <p:extLst>
      <p:ext uri="{BB962C8B-B14F-4D97-AF65-F5344CB8AC3E}">
        <p14:creationId xmlns:p14="http://schemas.microsoft.com/office/powerpoint/2010/main" val="93937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dirty="0"/>
              <a:t>Retrieving the Preferences</a:t>
            </a:r>
          </a:p>
        </p:txBody>
      </p:sp>
      <p:sp>
        <p:nvSpPr>
          <p:cNvPr id="3" name="Content Placeholder 2"/>
          <p:cNvSpPr>
            <a:spLocks noGrp="1"/>
          </p:cNvSpPr>
          <p:nvPr>
            <p:ph idx="1"/>
          </p:nvPr>
        </p:nvSpPr>
        <p:spPr>
          <a:xfrm>
            <a:off x="323528" y="1600200"/>
            <a:ext cx="8507288" cy="4525963"/>
          </a:xfrm>
        </p:spPr>
        <p:txBody>
          <a:bodyPr>
            <a:normAutofit lnSpcReduction="10000"/>
          </a:bodyPr>
          <a:lstStyle/>
          <a:p>
            <a:r>
              <a:rPr lang="en-CA" sz="2400" dirty="0"/>
              <a:t>Creating private preferences:</a:t>
            </a:r>
          </a:p>
          <a:p>
            <a:pPr marL="400050" lvl="1" indent="0">
              <a:buNone/>
            </a:pPr>
            <a:r>
              <a:rPr lang="en-CA" sz="1800" dirty="0"/>
              <a:t>import </a:t>
            </a:r>
            <a:r>
              <a:rPr lang="en-CA" sz="1800" dirty="0" err="1"/>
              <a:t>android.content.SharedPreferences</a:t>
            </a:r>
            <a:endParaRPr lang="en-CA" sz="1800" dirty="0"/>
          </a:p>
          <a:p>
            <a:pPr marL="400050" lvl="1" indent="0">
              <a:buNone/>
            </a:pPr>
            <a:r>
              <a:rPr lang="en-CA" sz="1800" dirty="0" err="1"/>
              <a:t>SharedPreferences</a:t>
            </a:r>
            <a:r>
              <a:rPr lang="en-CA" sz="1800" dirty="0"/>
              <a:t> </a:t>
            </a:r>
            <a:r>
              <a:rPr lang="en-CA" sz="1800" dirty="0" err="1"/>
              <a:t>settingsActivity</a:t>
            </a:r>
            <a:r>
              <a:rPr lang="en-CA" sz="1800" dirty="0"/>
              <a:t> = </a:t>
            </a:r>
            <a:r>
              <a:rPr lang="en-CA" sz="1800" dirty="0" err="1"/>
              <a:t>getPreferences</a:t>
            </a:r>
            <a:r>
              <a:rPr lang="en-CA" sz="1800" dirty="0"/>
              <a:t>(MODE_PRIVATE);</a:t>
            </a:r>
          </a:p>
          <a:p>
            <a:pPr marL="0" indent="0">
              <a:buNone/>
            </a:pPr>
            <a:endParaRPr lang="en-CA" sz="1800" dirty="0"/>
          </a:p>
          <a:p>
            <a:r>
              <a:rPr lang="en-CA" sz="2400" dirty="0"/>
              <a:t>Creating shared preferences is similar:</a:t>
            </a:r>
          </a:p>
          <a:p>
            <a:r>
              <a:rPr lang="en-CA" sz="2400" dirty="0"/>
              <a:t>Difference is must name the preference set and use a different call to get the preference instance</a:t>
            </a:r>
          </a:p>
          <a:p>
            <a:pPr marL="0" indent="0">
              <a:buNone/>
            </a:pPr>
            <a:r>
              <a:rPr lang="en-CA" sz="1800" dirty="0" err="1"/>
              <a:t>SharedPreferences</a:t>
            </a:r>
            <a:r>
              <a:rPr lang="en-CA" sz="1800" dirty="0"/>
              <a:t> settings = </a:t>
            </a:r>
            <a:r>
              <a:rPr lang="en-CA" sz="1800" dirty="0" err="1"/>
              <a:t>getSharedPreferences</a:t>
            </a:r>
            <a:r>
              <a:rPr lang="en-CA" sz="1800" dirty="0"/>
              <a:t>(“</a:t>
            </a:r>
            <a:r>
              <a:rPr lang="en-CA" sz="1800" dirty="0" err="1"/>
              <a:t>MySharedPreferences</a:t>
            </a:r>
            <a:r>
              <a:rPr lang="en-CA" sz="1800" dirty="0"/>
              <a:t>”, 0);</a:t>
            </a:r>
          </a:p>
          <a:p>
            <a:pPr marL="0" indent="0">
              <a:buNone/>
            </a:pPr>
            <a:endParaRPr lang="en-CA" sz="1800" dirty="0"/>
          </a:p>
          <a:p>
            <a:r>
              <a:rPr lang="en-CA" sz="2400" dirty="0"/>
              <a:t>Access the shared preferences by name from any activity in the application</a:t>
            </a:r>
          </a:p>
        </p:txBody>
      </p:sp>
    </p:spTree>
    <p:extLst>
      <p:ext uri="{BB962C8B-B14F-4D97-AF65-F5344CB8AC3E}">
        <p14:creationId xmlns:p14="http://schemas.microsoft.com/office/powerpoint/2010/main" val="77553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Shared Preferences</a:t>
            </a:r>
          </a:p>
        </p:txBody>
      </p:sp>
      <p:sp>
        <p:nvSpPr>
          <p:cNvPr id="3" name="Content Placeholder 2"/>
          <p:cNvSpPr>
            <a:spLocks noGrp="1"/>
          </p:cNvSpPr>
          <p:nvPr>
            <p:ph idx="1"/>
          </p:nvPr>
        </p:nvSpPr>
        <p:spPr/>
        <p:txBody>
          <a:bodyPr>
            <a:normAutofit/>
          </a:bodyPr>
          <a:lstStyle/>
          <a:p>
            <a:r>
              <a:rPr lang="en-CA" sz="2400" dirty="0"/>
              <a:t>There is no limit to the number of different shared preferences you can create</a:t>
            </a:r>
          </a:p>
          <a:p>
            <a:r>
              <a:rPr lang="en-CA" sz="2400" dirty="0"/>
              <a:t>For example, you can have some shared preferences called </a:t>
            </a:r>
            <a:r>
              <a:rPr lang="en-CA" sz="2400" dirty="0" err="1"/>
              <a:t>UserNetworkPreferences</a:t>
            </a:r>
            <a:r>
              <a:rPr lang="en-CA" sz="2400" dirty="0"/>
              <a:t> and another called </a:t>
            </a:r>
            <a:r>
              <a:rPr lang="en-CA" sz="2400" dirty="0" err="1"/>
              <a:t>AppDisplayPreferences</a:t>
            </a:r>
            <a:endParaRPr lang="en-CA" sz="2400" dirty="0"/>
          </a:p>
          <a:p>
            <a:r>
              <a:rPr lang="en-CA" sz="2400" dirty="0"/>
              <a:t>You will want to declare your preference name as a variable (in a base class or a header) so that you can reuse the name across multiple activities:</a:t>
            </a:r>
          </a:p>
          <a:p>
            <a:pPr marL="0" indent="0">
              <a:buNone/>
            </a:pPr>
            <a:r>
              <a:rPr lang="en-CA" sz="2400" dirty="0"/>
              <a:t>	Public static final String MY_PREFS = “</a:t>
            </a:r>
            <a:r>
              <a:rPr lang="en-CA" sz="2400" dirty="0" err="1"/>
              <a:t>AppPrefs</a:t>
            </a:r>
            <a:r>
              <a:rPr lang="en-CA" sz="2400" dirty="0"/>
              <a:t>”;</a:t>
            </a:r>
          </a:p>
        </p:txBody>
      </p:sp>
    </p:spTree>
    <p:extLst>
      <p:ext uri="{BB962C8B-B14F-4D97-AF65-F5344CB8AC3E}">
        <p14:creationId xmlns:p14="http://schemas.microsoft.com/office/powerpoint/2010/main" val="159753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Preferences</a:t>
            </a:r>
          </a:p>
        </p:txBody>
      </p:sp>
      <p:sp>
        <p:nvSpPr>
          <p:cNvPr id="3" name="Content Placeholder 2"/>
          <p:cNvSpPr>
            <a:spLocks noGrp="1"/>
          </p:cNvSpPr>
          <p:nvPr>
            <p:ph idx="1"/>
          </p:nvPr>
        </p:nvSpPr>
        <p:spPr/>
        <p:txBody>
          <a:bodyPr>
            <a:normAutofit/>
          </a:bodyPr>
          <a:lstStyle/>
          <a:p>
            <a:pPr marL="0" indent="0">
              <a:buClrTx/>
              <a:buNone/>
            </a:pPr>
            <a:r>
              <a:rPr lang="en-CA" sz="2400" dirty="0"/>
              <a:t>To get access to the preferences, choose from:</a:t>
            </a:r>
          </a:p>
          <a:p>
            <a:pPr marL="514350" indent="-514350">
              <a:buClrTx/>
              <a:buFont typeface="+mj-lt"/>
              <a:buAutoNum type="arabicPeriod"/>
            </a:pPr>
            <a:r>
              <a:rPr lang="en-CA" sz="2400" dirty="0" err="1"/>
              <a:t>getPreferences</a:t>
            </a:r>
            <a:r>
              <a:rPr lang="en-CA" sz="2400" dirty="0"/>
              <a:t>() to access activity specific preferences</a:t>
            </a:r>
          </a:p>
          <a:p>
            <a:pPr marL="514350" indent="-514350">
              <a:buClrTx/>
              <a:buFont typeface="+mj-lt"/>
              <a:buAutoNum type="arabicPeriod"/>
            </a:pPr>
            <a:r>
              <a:rPr lang="en-CA" sz="2400" dirty="0" err="1"/>
              <a:t>getSharedPreferences</a:t>
            </a:r>
            <a:r>
              <a:rPr lang="en-CA" sz="2400" dirty="0"/>
              <a:t>() to access application-level preferences</a:t>
            </a:r>
          </a:p>
        </p:txBody>
      </p:sp>
    </p:spTree>
    <p:extLst>
      <p:ext uri="{BB962C8B-B14F-4D97-AF65-F5344CB8AC3E}">
        <p14:creationId xmlns:p14="http://schemas.microsoft.com/office/powerpoint/2010/main" val="1108579170"/>
      </p:ext>
    </p:extLst>
  </p:cSld>
  <p:clrMapOvr>
    <a:masterClrMapping/>
  </p:clrMapOvr>
</p:sld>
</file>

<file path=ppt/theme/theme1.xml><?xml version="1.0" encoding="utf-8"?>
<a:theme xmlns:a="http://schemas.openxmlformats.org/drawingml/2006/main" name="technology">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nology" id="{D6D12DF7-FD84-4A7F-9A08-6C1DC6711538}" vid="{2A4B5542-37C2-4F86-85E5-367044DD1E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technology</Template>
  <TotalTime>218</TotalTime>
  <Words>1536</Words>
  <Application>Microsoft Office PowerPoint</Application>
  <PresentationFormat>On-screen Show (4:3)</PresentationFormat>
  <Paragraphs>193</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Candara</vt:lpstr>
      <vt:lpstr>Consolas</vt:lpstr>
      <vt:lpstr>Courier New</vt:lpstr>
      <vt:lpstr>inherit</vt:lpstr>
      <vt:lpstr>technology</vt:lpstr>
      <vt:lpstr>Shared Preferences and Files</vt:lpstr>
      <vt:lpstr>Using Preferences</vt:lpstr>
      <vt:lpstr>Using Preferences</vt:lpstr>
      <vt:lpstr>Preference Settings</vt:lpstr>
      <vt:lpstr>Adding Preference Support</vt:lpstr>
      <vt:lpstr>Private Preferences</vt:lpstr>
      <vt:lpstr>Retrieving the Preferences</vt:lpstr>
      <vt:lpstr>Shared Preferences</vt:lpstr>
      <vt:lpstr>Using Preferences</vt:lpstr>
      <vt:lpstr>Using Preferences</vt:lpstr>
      <vt:lpstr>Using Preferences</vt:lpstr>
      <vt:lpstr>Using Preferences</vt:lpstr>
      <vt:lpstr>Using Preferences</vt:lpstr>
      <vt:lpstr>SharedPreferences Methods</vt:lpstr>
      <vt:lpstr>Adding, Updating, and Deleting</vt:lpstr>
      <vt:lpstr>Finding Preferences Data</vt:lpstr>
      <vt:lpstr>Shared Preferences Examples</vt:lpstr>
      <vt:lpstr>To store shared preferences</vt:lpstr>
      <vt:lpstr>To retrieve shared preferences</vt:lpstr>
      <vt:lpstr>Android Storage</vt:lpstr>
      <vt:lpstr>Internal vs. External Storage</vt:lpstr>
      <vt:lpstr>Internal vs. External Storage</vt:lpstr>
      <vt:lpstr>Permissions for External Storage</vt:lpstr>
      <vt:lpstr>Save File to Internal Storage</vt:lpstr>
      <vt:lpstr>Methods for Internal Storage</vt:lpstr>
      <vt:lpstr>Mode Values</vt:lpstr>
      <vt:lpstr>Save Example</vt:lpstr>
      <vt:lpstr>Read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Shared Preferences and Files</dc:title>
  <dc:creator>Allan McDonald</dc:creator>
  <cp:lastModifiedBy>Ron Patterson</cp:lastModifiedBy>
  <cp:revision>9</cp:revision>
  <dcterms:created xsi:type="dcterms:W3CDTF">2015-10-22T02:53:17Z</dcterms:created>
  <dcterms:modified xsi:type="dcterms:W3CDTF">2017-10-18T04:39:44Z</dcterms:modified>
</cp:coreProperties>
</file>