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71" r:id="rId10"/>
    <p:sldId id="264" r:id="rId11"/>
    <p:sldId id="265" r:id="rId12"/>
    <p:sldId id="267" r:id="rId13"/>
    <p:sldId id="268" r:id="rId14"/>
    <p:sldId id="270" r:id="rId15"/>
    <p:sldId id="269" r:id="rId16"/>
    <p:sldId id="272" r:id="rId17"/>
    <p:sldId id="273" r:id="rId18"/>
    <p:sldId id="274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6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15411-4CC8-4018-B264-7AB1B53F5BD2}" type="datetimeFigureOut">
              <a:rPr lang="en-CA" smtClean="0"/>
              <a:t>01/11/2017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610C3-1238-404E-92DC-FA034B1F93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334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81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400" dirty="0" smtClean="0"/>
              <a:t>Two ways</a:t>
            </a:r>
          </a:p>
          <a:p>
            <a:pPr lvl="1"/>
            <a:r>
              <a:rPr lang="en-CA" sz="2400" dirty="0" smtClean="0"/>
              <a:t>Automatically with XML and res files</a:t>
            </a:r>
          </a:p>
          <a:p>
            <a:pPr lvl="1"/>
            <a:r>
              <a:rPr lang="en-CA" sz="2400" dirty="0" smtClean="0"/>
              <a:t>Programmatically in Java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10C3-1238-404E-92DC-FA034B1F934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2261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 bwMode="black">
          <a:xfrm>
            <a:off x="0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4"/>
            <a:ext cx="75438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6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5B13-BA54-4EC2-91FD-3721AB71140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5B13-BA54-4EC2-91FD-3721AB71140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7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5B13-BA54-4EC2-91FD-3721AB71140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anchor="b">
            <a:normAutofit/>
          </a:bodyPr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4"/>
            <a:ext cx="6858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0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25626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6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5B13-BA54-4EC2-91FD-3721AB71140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5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28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528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73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5B13-BA54-4EC2-91FD-3721AB71140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5B13-BA54-4EC2-91FD-3721AB71140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8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5B13-BA54-4EC2-91FD-3721AB71140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5B13-BA54-4EC2-91FD-3721AB71140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5B13-BA54-4EC2-91FD-3721AB71140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5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7E105B13-BA54-4EC2-91FD-3721AB71140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92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13157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33731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74879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9545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9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3" y="457200"/>
            <a:ext cx="7960414" cy="769172"/>
          </a:xfrm>
        </p:spPr>
        <p:txBody>
          <a:bodyPr/>
          <a:lstStyle/>
          <a:p>
            <a:r>
              <a:rPr lang="en-CA" dirty="0" smtClean="0"/>
              <a:t>Things to Note about the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73" y="1463040"/>
            <a:ext cx="7398327" cy="4632960"/>
          </a:xfrm>
        </p:spPr>
        <p:txBody>
          <a:bodyPr>
            <a:normAutofit/>
          </a:bodyPr>
          <a:lstStyle/>
          <a:p>
            <a:pPr lvl="0"/>
            <a:r>
              <a:rPr lang="en-CA" dirty="0"/>
              <a:t>Fragment activities extend the Fragment class not Activity (or </a:t>
            </a:r>
            <a:r>
              <a:rPr lang="en-CA" dirty="0" err="1"/>
              <a:t>AppCompatActivity</a:t>
            </a:r>
            <a:r>
              <a:rPr lang="en-CA" dirty="0"/>
              <a:t>)</a:t>
            </a:r>
            <a:endParaRPr lang="en-US" sz="1600" dirty="0"/>
          </a:p>
          <a:p>
            <a:pPr lvl="0"/>
            <a:r>
              <a:rPr lang="en-CA" dirty="0"/>
              <a:t>Container activity has 2 views to accommodate</a:t>
            </a:r>
            <a:endParaRPr lang="en-US" sz="1600" dirty="0"/>
          </a:p>
          <a:p>
            <a:pPr lvl="1"/>
            <a:r>
              <a:rPr lang="en-CA" dirty="0"/>
              <a:t>Portrait mode should have two activities, each containing one fragment. The first activity calls the second activity when necessary.</a:t>
            </a:r>
            <a:endParaRPr lang="en-US" dirty="0"/>
          </a:p>
          <a:p>
            <a:pPr lvl="1"/>
            <a:r>
              <a:rPr lang="en-CA" dirty="0"/>
              <a:t>Landscape mode should have one activity that contains both fragments. One on the left and the other on the right.</a:t>
            </a:r>
            <a:endParaRPr lang="en-US" dirty="0"/>
          </a:p>
          <a:p>
            <a:pPr lvl="1"/>
            <a:r>
              <a:rPr lang="en-CA" dirty="0" smtClean="0"/>
              <a:t>Portrait </a:t>
            </a:r>
            <a:r>
              <a:rPr lang="en-CA" dirty="0"/>
              <a:t>and Landscape mode share the same </a:t>
            </a:r>
            <a:r>
              <a:rPr lang="en-CA" dirty="0" smtClean="0"/>
              <a:t>fragments</a:t>
            </a:r>
          </a:p>
          <a:p>
            <a:pPr lvl="1"/>
            <a:r>
              <a:rPr lang="en-CA" dirty="0"/>
              <a:t>Both orientations share the same MainActivity.java but each has their own distinct XML file with the same name. </a:t>
            </a:r>
          </a:p>
          <a:p>
            <a:pPr lvl="1"/>
            <a:r>
              <a:rPr lang="en-CA" dirty="0"/>
              <a:t>The XML for the portrait orientation should be stored in the layout-port folder.</a:t>
            </a:r>
          </a:p>
          <a:p>
            <a:pPr lvl="1"/>
            <a:r>
              <a:rPr lang="en-CA" dirty="0"/>
              <a:t>The XML for the landscape orientation should be stored in the layout-land folder.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5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109" y="457200"/>
            <a:ext cx="7439891" cy="1143000"/>
          </a:xfrm>
        </p:spPr>
        <p:txBody>
          <a:bodyPr/>
          <a:lstStyle/>
          <a:p>
            <a:r>
              <a:rPr lang="en-CA" dirty="0" smtClean="0"/>
              <a:t>Using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09" y="1828800"/>
            <a:ext cx="7439891" cy="4267200"/>
          </a:xfrm>
        </p:spPr>
        <p:txBody>
          <a:bodyPr>
            <a:normAutofit/>
          </a:bodyPr>
          <a:lstStyle/>
          <a:p>
            <a:r>
              <a:rPr lang="en-CA" sz="2400" dirty="0" smtClean="0"/>
              <a:t>Use </a:t>
            </a:r>
            <a:r>
              <a:rPr lang="en-CA" sz="2400" dirty="0" err="1" smtClean="0"/>
              <a:t>FragmentManager</a:t>
            </a:r>
            <a:r>
              <a:rPr lang="en-CA" sz="2400" dirty="0" smtClean="0"/>
              <a:t> class to set up fragments</a:t>
            </a:r>
          </a:p>
          <a:p>
            <a:r>
              <a:rPr lang="en-CA" sz="2400" dirty="0" smtClean="0"/>
              <a:t>Have a container view where the fragments will be displayed</a:t>
            </a:r>
          </a:p>
          <a:p>
            <a:r>
              <a:rPr lang="en-CA" sz="2400" dirty="0" smtClean="0"/>
              <a:t>Use fragment transactions to invoke the correct fragments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952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Interacting with a fragment from the main activity – </a:t>
            </a:r>
            <a:r>
              <a:rPr lang="en-US" dirty="0" err="1" smtClean="0"/>
              <a:t>Ver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Calibri" panose="020F0502020204030204" pitchFamily="34" charset="0"/>
              </a:rPr>
              <a:t>TextFragment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textFragment</a:t>
            </a:r>
            <a:r>
              <a:rPr lang="en-US" sz="1400" dirty="0">
                <a:latin typeface="Calibri" panose="020F0502020204030204" pitchFamily="34" charset="0"/>
              </a:rPr>
              <a:t> = (</a:t>
            </a:r>
            <a:r>
              <a:rPr lang="en-US" sz="1400" dirty="0" err="1">
                <a:latin typeface="Calibri" panose="020F0502020204030204" pitchFamily="34" charset="0"/>
              </a:rPr>
              <a:t>TextFragment</a:t>
            </a:r>
            <a:r>
              <a:rPr lang="en-US" sz="1400" dirty="0">
                <a:latin typeface="Calibri" panose="020F0502020204030204" pitchFamily="34" charset="0"/>
              </a:rPr>
              <a:t>) </a:t>
            </a:r>
            <a:r>
              <a:rPr lang="en-US" sz="1400" dirty="0" smtClean="0">
                <a:latin typeface="Calibri" panose="020F0502020204030204" pitchFamily="34" charset="0"/>
              </a:rPr>
              <a:t>	</a:t>
            </a:r>
            <a:r>
              <a:rPr lang="en-US" sz="1400" dirty="0" err="1" smtClean="0">
                <a:latin typeface="Calibri" panose="020F0502020204030204" pitchFamily="34" charset="0"/>
              </a:rPr>
              <a:t>getFragmentManager</a:t>
            </a:r>
            <a:r>
              <a:rPr lang="en-US" sz="1400" dirty="0">
                <a:latin typeface="Calibri" panose="020F0502020204030204" pitchFamily="34" charset="0"/>
              </a:rPr>
              <a:t>().</a:t>
            </a:r>
            <a:r>
              <a:rPr lang="en-US" sz="1400" dirty="0" err="1">
                <a:latin typeface="Calibri" panose="020F0502020204030204" pitchFamily="34" charset="0"/>
              </a:rPr>
              <a:t>findFragmentById</a:t>
            </a:r>
            <a:r>
              <a:rPr lang="en-US" sz="1400" dirty="0">
                <a:latin typeface="Calibri" panose="020F0502020204030204" pitchFamily="34" charset="0"/>
              </a:rPr>
              <a:t>(</a:t>
            </a:r>
            <a:r>
              <a:rPr lang="en-US" sz="1400" dirty="0" err="1">
                <a:latin typeface="Calibri" panose="020F0502020204030204" pitchFamily="34" charset="0"/>
              </a:rPr>
              <a:t>R.id.text_fragment</a:t>
            </a:r>
            <a:r>
              <a:rPr lang="en-US" sz="1400" dirty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SquareFragment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squareFragment</a:t>
            </a:r>
            <a:r>
              <a:rPr lang="en-US" sz="1400" dirty="0">
                <a:latin typeface="Calibri" panose="020F0502020204030204" pitchFamily="34" charset="0"/>
              </a:rPr>
              <a:t> = (</a:t>
            </a:r>
            <a:r>
              <a:rPr lang="en-US" sz="1400" dirty="0" err="1">
                <a:latin typeface="Calibri" panose="020F0502020204030204" pitchFamily="34" charset="0"/>
              </a:rPr>
              <a:t>SquareFragment</a:t>
            </a:r>
            <a:r>
              <a:rPr lang="en-US" sz="1400" dirty="0">
                <a:latin typeface="Calibri" panose="020F0502020204030204" pitchFamily="34" charset="0"/>
              </a:rPr>
              <a:t>) </a:t>
            </a:r>
            <a:r>
              <a:rPr lang="en-US" sz="1400" dirty="0" smtClean="0">
                <a:latin typeface="Calibri" panose="020F0502020204030204" pitchFamily="34" charset="0"/>
              </a:rPr>
              <a:t>		</a:t>
            </a:r>
            <a:r>
              <a:rPr lang="en-US" sz="1400" dirty="0" err="1" smtClean="0">
                <a:latin typeface="Calibri" panose="020F0502020204030204" pitchFamily="34" charset="0"/>
              </a:rPr>
              <a:t>getFragmentManager</a:t>
            </a:r>
            <a:r>
              <a:rPr lang="en-US" sz="1400" dirty="0">
                <a:latin typeface="Calibri" panose="020F0502020204030204" pitchFamily="34" charset="0"/>
              </a:rPr>
              <a:t>().</a:t>
            </a:r>
            <a:r>
              <a:rPr lang="en-US" sz="1400" dirty="0" err="1">
                <a:latin typeface="Calibri" panose="020F0502020204030204" pitchFamily="34" charset="0"/>
              </a:rPr>
              <a:t>findFragmentById</a:t>
            </a:r>
            <a:r>
              <a:rPr lang="en-US" sz="1400" dirty="0">
                <a:latin typeface="Calibri" panose="020F0502020204030204" pitchFamily="34" charset="0"/>
              </a:rPr>
              <a:t>(</a:t>
            </a:r>
            <a:r>
              <a:rPr lang="en-US" sz="1400" dirty="0" err="1">
                <a:latin typeface="Calibri" panose="020F0502020204030204" pitchFamily="34" charset="0"/>
              </a:rPr>
              <a:t>R.id.square_fragment</a:t>
            </a:r>
            <a:r>
              <a:rPr lang="en-US" sz="1400" dirty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int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fontsize</a:t>
            </a:r>
            <a:r>
              <a:rPr lang="en-US" sz="1400" dirty="0">
                <a:latin typeface="Calibri" panose="020F0502020204030204" pitchFamily="34" charset="0"/>
              </a:rPr>
              <a:t> = </a:t>
            </a:r>
            <a:r>
              <a:rPr lang="en-US" sz="1400" dirty="0" err="1">
                <a:latin typeface="Calibri" panose="020F0502020204030204" pitchFamily="34" charset="0"/>
              </a:rPr>
              <a:t>Integer.parseInt</a:t>
            </a:r>
            <a:r>
              <a:rPr lang="en-US" sz="1400" dirty="0">
                <a:latin typeface="Calibri" panose="020F0502020204030204" pitchFamily="34" charset="0"/>
              </a:rPr>
              <a:t>(</a:t>
            </a:r>
            <a:r>
              <a:rPr lang="en-US" sz="1400" dirty="0" err="1">
                <a:latin typeface="Calibri" panose="020F0502020204030204" pitchFamily="34" charset="0"/>
              </a:rPr>
              <a:t>textSize.getText</a:t>
            </a:r>
            <a:r>
              <a:rPr lang="en-US" sz="1400" dirty="0">
                <a:latin typeface="Calibri" panose="020F0502020204030204" pitchFamily="34" charset="0"/>
              </a:rPr>
              <a:t>().</a:t>
            </a:r>
            <a:r>
              <a:rPr lang="en-US" sz="1400" dirty="0" err="1">
                <a:latin typeface="Calibri" panose="020F0502020204030204" pitchFamily="34" charset="0"/>
              </a:rPr>
              <a:t>toString</a:t>
            </a:r>
            <a:r>
              <a:rPr lang="en-US" sz="1400" dirty="0">
                <a:latin typeface="Calibri" panose="020F0502020204030204" pitchFamily="34" charset="0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</a:rPr>
              <a:t>String </a:t>
            </a:r>
            <a:r>
              <a:rPr lang="en-US" sz="1400" dirty="0">
                <a:latin typeface="Calibri" panose="020F0502020204030204" pitchFamily="34" charset="0"/>
              </a:rPr>
              <a:t>text = </a:t>
            </a:r>
            <a:r>
              <a:rPr lang="en-US" sz="1400" dirty="0" err="1">
                <a:latin typeface="Calibri" panose="020F0502020204030204" pitchFamily="34" charset="0"/>
              </a:rPr>
              <a:t>textValue.getText</a:t>
            </a:r>
            <a:r>
              <a:rPr lang="en-US" sz="1400" dirty="0">
                <a:latin typeface="Calibri" panose="020F0502020204030204" pitchFamily="34" charset="0"/>
              </a:rPr>
              <a:t>().</a:t>
            </a:r>
            <a:r>
              <a:rPr lang="en-US" sz="1400" dirty="0" err="1">
                <a:latin typeface="Calibri" panose="020F0502020204030204" pitchFamily="34" charset="0"/>
              </a:rPr>
              <a:t>toString</a:t>
            </a:r>
            <a:r>
              <a:rPr lang="en-US" sz="1400" dirty="0">
                <a:latin typeface="Calibri" panose="020F050202020403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textFragment.changeTextProperties</a:t>
            </a:r>
            <a:r>
              <a:rPr lang="en-US" sz="1400" dirty="0" smtClean="0">
                <a:latin typeface="Calibri" panose="020F0502020204030204" pitchFamily="34" charset="0"/>
              </a:rPr>
              <a:t>(</a:t>
            </a:r>
            <a:r>
              <a:rPr lang="en-US" sz="1400" dirty="0" err="1" smtClean="0">
                <a:latin typeface="Calibri" panose="020F0502020204030204" pitchFamily="34" charset="0"/>
              </a:rPr>
              <a:t>fontsize</a:t>
            </a:r>
            <a:r>
              <a:rPr lang="en-US" sz="1400" dirty="0">
                <a:latin typeface="Calibri" panose="020F0502020204030204" pitchFamily="34" charset="0"/>
              </a:rPr>
              <a:t>, text);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FragmentTransaction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ft</a:t>
            </a:r>
            <a:r>
              <a:rPr lang="en-US" sz="1400" dirty="0">
                <a:latin typeface="Calibri" panose="020F0502020204030204" pitchFamily="34" charset="0"/>
              </a:rPr>
              <a:t> = </a:t>
            </a:r>
            <a:r>
              <a:rPr lang="en-US" sz="1400" dirty="0" err="1">
                <a:latin typeface="Calibri" panose="020F0502020204030204" pitchFamily="34" charset="0"/>
              </a:rPr>
              <a:t>getFragmentManager</a:t>
            </a:r>
            <a:r>
              <a:rPr lang="en-US" sz="1400" dirty="0">
                <a:latin typeface="Calibri" panose="020F0502020204030204" pitchFamily="34" charset="0"/>
              </a:rPr>
              <a:t>().</a:t>
            </a:r>
            <a:r>
              <a:rPr lang="en-US" sz="1400" dirty="0" err="1">
                <a:latin typeface="Calibri" panose="020F0502020204030204" pitchFamily="34" charset="0"/>
              </a:rPr>
              <a:t>beginTransaction</a:t>
            </a:r>
            <a:r>
              <a:rPr lang="en-US" sz="1400" dirty="0">
                <a:latin typeface="Calibri" panose="020F050202020403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ft.hide</a:t>
            </a:r>
            <a:r>
              <a:rPr lang="en-US" sz="1400" dirty="0" smtClean="0">
                <a:latin typeface="Calibri" panose="020F0502020204030204" pitchFamily="34" charset="0"/>
              </a:rPr>
              <a:t>(</a:t>
            </a:r>
            <a:r>
              <a:rPr lang="en-US" sz="1400" dirty="0" err="1" smtClean="0">
                <a:latin typeface="Calibri" panose="020F0502020204030204" pitchFamily="34" charset="0"/>
              </a:rPr>
              <a:t>squareFragment</a:t>
            </a:r>
            <a:r>
              <a:rPr lang="en-US" sz="1400" dirty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ft.show</a:t>
            </a:r>
            <a:r>
              <a:rPr lang="en-US" sz="1400" dirty="0" smtClean="0">
                <a:latin typeface="Calibri" panose="020F0502020204030204" pitchFamily="34" charset="0"/>
              </a:rPr>
              <a:t>(</a:t>
            </a:r>
            <a:r>
              <a:rPr lang="en-US" sz="1400" dirty="0" err="1" smtClean="0">
                <a:latin typeface="Calibri" panose="020F0502020204030204" pitchFamily="34" charset="0"/>
              </a:rPr>
              <a:t>textFragment</a:t>
            </a:r>
            <a:r>
              <a:rPr lang="en-US" sz="1400" dirty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ft.commit</a:t>
            </a:r>
            <a:r>
              <a:rPr lang="en-US" sz="1400" dirty="0">
                <a:latin typeface="Calibri" panose="020F050202020403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4702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Java for the fragment being called in the previous </a:t>
            </a:r>
            <a:r>
              <a:rPr lang="en-US" dirty="0" smtClean="0"/>
              <a:t>slide - </a:t>
            </a:r>
            <a:br>
              <a:rPr lang="en-US" dirty="0" smtClean="0"/>
            </a:br>
            <a:r>
              <a:rPr lang="en-US" dirty="0" smtClean="0"/>
              <a:t>TextFragment.java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alibri" panose="020F0502020204030204" pitchFamily="34" charset="0"/>
              </a:rPr>
              <a:t>public class </a:t>
            </a:r>
            <a:r>
              <a:rPr lang="en-US" sz="1200" dirty="0" err="1">
                <a:latin typeface="Calibri" panose="020F0502020204030204" pitchFamily="34" charset="0"/>
              </a:rPr>
              <a:t>TextFragment</a:t>
            </a:r>
            <a:r>
              <a:rPr lang="en-US" sz="1200" dirty="0">
                <a:latin typeface="Calibri" panose="020F0502020204030204" pitchFamily="34" charset="0"/>
              </a:rPr>
              <a:t> extends Fragment </a:t>
            </a:r>
            <a:r>
              <a:rPr lang="en-US" sz="1200" dirty="0" smtClean="0">
                <a:latin typeface="Calibri" panose="020F0502020204030204" pitchFamily="34" charset="0"/>
              </a:rPr>
              <a:t>{</a:t>
            </a:r>
            <a:endParaRPr lang="en-US" sz="1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alibri" panose="020F0502020204030204" pitchFamily="34" charset="0"/>
              </a:rPr>
              <a:t>public </a:t>
            </a:r>
            <a:r>
              <a:rPr lang="en-US" sz="1200" dirty="0">
                <a:latin typeface="Calibri" panose="020F0502020204030204" pitchFamily="34" charset="0"/>
              </a:rPr>
              <a:t>View </a:t>
            </a:r>
            <a:r>
              <a:rPr lang="en-US" sz="1200" dirty="0" err="1">
                <a:latin typeface="Calibri" panose="020F0502020204030204" pitchFamily="34" charset="0"/>
              </a:rPr>
              <a:t>onCreateView</a:t>
            </a:r>
            <a:r>
              <a:rPr lang="en-US" sz="1200" dirty="0">
                <a:latin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</a:rPr>
              <a:t>LayoutInflater</a:t>
            </a:r>
            <a:r>
              <a:rPr lang="en-US" sz="1200" dirty="0">
                <a:latin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</a:rPr>
              <a:t>inflater,ViewGroup</a:t>
            </a:r>
            <a:r>
              <a:rPr lang="en-US" sz="1200" dirty="0">
                <a:latin typeface="Calibri" panose="020F0502020204030204" pitchFamily="34" charset="0"/>
              </a:rPr>
              <a:t> container, Bundle </a:t>
            </a:r>
            <a:r>
              <a:rPr lang="en-US" sz="1200" dirty="0" err="1">
                <a:latin typeface="Calibri" panose="020F0502020204030204" pitchFamily="34" charset="0"/>
              </a:rPr>
              <a:t>savedInstanceState</a:t>
            </a:r>
            <a:r>
              <a:rPr lang="en-US" sz="1200" dirty="0">
                <a:latin typeface="Calibri" panose="020F0502020204030204" pitchFamily="34" charset="0"/>
              </a:rPr>
              <a:t>) </a:t>
            </a:r>
            <a:r>
              <a:rPr lang="en-US" sz="1200" dirty="0" smtClean="0">
                <a:latin typeface="Calibri" panose="020F0502020204030204" pitchFamily="34" charset="0"/>
              </a:rPr>
              <a:t>{</a:t>
            </a:r>
            <a:endParaRPr lang="en-US" sz="1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Calibri" panose="020F0502020204030204" pitchFamily="34" charset="0"/>
              </a:rPr>
              <a:t>        View </a:t>
            </a:r>
            <a:r>
              <a:rPr lang="en-US" sz="1200" dirty="0" err="1">
                <a:latin typeface="Calibri" panose="020F0502020204030204" pitchFamily="34" charset="0"/>
              </a:rPr>
              <a:t>view</a:t>
            </a:r>
            <a:r>
              <a:rPr lang="en-US" sz="1200" dirty="0">
                <a:latin typeface="Calibri" panose="020F0502020204030204" pitchFamily="34" charset="0"/>
              </a:rPr>
              <a:t> = </a:t>
            </a:r>
            <a:r>
              <a:rPr lang="en-US" sz="1200" dirty="0" err="1">
                <a:latin typeface="Calibri" panose="020F0502020204030204" pitchFamily="34" charset="0"/>
              </a:rPr>
              <a:t>inflater.inflate</a:t>
            </a:r>
            <a:r>
              <a:rPr lang="en-US" sz="1200" dirty="0">
                <a:latin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</a:rPr>
              <a:t>R.layout.textfragment,container</a:t>
            </a:r>
            <a:r>
              <a:rPr lang="en-US" sz="1200" dirty="0">
                <a:latin typeface="Calibri" panose="020F0502020204030204" pitchFamily="34" charset="0"/>
              </a:rPr>
              <a:t>, false</a:t>
            </a:r>
            <a:r>
              <a:rPr lang="en-US" sz="1200" dirty="0" smtClean="0">
                <a:latin typeface="Calibri" panose="020F0502020204030204" pitchFamily="34" charset="0"/>
              </a:rPr>
              <a:t>);</a:t>
            </a:r>
            <a:endParaRPr lang="en-US" sz="1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Calibri" panose="020F0502020204030204" pitchFamily="34" charset="0"/>
              </a:rPr>
              <a:t>        </a:t>
            </a:r>
            <a:r>
              <a:rPr lang="en-US" sz="1200" dirty="0" smtClean="0">
                <a:latin typeface="Calibri" panose="020F0502020204030204" pitchFamily="34" charset="0"/>
              </a:rPr>
              <a:t>TextView </a:t>
            </a:r>
            <a:r>
              <a:rPr lang="en-US" sz="1200" dirty="0" err="1" smtClean="0">
                <a:latin typeface="Calibri" panose="020F0502020204030204" pitchFamily="34" charset="0"/>
              </a:rPr>
              <a:t>textview</a:t>
            </a:r>
            <a:r>
              <a:rPr lang="en-US" sz="1200" dirty="0" smtClean="0">
                <a:latin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</a:rPr>
              <a:t>= (TextView) </a:t>
            </a:r>
            <a:r>
              <a:rPr lang="en-US" sz="1200" dirty="0" err="1">
                <a:latin typeface="Calibri" panose="020F0502020204030204" pitchFamily="34" charset="0"/>
              </a:rPr>
              <a:t>view.findViewById</a:t>
            </a:r>
            <a:r>
              <a:rPr lang="en-US" sz="1200" dirty="0">
                <a:latin typeface="Calibri" panose="020F0502020204030204" pitchFamily="34" charset="0"/>
              </a:rPr>
              <a:t>(R.id.textView1</a:t>
            </a:r>
            <a:r>
              <a:rPr lang="en-US" sz="1200" dirty="0" smtClean="0">
                <a:latin typeface="Calibri" panose="020F0502020204030204" pitchFamily="34" charset="0"/>
              </a:rPr>
              <a:t>);</a:t>
            </a:r>
            <a:endParaRPr lang="en-US" sz="1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Calibri" panose="020F0502020204030204" pitchFamily="34" charset="0"/>
              </a:rPr>
              <a:t>        return view;</a:t>
            </a:r>
          </a:p>
          <a:p>
            <a:pPr marL="0" indent="0">
              <a:buNone/>
            </a:pPr>
            <a:r>
              <a:rPr lang="en-US" sz="1200" dirty="0">
                <a:latin typeface="Calibri" panose="020F0502020204030204" pitchFamily="34" charset="0"/>
              </a:rPr>
              <a:t>    }</a:t>
            </a:r>
          </a:p>
          <a:p>
            <a:pPr marL="0" indent="0">
              <a:buNone/>
            </a:pPr>
            <a:endParaRPr lang="en-US" sz="1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Calibri" panose="020F0502020204030204" pitchFamily="34" charset="0"/>
              </a:rPr>
              <a:t>    public void </a:t>
            </a:r>
            <a:r>
              <a:rPr lang="en-US" sz="1200" dirty="0" err="1">
                <a:latin typeface="Calibri" panose="020F0502020204030204" pitchFamily="34" charset="0"/>
              </a:rPr>
              <a:t>changeTextProperties</a:t>
            </a:r>
            <a:r>
              <a:rPr lang="en-US" sz="1200" dirty="0">
                <a:latin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</a:rPr>
              <a:t>int</a:t>
            </a:r>
            <a:r>
              <a:rPr lang="en-US" sz="1200" dirty="0">
                <a:latin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</a:rPr>
              <a:t>fontsize</a:t>
            </a:r>
            <a:r>
              <a:rPr lang="en-US" sz="1200" dirty="0">
                <a:latin typeface="Calibri" panose="020F0502020204030204" pitchFamily="34" charset="0"/>
              </a:rPr>
              <a:t>, String text)</a:t>
            </a:r>
          </a:p>
          <a:p>
            <a:pPr marL="0" indent="0">
              <a:buNone/>
            </a:pPr>
            <a:r>
              <a:rPr lang="en-US" sz="1200" dirty="0">
                <a:latin typeface="Calibri" panose="020F0502020204030204" pitchFamily="34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latin typeface="Calibri" panose="020F0502020204030204" pitchFamily="34" charset="0"/>
              </a:rPr>
              <a:t>        </a:t>
            </a:r>
            <a:r>
              <a:rPr lang="en-US" sz="1200" dirty="0" err="1">
                <a:latin typeface="Calibri" panose="020F0502020204030204" pitchFamily="34" charset="0"/>
              </a:rPr>
              <a:t>textview.setTextSize</a:t>
            </a:r>
            <a:r>
              <a:rPr lang="en-US" sz="1200" dirty="0">
                <a:latin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</a:rPr>
              <a:t>fontsize</a:t>
            </a:r>
            <a:r>
              <a:rPr lang="en-US" sz="1200" dirty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alibri" panose="020F0502020204030204" pitchFamily="34" charset="0"/>
              </a:rPr>
              <a:t>        </a:t>
            </a:r>
            <a:r>
              <a:rPr lang="en-US" sz="1200" dirty="0" err="1">
                <a:latin typeface="Calibri" panose="020F0502020204030204" pitchFamily="34" charset="0"/>
              </a:rPr>
              <a:t>textview.setText</a:t>
            </a:r>
            <a:r>
              <a:rPr lang="en-US" sz="1200" dirty="0">
                <a:latin typeface="Calibri" panose="020F0502020204030204" pitchFamily="34" charset="0"/>
              </a:rPr>
              <a:t>(text);</a:t>
            </a:r>
          </a:p>
          <a:p>
            <a:pPr marL="0" indent="0">
              <a:buNone/>
            </a:pPr>
            <a:r>
              <a:rPr lang="en-US" sz="1200" dirty="0">
                <a:latin typeface="Calibri" panose="020F05020202040302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942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XML for the TextView of the </a:t>
            </a:r>
            <a:r>
              <a:rPr lang="en-US" dirty="0" smtClean="0"/>
              <a:t>fragment – text_fragment.xml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&lt;TextView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="@+id/textView1"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 smtClean="0"/>
              <a:t>=“First fragment"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 smtClean="0"/>
              <a:t>android:layout_centerVertical</a:t>
            </a:r>
            <a:r>
              <a:rPr lang="en-US" dirty="0"/>
              <a:t>="true"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android:layout_alignParentEnd</a:t>
            </a:r>
            <a:r>
              <a:rPr lang="en-US" dirty="0"/>
              <a:t>="true"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android:layout_marginEnd</a:t>
            </a:r>
            <a:r>
              <a:rPr lang="en-US" dirty="0"/>
              <a:t>="66dp" /&gt;</a:t>
            </a:r>
          </a:p>
        </p:txBody>
      </p:sp>
    </p:spTree>
    <p:extLst>
      <p:ext uri="{BB962C8B-B14F-4D97-AF65-F5344CB8AC3E}">
        <p14:creationId xmlns:p14="http://schemas.microsoft.com/office/powerpoint/2010/main" val="291771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for the fragment </a:t>
            </a:r>
            <a:r>
              <a:rPr lang="en-US" dirty="0" smtClean="0"/>
              <a:t>to be included in another XML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&lt;fragment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android:id</a:t>
            </a:r>
            <a:r>
              <a:rPr lang="en-US" sz="1800" dirty="0"/>
              <a:t>="@+id/</a:t>
            </a:r>
            <a:r>
              <a:rPr lang="en-US" sz="1800" dirty="0" err="1"/>
              <a:t>text_fragment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android:name</a:t>
            </a:r>
            <a:r>
              <a:rPr lang="en-US" sz="1800" dirty="0"/>
              <a:t>="</a:t>
            </a:r>
            <a:r>
              <a:rPr lang="en-US" sz="1800" dirty="0" err="1"/>
              <a:t>com.rpmicro.multiplefragments.TextFragment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android:layout_width</a:t>
            </a:r>
            <a:r>
              <a:rPr lang="en-US" sz="1800" dirty="0"/>
              <a:t>="</a:t>
            </a:r>
            <a:r>
              <a:rPr lang="en-US" sz="1800" dirty="0" err="1"/>
              <a:t>wrap_content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android:layout_height</a:t>
            </a:r>
            <a:r>
              <a:rPr lang="en-US" sz="1800" dirty="0"/>
              <a:t>="</a:t>
            </a:r>
            <a:r>
              <a:rPr lang="en-US" sz="1800" dirty="0" err="1"/>
              <a:t>wrap_content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android:layout_marginTop</a:t>
            </a:r>
            <a:r>
              <a:rPr lang="en-US" sz="1800" dirty="0"/>
              <a:t>="12dp"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android:layout_below</a:t>
            </a:r>
            <a:r>
              <a:rPr lang="en-US" sz="1800" dirty="0"/>
              <a:t>="@+id/</a:t>
            </a:r>
            <a:r>
              <a:rPr lang="en-US" sz="1800" dirty="0" err="1"/>
              <a:t>btnSquare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android:layout_centerHorizontal</a:t>
            </a:r>
            <a:r>
              <a:rPr lang="en-US" sz="1800" dirty="0"/>
              <a:t>="true" 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2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smtClean="0"/>
              <a:t>a List Fragment – </a:t>
            </a:r>
            <a:r>
              <a:rPr lang="en-US" dirty="0" smtClean="0"/>
              <a:t>MyListFragment.java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27314" y="2038896"/>
            <a:ext cx="7874165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MyListFragment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ListFragment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AdapterView.OnItemClickListener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onCreateView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LayoutInflater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inflater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container, Bundle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View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inflater.inflate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105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list_fragment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container,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onActivityCreated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.onActivityCreated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adapter =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ArrayAdapter.</a:t>
            </a:r>
            <a:r>
              <a:rPr kumimoji="0" lang="en-US" altLang="en-US" sz="105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createFromResource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getActivity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R.array.</a:t>
            </a:r>
            <a:r>
              <a:rPr kumimoji="0" lang="en-US" altLang="en-US" sz="105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Planets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android.R.layout.</a:t>
            </a:r>
            <a:r>
              <a:rPr kumimoji="0" lang="en-US" altLang="en-US" sz="105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simple_list_item_1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setListAdapter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(adapter);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getListView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setOnItemClickListener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onItemClick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&lt;?&gt; parent, View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position,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05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getActivity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"Item: "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position,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05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11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Contents of list_fragment.xml</a:t>
            </a:r>
            <a:br>
              <a:rPr lang="en-US" dirty="0" smtClean="0"/>
            </a:br>
            <a:r>
              <a:rPr lang="en-US" dirty="0" smtClean="0"/>
              <a:t>which is inflated from MyListFragment.java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3000" y="2515851"/>
            <a:ext cx="6843540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:orientation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"vertical"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/list"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0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the Fragment from main.xml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5651" y="2733190"/>
            <a:ext cx="7702750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"@+id/fragment"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com.heritage.rpatterson.orientations.MyListFragment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36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3" y="457200"/>
            <a:ext cx="7398327" cy="1143000"/>
          </a:xfrm>
        </p:spPr>
        <p:txBody>
          <a:bodyPr/>
          <a:lstStyle/>
          <a:p>
            <a:r>
              <a:rPr lang="en-CA" dirty="0" smtClean="0"/>
              <a:t>Where They Fit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73" y="1828800"/>
            <a:ext cx="7398327" cy="4267200"/>
          </a:xfrm>
        </p:spPr>
        <p:txBody>
          <a:bodyPr>
            <a:normAutofit/>
          </a:bodyPr>
          <a:lstStyle/>
          <a:p>
            <a:r>
              <a:rPr lang="en-CA" sz="2400" dirty="0" smtClean="0"/>
              <a:t>Activity usually fills entire screen</a:t>
            </a:r>
          </a:p>
          <a:p>
            <a:r>
              <a:rPr lang="en-CA" sz="2400" dirty="0" smtClean="0"/>
              <a:t>Many views make up the application</a:t>
            </a:r>
          </a:p>
          <a:p>
            <a:r>
              <a:rPr lang="en-CA" sz="2400" dirty="0" smtClean="0"/>
              <a:t>Some apps better use is to share the space</a:t>
            </a:r>
          </a:p>
          <a:p>
            <a:r>
              <a:rPr lang="en-CA" sz="2400" dirty="0" smtClean="0"/>
              <a:t>“mini-activities” each with its own set of views</a:t>
            </a:r>
          </a:p>
          <a:p>
            <a:r>
              <a:rPr lang="en-CA" sz="2400" dirty="0" smtClean="0"/>
              <a:t>At run-time an activity can have one or more depending on screen orientation</a:t>
            </a:r>
          </a:p>
        </p:txBody>
      </p:sp>
    </p:spTree>
    <p:extLst>
      <p:ext uri="{BB962C8B-B14F-4D97-AF65-F5344CB8AC3E}">
        <p14:creationId xmlns:p14="http://schemas.microsoft.com/office/powerpoint/2010/main" val="8959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3" y="457200"/>
            <a:ext cx="7398327" cy="1143000"/>
          </a:xfrm>
        </p:spPr>
        <p:txBody>
          <a:bodyPr/>
          <a:lstStyle/>
          <a:p>
            <a:r>
              <a:rPr lang="en-CA" dirty="0" smtClean="0"/>
              <a:t>Fragments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73" y="1828800"/>
            <a:ext cx="7803572" cy="4021282"/>
          </a:xfrm>
        </p:spPr>
        <p:txBody>
          <a:bodyPr>
            <a:noAutofit/>
          </a:bodyPr>
          <a:lstStyle/>
          <a:p>
            <a:r>
              <a:rPr lang="en-CA" sz="2400" dirty="0" smtClean="0"/>
              <a:t>A form of activity embedded within a main activity</a:t>
            </a:r>
          </a:p>
          <a:p>
            <a:r>
              <a:rPr lang="en-CA" sz="2400" dirty="0" smtClean="0"/>
              <a:t>Makes the user interface more versatile</a:t>
            </a:r>
          </a:p>
          <a:p>
            <a:r>
              <a:rPr lang="en-CA" sz="2400" dirty="0"/>
              <a:t>Each fragment has its own XML file and its own Java </a:t>
            </a:r>
            <a:r>
              <a:rPr lang="en-CA" sz="2400" dirty="0" smtClean="0"/>
              <a:t>file</a:t>
            </a:r>
            <a:endParaRPr lang="en-CA" sz="2400" dirty="0"/>
          </a:p>
          <a:p>
            <a:r>
              <a:rPr lang="en-CA" sz="2400" dirty="0"/>
              <a:t>These are usually created separately from scratch so that they link to each other and to the main activity </a:t>
            </a:r>
            <a:r>
              <a:rPr lang="en-CA" sz="2400" dirty="0" smtClean="0"/>
              <a:t>they are displayed </a:t>
            </a:r>
            <a:r>
              <a:rPr lang="en-CA" sz="2400" dirty="0"/>
              <a:t>in.</a:t>
            </a:r>
          </a:p>
          <a:p>
            <a:r>
              <a:rPr lang="en-CA" sz="2400" dirty="0"/>
              <a:t>I suggest you copy paste the code from another fragment into each of the files and adapt it accordingly.</a:t>
            </a:r>
          </a:p>
        </p:txBody>
      </p:sp>
    </p:spTree>
    <p:extLst>
      <p:ext uri="{BB962C8B-B14F-4D97-AF65-F5344CB8AC3E}">
        <p14:creationId xmlns:p14="http://schemas.microsoft.com/office/powerpoint/2010/main" val="325973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5" y="457200"/>
            <a:ext cx="7377545" cy="1143000"/>
          </a:xfrm>
        </p:spPr>
        <p:txBody>
          <a:bodyPr>
            <a:normAutofit/>
          </a:bodyPr>
          <a:lstStyle/>
          <a:p>
            <a:r>
              <a:rPr lang="en-CA" dirty="0" smtClean="0"/>
              <a:t>Structure of a Fragment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5" y="1828800"/>
            <a:ext cx="7377545" cy="4267200"/>
          </a:xfrm>
        </p:spPr>
        <p:txBody>
          <a:bodyPr>
            <a:normAutofit/>
          </a:bodyPr>
          <a:lstStyle/>
          <a:p>
            <a:r>
              <a:rPr lang="en-CA" sz="2400" dirty="0" smtClean="0"/>
              <a:t>Combination of activity and a layout (XML and JAVA)</a:t>
            </a:r>
          </a:p>
          <a:p>
            <a:r>
              <a:rPr lang="en-CA" sz="2400" dirty="0" smtClean="0"/>
              <a:t>Has its own life cycle and view hierarchy</a:t>
            </a:r>
          </a:p>
          <a:p>
            <a:r>
              <a:rPr lang="en-CA" sz="2400" dirty="0" smtClean="0"/>
              <a:t>Self-contained and can be used in multiple activities</a:t>
            </a:r>
          </a:p>
        </p:txBody>
      </p:sp>
    </p:spTree>
    <p:extLst>
      <p:ext uri="{BB962C8B-B14F-4D97-AF65-F5344CB8AC3E}">
        <p14:creationId xmlns:p14="http://schemas.microsoft.com/office/powerpoint/2010/main" val="338682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18" y="457200"/>
            <a:ext cx="7335982" cy="1143000"/>
          </a:xfrm>
        </p:spPr>
        <p:txBody>
          <a:bodyPr/>
          <a:lstStyle/>
          <a:p>
            <a:r>
              <a:rPr lang="en-CA" dirty="0" smtClean="0"/>
              <a:t>Fragment Life Cycle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8" y="1828800"/>
            <a:ext cx="7335982" cy="4267200"/>
          </a:xfrm>
        </p:spPr>
        <p:txBody>
          <a:bodyPr>
            <a:normAutofit/>
          </a:bodyPr>
          <a:lstStyle/>
          <a:p>
            <a:r>
              <a:rPr lang="en-CA" sz="2400" dirty="0" smtClean="0"/>
              <a:t>Related to activity’s life cycle</a:t>
            </a:r>
          </a:p>
          <a:p>
            <a:pPr lvl="1"/>
            <a:r>
              <a:rPr lang="en-CA" sz="2400" dirty="0" smtClean="0"/>
              <a:t>If activity is paused, all fragments are paused</a:t>
            </a:r>
          </a:p>
          <a:p>
            <a:r>
              <a:rPr lang="en-CA" sz="2400" dirty="0" smtClean="0"/>
              <a:t>Several more </a:t>
            </a:r>
            <a:r>
              <a:rPr lang="en-CA" sz="2400" dirty="0" err="1" smtClean="0"/>
              <a:t>callbacks</a:t>
            </a:r>
            <a:r>
              <a:rPr lang="en-CA" sz="2400" dirty="0" smtClean="0"/>
              <a:t> that don’t exist for Activities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07519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17" y="457200"/>
            <a:ext cx="7450283" cy="1143000"/>
          </a:xfrm>
        </p:spPr>
        <p:txBody>
          <a:bodyPr/>
          <a:lstStyle/>
          <a:p>
            <a:r>
              <a:rPr lang="en-CA" dirty="0" smtClean="0"/>
              <a:t>Fragment </a:t>
            </a:r>
            <a:r>
              <a:rPr lang="en-CA" dirty="0" err="1" smtClean="0"/>
              <a:t>Callbacks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028327"/>
              </p:ext>
            </p:extLst>
          </p:nvPr>
        </p:nvGraphicFramePr>
        <p:xfrm>
          <a:off x="550717" y="1828800"/>
          <a:ext cx="808412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Callback</a:t>
                      </a:r>
                      <a:endParaRPr lang="en-CA" sz="1600" dirty="0"/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Explanation</a:t>
                      </a:r>
                      <a:endParaRPr lang="en-CA" sz="1600" dirty="0"/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 smtClean="0"/>
                        <a:t>onAttach</a:t>
                      </a:r>
                      <a:r>
                        <a:rPr lang="en-CA" sz="1600" dirty="0" smtClean="0"/>
                        <a:t>()</a:t>
                      </a:r>
                      <a:endParaRPr lang="en-CA" sz="1600" dirty="0"/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Called when fragment</a:t>
                      </a:r>
                      <a:r>
                        <a:rPr lang="en-CA" sz="1600" baseline="0" dirty="0" smtClean="0"/>
                        <a:t> attached to activity</a:t>
                      </a: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 smtClean="0"/>
                        <a:t>onCreate</a:t>
                      </a:r>
                      <a:r>
                        <a:rPr lang="en-CA" sz="1600" dirty="0" smtClean="0"/>
                        <a:t>()</a:t>
                      </a:r>
                      <a:endParaRPr lang="en-CA" sz="1600" dirty="0"/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Called when creating the fragment</a:t>
                      </a:r>
                      <a:endParaRPr lang="en-CA" sz="1600" dirty="0"/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 smtClean="0"/>
                        <a:t>onCreateView</a:t>
                      </a:r>
                      <a:r>
                        <a:rPr lang="en-CA" sz="1600" dirty="0" smtClean="0"/>
                        <a:t>()</a:t>
                      </a:r>
                      <a:endParaRPr lang="en-CA" sz="1600" dirty="0"/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Called to create the view</a:t>
                      </a:r>
                      <a:r>
                        <a:rPr lang="en-CA" sz="1600" baseline="0" dirty="0" smtClean="0"/>
                        <a:t> for the fragment</a:t>
                      </a:r>
                      <a:endParaRPr lang="en-CA" sz="1600" dirty="0"/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 smtClean="0"/>
                        <a:t>onActivityCreated</a:t>
                      </a:r>
                      <a:r>
                        <a:rPr lang="en-CA" sz="1600" dirty="0" smtClean="0"/>
                        <a:t>()</a:t>
                      </a:r>
                      <a:endParaRPr lang="en-CA" sz="1600" dirty="0"/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Called when activity’s </a:t>
                      </a:r>
                      <a:r>
                        <a:rPr lang="en-CA" sz="1600" dirty="0" err="1" smtClean="0"/>
                        <a:t>onCreate</a:t>
                      </a:r>
                      <a:r>
                        <a:rPr lang="en-CA" sz="1600" dirty="0" smtClean="0"/>
                        <a:t>()</a:t>
                      </a:r>
                      <a:r>
                        <a:rPr lang="en-CA" sz="1600" baseline="0" dirty="0" smtClean="0"/>
                        <a:t> method is returned</a:t>
                      </a:r>
                      <a:endParaRPr lang="en-CA" sz="1600" dirty="0"/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 smtClean="0"/>
                        <a:t>onStart</a:t>
                      </a:r>
                      <a:r>
                        <a:rPr lang="en-CA" sz="1600" dirty="0" smtClean="0"/>
                        <a:t>()</a:t>
                      </a:r>
                      <a:endParaRPr lang="en-CA" sz="1600" dirty="0"/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Called when fragment is visible.</a:t>
                      </a:r>
                      <a:r>
                        <a:rPr lang="en-CA" sz="1600" baseline="0" dirty="0" smtClean="0"/>
                        <a:t> Tied to activity’s </a:t>
                      </a:r>
                      <a:r>
                        <a:rPr lang="en-CA" sz="1600" baseline="0" dirty="0" err="1" smtClean="0"/>
                        <a:t>onStart</a:t>
                      </a:r>
                      <a:r>
                        <a:rPr lang="en-CA" sz="1600" baseline="0" dirty="0" smtClean="0"/>
                        <a:t>()</a:t>
                      </a: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 smtClean="0"/>
                        <a:t>onResume</a:t>
                      </a:r>
                      <a:r>
                        <a:rPr lang="en-CA" sz="1600" dirty="0" smtClean="0"/>
                        <a:t>()</a:t>
                      </a:r>
                      <a:endParaRPr lang="en-CA" sz="1600" dirty="0"/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r>
                        <a:rPr lang="en-CA" sz="1600" baseline="0" dirty="0" smtClean="0"/>
                        <a:t>Called when fragment is running. Tied to activity’s </a:t>
                      </a:r>
                      <a:r>
                        <a:rPr lang="en-CA" sz="1600" baseline="0" dirty="0" err="1" smtClean="0"/>
                        <a:t>onResume</a:t>
                      </a:r>
                      <a:r>
                        <a:rPr lang="en-CA" sz="1600" baseline="0" dirty="0" smtClean="0"/>
                        <a:t>()</a:t>
                      </a: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 smtClean="0"/>
                        <a:t>onPause</a:t>
                      </a:r>
                      <a:r>
                        <a:rPr lang="en-CA" sz="1600" dirty="0" smtClean="0"/>
                        <a:t>()</a:t>
                      </a:r>
                      <a:endParaRPr lang="en-CA" sz="1600" dirty="0"/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r>
                        <a:rPr lang="en-CA" sz="1600" baseline="0" dirty="0" smtClean="0"/>
                        <a:t>Visible but not in focus. Attached to activity’s </a:t>
                      </a:r>
                      <a:r>
                        <a:rPr lang="en-CA" sz="1600" baseline="0" dirty="0" err="1" smtClean="0"/>
                        <a:t>onPause</a:t>
                      </a:r>
                      <a:r>
                        <a:rPr lang="en-CA" sz="1600" baseline="0" dirty="0" smtClean="0"/>
                        <a:t>()</a:t>
                      </a: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 smtClean="0"/>
                        <a:t>onStop</a:t>
                      </a:r>
                      <a:r>
                        <a:rPr lang="en-CA" sz="1600" dirty="0" smtClean="0"/>
                        <a:t>()</a:t>
                      </a:r>
                      <a:endParaRPr lang="en-CA" sz="1600" dirty="0"/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r>
                        <a:rPr lang="en-CA" sz="1600" baseline="0" dirty="0" smtClean="0"/>
                        <a:t>When fragment is not visible. Tied to activity’s </a:t>
                      </a:r>
                      <a:r>
                        <a:rPr lang="en-CA" sz="1600" baseline="0" dirty="0" err="1" smtClean="0"/>
                        <a:t>onStop</a:t>
                      </a:r>
                      <a:r>
                        <a:rPr lang="en-CA" sz="1600" baseline="0" dirty="0" smtClean="0"/>
                        <a:t>()</a:t>
                      </a: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 smtClean="0"/>
                        <a:t>onDestroyView</a:t>
                      </a:r>
                      <a:r>
                        <a:rPr lang="en-CA" sz="1600" dirty="0" smtClean="0"/>
                        <a:t>()</a:t>
                      </a:r>
                      <a:endParaRPr lang="en-CA" sz="1600" dirty="0"/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r>
                        <a:rPr lang="en-CA" sz="1600" baseline="0" dirty="0" smtClean="0"/>
                        <a:t>Called when the fragment is being destroyed and views removed</a:t>
                      </a: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 smtClean="0"/>
                        <a:t>oDestroy</a:t>
                      </a:r>
                      <a:r>
                        <a:rPr lang="en-CA" sz="1600" dirty="0" smtClean="0"/>
                        <a:t>()</a:t>
                      </a:r>
                      <a:endParaRPr lang="en-CA" sz="1600" dirty="0"/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r>
                        <a:rPr lang="en-CA" sz="1600" baseline="0" dirty="0" smtClean="0"/>
                        <a:t>Called when the fragment is no longer in use</a:t>
                      </a: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 smtClean="0"/>
                        <a:t>onDetach</a:t>
                      </a:r>
                      <a:r>
                        <a:rPr lang="en-CA" sz="1600" dirty="0" smtClean="0"/>
                        <a:t>()</a:t>
                      </a:r>
                      <a:endParaRPr lang="en-CA" sz="1600" dirty="0"/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r>
                        <a:rPr lang="en-CA" sz="1600" baseline="0" dirty="0" smtClean="0"/>
                        <a:t>Called when the fragment is detached from an activity </a:t>
                      </a: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22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936" y="457200"/>
            <a:ext cx="7471064" cy="586292"/>
          </a:xfrm>
        </p:spPr>
        <p:txBody>
          <a:bodyPr/>
          <a:lstStyle/>
          <a:p>
            <a:r>
              <a:rPr lang="en-CA" dirty="0" smtClean="0"/>
              <a:t>Creating Fragments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936" y="1290918"/>
            <a:ext cx="7471064" cy="4805082"/>
          </a:xfrm>
        </p:spPr>
        <p:txBody>
          <a:bodyPr>
            <a:normAutofit/>
          </a:bodyPr>
          <a:lstStyle/>
          <a:p>
            <a:r>
              <a:rPr lang="en-CA" sz="2400" dirty="0" smtClean="0"/>
              <a:t>Design your layout and decide on how fragments will look</a:t>
            </a:r>
          </a:p>
          <a:p>
            <a:r>
              <a:rPr lang="en-CA" sz="2400" dirty="0" smtClean="0"/>
              <a:t>Create holder activity for fragments</a:t>
            </a:r>
          </a:p>
          <a:p>
            <a:pPr lvl="1"/>
            <a:r>
              <a:rPr lang="en-CA" sz="2200" dirty="0" smtClean="0"/>
              <a:t>Likely want to create both landscape and portrait versions</a:t>
            </a:r>
          </a:p>
          <a:p>
            <a:pPr lvl="1"/>
            <a:r>
              <a:rPr lang="en-CA" sz="2200" dirty="0" smtClean="0"/>
              <a:t>Do NOT add any controls at this point</a:t>
            </a:r>
          </a:p>
          <a:p>
            <a:r>
              <a:rPr lang="en-CA" sz="2400" dirty="0" smtClean="0"/>
              <a:t>Create first fragment (usually a menu or </a:t>
            </a:r>
            <a:r>
              <a:rPr lang="en-CA" sz="2400" dirty="0" err="1" smtClean="0"/>
              <a:t>listview</a:t>
            </a:r>
            <a:r>
              <a:rPr lang="en-CA" sz="2400" dirty="0" smtClean="0"/>
              <a:t>)</a:t>
            </a:r>
          </a:p>
          <a:p>
            <a:pPr lvl="1"/>
            <a:r>
              <a:rPr lang="en-CA" sz="2200" dirty="0" smtClean="0"/>
              <a:t>Create as a blank fragment</a:t>
            </a:r>
          </a:p>
          <a:p>
            <a:r>
              <a:rPr lang="en-CA" sz="2400" dirty="0" smtClean="0"/>
              <a:t>Create </a:t>
            </a:r>
            <a:r>
              <a:rPr lang="en-CA" sz="2400" dirty="0"/>
              <a:t>second fragment in same way as first</a:t>
            </a:r>
          </a:p>
          <a:p>
            <a:pPr lvl="1"/>
            <a:r>
              <a:rPr lang="en-CA" sz="2200" dirty="0"/>
              <a:t>Add controls to fragment to display, </a:t>
            </a:r>
            <a:r>
              <a:rPr lang="en-CA" sz="2200" dirty="0" err="1" smtClean="0"/>
              <a:t>etc</a:t>
            </a:r>
            <a:endParaRPr lang="en-CA" sz="2200" dirty="0" smtClean="0"/>
          </a:p>
        </p:txBody>
      </p:sp>
    </p:spTree>
    <p:extLst>
      <p:ext uri="{BB962C8B-B14F-4D97-AF65-F5344CB8AC3E}">
        <p14:creationId xmlns:p14="http://schemas.microsoft.com/office/powerpoint/2010/main" val="155488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2" y="457200"/>
            <a:ext cx="7323268" cy="564776"/>
          </a:xfrm>
        </p:spPr>
        <p:txBody>
          <a:bodyPr/>
          <a:lstStyle/>
          <a:p>
            <a:r>
              <a:rPr lang="en-CA" dirty="0" smtClean="0"/>
              <a:t>Creating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32" y="1333948"/>
            <a:ext cx="7799294" cy="5174428"/>
          </a:xfrm>
        </p:spPr>
        <p:txBody>
          <a:bodyPr>
            <a:normAutofit/>
          </a:bodyPr>
          <a:lstStyle/>
          <a:p>
            <a:pPr lvl="1"/>
            <a:r>
              <a:rPr lang="en-CA" sz="2400" dirty="0" smtClean="0"/>
              <a:t>Once your fragments have been created, add the fragment widgets for each of them to the main activity XML.</a:t>
            </a:r>
          </a:p>
          <a:p>
            <a:pPr lvl="1"/>
            <a:r>
              <a:rPr lang="en-CA" sz="2400" dirty="0" smtClean="0"/>
              <a:t>When asked to choose which type of fragment you want to create, choose the name of the fragment class you created that will be shown in that fragment.</a:t>
            </a:r>
          </a:p>
          <a:p>
            <a:pPr lvl="1"/>
            <a:r>
              <a:rPr lang="en-CA" sz="2400" dirty="0" smtClean="0"/>
              <a:t>At any point if you need to know the orientation of the phone to know what to display use the following command:</a:t>
            </a:r>
          </a:p>
          <a:p>
            <a:pPr marL="274320" lvl="1" indent="0">
              <a:buNone/>
            </a:pPr>
            <a:r>
              <a:rPr lang="en-CA" sz="2400" dirty="0" smtClean="0"/>
              <a:t>(</a:t>
            </a:r>
            <a:r>
              <a:rPr lang="en-CA" sz="2400" dirty="0" err="1" smtClean="0"/>
              <a:t>getResources</a:t>
            </a:r>
            <a:r>
              <a:rPr lang="en-CA" sz="2400" dirty="0" smtClean="0"/>
              <a:t>().</a:t>
            </a:r>
            <a:r>
              <a:rPr lang="en-CA" sz="2400" dirty="0" err="1" smtClean="0"/>
              <a:t>getCOnfiguration.orientation</a:t>
            </a:r>
            <a:r>
              <a:rPr lang="en-CA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662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6901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Using Portrait and Landscape mode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147" y="1509623"/>
            <a:ext cx="7103853" cy="4267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Remove the </a:t>
            </a:r>
            <a:r>
              <a:rPr lang="en-US" dirty="0" smtClean="0"/>
              <a:t>layout folder, saving the XML files first if desired</a:t>
            </a:r>
            <a:endParaRPr lang="en-US" dirty="0"/>
          </a:p>
          <a:p>
            <a:r>
              <a:rPr lang="en-US" dirty="0" smtClean="0"/>
              <a:t>Add a New </a:t>
            </a:r>
            <a:r>
              <a:rPr lang="en-US" dirty="0"/>
              <a:t>R</a:t>
            </a:r>
            <a:r>
              <a:rPr lang="en-US" dirty="0" smtClean="0"/>
              <a:t>esource </a:t>
            </a:r>
            <a:r>
              <a:rPr lang="en-US" dirty="0"/>
              <a:t>D</a:t>
            </a:r>
            <a:r>
              <a:rPr lang="en-US" dirty="0" smtClean="0"/>
              <a:t>irectory (Resource type = layout) called layout-port</a:t>
            </a:r>
          </a:p>
          <a:p>
            <a:r>
              <a:rPr lang="en-US" dirty="0" smtClean="0"/>
              <a:t>Add a New </a:t>
            </a:r>
            <a:r>
              <a:rPr lang="en-US" dirty="0"/>
              <a:t>R</a:t>
            </a:r>
            <a:r>
              <a:rPr lang="en-US" dirty="0" smtClean="0"/>
              <a:t>esource </a:t>
            </a:r>
            <a:r>
              <a:rPr lang="en-US" dirty="0"/>
              <a:t>D</a:t>
            </a:r>
            <a:r>
              <a:rPr lang="en-US" dirty="0" smtClean="0"/>
              <a:t>irectory (Resource type=layout) called layout-land </a:t>
            </a:r>
          </a:p>
          <a:p>
            <a:r>
              <a:rPr lang="en-US" dirty="0" smtClean="0"/>
              <a:t>Files to be used in Portrait mode will be put in layout-port</a:t>
            </a:r>
          </a:p>
          <a:p>
            <a:r>
              <a:rPr lang="en-US" dirty="0" smtClean="0"/>
              <a:t>Files to be used in Landscape mode will be put in layout-land</a:t>
            </a:r>
          </a:p>
          <a:p>
            <a:r>
              <a:rPr lang="en-US" dirty="0" smtClean="0"/>
              <a:t>By using the same name for corresponding XML files in both folders you allow Android to choose the correct version of the file depending on the orientation of the phone:</a:t>
            </a:r>
          </a:p>
          <a:p>
            <a:pPr lvl="1"/>
            <a:r>
              <a:rPr lang="en-US" sz="1500" dirty="0" smtClean="0"/>
              <a:t>If the phone is in Portrait mode, then it will use the XML file in layout-port</a:t>
            </a:r>
          </a:p>
          <a:p>
            <a:pPr lvl="1"/>
            <a:r>
              <a:rPr lang="en-US" sz="1500" dirty="0" smtClean="0"/>
              <a:t>If the phone is in Landscape mode, then it will use the XML file in layout-land</a:t>
            </a:r>
          </a:p>
          <a:p>
            <a:r>
              <a:rPr lang="en-US" sz="1700" dirty="0" smtClean="0"/>
              <a:t>Add the following line in the activity section of the manifest to allow orientation changes to landscape without crashing</a:t>
            </a:r>
          </a:p>
          <a:p>
            <a:endParaRPr lang="en-US" sz="17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58537" y="5661407"/>
            <a:ext cx="5329645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:configChanges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keyboardHidden|orientation|screenSize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62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Tech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Tech" id="{E2F7A8F1-1106-4BBB-AE28-0BA5A68354A1}" vid="{BD12A0F0-25B4-46FE-BFEF-32B77FD59E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384</TotalTime>
  <Words>975</Words>
  <Application>Microsoft Office PowerPoint</Application>
  <PresentationFormat>On-screen Show (4:3)</PresentationFormat>
  <Paragraphs>137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Candara</vt:lpstr>
      <vt:lpstr>Consolas</vt:lpstr>
      <vt:lpstr>Courier New</vt:lpstr>
      <vt:lpstr>NewTech</vt:lpstr>
      <vt:lpstr>Fragments</vt:lpstr>
      <vt:lpstr>Where They Fit</vt:lpstr>
      <vt:lpstr>Fragments</vt:lpstr>
      <vt:lpstr>Structure of a Fragment</vt:lpstr>
      <vt:lpstr>Fragment Life Cycle</vt:lpstr>
      <vt:lpstr>Fragment Callbacks</vt:lpstr>
      <vt:lpstr>Creating Fragments</vt:lpstr>
      <vt:lpstr>Creating</vt:lpstr>
      <vt:lpstr>Using Portrait and Landscape mode</vt:lpstr>
      <vt:lpstr>Things to Note about the lab</vt:lpstr>
      <vt:lpstr>Using Java</vt:lpstr>
      <vt:lpstr>Interacting with a fragment from the main activity – Ver 1</vt:lpstr>
      <vt:lpstr>The Java for the fragment being called in the previous slide -  TextFragment.java</vt:lpstr>
      <vt:lpstr>The XML for the TextView of the fragment – text_fragment.xml</vt:lpstr>
      <vt:lpstr>XML for the fragment to be included in another XML file</vt:lpstr>
      <vt:lpstr>Creating a List Fragment – MyListFragment.java</vt:lpstr>
      <vt:lpstr>Contents of list_fragment.xml which is inflated from MyListFragment.java</vt:lpstr>
      <vt:lpstr>Calling the Fragment from main.xml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Fragments</dc:title>
  <dc:creator>Allan McDonald</dc:creator>
  <cp:lastModifiedBy>Admin lab</cp:lastModifiedBy>
  <cp:revision>22</cp:revision>
  <dcterms:created xsi:type="dcterms:W3CDTF">2015-10-19T04:09:38Z</dcterms:created>
  <dcterms:modified xsi:type="dcterms:W3CDTF">2017-11-01T17:57:39Z</dcterms:modified>
</cp:coreProperties>
</file>