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7" r:id="rId2"/>
    <p:sldId id="258" r:id="rId3"/>
    <p:sldId id="26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72" r:id="rId16"/>
    <p:sldId id="267" r:id="rId17"/>
    <p:sldId id="276" r:id="rId18"/>
    <p:sldId id="277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82139" autoAdjust="0"/>
  </p:normalViewPr>
  <p:slideViewPr>
    <p:cSldViewPr snapToGrid="0">
      <p:cViewPr varScale="1">
        <p:scale>
          <a:sx n="95" d="100"/>
          <a:sy n="95" d="100"/>
        </p:scale>
        <p:origin x="18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CA28-F7C4-49B9-954F-76DB1ABF264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3D570-604F-499B-88C5-96C6F90B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Atomicity, Consistency, Isolation, Durability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set of properties that guarantee that database transactions are processed reliably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3D570-604F-499B-88C5-96C6F90BB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5"/>
            <a:ext cx="7543800" cy="125383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924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2667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89464"/>
            <a:ext cx="77724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6"/>
            <a:ext cx="3943350" cy="45751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790950" cy="45751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B0324A78-3559-41C4-A582-E5570C8F01F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B1E94572-FA2A-4D2A-B079-2D73546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79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5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077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213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Persistence - </a:t>
            </a:r>
            <a:r>
              <a:rPr lang="en-US" dirty="0" err="1" smtClean="0"/>
              <a:t>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Fetching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326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Method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Description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getColumnCount</a:t>
                      </a:r>
                      <a:r>
                        <a:rPr lang="en-US" sz="2000" b="1" dirty="0" smtClean="0">
                          <a:effectLst/>
                        </a:rPr>
                        <a:t>()</a:t>
                      </a:r>
                      <a:r>
                        <a:rPr lang="en-US" sz="2000" dirty="0" smtClean="0">
                          <a:effectLst/>
                        </a:rPr>
                        <a:t/>
                      </a:r>
                      <a:br>
                        <a:rPr lang="en-US" sz="2000" dirty="0" smtClean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This method return the total number of columns of the table.</a:t>
                      </a:r>
                    </a:p>
                    <a:p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getColumnIndex</a:t>
                      </a:r>
                      <a:r>
                        <a:rPr lang="en-US" sz="2000" b="1" dirty="0" smtClean="0">
                          <a:effectLst/>
                        </a:rPr>
                        <a:t>(String </a:t>
                      </a:r>
                      <a:r>
                        <a:rPr lang="en-US" sz="2000" b="1" dirty="0" err="1" smtClean="0">
                          <a:effectLst/>
                        </a:rPr>
                        <a:t>columnName</a:t>
                      </a:r>
                      <a:r>
                        <a:rPr lang="en-US" sz="2000" b="1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This </a:t>
                      </a:r>
                      <a:r>
                        <a:rPr lang="en-US" sz="2000" dirty="0">
                          <a:effectLst/>
                        </a:rPr>
                        <a:t>method returns the index number of a column by specifying the name of the </a:t>
                      </a:r>
                      <a:r>
                        <a:rPr lang="en-US" sz="2000" dirty="0" smtClean="0">
                          <a:effectLst/>
                        </a:rPr>
                        <a:t>column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getColumnName</a:t>
                      </a:r>
                      <a:r>
                        <a:rPr lang="en-US" sz="2000" b="1" dirty="0" smtClean="0">
                          <a:effectLst/>
                        </a:rPr>
                        <a:t>(</a:t>
                      </a:r>
                      <a:r>
                        <a:rPr lang="en-US" sz="2000" b="1" dirty="0" err="1" smtClean="0">
                          <a:effectLst/>
                        </a:rPr>
                        <a:t>int</a:t>
                      </a:r>
                      <a:r>
                        <a:rPr lang="en-US" sz="2000" b="1" dirty="0" smtClean="0">
                          <a:effectLst/>
                        </a:rPr>
                        <a:t> </a:t>
                      </a:r>
                      <a:r>
                        <a:rPr lang="en-US" sz="2000" b="1" dirty="0" err="1" smtClean="0">
                          <a:effectLst/>
                        </a:rPr>
                        <a:t>columnIndex</a:t>
                      </a:r>
                      <a:r>
                        <a:rPr lang="en-US" sz="2000" b="1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This </a:t>
                      </a:r>
                      <a:r>
                        <a:rPr lang="en-US" sz="2000" dirty="0">
                          <a:effectLst/>
                        </a:rPr>
                        <a:t>method returns the name of the column by specifying the index of the </a:t>
                      </a:r>
                      <a:r>
                        <a:rPr lang="en-US" sz="2000" dirty="0" smtClean="0">
                          <a:effectLst/>
                        </a:rPr>
                        <a:t>column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getColumnNames</a:t>
                      </a:r>
                      <a:r>
                        <a:rPr lang="en-US" sz="2000" b="1" dirty="0" smtClean="0"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This </a:t>
                      </a:r>
                      <a:r>
                        <a:rPr lang="en-US" sz="2000" dirty="0">
                          <a:effectLst/>
                        </a:rPr>
                        <a:t>method returns the array of all the column names of the table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8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Fetching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Method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effectLst/>
                        </a:rPr>
                        <a:t>getCount</a:t>
                      </a:r>
                      <a:r>
                        <a:rPr lang="en-US" sz="2400" b="1" dirty="0" smtClean="0">
                          <a:effectLst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This </a:t>
                      </a:r>
                      <a:r>
                        <a:rPr lang="en-US" sz="2400" dirty="0">
                          <a:effectLst/>
                        </a:rPr>
                        <a:t>method returns the total number of rows in the </a:t>
                      </a:r>
                      <a:r>
                        <a:rPr lang="en-US" sz="2400" dirty="0" smtClean="0">
                          <a:effectLst/>
                        </a:rPr>
                        <a:t>cursor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effectLst/>
                        </a:rPr>
                        <a:t>getPosition</a:t>
                      </a:r>
                      <a:r>
                        <a:rPr lang="en-US" sz="2400" b="1" dirty="0" smtClean="0">
                          <a:effectLst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This </a:t>
                      </a:r>
                      <a:r>
                        <a:rPr lang="en-US" sz="2400" dirty="0">
                          <a:effectLst/>
                        </a:rPr>
                        <a:t>method returns the current position of the cursor in the </a:t>
                      </a:r>
                      <a:r>
                        <a:rPr lang="en-US" sz="2400" dirty="0" smtClean="0">
                          <a:effectLst/>
                        </a:rPr>
                        <a:t>table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effectLst/>
                        </a:rPr>
                        <a:t>isClosed</a:t>
                      </a:r>
                      <a:r>
                        <a:rPr lang="en-US" sz="2400" b="1" dirty="0" smtClean="0">
                          <a:effectLst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This </a:t>
                      </a:r>
                      <a:r>
                        <a:rPr lang="en-US" sz="2400" dirty="0">
                          <a:effectLst/>
                        </a:rPr>
                        <a:t>method returns true if the cursor is closed and return false otherwise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6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usually done in the constructor of the database helper class that we would create.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1173" y="3142368"/>
            <a:ext cx="7389254" cy="31418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public </a:t>
            </a: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class </a:t>
            </a:r>
            <a:r>
              <a:rPr lang="en-US" altLang="en-US" sz="2000" dirty="0" err="1">
                <a:solidFill>
                  <a:srgbClr val="313131"/>
                </a:solidFill>
                <a:latin typeface="Menlo"/>
              </a:rPr>
              <a:t>DatabaseHandler</a:t>
            </a: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extends </a:t>
            </a:r>
            <a:r>
              <a:rPr lang="en-US" altLang="en-US" sz="2000" dirty="0" err="1">
                <a:solidFill>
                  <a:srgbClr val="313131"/>
                </a:solidFill>
                <a:latin typeface="Menlo"/>
              </a:rPr>
              <a:t>SQLiteOpenHelper</a:t>
            </a: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313131"/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…. CONSTANT DEFINITIONS HERE 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313131"/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public </a:t>
            </a:r>
            <a:r>
              <a:rPr lang="en-US" altLang="en-US" sz="2000" dirty="0" err="1">
                <a:solidFill>
                  <a:srgbClr val="313131"/>
                </a:solidFill>
                <a:latin typeface="Menlo"/>
              </a:rPr>
              <a:t>DatabaseHandler</a:t>
            </a: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(Context context)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   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	   </a:t>
            </a: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super(context, DATABASE_NAME, null,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		DATABASE_VERSION</a:t>
            </a: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}</a:t>
            </a:r>
            <a:endParaRPr lang="en-US" altLang="en-US" sz="2000" dirty="0">
              <a:solidFill>
                <a:srgbClr val="313131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58259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separate class (called </a:t>
            </a:r>
            <a:r>
              <a:rPr lang="en-US" dirty="0" err="1" smtClean="0"/>
              <a:t>DBHelper</a:t>
            </a:r>
            <a:r>
              <a:rPr lang="en-US" dirty="0" smtClean="0"/>
              <a:t>) to store DDL for creating database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 method creates data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1173" y="3296254"/>
            <a:ext cx="7389254" cy="28340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onCreate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SQLiteDatabase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880000"/>
                </a:solidFill>
                <a:latin typeface="Menlo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execSQL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"create table contacts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"(id integer primary key,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                           name text,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                           phone text,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                           email text,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                           street text,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                           place text)"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onUpgrade</a:t>
            </a:r>
            <a:r>
              <a:rPr lang="en-US" dirty="0" smtClean="0"/>
              <a:t> method drops the tables first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2520628"/>
            <a:ext cx="7242313" cy="147987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onUpgrade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SQLiteDatabase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oldVersion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newVersion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execSQL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DROP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TABLE IF EXISTS contacts"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Select statement to find a record matching a specific user id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1851465"/>
            <a:ext cx="7924800" cy="22800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Cursor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SQLiteDatabase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getReadableDatabase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Cursor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res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rawQuery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"select * from contacts where id="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a record into the database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1908185"/>
            <a:ext cx="7924799" cy="252631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boolean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insertContact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…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place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SQLiteDatabase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getWritableDatabase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ContentValues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contentValues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ContentValues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contentValues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"name"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contentValues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"phone"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phone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insert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"contacts"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contentValues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000" dirty="0" smtClean="0">
                <a:solidFill>
                  <a:srgbClr val="313131"/>
                </a:solidFill>
                <a:latin typeface="Menlo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1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Updating a database record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6781" y="1922210"/>
            <a:ext cx="807803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public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boolean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updateContact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(Integer id, String name, String phone)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SQLiteDatabase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.getWritableDatabase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ContentValues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contentValues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ContentValues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contentValues.put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enlo"/>
                <a:cs typeface="Courier New" panose="02070309020205020404" pitchFamily="49" charset="0"/>
              </a:rPr>
              <a:t>CONTACTS_COLUMN_NAME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, name);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contentValues.put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enlo"/>
                <a:cs typeface="Courier New" panose="02070309020205020404" pitchFamily="49" charset="0"/>
              </a:rPr>
              <a:t>CONTACTS_COLUMN_PHONE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, phone);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db.update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enlo"/>
                <a:cs typeface="Courier New" panose="02070309020205020404" pitchFamily="49" charset="0"/>
              </a:rPr>
              <a:t>CONTACTS_TABLE_NAME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contentValues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enlo"/>
                <a:cs typeface="Courier New" panose="02070309020205020404" pitchFamily="49" charset="0"/>
              </a:rPr>
              <a:t>"id = ?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String[] {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Integer.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toString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(id) } 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return 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439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Deleting a database record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145" y="2107560"/>
            <a:ext cx="816931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boolean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deleteContact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(Integer id)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SQLiteDatabase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.getWritableDatabase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db.delete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enlo"/>
                <a:cs typeface="Courier New" panose="02070309020205020404" pitchFamily="49" charset="0"/>
              </a:rPr>
              <a:t>CONTACTS_TABLE_NAME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enlo"/>
                <a:cs typeface="Courier New" panose="02070309020205020404" pitchFamily="49" charset="0"/>
              </a:rPr>
              <a:t>"id = ?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String[]{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Integer.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(id)});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return 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051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</a:t>
            </a:r>
            <a:r>
              <a:rPr lang="en-US" dirty="0" smtClean="0"/>
              <a:t> all database records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912" y="1797629"/>
            <a:ext cx="888860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getAllIDs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array_list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SQLiteDatabase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.getReadableDatabase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Cursor res =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db.rawQuery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Menlo"/>
                <a:cs typeface="Courier New" panose="02070309020205020404" pitchFamily="49" charset="0"/>
              </a:rPr>
              <a:t>"select * from 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+ 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enlo"/>
                <a:cs typeface="Courier New" panose="02070309020205020404" pitchFamily="49" charset="0"/>
              </a:rPr>
              <a:t>CONTACTS_TABLE_NAME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null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res.moveToFirst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while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res.isAfterLast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() ==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    String contact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res.getString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res.getColumnIndex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Menlo"/>
                <a:cs typeface="Courier New" panose="02070309020205020404" pitchFamily="49" charset="0"/>
              </a:rPr>
              <a:t>CONTACTS_COLUMN_ID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array_list.add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(contact);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res.moveToNext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array_list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469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Open-source relational database</a:t>
            </a:r>
          </a:p>
          <a:p>
            <a:pPr lvl="1"/>
            <a:r>
              <a:rPr lang="en-US" sz="2400" dirty="0" smtClean="0"/>
              <a:t>Storing, manipulating, retrieving persistent data</a:t>
            </a:r>
          </a:p>
          <a:p>
            <a:r>
              <a:rPr lang="en-US" sz="2400" dirty="0" smtClean="0"/>
              <a:t>Embedded in Android so no set up</a:t>
            </a:r>
          </a:p>
          <a:p>
            <a:r>
              <a:rPr lang="en-CA" sz="2400" dirty="0" smtClean="0"/>
              <a:t>Implements a self-contained, </a:t>
            </a:r>
            <a:r>
              <a:rPr lang="en-CA" sz="2400" dirty="0" err="1" smtClean="0"/>
              <a:t>serverless</a:t>
            </a:r>
            <a:r>
              <a:rPr lang="en-CA" sz="2400" dirty="0" smtClean="0"/>
              <a:t>, zero-configuration, transactional SQL database engine</a:t>
            </a:r>
          </a:p>
          <a:p>
            <a:r>
              <a:rPr lang="en-CA" sz="2400" dirty="0" smtClean="0"/>
              <a:t>Zero-configured is key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752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SQLite?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require a separate server process or system to operate.(</a:t>
            </a:r>
            <a:r>
              <a:rPr lang="en-US" dirty="0" err="1"/>
              <a:t>serverless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Zero-configuration</a:t>
            </a:r>
            <a:r>
              <a:rPr lang="en-US" dirty="0"/>
              <a:t>, which means no setup or administration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dirty="0" smtClean="0"/>
              <a:t>Stored </a:t>
            </a:r>
            <a:r>
              <a:rPr lang="en-US" dirty="0"/>
              <a:t>in a single cross-platform disk file.</a:t>
            </a:r>
          </a:p>
          <a:p>
            <a:r>
              <a:rPr lang="en-US" dirty="0" smtClean="0"/>
              <a:t>Very </a:t>
            </a:r>
            <a:r>
              <a:rPr lang="en-US" dirty="0"/>
              <a:t>small and light weight, </a:t>
            </a:r>
            <a:r>
              <a:rPr lang="en-US" dirty="0" smtClean="0"/>
              <a:t>between 250 and 400 kb</a:t>
            </a:r>
            <a:endParaRPr lang="en-US" dirty="0"/>
          </a:p>
          <a:p>
            <a:r>
              <a:rPr lang="en-US" dirty="0" smtClean="0"/>
              <a:t>Self-contained</a:t>
            </a:r>
            <a:r>
              <a:rPr lang="en-US" dirty="0"/>
              <a:t>, which means no external </a:t>
            </a:r>
            <a:r>
              <a:rPr lang="en-US" dirty="0" smtClean="0"/>
              <a:t>dependencies</a:t>
            </a:r>
            <a:endParaRPr lang="en-US" dirty="0"/>
          </a:p>
          <a:p>
            <a:r>
              <a:rPr lang="en-US" dirty="0" smtClean="0"/>
              <a:t>Transactions </a:t>
            </a:r>
            <a:r>
              <a:rPr lang="en-US" dirty="0"/>
              <a:t>are fully </a:t>
            </a:r>
            <a:r>
              <a:rPr lang="en-US" dirty="0" smtClean="0"/>
              <a:t>ACID-compliant</a:t>
            </a:r>
            <a:endParaRPr lang="en-US" dirty="0"/>
          </a:p>
          <a:p>
            <a:r>
              <a:rPr lang="en-US" dirty="0" smtClean="0"/>
              <a:t>Supports </a:t>
            </a:r>
            <a:r>
              <a:rPr lang="en-US" dirty="0"/>
              <a:t>most of the </a:t>
            </a:r>
            <a:r>
              <a:rPr lang="en-US" dirty="0" smtClean="0"/>
              <a:t>SQL features</a:t>
            </a:r>
            <a:endParaRPr lang="en-US" dirty="0"/>
          </a:p>
          <a:p>
            <a:r>
              <a:rPr lang="en-US" dirty="0" smtClean="0"/>
              <a:t>Simple </a:t>
            </a:r>
            <a:r>
              <a:rPr lang="en-US" dirty="0"/>
              <a:t>and easy-to-use </a:t>
            </a:r>
            <a:r>
              <a:rPr lang="en-US" dirty="0" smtClean="0"/>
              <a:t>API</a:t>
            </a:r>
            <a:endParaRPr lang="en-US" dirty="0"/>
          </a:p>
          <a:p>
            <a:r>
              <a:rPr lang="en-US" dirty="0" smtClean="0"/>
              <a:t>Available </a:t>
            </a:r>
            <a:r>
              <a:rPr lang="en-US" dirty="0"/>
              <a:t>on UNIX (Linux, </a:t>
            </a:r>
            <a:r>
              <a:rPr lang="en-US" dirty="0" smtClean="0"/>
              <a:t>Android</a:t>
            </a:r>
            <a:r>
              <a:rPr lang="en-US" dirty="0"/>
              <a:t>, iOS) and </a:t>
            </a:r>
            <a:r>
              <a:rPr lang="en-US" dirty="0" smtClean="0"/>
              <a:t>Windows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SQLite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Only supports Left Outer Join</a:t>
            </a:r>
          </a:p>
          <a:p>
            <a:r>
              <a:rPr lang="en-CA" sz="2400" dirty="0" smtClean="0"/>
              <a:t>ALTER TABLE is not supported</a:t>
            </a:r>
          </a:p>
          <a:p>
            <a:pPr lvl="1"/>
            <a:r>
              <a:rPr lang="en-CA" sz="2000" dirty="0" smtClean="0"/>
              <a:t>Use RENAME TABLE and ADD COLUMN</a:t>
            </a:r>
          </a:p>
          <a:p>
            <a:r>
              <a:rPr lang="en-CA" sz="2400" dirty="0" smtClean="0"/>
              <a:t>Trigger support on Row but not on Statement</a:t>
            </a:r>
          </a:p>
          <a:p>
            <a:r>
              <a:rPr lang="en-CA" sz="2400" dirty="0" smtClean="0"/>
              <a:t>Views are Read Only</a:t>
            </a:r>
          </a:p>
          <a:p>
            <a:r>
              <a:rPr lang="en-CA" sz="2400" dirty="0" smtClean="0"/>
              <a:t>Grant and Revoke do not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2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SQLite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Data Definition Language</a:t>
            </a:r>
          </a:p>
          <a:p>
            <a:pPr lvl="1"/>
            <a:r>
              <a:rPr lang="en-CA" sz="2000" dirty="0" smtClean="0"/>
              <a:t>Create, Alter, Drop</a:t>
            </a:r>
          </a:p>
          <a:p>
            <a:r>
              <a:rPr lang="en-CA" sz="2400" dirty="0" smtClean="0"/>
              <a:t>Data Manipulation Language</a:t>
            </a:r>
          </a:p>
          <a:p>
            <a:pPr lvl="1"/>
            <a:r>
              <a:rPr lang="en-CA" sz="2000" dirty="0" smtClean="0"/>
              <a:t>Insert, Update and Delete</a:t>
            </a:r>
          </a:p>
          <a:p>
            <a:r>
              <a:rPr lang="en-CA" sz="2400" dirty="0" smtClean="0"/>
              <a:t>Data Query Language</a:t>
            </a:r>
          </a:p>
          <a:p>
            <a:pPr lvl="1"/>
            <a:r>
              <a:rPr lang="en-CA" sz="2000" dirty="0" smtClean="0"/>
              <a:t>Select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04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OpenHelper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SQLiteOpenHelper</a:t>
            </a:r>
            <a:r>
              <a:rPr lang="en-US" sz="2400" dirty="0" smtClean="0"/>
              <a:t> class provides functionality to use database</a:t>
            </a:r>
          </a:p>
          <a:p>
            <a:r>
              <a:rPr lang="en-US" sz="2400" dirty="0" smtClean="0"/>
              <a:t>Used for creation and version management</a:t>
            </a:r>
          </a:p>
          <a:p>
            <a:pPr marL="274320" lvl="1" indent="0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SQLiteOpenHelper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name,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SQLiteDatabase.CursorFactory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version)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Creates </a:t>
            </a:r>
            <a:r>
              <a:rPr lang="en-US" sz="1800" dirty="0">
                <a:solidFill>
                  <a:schemeClr val="tx1"/>
                </a:solidFill>
              </a:rPr>
              <a:t>an object for creating, opening and managing the database.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Optional </a:t>
            </a:r>
            <a:r>
              <a:rPr lang="en-US" sz="1800" dirty="0" err="1">
                <a:solidFill>
                  <a:schemeClr val="tx1"/>
                </a:solidFill>
              </a:rPr>
              <a:t>DatabaseErrorHandler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errorHandler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final parameter specifies </a:t>
            </a:r>
            <a:r>
              <a:rPr lang="en-US" sz="1800" dirty="0">
                <a:solidFill>
                  <a:schemeClr val="tx1"/>
                </a:solidFill>
              </a:rPr>
              <a:t>the error </a:t>
            </a:r>
            <a:r>
              <a:rPr lang="en-US" sz="1800" dirty="0" smtClean="0">
                <a:solidFill>
                  <a:schemeClr val="tx1"/>
                </a:solidFill>
              </a:rPr>
              <a:t>handler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4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of </a:t>
            </a:r>
            <a:r>
              <a:rPr lang="en-US" dirty="0" err="1" smtClean="0"/>
              <a:t>SQLiteOpenHelper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/>
              <a:t>onCreate</a:t>
            </a:r>
            <a:r>
              <a:rPr lang="en-US" sz="2400" dirty="0"/>
              <a:t>(</a:t>
            </a:r>
            <a:r>
              <a:rPr lang="en-US" sz="2400" dirty="0" err="1"/>
              <a:t>SQLiteDatabase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called </a:t>
            </a:r>
            <a:r>
              <a:rPr lang="en-US" sz="2400" dirty="0"/>
              <a:t>only once when database is </a:t>
            </a:r>
            <a:r>
              <a:rPr lang="en-US" sz="2400" dirty="0" smtClean="0"/>
              <a:t>first created</a:t>
            </a:r>
            <a:endParaRPr lang="en-US" sz="2400" dirty="0"/>
          </a:p>
          <a:p>
            <a:r>
              <a:rPr lang="en-US" sz="2400" dirty="0" smtClean="0"/>
              <a:t>void </a:t>
            </a:r>
            <a:r>
              <a:rPr lang="en-US" sz="2400" dirty="0" err="1"/>
              <a:t>onUpgrade</a:t>
            </a:r>
            <a:r>
              <a:rPr lang="en-US" sz="2400" dirty="0"/>
              <a:t>(</a:t>
            </a:r>
            <a:r>
              <a:rPr lang="en-US" sz="2400" dirty="0" err="1"/>
              <a:t>SQLiteDatabase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oldVersion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newVersion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called </a:t>
            </a:r>
            <a:r>
              <a:rPr lang="en-US" sz="2400" dirty="0"/>
              <a:t>when database needs to be upgraded.</a:t>
            </a:r>
          </a:p>
          <a:p>
            <a:r>
              <a:rPr lang="en-US" sz="2400" dirty="0" smtClean="0"/>
              <a:t>void </a:t>
            </a:r>
            <a:r>
              <a:rPr lang="en-US" sz="2400" dirty="0"/>
              <a:t>close 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closes </a:t>
            </a:r>
            <a:r>
              <a:rPr lang="en-US" sz="2400" dirty="0"/>
              <a:t>the database object.</a:t>
            </a:r>
          </a:p>
          <a:p>
            <a:r>
              <a:rPr lang="en-US" sz="2400" dirty="0" smtClean="0"/>
              <a:t>void </a:t>
            </a:r>
            <a:r>
              <a:rPr lang="en-US" sz="2400" dirty="0" err="1"/>
              <a:t>onDowngrade</a:t>
            </a:r>
            <a:r>
              <a:rPr lang="en-US" sz="2400" dirty="0"/>
              <a:t>(</a:t>
            </a:r>
            <a:r>
              <a:rPr lang="en-US" sz="2400" dirty="0" err="1"/>
              <a:t>SQLiteDatabase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oldVersion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newVersion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called </a:t>
            </a:r>
            <a:r>
              <a:rPr lang="en-US" sz="2400" dirty="0"/>
              <a:t>when database needs to be downgraded.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74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SQLiteDatabase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en-US" sz="2400" dirty="0" smtClean="0"/>
              <a:t>DDL and DML methods for database</a:t>
            </a:r>
          </a:p>
          <a:p>
            <a:r>
              <a:rPr lang="en-US" sz="2400" dirty="0" smtClean="0"/>
              <a:t>Many, many methods</a:t>
            </a:r>
          </a:p>
          <a:p>
            <a:endParaRPr lang="en-US" sz="2400" dirty="0" smtClean="0"/>
          </a:p>
          <a:p>
            <a:r>
              <a:rPr lang="en-US" sz="2400" dirty="0"/>
              <a:t>void </a:t>
            </a:r>
            <a:r>
              <a:rPr lang="en-US" sz="2400" dirty="0" err="1"/>
              <a:t>execSQL</a:t>
            </a:r>
            <a:r>
              <a:rPr lang="en-US" sz="2400" dirty="0"/>
              <a:t>(String </a:t>
            </a:r>
            <a:r>
              <a:rPr lang="en-US" sz="2400" dirty="0" err="1" smtClean="0"/>
              <a:t>sql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executes </a:t>
            </a:r>
            <a:r>
              <a:rPr lang="en-US" sz="2400" dirty="0"/>
              <a:t>the </a:t>
            </a:r>
            <a:r>
              <a:rPr lang="en-US" sz="2400" dirty="0" err="1"/>
              <a:t>sql</a:t>
            </a:r>
            <a:r>
              <a:rPr lang="en-US" sz="2400" dirty="0"/>
              <a:t> query not select query.</a:t>
            </a:r>
          </a:p>
          <a:p>
            <a:r>
              <a:rPr lang="en-US" sz="2400" dirty="0"/>
              <a:t>long insert(String table, String </a:t>
            </a:r>
            <a:r>
              <a:rPr lang="en-US" sz="2400" dirty="0" err="1"/>
              <a:t>nullColumnHack</a:t>
            </a:r>
            <a:r>
              <a:rPr lang="en-US" sz="2400" dirty="0"/>
              <a:t>, </a:t>
            </a:r>
            <a:r>
              <a:rPr lang="en-US" sz="2400" dirty="0" err="1"/>
              <a:t>ContentValues</a:t>
            </a:r>
            <a:r>
              <a:rPr lang="en-US" sz="2400" dirty="0"/>
              <a:t> values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inserts </a:t>
            </a:r>
            <a:r>
              <a:rPr lang="en-US" sz="2400" dirty="0"/>
              <a:t>a record on the </a:t>
            </a:r>
            <a:r>
              <a:rPr lang="en-US" sz="2400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520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SQLiteDatabase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update(String table, </a:t>
            </a:r>
            <a:r>
              <a:rPr lang="en-US" sz="2400" dirty="0" err="1"/>
              <a:t>ContentValues</a:t>
            </a:r>
            <a:r>
              <a:rPr lang="en-US" sz="2400" dirty="0"/>
              <a:t> values, String </a:t>
            </a:r>
            <a:r>
              <a:rPr lang="en-US" sz="2400" dirty="0" err="1"/>
              <a:t>whereClause</a:t>
            </a:r>
            <a:r>
              <a:rPr lang="en-US" sz="2400" dirty="0"/>
              <a:t>, String[] </a:t>
            </a:r>
            <a:r>
              <a:rPr lang="en-US" sz="2400" dirty="0" err="1"/>
              <a:t>whereArgs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updates </a:t>
            </a:r>
            <a:r>
              <a:rPr lang="en-US" sz="2400" dirty="0"/>
              <a:t>a </a:t>
            </a:r>
            <a:r>
              <a:rPr lang="en-US" sz="2400" dirty="0" smtClean="0"/>
              <a:t>row</a:t>
            </a:r>
          </a:p>
          <a:p>
            <a:pPr lvl="1"/>
            <a:endParaRPr lang="en-US" sz="2400" dirty="0"/>
          </a:p>
          <a:p>
            <a:r>
              <a:rPr lang="en-US" sz="2400" dirty="0"/>
              <a:t>Cursor query(String table, String[] columns, String selection, String[] </a:t>
            </a:r>
            <a:r>
              <a:rPr lang="en-US" sz="2400" dirty="0" err="1"/>
              <a:t>selectionArgs</a:t>
            </a:r>
            <a:r>
              <a:rPr lang="en-US" sz="2400" dirty="0"/>
              <a:t>, String </a:t>
            </a:r>
            <a:r>
              <a:rPr lang="en-US" sz="2400" dirty="0" err="1"/>
              <a:t>groupBy</a:t>
            </a:r>
            <a:r>
              <a:rPr lang="en-US" sz="2400" dirty="0"/>
              <a:t>, String having, String </a:t>
            </a:r>
            <a:r>
              <a:rPr lang="en-US" sz="2400" dirty="0" err="1" smtClean="0"/>
              <a:t>orderBy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returns </a:t>
            </a:r>
            <a:r>
              <a:rPr lang="en-US" sz="2400" dirty="0"/>
              <a:t>a cursor over the </a:t>
            </a:r>
            <a:r>
              <a:rPr lang="en-US" sz="2400" smtClean="0"/>
              <a:t>resultset</a:t>
            </a:r>
          </a:p>
        </p:txBody>
      </p:sp>
    </p:spTree>
    <p:extLst>
      <p:ext uri="{BB962C8B-B14F-4D97-AF65-F5344CB8AC3E}">
        <p14:creationId xmlns:p14="http://schemas.microsoft.com/office/powerpoint/2010/main" val="32206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nology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ology" id="{D6D12DF7-FD84-4A7F-9A08-6C1DC6711538}" vid="{2A4B5542-37C2-4F86-85E5-367044DD1E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</Template>
  <TotalTime>473</TotalTime>
  <Words>746</Words>
  <Application>Microsoft Office PowerPoint</Application>
  <PresentationFormat>On-screen Show (4:3)</PresentationFormat>
  <Paragraphs>127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</vt:lpstr>
      <vt:lpstr>Consolas</vt:lpstr>
      <vt:lpstr>Courier New</vt:lpstr>
      <vt:lpstr>Menlo</vt:lpstr>
      <vt:lpstr>technology</vt:lpstr>
      <vt:lpstr>Data Persistence - sqLite</vt:lpstr>
      <vt:lpstr>SQLite</vt:lpstr>
      <vt:lpstr>Why SQLite?</vt:lpstr>
      <vt:lpstr>SQLite Limitations</vt:lpstr>
      <vt:lpstr>SQLite Commands</vt:lpstr>
      <vt:lpstr>OpenHelper Class</vt:lpstr>
      <vt:lpstr>Methods of SQLiteOpenHelper</vt:lpstr>
      <vt:lpstr>SQLiteDatabase Class</vt:lpstr>
      <vt:lpstr>SQLiteDatabase Class</vt:lpstr>
      <vt:lpstr>Database Fetching</vt:lpstr>
      <vt:lpstr>Database Fetching</vt:lpstr>
      <vt:lpstr>Creating the Database</vt:lpstr>
      <vt:lpstr>Creating the Schema</vt:lpstr>
      <vt:lpstr>Update the Schema</vt:lpstr>
      <vt:lpstr>Using a Select statement to find a record matching a specific user id</vt:lpstr>
      <vt:lpstr>Inserting a record into the database</vt:lpstr>
      <vt:lpstr>Updating a database record</vt:lpstr>
      <vt:lpstr>Deleting a database record</vt:lpstr>
      <vt:lpstr>Finding all database records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Persistence - sqLite</dc:title>
  <dc:creator>Allan McDonald</dc:creator>
  <cp:lastModifiedBy>Admin lab</cp:lastModifiedBy>
  <cp:revision>17</cp:revision>
  <dcterms:created xsi:type="dcterms:W3CDTF">2015-10-29T01:17:14Z</dcterms:created>
  <dcterms:modified xsi:type="dcterms:W3CDTF">2017-11-29T16:08:46Z</dcterms:modified>
</cp:coreProperties>
</file>